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6" r:id="rId2"/>
    <p:sldMasterId id="2147483714" r:id="rId3"/>
  </p:sldMasterIdLst>
  <p:notesMasterIdLst>
    <p:notesMasterId r:id="rId30"/>
  </p:notesMasterIdLst>
  <p:handoutMasterIdLst>
    <p:handoutMasterId r:id="rId31"/>
  </p:handoutMasterIdLst>
  <p:sldIdLst>
    <p:sldId id="258" r:id="rId4"/>
    <p:sldId id="306" r:id="rId5"/>
    <p:sldId id="274" r:id="rId6"/>
    <p:sldId id="322" r:id="rId7"/>
    <p:sldId id="323" r:id="rId8"/>
    <p:sldId id="350" r:id="rId9"/>
    <p:sldId id="351" r:id="rId10"/>
    <p:sldId id="305" r:id="rId11"/>
    <p:sldId id="294" r:id="rId12"/>
    <p:sldId id="296" r:id="rId13"/>
    <p:sldId id="324" r:id="rId14"/>
    <p:sldId id="352" r:id="rId15"/>
    <p:sldId id="353" r:id="rId16"/>
    <p:sldId id="279" r:id="rId17"/>
    <p:sldId id="299" r:id="rId18"/>
    <p:sldId id="327" r:id="rId19"/>
    <p:sldId id="328" r:id="rId20"/>
    <p:sldId id="329" r:id="rId21"/>
    <p:sldId id="301" r:id="rId22"/>
    <p:sldId id="330" r:id="rId23"/>
    <p:sldId id="354" r:id="rId24"/>
    <p:sldId id="355" r:id="rId25"/>
    <p:sldId id="356" r:id="rId26"/>
    <p:sldId id="357" r:id="rId27"/>
    <p:sldId id="358" r:id="rId28"/>
    <p:sldId id="334" r:id="rId29"/>
  </p:sldIdLst>
  <p:sldSz cx="9144000" cy="6858000" type="screen4x3"/>
  <p:notesSz cx="6669088" cy="9926638"/>
  <p:defaultTextStyle>
    <a:defPPr>
      <a:defRPr lang="en-GB"/>
    </a:defPPr>
    <a:lvl1pPr algn="l" rtl="0" fontAlgn="base">
      <a:spcBef>
        <a:spcPct val="0"/>
      </a:spcBef>
      <a:spcAft>
        <a:spcPct val="0"/>
      </a:spcAft>
      <a:defRPr sz="2900" b="1" kern="1200">
        <a:solidFill>
          <a:schemeClr val="bg1"/>
        </a:solidFill>
        <a:latin typeface="Arial" charset="0"/>
        <a:ea typeface="ＭＳ Ｐゴシック" pitchFamily="34" charset="-128"/>
        <a:cs typeface="Arial" charset="0"/>
      </a:defRPr>
    </a:lvl1pPr>
    <a:lvl2pPr marL="457200" algn="l" rtl="0" fontAlgn="base">
      <a:spcBef>
        <a:spcPct val="0"/>
      </a:spcBef>
      <a:spcAft>
        <a:spcPct val="0"/>
      </a:spcAft>
      <a:defRPr sz="2900" b="1" kern="1200">
        <a:solidFill>
          <a:schemeClr val="bg1"/>
        </a:solidFill>
        <a:latin typeface="Arial" charset="0"/>
        <a:ea typeface="ＭＳ Ｐゴシック" pitchFamily="34" charset="-128"/>
        <a:cs typeface="Arial" charset="0"/>
      </a:defRPr>
    </a:lvl2pPr>
    <a:lvl3pPr marL="914400" algn="l" rtl="0" fontAlgn="base">
      <a:spcBef>
        <a:spcPct val="0"/>
      </a:spcBef>
      <a:spcAft>
        <a:spcPct val="0"/>
      </a:spcAft>
      <a:defRPr sz="2900" b="1" kern="1200">
        <a:solidFill>
          <a:schemeClr val="bg1"/>
        </a:solidFill>
        <a:latin typeface="Arial" charset="0"/>
        <a:ea typeface="ＭＳ Ｐゴシック" pitchFamily="34" charset="-128"/>
        <a:cs typeface="Arial" charset="0"/>
      </a:defRPr>
    </a:lvl3pPr>
    <a:lvl4pPr marL="1371600" algn="l" rtl="0" fontAlgn="base">
      <a:spcBef>
        <a:spcPct val="0"/>
      </a:spcBef>
      <a:spcAft>
        <a:spcPct val="0"/>
      </a:spcAft>
      <a:defRPr sz="2900" b="1" kern="1200">
        <a:solidFill>
          <a:schemeClr val="bg1"/>
        </a:solidFill>
        <a:latin typeface="Arial" charset="0"/>
        <a:ea typeface="ＭＳ Ｐゴシック" pitchFamily="34" charset="-128"/>
        <a:cs typeface="Arial" charset="0"/>
      </a:defRPr>
    </a:lvl4pPr>
    <a:lvl5pPr marL="1828800" algn="l" rtl="0" fontAlgn="base">
      <a:spcBef>
        <a:spcPct val="0"/>
      </a:spcBef>
      <a:spcAft>
        <a:spcPct val="0"/>
      </a:spcAft>
      <a:defRPr sz="2900" b="1" kern="1200">
        <a:solidFill>
          <a:schemeClr val="bg1"/>
        </a:solidFill>
        <a:latin typeface="Arial" charset="0"/>
        <a:ea typeface="ＭＳ Ｐゴシック" pitchFamily="34" charset="-128"/>
        <a:cs typeface="Arial" charset="0"/>
      </a:defRPr>
    </a:lvl5pPr>
    <a:lvl6pPr marL="2286000" algn="l" defTabSz="914400" rtl="0" eaLnBrk="1" latinLnBrk="0" hangingPunct="1">
      <a:defRPr sz="2900" b="1" kern="1200">
        <a:solidFill>
          <a:schemeClr val="bg1"/>
        </a:solidFill>
        <a:latin typeface="Arial" charset="0"/>
        <a:ea typeface="ＭＳ Ｐゴシック" pitchFamily="34" charset="-128"/>
        <a:cs typeface="Arial" charset="0"/>
      </a:defRPr>
    </a:lvl6pPr>
    <a:lvl7pPr marL="2743200" algn="l" defTabSz="914400" rtl="0" eaLnBrk="1" latinLnBrk="0" hangingPunct="1">
      <a:defRPr sz="2900" b="1" kern="1200">
        <a:solidFill>
          <a:schemeClr val="bg1"/>
        </a:solidFill>
        <a:latin typeface="Arial" charset="0"/>
        <a:ea typeface="ＭＳ Ｐゴシック" pitchFamily="34" charset="-128"/>
        <a:cs typeface="Arial" charset="0"/>
      </a:defRPr>
    </a:lvl7pPr>
    <a:lvl8pPr marL="3200400" algn="l" defTabSz="914400" rtl="0" eaLnBrk="1" latinLnBrk="0" hangingPunct="1">
      <a:defRPr sz="2900" b="1" kern="1200">
        <a:solidFill>
          <a:schemeClr val="bg1"/>
        </a:solidFill>
        <a:latin typeface="Arial" charset="0"/>
        <a:ea typeface="ＭＳ Ｐゴシック" pitchFamily="34" charset="-128"/>
        <a:cs typeface="Arial" charset="0"/>
      </a:defRPr>
    </a:lvl8pPr>
    <a:lvl9pPr marL="3657600" algn="l" defTabSz="914400" rtl="0" eaLnBrk="1" latinLnBrk="0" hangingPunct="1">
      <a:defRPr sz="2900" b="1" kern="1200">
        <a:solidFill>
          <a:schemeClr val="bg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3B"/>
    <a:srgbClr val="09315B"/>
    <a:srgbClr val="FFFFFF"/>
    <a:srgbClr val="C8D1D5"/>
    <a:srgbClr val="34434B"/>
    <a:srgbClr val="008998"/>
    <a:srgbClr val="532438"/>
    <a:srgbClr val="85A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0" autoAdjust="0"/>
    <p:restoredTop sz="83574"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4" d="100"/>
          <a:sy n="104" d="100"/>
        </p:scale>
        <p:origin x="-3510"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1A45403-9FFC-495F-8704-E9A053AEC735}" type="datetimeFigureOut">
              <a:rPr lang="en-GB" smtClean="0"/>
              <a:pPr/>
              <a:t>26/06/2015</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0C5AAC22-2626-4C97-A6ED-CB8820977233}" type="slidenum">
              <a:rPr lang="en-GB" smtClean="0"/>
              <a:pPr/>
              <a:t>‹#›</a:t>
            </a:fld>
            <a:endParaRPr lang="en-GB"/>
          </a:p>
        </p:txBody>
      </p:sp>
    </p:spTree>
    <p:extLst>
      <p:ext uri="{BB962C8B-B14F-4D97-AF65-F5344CB8AC3E}">
        <p14:creationId xmlns:p14="http://schemas.microsoft.com/office/powerpoint/2010/main" val="366882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889938" cy="496332"/>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ea typeface="ＭＳ Ｐゴシック" charset="0"/>
                <a:cs typeface="Arial" charset="0"/>
              </a:defRPr>
            </a:lvl1pPr>
          </a:lstStyle>
          <a:p>
            <a:pPr>
              <a:defRPr/>
            </a:pPr>
            <a:endParaRPr lang="en-GB"/>
          </a:p>
        </p:txBody>
      </p:sp>
      <p:sp>
        <p:nvSpPr>
          <p:cNvPr id="73731" name="Rectangle 3"/>
          <p:cNvSpPr>
            <a:spLocks noGrp="1" noChangeArrowheads="1"/>
          </p:cNvSpPr>
          <p:nvPr>
            <p:ph type="dt" idx="1"/>
          </p:nvPr>
        </p:nvSpPr>
        <p:spPr bwMode="auto">
          <a:xfrm>
            <a:off x="3777607" y="0"/>
            <a:ext cx="2889938" cy="496332"/>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ＭＳ Ｐゴシック" charset="0"/>
                <a:cs typeface="Arial" charset="0"/>
              </a:defRPr>
            </a:lvl1pPr>
          </a:lstStyle>
          <a:p>
            <a:pPr>
              <a:defRPr/>
            </a:pPr>
            <a:endParaRPr lang="en-GB"/>
          </a:p>
        </p:txBody>
      </p:sp>
      <p:sp>
        <p:nvSpPr>
          <p:cNvPr id="4301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66909" y="4715153"/>
            <a:ext cx="5335270" cy="4466987"/>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3734" name="Rectangle 6"/>
          <p:cNvSpPr>
            <a:spLocks noGrp="1" noChangeArrowheads="1"/>
          </p:cNvSpPr>
          <p:nvPr>
            <p:ph type="ftr" sz="quarter" idx="4"/>
          </p:nvPr>
        </p:nvSpPr>
        <p:spPr bwMode="auto">
          <a:xfrm>
            <a:off x="0" y="9428583"/>
            <a:ext cx="2889938" cy="496332"/>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ea typeface="ＭＳ Ｐゴシック" charset="0"/>
                <a:cs typeface="Arial" charset="0"/>
              </a:defRPr>
            </a:lvl1pPr>
          </a:lstStyle>
          <a:p>
            <a:pPr>
              <a:defRPr/>
            </a:pPr>
            <a:endParaRPr lang="en-GB"/>
          </a:p>
        </p:txBody>
      </p:sp>
      <p:sp>
        <p:nvSpPr>
          <p:cNvPr id="73735" name="Rectangle 7"/>
          <p:cNvSpPr>
            <a:spLocks noGrp="1" noChangeArrowheads="1"/>
          </p:cNvSpPr>
          <p:nvPr>
            <p:ph type="sldNum" sz="quarter" idx="5"/>
          </p:nvPr>
        </p:nvSpPr>
        <p:spPr bwMode="auto">
          <a:xfrm>
            <a:off x="3777607" y="9428583"/>
            <a:ext cx="2889938" cy="496332"/>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ea typeface="ＭＳ Ｐゴシック" charset="-128"/>
                <a:cs typeface="Arial" pitchFamily="34" charset="0"/>
              </a:defRPr>
            </a:lvl1pPr>
          </a:lstStyle>
          <a:p>
            <a:pPr>
              <a:defRPr/>
            </a:pPr>
            <a:fld id="{A7B938E7-F06E-4A99-B330-780C63FF2E56}" type="slidenum">
              <a:rPr lang="en-GB"/>
              <a:pPr>
                <a:defRPr/>
              </a:pPr>
              <a:t>‹#›</a:t>
            </a:fld>
            <a:endParaRPr lang="en-GB"/>
          </a:p>
        </p:txBody>
      </p:sp>
    </p:spTree>
    <p:extLst>
      <p:ext uri="{BB962C8B-B14F-4D97-AF65-F5344CB8AC3E}">
        <p14:creationId xmlns:p14="http://schemas.microsoft.com/office/powerpoint/2010/main" val="3614179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solutions to test the different processing methods.</a:t>
            </a:r>
          </a:p>
          <a:p>
            <a:r>
              <a:rPr lang="en-GB" dirty="0" smtClean="0"/>
              <a:t>3</a:t>
            </a:r>
            <a:r>
              <a:rPr lang="en-GB" baseline="0" dirty="0" smtClean="0"/>
              <a:t> iterations to test the need for providing ground truthing and at what level.</a:t>
            </a:r>
          </a:p>
          <a:p>
            <a:r>
              <a:rPr lang="en-GB" baseline="0" dirty="0" smtClean="0"/>
              <a:t>Proteus were the main contractor. They usually sub contract to EOMAP but for the trial they also provided 2 other solutions for no extra fee.</a:t>
            </a:r>
          </a:p>
          <a:p>
            <a:r>
              <a:rPr lang="en-GB" baseline="0" dirty="0" smtClean="0"/>
              <a:t>The supply of ground truth data was controlled to ensure the integrity of the data.</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solutions to test the different processing methods.</a:t>
            </a:r>
          </a:p>
          <a:p>
            <a:r>
              <a:rPr lang="en-GB" dirty="0" smtClean="0"/>
              <a:t>3</a:t>
            </a:r>
            <a:r>
              <a:rPr lang="en-GB" baseline="0" dirty="0" smtClean="0"/>
              <a:t> iterations to test the need for providing ground truthing and at what level.</a:t>
            </a:r>
          </a:p>
          <a:p>
            <a:r>
              <a:rPr lang="en-GB" baseline="0" dirty="0" smtClean="0"/>
              <a:t>Proteus were the main contractor. They usually sub contract to EOMAP but for the trial they also provided 2 other solutions for no extra fee.</a:t>
            </a:r>
          </a:p>
          <a:p>
            <a:r>
              <a:rPr lang="en-GB" baseline="0" dirty="0" smtClean="0"/>
              <a:t>The supply of ground truth data was controlled to ensure the integrity of the data.</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Showing  all SDB 3</a:t>
            </a:r>
            <a:r>
              <a:rPr lang="en-GB" baseline="30000" dirty="0" smtClean="0"/>
              <a:t>rd</a:t>
            </a:r>
            <a:r>
              <a:rPr lang="en-GB" dirty="0" smtClean="0"/>
              <a:t> iteration results and</a:t>
            </a:r>
            <a:r>
              <a:rPr lang="en-GB" baseline="0" dirty="0" smtClean="0"/>
              <a:t> </a:t>
            </a:r>
            <a:r>
              <a:rPr lang="en-GB" dirty="0" smtClean="0"/>
              <a:t>the improvement that ground truthing makes to the SDB result.</a:t>
            </a:r>
          </a:p>
          <a:p>
            <a:endParaRPr lang="en-GB" dirty="0" smtClean="0"/>
          </a:p>
          <a:p>
            <a:r>
              <a:rPr lang="en-GB" dirty="0" smtClean="0"/>
              <a:t>Notice how it tends to fail shoal</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Showing  all SDB 3</a:t>
            </a:r>
            <a:r>
              <a:rPr lang="en-GB" baseline="30000" dirty="0" smtClean="0"/>
              <a:t>rd</a:t>
            </a:r>
            <a:r>
              <a:rPr lang="en-GB" dirty="0" smtClean="0"/>
              <a:t> iteration results and</a:t>
            </a:r>
            <a:r>
              <a:rPr lang="en-GB" baseline="0" dirty="0" smtClean="0"/>
              <a:t> </a:t>
            </a:r>
            <a:r>
              <a:rPr lang="en-GB" dirty="0" smtClean="0"/>
              <a:t>the improvement that ground truthing makes to the SDB result.</a:t>
            </a:r>
          </a:p>
          <a:p>
            <a:endParaRPr lang="en-GB" dirty="0" smtClean="0"/>
          </a:p>
          <a:p>
            <a:r>
              <a:rPr lang="en-GB" dirty="0" smtClean="0"/>
              <a:t>Notice how it tends to fail shoal</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a:t>
            </a:r>
            <a:r>
              <a:rPr lang="en-GB" baseline="0" dirty="0" smtClean="0"/>
              <a:t> are the significant depths from the MBES and SDB data.</a:t>
            </a:r>
          </a:p>
          <a:p>
            <a:r>
              <a:rPr lang="en-GB" baseline="0" dirty="0" smtClean="0"/>
              <a:t>The chart is based on lead line data.</a:t>
            </a:r>
          </a:p>
          <a:p>
            <a:r>
              <a:rPr lang="en-GB" baseline="0" dirty="0" smtClean="0"/>
              <a:t>Quite a few new shoal features have been picked up outside the 10m contour.</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Arial" charset="0"/>
                <a:ea typeface="ＭＳ Ｐゴシック" charset="0"/>
                <a:cs typeface="Arial" charset="0"/>
              </a:rPr>
              <a:t>EOMAP iteration 3</a:t>
            </a:r>
            <a:r>
              <a:rPr lang="en-GB" sz="1200" b="0" i="0" kern="1200" dirty="0" smtClean="0">
                <a:solidFill>
                  <a:schemeClr val="tx1"/>
                </a:solidFill>
                <a:latin typeface="Arial" charset="0"/>
                <a:ea typeface="ＭＳ Ｐゴシック" charset="0"/>
                <a:cs typeface="Arial" charset="0"/>
              </a:rPr>
              <a:t>, Cades Reef area, </a:t>
            </a:r>
          </a:p>
          <a:p>
            <a:r>
              <a:rPr lang="en-GB" sz="1200" b="0" i="0" kern="1200" dirty="0" smtClean="0">
                <a:solidFill>
                  <a:schemeClr val="tx1"/>
                </a:solidFill>
                <a:latin typeface="Arial" charset="0"/>
                <a:ea typeface="ＭＳ Ｐゴシック" charset="0"/>
                <a:cs typeface="Arial" charset="0"/>
              </a:rPr>
              <a:t>Green = EOMAP within</a:t>
            </a:r>
            <a:r>
              <a:rPr lang="en-GB" sz="1200" b="0" i="0" kern="1200" baseline="0" dirty="0" smtClean="0">
                <a:solidFill>
                  <a:schemeClr val="tx1"/>
                </a:solidFill>
                <a:latin typeface="Arial" charset="0"/>
                <a:ea typeface="ＭＳ Ｐゴシック" charset="0"/>
                <a:cs typeface="Arial" charset="0"/>
              </a:rPr>
              <a:t> the range</a:t>
            </a:r>
            <a:r>
              <a:rPr lang="en-GB" sz="1200" b="0" i="0" kern="1200" dirty="0" smtClean="0">
                <a:solidFill>
                  <a:schemeClr val="tx1"/>
                </a:solidFill>
                <a:latin typeface="Arial" charset="0"/>
                <a:ea typeface="ＭＳ Ｐゴシック" charset="0"/>
                <a:cs typeface="Arial" charset="0"/>
              </a:rPr>
              <a:t>, </a:t>
            </a:r>
          </a:p>
          <a:p>
            <a:r>
              <a:rPr lang="en-GB" sz="1200" b="0" i="0" kern="1200" dirty="0" smtClean="0">
                <a:solidFill>
                  <a:schemeClr val="tx1"/>
                </a:solidFill>
                <a:latin typeface="Arial" charset="0"/>
                <a:ea typeface="ＭＳ Ｐゴシック" charset="0"/>
                <a:cs typeface="Arial" charset="0"/>
              </a:rPr>
              <a:t>Yellow = EOMAP is deeper, </a:t>
            </a:r>
          </a:p>
          <a:p>
            <a:r>
              <a:rPr lang="en-GB" sz="1200" b="0" i="0" kern="1200" dirty="0" smtClean="0">
                <a:solidFill>
                  <a:schemeClr val="tx1"/>
                </a:solidFill>
                <a:latin typeface="Arial" charset="0"/>
                <a:ea typeface="ＭＳ Ｐゴシック" charset="0"/>
                <a:cs typeface="Arial" charset="0"/>
              </a:rPr>
              <a:t>Red = EOMAP is shoaler  </a:t>
            </a:r>
            <a:endParaRPr lang="en-GB" b="0" i="0"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Arial" charset="0"/>
                <a:ea typeface="ＭＳ Ｐゴシック" charset="0"/>
                <a:cs typeface="Arial" charset="0"/>
              </a:rPr>
              <a:t>EOMAP iteration 3</a:t>
            </a:r>
            <a:r>
              <a:rPr lang="en-GB" sz="1200" b="0" i="0" kern="1200" dirty="0" smtClean="0">
                <a:solidFill>
                  <a:schemeClr val="tx1"/>
                </a:solidFill>
                <a:latin typeface="Arial" charset="0"/>
                <a:ea typeface="ＭＳ Ｐゴシック" charset="0"/>
                <a:cs typeface="Arial" charset="0"/>
              </a:rPr>
              <a:t>, Cades Reef area, </a:t>
            </a:r>
          </a:p>
          <a:p>
            <a:r>
              <a:rPr lang="en-GB" sz="1200" b="0" i="0" kern="1200" dirty="0" smtClean="0">
                <a:solidFill>
                  <a:schemeClr val="tx1"/>
                </a:solidFill>
                <a:latin typeface="Arial" charset="0"/>
                <a:ea typeface="ＭＳ Ｐゴシック" charset="0"/>
                <a:cs typeface="Arial" charset="0"/>
              </a:rPr>
              <a:t>Green = EOMAP within</a:t>
            </a:r>
            <a:r>
              <a:rPr lang="en-GB" sz="1200" b="0" i="0" kern="1200" baseline="0" dirty="0" smtClean="0">
                <a:solidFill>
                  <a:schemeClr val="tx1"/>
                </a:solidFill>
                <a:latin typeface="Arial" charset="0"/>
                <a:ea typeface="ＭＳ Ｐゴシック" charset="0"/>
                <a:cs typeface="Arial" charset="0"/>
              </a:rPr>
              <a:t> the range</a:t>
            </a:r>
            <a:r>
              <a:rPr lang="en-GB" sz="1200" b="0" i="0" kern="1200" dirty="0" smtClean="0">
                <a:solidFill>
                  <a:schemeClr val="tx1"/>
                </a:solidFill>
                <a:latin typeface="Arial" charset="0"/>
                <a:ea typeface="ＭＳ Ｐゴシック" charset="0"/>
                <a:cs typeface="Arial" charset="0"/>
              </a:rPr>
              <a:t>, </a:t>
            </a:r>
          </a:p>
          <a:p>
            <a:r>
              <a:rPr lang="en-GB" sz="1200" b="0" i="0" kern="1200" dirty="0" smtClean="0">
                <a:solidFill>
                  <a:schemeClr val="tx1"/>
                </a:solidFill>
                <a:latin typeface="Arial" charset="0"/>
                <a:ea typeface="ＭＳ Ｐゴシック" charset="0"/>
                <a:cs typeface="Arial" charset="0"/>
              </a:rPr>
              <a:t>Yellow = EOMAP is deeper, </a:t>
            </a:r>
          </a:p>
          <a:p>
            <a:r>
              <a:rPr lang="en-GB" sz="1200" b="0" i="0" kern="1200" dirty="0" smtClean="0">
                <a:solidFill>
                  <a:schemeClr val="tx1"/>
                </a:solidFill>
                <a:latin typeface="Arial" charset="0"/>
                <a:ea typeface="ＭＳ Ｐゴシック" charset="0"/>
                <a:cs typeface="Arial" charset="0"/>
              </a:rPr>
              <a:t>Red = EOMAP is shoaler  </a:t>
            </a:r>
            <a:endParaRPr lang="en-GB" b="0" i="0"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Arial" charset="0"/>
                <a:ea typeface="ＭＳ Ｐゴシック" charset="0"/>
                <a:cs typeface="Arial" charset="0"/>
              </a:rPr>
              <a:t>EOMAP iteration 3</a:t>
            </a:r>
            <a:r>
              <a:rPr lang="en-GB" sz="1200" b="0" i="0" kern="1200" dirty="0" smtClean="0">
                <a:solidFill>
                  <a:schemeClr val="tx1"/>
                </a:solidFill>
                <a:latin typeface="Arial" charset="0"/>
                <a:ea typeface="ＭＳ Ｐゴシック" charset="0"/>
                <a:cs typeface="Arial" charset="0"/>
              </a:rPr>
              <a:t>, Cades Reef area, </a:t>
            </a:r>
          </a:p>
          <a:p>
            <a:r>
              <a:rPr lang="en-GB" sz="1200" b="0" i="0" kern="1200" dirty="0" smtClean="0">
                <a:solidFill>
                  <a:schemeClr val="tx1"/>
                </a:solidFill>
                <a:latin typeface="Arial" charset="0"/>
                <a:ea typeface="ＭＳ Ｐゴシック" charset="0"/>
                <a:cs typeface="Arial" charset="0"/>
              </a:rPr>
              <a:t>Green = EOMAP within</a:t>
            </a:r>
            <a:r>
              <a:rPr lang="en-GB" sz="1200" b="0" i="0" kern="1200" baseline="0" dirty="0" smtClean="0">
                <a:solidFill>
                  <a:schemeClr val="tx1"/>
                </a:solidFill>
                <a:latin typeface="Arial" charset="0"/>
                <a:ea typeface="ＭＳ Ｐゴシック" charset="0"/>
                <a:cs typeface="Arial" charset="0"/>
              </a:rPr>
              <a:t> the range</a:t>
            </a:r>
            <a:r>
              <a:rPr lang="en-GB" sz="1200" b="0" i="0" kern="1200" dirty="0" smtClean="0">
                <a:solidFill>
                  <a:schemeClr val="tx1"/>
                </a:solidFill>
                <a:latin typeface="Arial" charset="0"/>
                <a:ea typeface="ＭＳ Ｐゴシック" charset="0"/>
                <a:cs typeface="Arial" charset="0"/>
              </a:rPr>
              <a:t>, </a:t>
            </a:r>
          </a:p>
          <a:p>
            <a:r>
              <a:rPr lang="en-GB" sz="1200" b="0" i="0" kern="1200" dirty="0" smtClean="0">
                <a:solidFill>
                  <a:schemeClr val="tx1"/>
                </a:solidFill>
                <a:latin typeface="Arial" charset="0"/>
                <a:ea typeface="ＭＳ Ｐゴシック" charset="0"/>
                <a:cs typeface="Arial" charset="0"/>
              </a:rPr>
              <a:t>Yellow = EOMAP is deeper, </a:t>
            </a:r>
          </a:p>
          <a:p>
            <a:r>
              <a:rPr lang="en-GB" sz="1200" b="0" i="0" kern="1200" dirty="0" smtClean="0">
                <a:solidFill>
                  <a:schemeClr val="tx1"/>
                </a:solidFill>
                <a:latin typeface="Arial" charset="0"/>
                <a:ea typeface="ＭＳ Ｐゴシック" charset="0"/>
                <a:cs typeface="Arial" charset="0"/>
              </a:rPr>
              <a:t>Red = EOMAP is shoaler  </a:t>
            </a:r>
            <a:endParaRPr lang="en-GB" b="0" i="0"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Arial" charset="0"/>
                <a:ea typeface="ＭＳ Ｐゴシック" charset="0"/>
                <a:cs typeface="Arial" charset="0"/>
              </a:rPr>
              <a:t>EOMAP iteration 3</a:t>
            </a:r>
            <a:r>
              <a:rPr lang="en-GB" sz="1200" b="0" i="0" kern="1200" dirty="0" smtClean="0">
                <a:solidFill>
                  <a:schemeClr val="tx1"/>
                </a:solidFill>
                <a:latin typeface="Arial" charset="0"/>
                <a:ea typeface="ＭＳ Ｐゴシック" charset="0"/>
                <a:cs typeface="Arial" charset="0"/>
              </a:rPr>
              <a:t>, Cades Reef area, </a:t>
            </a:r>
          </a:p>
          <a:p>
            <a:r>
              <a:rPr lang="en-GB" sz="1200" b="0" i="0" kern="1200" dirty="0" smtClean="0">
                <a:solidFill>
                  <a:schemeClr val="tx1"/>
                </a:solidFill>
                <a:latin typeface="Arial" charset="0"/>
                <a:ea typeface="ＭＳ Ｐゴシック" charset="0"/>
                <a:cs typeface="Arial" charset="0"/>
              </a:rPr>
              <a:t>Green = EOMAP within</a:t>
            </a:r>
            <a:r>
              <a:rPr lang="en-GB" sz="1200" b="0" i="0" kern="1200" baseline="0" dirty="0" smtClean="0">
                <a:solidFill>
                  <a:schemeClr val="tx1"/>
                </a:solidFill>
                <a:latin typeface="Arial" charset="0"/>
                <a:ea typeface="ＭＳ Ｐゴシック" charset="0"/>
                <a:cs typeface="Arial" charset="0"/>
              </a:rPr>
              <a:t> the range</a:t>
            </a:r>
            <a:r>
              <a:rPr lang="en-GB" sz="1200" b="0" i="0" kern="1200" dirty="0" smtClean="0">
                <a:solidFill>
                  <a:schemeClr val="tx1"/>
                </a:solidFill>
                <a:latin typeface="Arial" charset="0"/>
                <a:ea typeface="ＭＳ Ｐゴシック" charset="0"/>
                <a:cs typeface="Arial" charset="0"/>
              </a:rPr>
              <a:t>, </a:t>
            </a:r>
          </a:p>
          <a:p>
            <a:r>
              <a:rPr lang="en-GB" sz="1200" b="0" i="0" kern="1200" dirty="0" smtClean="0">
                <a:solidFill>
                  <a:schemeClr val="tx1"/>
                </a:solidFill>
                <a:latin typeface="Arial" charset="0"/>
                <a:ea typeface="ＭＳ Ｐゴシック" charset="0"/>
                <a:cs typeface="Arial" charset="0"/>
              </a:rPr>
              <a:t>Yellow = EOMAP is deeper, </a:t>
            </a:r>
          </a:p>
          <a:p>
            <a:r>
              <a:rPr lang="en-GB" sz="1200" b="0" i="0" kern="1200" dirty="0" smtClean="0">
                <a:solidFill>
                  <a:schemeClr val="tx1"/>
                </a:solidFill>
                <a:latin typeface="Arial" charset="0"/>
                <a:ea typeface="ＭＳ Ｐゴシック" charset="0"/>
                <a:cs typeface="Arial" charset="0"/>
              </a:rPr>
              <a:t>Red = EOMAP is shoaler  </a:t>
            </a:r>
            <a:endParaRPr lang="en-GB" b="0" i="0"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trial was a definite success and has allowed</a:t>
            </a:r>
            <a:r>
              <a:rPr lang="en-GB" baseline="0" dirty="0" smtClean="0"/>
              <a:t> us to understand the absolute accuracy of SDB, which is not as industry often claims, 10% of depth.</a:t>
            </a:r>
            <a:endParaRPr lang="en-GB" sz="1200" kern="1200" dirty="0" smtClean="0">
              <a:solidFill>
                <a:schemeClr val="tx1"/>
              </a:solidFill>
              <a:latin typeface="Arial" charset="0"/>
              <a:ea typeface="ＭＳ Ｐゴシック" charset="0"/>
              <a:cs typeface="Arial" charset="0"/>
            </a:endParaRPr>
          </a:p>
          <a:p>
            <a:r>
              <a:rPr lang="en-GB" sz="1200" kern="1200" baseline="0" dirty="0" smtClean="0">
                <a:solidFill>
                  <a:schemeClr val="tx1"/>
                </a:solidFill>
                <a:latin typeface="Arial" charset="0"/>
                <a:ea typeface="ＭＳ Ｐゴシック" charset="0"/>
                <a:cs typeface="Arial" charset="0"/>
              </a:rPr>
              <a:t>We have gained confidence in SDB data. </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Though SDB technology is not able to match echo sounders for accuracy, it can give an indication of the shape of the seabed if collected in a controlled manner</a:t>
            </a:r>
            <a:r>
              <a:rPr lang="en-GB" sz="1200" kern="1200" baseline="0" dirty="0" smtClean="0">
                <a:solidFill>
                  <a:schemeClr val="tx1"/>
                </a:solidFill>
                <a:latin typeface="Arial" charset="0"/>
                <a:ea typeface="ＭＳ Ｐゴシック" charset="0"/>
                <a:cs typeface="Arial" charset="0"/>
              </a:rPr>
              <a:t> with quality control</a:t>
            </a:r>
            <a:r>
              <a:rPr lang="en-GB" sz="1200" kern="1200" dirty="0" smtClean="0">
                <a:solidFill>
                  <a:schemeClr val="tx1"/>
                </a:solidFill>
                <a:latin typeface="Arial" charset="0"/>
                <a:ea typeface="ＭＳ Ｐゴシック" charset="0"/>
                <a:cs typeface="Arial" charset="0"/>
              </a:rPr>
              <a:t>.  </a:t>
            </a:r>
          </a:p>
          <a:p>
            <a:r>
              <a:rPr lang="en-GB" sz="1200" kern="1200" dirty="0" smtClean="0">
                <a:solidFill>
                  <a:schemeClr val="tx1"/>
                </a:solidFill>
                <a:latin typeface="Arial" charset="0"/>
                <a:ea typeface="ＭＳ Ｐゴシック" charset="0"/>
                <a:cs typeface="Arial" charset="0"/>
              </a:rPr>
              <a:t>It is likely that some features will be missed, but at least some features will be picked</a:t>
            </a:r>
            <a:r>
              <a:rPr lang="en-GB" sz="1200" kern="1200" baseline="0" dirty="0" smtClean="0">
                <a:solidFill>
                  <a:schemeClr val="tx1"/>
                </a:solidFill>
                <a:latin typeface="Arial" charset="0"/>
                <a:ea typeface="ＭＳ Ｐゴシック" charset="0"/>
                <a:cs typeface="Arial" charset="0"/>
              </a:rPr>
              <a:t> up</a:t>
            </a:r>
            <a:r>
              <a:rPr lang="en-GB" sz="1200" kern="1200" dirty="0" smtClean="0">
                <a:solidFill>
                  <a:schemeClr val="tx1"/>
                </a:solidFill>
                <a:latin typeface="Arial" charset="0"/>
                <a:ea typeface="ＭＳ Ｐゴシック" charset="0"/>
                <a:cs typeface="Arial" charset="0"/>
              </a:rPr>
              <a:t>.</a:t>
            </a:r>
          </a:p>
          <a:p>
            <a:r>
              <a:rPr lang="en-GB" sz="1200" kern="1200" dirty="0" smtClean="0">
                <a:solidFill>
                  <a:schemeClr val="tx1"/>
                </a:solidFill>
                <a:latin typeface="Arial" charset="0"/>
                <a:ea typeface="ＭＳ Ｐゴシック" charset="0"/>
                <a:cs typeface="Arial" charset="0"/>
              </a:rPr>
              <a:t>It is</a:t>
            </a:r>
            <a:r>
              <a:rPr lang="en-GB" sz="1200" kern="1200" baseline="0" dirty="0" smtClean="0">
                <a:solidFill>
                  <a:schemeClr val="tx1"/>
                </a:solidFill>
                <a:latin typeface="Arial" charset="0"/>
                <a:ea typeface="ＭＳ Ｐゴシック" charset="0"/>
                <a:cs typeface="Arial" charset="0"/>
              </a:rPr>
              <a:t> another hydrographic tool that can be used accordingly.</a:t>
            </a:r>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Though MBES ground truthing was slightly</a:t>
            </a:r>
            <a:r>
              <a:rPr lang="en-GB" sz="1200" kern="1200" baseline="0" dirty="0" smtClean="0">
                <a:solidFill>
                  <a:schemeClr val="tx1"/>
                </a:solidFill>
                <a:latin typeface="Arial" charset="0"/>
                <a:ea typeface="ＭＳ Ｐゴシック" charset="0"/>
                <a:cs typeface="Arial" charset="0"/>
              </a:rPr>
              <a:t> better than SBES. When considering the costs, good quality SBES data is enough to control SDB.</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summarising</a:t>
            </a:r>
            <a:r>
              <a:rPr lang="en-GB" baseline="0" dirty="0" smtClean="0"/>
              <a:t> a +140 page report.</a:t>
            </a:r>
          </a:p>
          <a:p>
            <a:r>
              <a:rPr lang="en-GB" dirty="0" smtClean="0"/>
              <a:t>The image</a:t>
            </a:r>
            <a:r>
              <a:rPr lang="en-GB" baseline="0" dirty="0" smtClean="0"/>
              <a:t> here is from the North west coast of Madagascar</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0"/>
                <a:cs typeface="Arial" charset="0"/>
              </a:rPr>
              <a:t>SDB will always have</a:t>
            </a:r>
            <a:r>
              <a:rPr lang="en-GB" sz="1200" kern="1200" baseline="0" dirty="0" smtClean="0">
                <a:solidFill>
                  <a:schemeClr val="tx1"/>
                </a:solidFill>
                <a:latin typeface="Arial" charset="0"/>
                <a:ea typeface="ＭＳ Ｐゴシック" charset="0"/>
                <a:cs typeface="Arial" charset="0"/>
              </a:rPr>
              <a:t> an extinction depth and it is expected that this will be different for different images and areas. </a:t>
            </a:r>
          </a:p>
          <a:p>
            <a:r>
              <a:rPr lang="en-GB" sz="1200" kern="1200" baseline="0" dirty="0" smtClean="0">
                <a:solidFill>
                  <a:schemeClr val="tx1"/>
                </a:solidFill>
                <a:latin typeface="Arial" charset="0"/>
                <a:ea typeface="ＭＳ Ｐゴシック" charset="0"/>
                <a:cs typeface="Arial" charset="0"/>
              </a:rPr>
              <a:t>This is the depth beyond which the results are no longer stable and become very inaccurate. SDB data will be computed deeper but we shouldn’t use the results.</a:t>
            </a:r>
          </a:p>
          <a:p>
            <a:r>
              <a:rPr lang="en-GB" sz="1200" kern="1200" baseline="0" dirty="0" smtClean="0">
                <a:solidFill>
                  <a:schemeClr val="tx1"/>
                </a:solidFill>
                <a:latin typeface="Arial" charset="0"/>
                <a:ea typeface="ＭＳ Ｐゴシック" charset="0"/>
                <a:cs typeface="Arial" charset="0"/>
              </a:rPr>
              <a:t> It will very much depend on water clarity.</a:t>
            </a:r>
          </a:p>
          <a:p>
            <a:r>
              <a:rPr lang="en-GB" sz="1200" kern="1200" baseline="0" dirty="0" smtClean="0">
                <a:solidFill>
                  <a:schemeClr val="tx1"/>
                </a:solidFill>
                <a:latin typeface="Arial" charset="0"/>
                <a:ea typeface="ＭＳ Ｐゴシック" charset="0"/>
                <a:cs typeface="Arial" charset="0"/>
              </a:rPr>
              <a:t>Ground truthing is the only way to determine this extinction depth for quality data for each dataset. </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Not meeting an IHO survey standard should not prevent data from being used to update a chart. Passage data is often used which does not meet IHO survey standards.</a:t>
            </a:r>
          </a:p>
          <a:p>
            <a:r>
              <a:rPr lang="en-GB" sz="1200" kern="1200" dirty="0" smtClean="0">
                <a:solidFill>
                  <a:schemeClr val="tx1"/>
                </a:solidFill>
                <a:latin typeface="Arial" charset="0"/>
                <a:ea typeface="ＭＳ Ｐゴシック" charset="0"/>
                <a:cs typeface="Arial" charset="0"/>
              </a:rPr>
              <a:t>High quality</a:t>
            </a:r>
            <a:r>
              <a:rPr lang="en-GB" sz="1200" kern="1200" baseline="0" dirty="0" smtClean="0">
                <a:solidFill>
                  <a:schemeClr val="tx1"/>
                </a:solidFill>
                <a:latin typeface="Arial" charset="0"/>
                <a:ea typeface="ＭＳ Ｐゴシック" charset="0"/>
                <a:cs typeface="Arial" charset="0"/>
              </a:rPr>
              <a:t> </a:t>
            </a:r>
            <a:r>
              <a:rPr lang="en-GB" sz="1200" kern="1200" dirty="0" smtClean="0">
                <a:solidFill>
                  <a:schemeClr val="tx1"/>
                </a:solidFill>
                <a:latin typeface="Arial" charset="0"/>
                <a:ea typeface="ＭＳ Ｐゴシック" charset="0"/>
                <a:cs typeface="Arial" charset="0"/>
              </a:rPr>
              <a:t>SDB data is</a:t>
            </a:r>
            <a:r>
              <a:rPr lang="en-GB" sz="1200" kern="1200" baseline="0" dirty="0" smtClean="0">
                <a:solidFill>
                  <a:schemeClr val="tx1"/>
                </a:solidFill>
                <a:latin typeface="Arial" charset="0"/>
                <a:ea typeface="ＭＳ Ｐゴシック" charset="0"/>
                <a:cs typeface="Arial" charset="0"/>
              </a:rPr>
              <a:t> able to add value to navigational products.</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0"/>
                <a:cs typeface="Arial" charset="0"/>
              </a:rPr>
              <a:t>SDB will always have</a:t>
            </a:r>
            <a:r>
              <a:rPr lang="en-GB" sz="1200" kern="1200" baseline="0" dirty="0" smtClean="0">
                <a:solidFill>
                  <a:schemeClr val="tx1"/>
                </a:solidFill>
                <a:latin typeface="Arial" charset="0"/>
                <a:ea typeface="ＭＳ Ｐゴシック" charset="0"/>
                <a:cs typeface="Arial" charset="0"/>
              </a:rPr>
              <a:t> an extinction depth and it is expected that this will be different for different images and areas. </a:t>
            </a:r>
          </a:p>
          <a:p>
            <a:r>
              <a:rPr lang="en-GB" sz="1200" kern="1200" baseline="0" dirty="0" smtClean="0">
                <a:solidFill>
                  <a:schemeClr val="tx1"/>
                </a:solidFill>
                <a:latin typeface="Arial" charset="0"/>
                <a:ea typeface="ＭＳ Ｐゴシック" charset="0"/>
                <a:cs typeface="Arial" charset="0"/>
              </a:rPr>
              <a:t>This is the depth beyond which the results are no longer stable and become very inaccurate. SDB data will be computed deeper but we shouldn’t use the results.</a:t>
            </a:r>
          </a:p>
          <a:p>
            <a:r>
              <a:rPr lang="en-GB" sz="1200" kern="1200" baseline="0" dirty="0" smtClean="0">
                <a:solidFill>
                  <a:schemeClr val="tx1"/>
                </a:solidFill>
                <a:latin typeface="Arial" charset="0"/>
                <a:ea typeface="ＭＳ Ｐゴシック" charset="0"/>
                <a:cs typeface="Arial" charset="0"/>
              </a:rPr>
              <a:t> It will very much depend on water clarity.</a:t>
            </a:r>
          </a:p>
          <a:p>
            <a:r>
              <a:rPr lang="en-GB" sz="1200" kern="1200" baseline="0" dirty="0" smtClean="0">
                <a:solidFill>
                  <a:schemeClr val="tx1"/>
                </a:solidFill>
                <a:latin typeface="Arial" charset="0"/>
                <a:ea typeface="ＭＳ Ｐゴシック" charset="0"/>
                <a:cs typeface="Arial" charset="0"/>
              </a:rPr>
              <a:t>Ground truthing is the only way to determine this extinction depth for quality data for each dataset. </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Not meeting an IHO survey standard should not prevent data from being used to update a chart. Passage data is often used which does not meet IHO survey standards.</a:t>
            </a:r>
          </a:p>
          <a:p>
            <a:r>
              <a:rPr lang="en-GB" sz="1200" kern="1200" dirty="0" smtClean="0">
                <a:solidFill>
                  <a:schemeClr val="tx1"/>
                </a:solidFill>
                <a:latin typeface="Arial" charset="0"/>
                <a:ea typeface="ＭＳ Ｐゴシック" charset="0"/>
                <a:cs typeface="Arial" charset="0"/>
              </a:rPr>
              <a:t>High quality</a:t>
            </a:r>
            <a:r>
              <a:rPr lang="en-GB" sz="1200" kern="1200" baseline="0" dirty="0" smtClean="0">
                <a:solidFill>
                  <a:schemeClr val="tx1"/>
                </a:solidFill>
                <a:latin typeface="Arial" charset="0"/>
                <a:ea typeface="ＭＳ Ｐゴシック" charset="0"/>
                <a:cs typeface="Arial" charset="0"/>
              </a:rPr>
              <a:t> </a:t>
            </a:r>
            <a:r>
              <a:rPr lang="en-GB" sz="1200" kern="1200" dirty="0" smtClean="0">
                <a:solidFill>
                  <a:schemeClr val="tx1"/>
                </a:solidFill>
                <a:latin typeface="Arial" charset="0"/>
                <a:ea typeface="ＭＳ Ｐゴシック" charset="0"/>
                <a:cs typeface="Arial" charset="0"/>
              </a:rPr>
              <a:t>SDB data is</a:t>
            </a:r>
            <a:r>
              <a:rPr lang="en-GB" sz="1200" kern="1200" baseline="0" dirty="0" smtClean="0">
                <a:solidFill>
                  <a:schemeClr val="tx1"/>
                </a:solidFill>
                <a:latin typeface="Arial" charset="0"/>
                <a:ea typeface="ＭＳ Ｐゴシック" charset="0"/>
                <a:cs typeface="Arial" charset="0"/>
              </a:rPr>
              <a:t> able to add value to navigational products.</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0"/>
                <a:cs typeface="Arial" charset="0"/>
              </a:rPr>
              <a:t>SDB will always have</a:t>
            </a:r>
            <a:r>
              <a:rPr lang="en-GB" sz="1200" kern="1200" baseline="0" dirty="0" smtClean="0">
                <a:solidFill>
                  <a:schemeClr val="tx1"/>
                </a:solidFill>
                <a:latin typeface="Arial" charset="0"/>
                <a:ea typeface="ＭＳ Ｐゴシック" charset="0"/>
                <a:cs typeface="Arial" charset="0"/>
              </a:rPr>
              <a:t> an extinction depth and it is expected that this will be different for different images and areas. </a:t>
            </a:r>
          </a:p>
          <a:p>
            <a:r>
              <a:rPr lang="en-GB" sz="1200" kern="1200" baseline="0" dirty="0" smtClean="0">
                <a:solidFill>
                  <a:schemeClr val="tx1"/>
                </a:solidFill>
                <a:latin typeface="Arial" charset="0"/>
                <a:ea typeface="ＭＳ Ｐゴシック" charset="0"/>
                <a:cs typeface="Arial" charset="0"/>
              </a:rPr>
              <a:t>This is the depth beyond which the results are no longer stable and become very inaccurate. SDB data will be computed deeper but we shouldn’t use the results.</a:t>
            </a:r>
          </a:p>
          <a:p>
            <a:r>
              <a:rPr lang="en-GB" sz="1200" kern="1200" baseline="0" dirty="0" smtClean="0">
                <a:solidFill>
                  <a:schemeClr val="tx1"/>
                </a:solidFill>
                <a:latin typeface="Arial" charset="0"/>
                <a:ea typeface="ＭＳ Ｐゴシック" charset="0"/>
                <a:cs typeface="Arial" charset="0"/>
              </a:rPr>
              <a:t> It will very much depend on water clarity.</a:t>
            </a:r>
          </a:p>
          <a:p>
            <a:r>
              <a:rPr lang="en-GB" sz="1200" kern="1200" baseline="0" dirty="0" smtClean="0">
                <a:solidFill>
                  <a:schemeClr val="tx1"/>
                </a:solidFill>
                <a:latin typeface="Arial" charset="0"/>
                <a:ea typeface="ＭＳ Ｐゴシック" charset="0"/>
                <a:cs typeface="Arial" charset="0"/>
              </a:rPr>
              <a:t>Ground truthing is the only way to determine this extinction depth for quality data for each dataset. </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Not meeting an IHO survey standard should not prevent data from being used to update a chart. Passage data is often used which does not meet IHO survey standards.</a:t>
            </a:r>
          </a:p>
          <a:p>
            <a:r>
              <a:rPr lang="en-GB" sz="1200" kern="1200" dirty="0" smtClean="0">
                <a:solidFill>
                  <a:schemeClr val="tx1"/>
                </a:solidFill>
                <a:latin typeface="Arial" charset="0"/>
                <a:ea typeface="ＭＳ Ｐゴシック" charset="0"/>
                <a:cs typeface="Arial" charset="0"/>
              </a:rPr>
              <a:t>High quality</a:t>
            </a:r>
            <a:r>
              <a:rPr lang="en-GB" sz="1200" kern="1200" baseline="0" dirty="0" smtClean="0">
                <a:solidFill>
                  <a:schemeClr val="tx1"/>
                </a:solidFill>
                <a:latin typeface="Arial" charset="0"/>
                <a:ea typeface="ＭＳ Ｐゴシック" charset="0"/>
                <a:cs typeface="Arial" charset="0"/>
              </a:rPr>
              <a:t> </a:t>
            </a:r>
            <a:r>
              <a:rPr lang="en-GB" sz="1200" kern="1200" dirty="0" smtClean="0">
                <a:solidFill>
                  <a:schemeClr val="tx1"/>
                </a:solidFill>
                <a:latin typeface="Arial" charset="0"/>
                <a:ea typeface="ＭＳ Ｐゴシック" charset="0"/>
                <a:cs typeface="Arial" charset="0"/>
              </a:rPr>
              <a:t>SDB data is</a:t>
            </a:r>
            <a:r>
              <a:rPr lang="en-GB" sz="1200" kern="1200" baseline="0" dirty="0" smtClean="0">
                <a:solidFill>
                  <a:schemeClr val="tx1"/>
                </a:solidFill>
                <a:latin typeface="Arial" charset="0"/>
                <a:ea typeface="ＭＳ Ｐゴシック" charset="0"/>
                <a:cs typeface="Arial" charset="0"/>
              </a:rPr>
              <a:t> able to add value to navigational products.</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0"/>
                <a:cs typeface="Arial" charset="0"/>
              </a:rPr>
              <a:t>SDB will always have</a:t>
            </a:r>
            <a:r>
              <a:rPr lang="en-GB" sz="1200" kern="1200" baseline="0" dirty="0" smtClean="0">
                <a:solidFill>
                  <a:schemeClr val="tx1"/>
                </a:solidFill>
                <a:latin typeface="Arial" charset="0"/>
                <a:ea typeface="ＭＳ Ｐゴシック" charset="0"/>
                <a:cs typeface="Arial" charset="0"/>
              </a:rPr>
              <a:t> an extinction depth and it is expected that this will be different for different images and areas. </a:t>
            </a:r>
          </a:p>
          <a:p>
            <a:r>
              <a:rPr lang="en-GB" sz="1200" kern="1200" baseline="0" dirty="0" smtClean="0">
                <a:solidFill>
                  <a:schemeClr val="tx1"/>
                </a:solidFill>
                <a:latin typeface="Arial" charset="0"/>
                <a:ea typeface="ＭＳ Ｐゴシック" charset="0"/>
                <a:cs typeface="Arial" charset="0"/>
              </a:rPr>
              <a:t>This is the depth beyond which the results are no longer stable and become very inaccurate. SDB data will be computed deeper but we shouldn’t use the results.</a:t>
            </a:r>
          </a:p>
          <a:p>
            <a:r>
              <a:rPr lang="en-GB" sz="1200" kern="1200" baseline="0" dirty="0" smtClean="0">
                <a:solidFill>
                  <a:schemeClr val="tx1"/>
                </a:solidFill>
                <a:latin typeface="Arial" charset="0"/>
                <a:ea typeface="ＭＳ Ｐゴシック" charset="0"/>
                <a:cs typeface="Arial" charset="0"/>
              </a:rPr>
              <a:t> It will very much depend on water clarity.</a:t>
            </a:r>
          </a:p>
          <a:p>
            <a:r>
              <a:rPr lang="en-GB" sz="1200" kern="1200" baseline="0" dirty="0" smtClean="0">
                <a:solidFill>
                  <a:schemeClr val="tx1"/>
                </a:solidFill>
                <a:latin typeface="Arial" charset="0"/>
                <a:ea typeface="ＭＳ Ｐゴシック" charset="0"/>
                <a:cs typeface="Arial" charset="0"/>
              </a:rPr>
              <a:t>Ground truthing is the only way to determine this extinction depth for quality data for each dataset. </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Not meeting an IHO survey standard should not prevent data from being used to update a chart. Passage data is often used which does not meet IHO survey standards.</a:t>
            </a:r>
          </a:p>
          <a:p>
            <a:r>
              <a:rPr lang="en-GB" sz="1200" kern="1200" dirty="0" smtClean="0">
                <a:solidFill>
                  <a:schemeClr val="tx1"/>
                </a:solidFill>
                <a:latin typeface="Arial" charset="0"/>
                <a:ea typeface="ＭＳ Ｐゴシック" charset="0"/>
                <a:cs typeface="Arial" charset="0"/>
              </a:rPr>
              <a:t>High quality</a:t>
            </a:r>
            <a:r>
              <a:rPr lang="en-GB" sz="1200" kern="1200" baseline="0" dirty="0" smtClean="0">
                <a:solidFill>
                  <a:schemeClr val="tx1"/>
                </a:solidFill>
                <a:latin typeface="Arial" charset="0"/>
                <a:ea typeface="ＭＳ Ｐゴシック" charset="0"/>
                <a:cs typeface="Arial" charset="0"/>
              </a:rPr>
              <a:t> </a:t>
            </a:r>
            <a:r>
              <a:rPr lang="en-GB" sz="1200" kern="1200" dirty="0" smtClean="0">
                <a:solidFill>
                  <a:schemeClr val="tx1"/>
                </a:solidFill>
                <a:latin typeface="Arial" charset="0"/>
                <a:ea typeface="ＭＳ Ｐゴシック" charset="0"/>
                <a:cs typeface="Arial" charset="0"/>
              </a:rPr>
              <a:t>SDB data is</a:t>
            </a:r>
            <a:r>
              <a:rPr lang="en-GB" sz="1200" kern="1200" baseline="0" dirty="0" smtClean="0">
                <a:solidFill>
                  <a:schemeClr val="tx1"/>
                </a:solidFill>
                <a:latin typeface="Arial" charset="0"/>
                <a:ea typeface="ＭＳ Ｐゴシック" charset="0"/>
                <a:cs typeface="Arial" charset="0"/>
              </a:rPr>
              <a:t> able to add value to navigational products.</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0"/>
                <a:cs typeface="Arial" charset="0"/>
              </a:rPr>
              <a:t>SDB will always have</a:t>
            </a:r>
            <a:r>
              <a:rPr lang="en-GB" sz="1200" kern="1200" baseline="0" dirty="0" smtClean="0">
                <a:solidFill>
                  <a:schemeClr val="tx1"/>
                </a:solidFill>
                <a:latin typeface="Arial" charset="0"/>
                <a:ea typeface="ＭＳ Ｐゴシック" charset="0"/>
                <a:cs typeface="Arial" charset="0"/>
              </a:rPr>
              <a:t> an extinction depth and it is expected that this will be different for different images and areas. </a:t>
            </a:r>
          </a:p>
          <a:p>
            <a:r>
              <a:rPr lang="en-GB" sz="1200" kern="1200" baseline="0" dirty="0" smtClean="0">
                <a:solidFill>
                  <a:schemeClr val="tx1"/>
                </a:solidFill>
                <a:latin typeface="Arial" charset="0"/>
                <a:ea typeface="ＭＳ Ｐゴシック" charset="0"/>
                <a:cs typeface="Arial" charset="0"/>
              </a:rPr>
              <a:t>This is the depth beyond which the results are no longer stable and become very inaccurate. SDB data will be computed deeper but we shouldn’t use the results.</a:t>
            </a:r>
          </a:p>
          <a:p>
            <a:r>
              <a:rPr lang="en-GB" sz="1200" kern="1200" baseline="0" dirty="0" smtClean="0">
                <a:solidFill>
                  <a:schemeClr val="tx1"/>
                </a:solidFill>
                <a:latin typeface="Arial" charset="0"/>
                <a:ea typeface="ＭＳ Ｐゴシック" charset="0"/>
                <a:cs typeface="Arial" charset="0"/>
              </a:rPr>
              <a:t> It will very much depend on water clarity.</a:t>
            </a:r>
          </a:p>
          <a:p>
            <a:r>
              <a:rPr lang="en-GB" sz="1200" kern="1200" baseline="0" dirty="0" smtClean="0">
                <a:solidFill>
                  <a:schemeClr val="tx1"/>
                </a:solidFill>
                <a:latin typeface="Arial" charset="0"/>
                <a:ea typeface="ＭＳ Ｐゴシック" charset="0"/>
                <a:cs typeface="Arial" charset="0"/>
              </a:rPr>
              <a:t>Ground truthing is the only way to determine this extinction depth for quality data for each dataset. </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Not meeting an IHO survey standard should not prevent data from being used to update a chart. Passage data is often used which does not meet IHO survey standards.</a:t>
            </a:r>
          </a:p>
          <a:p>
            <a:r>
              <a:rPr lang="en-GB" sz="1200" kern="1200" dirty="0" smtClean="0">
                <a:solidFill>
                  <a:schemeClr val="tx1"/>
                </a:solidFill>
                <a:latin typeface="Arial" charset="0"/>
                <a:ea typeface="ＭＳ Ｐゴシック" charset="0"/>
                <a:cs typeface="Arial" charset="0"/>
              </a:rPr>
              <a:t>High quality</a:t>
            </a:r>
            <a:r>
              <a:rPr lang="en-GB" sz="1200" kern="1200" baseline="0" dirty="0" smtClean="0">
                <a:solidFill>
                  <a:schemeClr val="tx1"/>
                </a:solidFill>
                <a:latin typeface="Arial" charset="0"/>
                <a:ea typeface="ＭＳ Ｐゴシック" charset="0"/>
                <a:cs typeface="Arial" charset="0"/>
              </a:rPr>
              <a:t> </a:t>
            </a:r>
            <a:r>
              <a:rPr lang="en-GB" sz="1200" kern="1200" dirty="0" smtClean="0">
                <a:solidFill>
                  <a:schemeClr val="tx1"/>
                </a:solidFill>
                <a:latin typeface="Arial" charset="0"/>
                <a:ea typeface="ＭＳ Ｐゴシック" charset="0"/>
                <a:cs typeface="Arial" charset="0"/>
              </a:rPr>
              <a:t>SDB data is</a:t>
            </a:r>
            <a:r>
              <a:rPr lang="en-GB" sz="1200" kern="1200" baseline="0" dirty="0" smtClean="0">
                <a:solidFill>
                  <a:schemeClr val="tx1"/>
                </a:solidFill>
                <a:latin typeface="Arial" charset="0"/>
                <a:ea typeface="ＭＳ Ｐゴシック" charset="0"/>
                <a:cs typeface="Arial" charset="0"/>
              </a:rPr>
              <a:t> able to add value to navigational products.</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0"/>
                <a:cs typeface="Arial" charset="0"/>
              </a:rPr>
              <a:t>SDB will always have</a:t>
            </a:r>
            <a:r>
              <a:rPr lang="en-GB" sz="1200" kern="1200" baseline="0" dirty="0" smtClean="0">
                <a:solidFill>
                  <a:schemeClr val="tx1"/>
                </a:solidFill>
                <a:latin typeface="Arial" charset="0"/>
                <a:ea typeface="ＭＳ Ｐゴシック" charset="0"/>
                <a:cs typeface="Arial" charset="0"/>
              </a:rPr>
              <a:t> an extinction depth and it is expected that this will be different for different images and areas. </a:t>
            </a:r>
          </a:p>
          <a:p>
            <a:r>
              <a:rPr lang="en-GB" sz="1200" kern="1200" baseline="0" dirty="0" smtClean="0">
                <a:solidFill>
                  <a:schemeClr val="tx1"/>
                </a:solidFill>
                <a:latin typeface="Arial" charset="0"/>
                <a:ea typeface="ＭＳ Ｐゴシック" charset="0"/>
                <a:cs typeface="Arial" charset="0"/>
              </a:rPr>
              <a:t>This is the depth beyond which the results are no longer stable and become very inaccurate. SDB data will be computed deeper but we shouldn’t use the results.</a:t>
            </a:r>
          </a:p>
          <a:p>
            <a:r>
              <a:rPr lang="en-GB" sz="1200" kern="1200" baseline="0" dirty="0" smtClean="0">
                <a:solidFill>
                  <a:schemeClr val="tx1"/>
                </a:solidFill>
                <a:latin typeface="Arial" charset="0"/>
                <a:ea typeface="ＭＳ Ｐゴシック" charset="0"/>
                <a:cs typeface="Arial" charset="0"/>
              </a:rPr>
              <a:t> It will very much depend on water clarity.</a:t>
            </a:r>
          </a:p>
          <a:p>
            <a:r>
              <a:rPr lang="en-GB" sz="1200" kern="1200" baseline="0" dirty="0" smtClean="0">
                <a:solidFill>
                  <a:schemeClr val="tx1"/>
                </a:solidFill>
                <a:latin typeface="Arial" charset="0"/>
                <a:ea typeface="ＭＳ Ｐゴシック" charset="0"/>
                <a:cs typeface="Arial" charset="0"/>
              </a:rPr>
              <a:t>Ground truthing is the only way to determine this extinction depth for quality data for each dataset. </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Not meeting an IHO survey standard should not prevent data from being used to update a chart. Passage data is often used which does not meet IHO survey standards.</a:t>
            </a:r>
          </a:p>
          <a:p>
            <a:r>
              <a:rPr lang="en-GB" sz="1200" kern="1200" dirty="0" smtClean="0">
                <a:solidFill>
                  <a:schemeClr val="tx1"/>
                </a:solidFill>
                <a:latin typeface="Arial" charset="0"/>
                <a:ea typeface="ＭＳ Ｐゴシック" charset="0"/>
                <a:cs typeface="Arial" charset="0"/>
              </a:rPr>
              <a:t>High quality</a:t>
            </a:r>
            <a:r>
              <a:rPr lang="en-GB" sz="1200" kern="1200" baseline="0" dirty="0" smtClean="0">
                <a:solidFill>
                  <a:schemeClr val="tx1"/>
                </a:solidFill>
                <a:latin typeface="Arial" charset="0"/>
                <a:ea typeface="ＭＳ Ｐゴシック" charset="0"/>
                <a:cs typeface="Arial" charset="0"/>
              </a:rPr>
              <a:t> </a:t>
            </a:r>
            <a:r>
              <a:rPr lang="en-GB" sz="1200" kern="1200" dirty="0" smtClean="0">
                <a:solidFill>
                  <a:schemeClr val="tx1"/>
                </a:solidFill>
                <a:latin typeface="Arial" charset="0"/>
                <a:ea typeface="ＭＳ Ｐゴシック" charset="0"/>
                <a:cs typeface="Arial" charset="0"/>
              </a:rPr>
              <a:t>SDB data is</a:t>
            </a:r>
            <a:r>
              <a:rPr lang="en-GB" sz="1200" kern="1200" baseline="0" dirty="0" smtClean="0">
                <a:solidFill>
                  <a:schemeClr val="tx1"/>
                </a:solidFill>
                <a:latin typeface="Arial" charset="0"/>
                <a:ea typeface="ＭＳ Ｐゴシック" charset="0"/>
                <a:cs typeface="Arial" charset="0"/>
              </a:rPr>
              <a:t> able to add value to navigational products.</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0"/>
                <a:cs typeface="Arial" charset="0"/>
              </a:rPr>
              <a:t>SDB will always have</a:t>
            </a:r>
            <a:r>
              <a:rPr lang="en-GB" sz="1200" kern="1200" baseline="0" dirty="0" smtClean="0">
                <a:solidFill>
                  <a:schemeClr val="tx1"/>
                </a:solidFill>
                <a:latin typeface="Arial" charset="0"/>
                <a:ea typeface="ＭＳ Ｐゴシック" charset="0"/>
                <a:cs typeface="Arial" charset="0"/>
              </a:rPr>
              <a:t> an extinction depth and it is expected that this will be different for different images and areas. </a:t>
            </a:r>
          </a:p>
          <a:p>
            <a:r>
              <a:rPr lang="en-GB" sz="1200" kern="1200" baseline="0" dirty="0" smtClean="0">
                <a:solidFill>
                  <a:schemeClr val="tx1"/>
                </a:solidFill>
                <a:latin typeface="Arial" charset="0"/>
                <a:ea typeface="ＭＳ Ｐゴシック" charset="0"/>
                <a:cs typeface="Arial" charset="0"/>
              </a:rPr>
              <a:t>This is the depth beyond which the results are no longer stable and become very inaccurate. SDB data will be computed deeper but we shouldn’t use the results.</a:t>
            </a:r>
          </a:p>
          <a:p>
            <a:r>
              <a:rPr lang="en-GB" sz="1200" kern="1200" baseline="0" dirty="0" smtClean="0">
                <a:solidFill>
                  <a:schemeClr val="tx1"/>
                </a:solidFill>
                <a:latin typeface="Arial" charset="0"/>
                <a:ea typeface="ＭＳ Ｐゴシック" charset="0"/>
                <a:cs typeface="Arial" charset="0"/>
              </a:rPr>
              <a:t> It will very much depend on water clarity.</a:t>
            </a:r>
          </a:p>
          <a:p>
            <a:r>
              <a:rPr lang="en-GB" sz="1200" kern="1200" baseline="0" dirty="0" smtClean="0">
                <a:solidFill>
                  <a:schemeClr val="tx1"/>
                </a:solidFill>
                <a:latin typeface="Arial" charset="0"/>
                <a:ea typeface="ＭＳ Ｐゴシック" charset="0"/>
                <a:cs typeface="Arial" charset="0"/>
              </a:rPr>
              <a:t>Ground truthing is the only way to determine this extinction depth for quality data for each dataset. </a:t>
            </a:r>
            <a:endParaRPr lang="en-GB" sz="1200" kern="1200" dirty="0" smtClean="0">
              <a:solidFill>
                <a:schemeClr val="tx1"/>
              </a:solidFill>
              <a:latin typeface="Arial" charset="0"/>
              <a:ea typeface="ＭＳ Ｐゴシック" charset="0"/>
              <a:cs typeface="Arial" charset="0"/>
            </a:endParaRPr>
          </a:p>
          <a:p>
            <a:endParaRPr lang="en-GB" sz="1200" kern="1200" dirty="0" smtClean="0">
              <a:solidFill>
                <a:schemeClr val="tx1"/>
              </a:solidFill>
              <a:latin typeface="Arial" charset="0"/>
              <a:ea typeface="ＭＳ Ｐゴシック" charset="0"/>
              <a:cs typeface="Arial" charset="0"/>
            </a:endParaRPr>
          </a:p>
          <a:p>
            <a:r>
              <a:rPr lang="en-GB" sz="1200" kern="1200" dirty="0" smtClean="0">
                <a:solidFill>
                  <a:schemeClr val="tx1"/>
                </a:solidFill>
                <a:latin typeface="Arial" charset="0"/>
                <a:ea typeface="ＭＳ Ｐゴシック" charset="0"/>
                <a:cs typeface="Arial" charset="0"/>
              </a:rPr>
              <a:t>Not meeting an IHO survey standard should not prevent data from being used to update a chart. Passage data is often used which does not meet IHO survey standards.</a:t>
            </a:r>
          </a:p>
          <a:p>
            <a:r>
              <a:rPr lang="en-GB" sz="1200" kern="1200" dirty="0" smtClean="0">
                <a:solidFill>
                  <a:schemeClr val="tx1"/>
                </a:solidFill>
                <a:latin typeface="Arial" charset="0"/>
                <a:ea typeface="ＭＳ Ｐゴシック" charset="0"/>
                <a:cs typeface="Arial" charset="0"/>
              </a:rPr>
              <a:t>High quality</a:t>
            </a:r>
            <a:r>
              <a:rPr lang="en-GB" sz="1200" kern="1200" baseline="0" dirty="0" smtClean="0">
                <a:solidFill>
                  <a:schemeClr val="tx1"/>
                </a:solidFill>
                <a:latin typeface="Arial" charset="0"/>
                <a:ea typeface="ＭＳ Ｐゴシック" charset="0"/>
                <a:cs typeface="Arial" charset="0"/>
              </a:rPr>
              <a:t> </a:t>
            </a:r>
            <a:r>
              <a:rPr lang="en-GB" sz="1200" kern="1200" dirty="0" smtClean="0">
                <a:solidFill>
                  <a:schemeClr val="tx1"/>
                </a:solidFill>
                <a:latin typeface="Arial" charset="0"/>
                <a:ea typeface="ＭＳ Ｐゴシック" charset="0"/>
                <a:cs typeface="Arial" charset="0"/>
              </a:rPr>
              <a:t>SDB data is</a:t>
            </a:r>
            <a:r>
              <a:rPr lang="en-GB" sz="1200" kern="1200" baseline="0" dirty="0" smtClean="0">
                <a:solidFill>
                  <a:schemeClr val="tx1"/>
                </a:solidFill>
                <a:latin typeface="Arial" charset="0"/>
                <a:ea typeface="ＭＳ Ｐゴシック" charset="0"/>
                <a:cs typeface="Arial" charset="0"/>
              </a:rPr>
              <a:t> able to add value to navigational products.</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26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Arial" charset="0"/>
                <a:ea typeface="ＭＳ Ｐゴシック" charset="0"/>
                <a:cs typeface="Arial" charset="0"/>
              </a:rPr>
              <a:t>SDB refers to depths processed from optical satellite imagery</a:t>
            </a:r>
          </a:p>
          <a:p>
            <a:r>
              <a:rPr lang="en-GB" sz="1200" kern="1200" dirty="0" smtClean="0">
                <a:solidFill>
                  <a:schemeClr val="tx1"/>
                </a:solidFill>
                <a:latin typeface="Arial" charset="0"/>
                <a:ea typeface="ＭＳ Ｐゴシック" charset="0"/>
                <a:cs typeface="Arial" charset="0"/>
              </a:rPr>
              <a:t>deeper water will appear darker and shallower water will appear lighter</a:t>
            </a:r>
          </a:p>
          <a:p>
            <a:r>
              <a:rPr lang="en-GB" sz="1200" kern="1200" dirty="0" smtClean="0">
                <a:solidFill>
                  <a:schemeClr val="tx1"/>
                </a:solidFill>
                <a:latin typeface="Arial" charset="0"/>
                <a:ea typeface="ＭＳ Ｐゴシック" charset="0"/>
                <a:cs typeface="Arial" charset="0"/>
              </a:rPr>
              <a:t>But a shallow black rock can appear dark and a deeper sandy seabed can appear light</a:t>
            </a:r>
            <a:endParaRPr lang="en-GB" baseline="0" dirty="0" smtClean="0"/>
          </a:p>
          <a:p>
            <a:r>
              <a:rPr lang="en-GB" sz="1200" kern="1200" dirty="0" smtClean="0">
                <a:solidFill>
                  <a:schemeClr val="tx1"/>
                </a:solidFill>
                <a:latin typeface="Arial" charset="0"/>
                <a:ea typeface="ＭＳ Ｐゴシック" charset="0"/>
                <a:cs typeface="Arial" charset="0"/>
              </a:rPr>
              <a:t>Complex mathematical algorithms attempt</a:t>
            </a:r>
            <a:r>
              <a:rPr lang="en-GB" sz="1200" kern="1200" baseline="0" dirty="0" smtClean="0">
                <a:solidFill>
                  <a:schemeClr val="tx1"/>
                </a:solidFill>
                <a:latin typeface="Arial" charset="0"/>
                <a:ea typeface="ＭＳ Ｐゴシック" charset="0"/>
                <a:cs typeface="Arial" charset="0"/>
              </a:rPr>
              <a:t> to account for these and estimate the average depth in a pixel</a:t>
            </a:r>
            <a:endParaRPr lang="en-GB" baseline="0" dirty="0" smtClean="0"/>
          </a:p>
          <a:p>
            <a:r>
              <a:rPr lang="en-GB" sz="1200" b="1" kern="1200" dirty="0" smtClean="0">
                <a:solidFill>
                  <a:schemeClr val="tx1"/>
                </a:solidFill>
                <a:latin typeface="Arial" charset="0"/>
                <a:ea typeface="ＭＳ Ｐゴシック" charset="0"/>
                <a:cs typeface="Arial" charset="0"/>
              </a:rPr>
              <a:t>SDB is a very different type of technology compared to established hydrographic tools such as MBES or Lidar.</a:t>
            </a:r>
            <a:endParaRPr lang="en-GB" baseline="0" dirty="0" smtClean="0"/>
          </a:p>
          <a:p>
            <a:endParaRPr lang="en-GB" baseline="0" dirty="0" smtClean="0"/>
          </a:p>
          <a:p>
            <a:r>
              <a:rPr lang="en-GB" sz="1200" kern="1200" dirty="0" smtClean="0">
                <a:solidFill>
                  <a:schemeClr val="tx1"/>
                </a:solidFill>
                <a:latin typeface="Arial" charset="0"/>
                <a:ea typeface="ＭＳ Ｐゴシック" charset="0"/>
                <a:cs typeface="Arial" charset="0"/>
              </a:rPr>
              <a:t>Unlike “active” depth measurement techniques such as MBES or Lidar, where controlled signals are transmitted and received, SDB is a “passive” technology and is simply measuring the reflected sunlight intensity. </a:t>
            </a:r>
            <a:endParaRPr lang="en-GB" baseline="0" dirty="0" smtClean="0"/>
          </a:p>
          <a:p>
            <a:r>
              <a:rPr lang="en-GB" sz="1200" kern="1200" dirty="0" smtClean="0">
                <a:solidFill>
                  <a:schemeClr val="tx1"/>
                </a:solidFill>
                <a:latin typeface="Arial" charset="0"/>
                <a:ea typeface="ＭＳ Ｐゴシック" charset="0"/>
                <a:cs typeface="Arial" charset="0"/>
              </a:rPr>
              <a:t>SDB results are affected by many uncontrollable environmental factors all of which combine to add more uncertainty to the results obtainable from SDB.</a:t>
            </a:r>
            <a:endParaRPr lang="en-GB" baseline="0" dirty="0" smtClean="0"/>
          </a:p>
          <a:p>
            <a:r>
              <a:rPr lang="en-GB" baseline="0" dirty="0" smtClean="0"/>
              <a:t>Images can have errors introduced by: Sun Glint, refraction, angle of sun and satellite, atmosphere (clouds, scattering),  </a:t>
            </a:r>
          </a:p>
          <a:p>
            <a:endParaRPr lang="en-GB" dirty="0" smtClean="0"/>
          </a:p>
          <a:p>
            <a:r>
              <a:rPr lang="en-GB" dirty="0" smtClean="0"/>
              <a:t>MBES system only has</a:t>
            </a:r>
            <a:r>
              <a:rPr lang="en-GB" baseline="0" dirty="0" smtClean="0"/>
              <a:t> to deal with environmental conditions in the water column. SDB must also deal with 700km of atmosphere and the air/water interface. SDB also cannot control the source of light (the sun!) and therefore more ‘guess work’ is employed in the calculations.</a:t>
            </a:r>
          </a:p>
          <a:p>
            <a:endParaRPr lang="en-GB" baseline="0" dirty="0" smtClean="0"/>
          </a:p>
          <a:p>
            <a:r>
              <a:rPr lang="en-GB" baseline="0" dirty="0" smtClean="0"/>
              <a:t>Satellites imagery is like a complex photo from a digital camera. Satellites see in frequency bands normal cameras cannot and this can allow clever processing of the imagery provide improved results.  </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Arial" charset="0"/>
                <a:ea typeface="ＭＳ Ｐゴシック" charset="0"/>
                <a:cs typeface="Arial" charset="0"/>
              </a:rPr>
              <a:t>SDB refers to depths processed from optical satellite imagery</a:t>
            </a:r>
          </a:p>
          <a:p>
            <a:r>
              <a:rPr lang="en-GB" sz="1200" kern="1200" dirty="0" smtClean="0">
                <a:solidFill>
                  <a:schemeClr val="tx1"/>
                </a:solidFill>
                <a:latin typeface="Arial" charset="0"/>
                <a:ea typeface="ＭＳ Ｐゴシック" charset="0"/>
                <a:cs typeface="Arial" charset="0"/>
              </a:rPr>
              <a:t>deeper water will appear darker and shallower water will appear lighter</a:t>
            </a:r>
          </a:p>
          <a:p>
            <a:r>
              <a:rPr lang="en-GB" sz="1200" kern="1200" dirty="0" smtClean="0">
                <a:solidFill>
                  <a:schemeClr val="tx1"/>
                </a:solidFill>
                <a:latin typeface="Arial" charset="0"/>
                <a:ea typeface="ＭＳ Ｐゴシック" charset="0"/>
                <a:cs typeface="Arial" charset="0"/>
              </a:rPr>
              <a:t>But a shallow black rock can appear dark and a deeper sandy seabed can appear light</a:t>
            </a:r>
            <a:endParaRPr lang="en-GB" baseline="0" dirty="0" smtClean="0"/>
          </a:p>
          <a:p>
            <a:r>
              <a:rPr lang="en-GB" sz="1200" kern="1200" dirty="0" smtClean="0">
                <a:solidFill>
                  <a:schemeClr val="tx1"/>
                </a:solidFill>
                <a:latin typeface="Arial" charset="0"/>
                <a:ea typeface="ＭＳ Ｐゴシック" charset="0"/>
                <a:cs typeface="Arial" charset="0"/>
              </a:rPr>
              <a:t>Complex mathematical algorithms attempt</a:t>
            </a:r>
            <a:r>
              <a:rPr lang="en-GB" sz="1200" kern="1200" baseline="0" dirty="0" smtClean="0">
                <a:solidFill>
                  <a:schemeClr val="tx1"/>
                </a:solidFill>
                <a:latin typeface="Arial" charset="0"/>
                <a:ea typeface="ＭＳ Ｐゴシック" charset="0"/>
                <a:cs typeface="Arial" charset="0"/>
              </a:rPr>
              <a:t> to account for these and estimate the average depth in a pixel</a:t>
            </a:r>
            <a:endParaRPr lang="en-GB" baseline="0" dirty="0" smtClean="0"/>
          </a:p>
          <a:p>
            <a:r>
              <a:rPr lang="en-GB" sz="1200" b="1" kern="1200" dirty="0" smtClean="0">
                <a:solidFill>
                  <a:schemeClr val="tx1"/>
                </a:solidFill>
                <a:latin typeface="Arial" charset="0"/>
                <a:ea typeface="ＭＳ Ｐゴシック" charset="0"/>
                <a:cs typeface="Arial" charset="0"/>
              </a:rPr>
              <a:t>SDB is a very different type of technology compared to established hydrographic tools such as MBES or Lidar.</a:t>
            </a:r>
            <a:endParaRPr lang="en-GB" baseline="0" dirty="0" smtClean="0"/>
          </a:p>
          <a:p>
            <a:endParaRPr lang="en-GB" baseline="0" dirty="0" smtClean="0"/>
          </a:p>
          <a:p>
            <a:r>
              <a:rPr lang="en-GB" sz="1200" kern="1200" dirty="0" smtClean="0">
                <a:solidFill>
                  <a:schemeClr val="tx1"/>
                </a:solidFill>
                <a:latin typeface="Arial" charset="0"/>
                <a:ea typeface="ＭＳ Ｐゴシック" charset="0"/>
                <a:cs typeface="Arial" charset="0"/>
              </a:rPr>
              <a:t>Unlike “active” depth measurement techniques such as MBES or Lidar, where controlled signals are transmitted and received, SDB is a “passive” technology and is simply measuring the reflected sunlight intensity. </a:t>
            </a:r>
            <a:endParaRPr lang="en-GB" baseline="0" dirty="0" smtClean="0"/>
          </a:p>
          <a:p>
            <a:r>
              <a:rPr lang="en-GB" sz="1200" kern="1200" dirty="0" smtClean="0">
                <a:solidFill>
                  <a:schemeClr val="tx1"/>
                </a:solidFill>
                <a:latin typeface="Arial" charset="0"/>
                <a:ea typeface="ＭＳ Ｐゴシック" charset="0"/>
                <a:cs typeface="Arial" charset="0"/>
              </a:rPr>
              <a:t>SDB results are affected by many uncontrollable environmental factors all of which combine to add more uncertainty to the results obtainable from SDB.</a:t>
            </a:r>
            <a:endParaRPr lang="en-GB" baseline="0" dirty="0" smtClean="0"/>
          </a:p>
          <a:p>
            <a:r>
              <a:rPr lang="en-GB" baseline="0" dirty="0" smtClean="0"/>
              <a:t>Images can have errors introduced by: Sun Glint, refraction, angle of sun and satellite, atmosphere (clouds, scattering),  </a:t>
            </a:r>
          </a:p>
          <a:p>
            <a:endParaRPr lang="en-GB" dirty="0" smtClean="0"/>
          </a:p>
          <a:p>
            <a:r>
              <a:rPr lang="en-GB" dirty="0" smtClean="0"/>
              <a:t>MBES system only has</a:t>
            </a:r>
            <a:r>
              <a:rPr lang="en-GB" baseline="0" dirty="0" smtClean="0"/>
              <a:t> to deal with environmental conditions in the water column. SDB must also deal with 700km of atmosphere and the air/water interface. SDB also cannot control the source of light (the sun!) and therefore more ‘guess work’ is employed in the calculations.</a:t>
            </a:r>
          </a:p>
          <a:p>
            <a:endParaRPr lang="en-GB" baseline="0" dirty="0" smtClean="0"/>
          </a:p>
          <a:p>
            <a:r>
              <a:rPr lang="en-GB" baseline="0" dirty="0" smtClean="0"/>
              <a:t>Satellites imagery is like a complex photo from a digital camera. Satellites see in frequency bands normal cameras cannot and this can allow clever processing of the imagery provide improved results.  </a:t>
            </a:r>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Echo sounders error</a:t>
            </a:r>
            <a:r>
              <a:rPr lang="en-GB" baseline="0" dirty="0" smtClean="0"/>
              <a:t> sources are well understood and largely compensated for. E.g. vessel motion, SVP.</a:t>
            </a:r>
          </a:p>
          <a:p>
            <a:r>
              <a:rPr lang="en-GB" sz="1200" b="1" kern="1200" dirty="0" smtClean="0">
                <a:solidFill>
                  <a:schemeClr val="tx1"/>
                </a:solidFill>
                <a:latin typeface="Arial" charset="0"/>
                <a:ea typeface="ＭＳ Ｐゴシック" charset="0"/>
                <a:cs typeface="Arial" charset="0"/>
              </a:rPr>
              <a:t>The Uncertainties of SDB are not fully understood in the way they are for established hydrographic tools. </a:t>
            </a:r>
            <a:endParaRPr lang="en-GB" baseline="0" dirty="0" smtClean="0"/>
          </a:p>
          <a:p>
            <a:r>
              <a:rPr lang="en-GB" baseline="0" dirty="0" smtClean="0"/>
              <a:t>Different algorithms for SDB will give different results. Some are available in software like </a:t>
            </a:r>
            <a:r>
              <a:rPr lang="en-GB" baseline="0" dirty="0" err="1" smtClean="0"/>
              <a:t>Envi</a:t>
            </a:r>
            <a:r>
              <a:rPr lang="en-GB" baseline="0" dirty="0" smtClean="0"/>
              <a:t>, but others come as part of a service provided by a company and we are not able to get ‘hands on’ with them.</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Application</a:t>
            </a:r>
            <a:r>
              <a:rPr lang="en-GB" baseline="0" dirty="0" smtClean="0"/>
              <a:t> of mathematical algorithms are closely guarded IP of individual companies. They have libraries of data for how SDB works in different areas and can apply this data to get improved results. They know how coral and rock reflect in different areas. These libraries are key to the way external companies 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Industry making bold claims of 10% depth accuracy. No real evidence.</a:t>
            </a:r>
          </a:p>
          <a:p>
            <a:endParaRPr lang="en-GB" baseline="0" dirty="0" smtClean="0"/>
          </a:p>
          <a:p>
            <a:r>
              <a:rPr lang="en-GB" baseline="0" dirty="0" smtClean="0"/>
              <a:t>It still needs correcting for tide. This is often the hardest part and is not fully appreciated by many of the SDB companies.</a:t>
            </a:r>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Echo sounders error</a:t>
            </a:r>
            <a:r>
              <a:rPr lang="en-GB" baseline="0" dirty="0" smtClean="0"/>
              <a:t> sources are well understood and largely compensated for. E.g. vessel motion, SVP.</a:t>
            </a:r>
          </a:p>
          <a:p>
            <a:r>
              <a:rPr lang="en-GB" sz="1200" b="1" kern="1200" dirty="0" smtClean="0">
                <a:solidFill>
                  <a:schemeClr val="tx1"/>
                </a:solidFill>
                <a:latin typeface="Arial" charset="0"/>
                <a:ea typeface="ＭＳ Ｐゴシック" charset="0"/>
                <a:cs typeface="Arial" charset="0"/>
              </a:rPr>
              <a:t>The Uncertainties of SDB are not fully understood in the way they are for established hydrographic tools. </a:t>
            </a:r>
            <a:endParaRPr lang="en-GB" baseline="0" dirty="0" smtClean="0"/>
          </a:p>
          <a:p>
            <a:r>
              <a:rPr lang="en-GB" baseline="0" dirty="0" smtClean="0"/>
              <a:t>Different algorithms for SDB will give different results. Some are available in software like </a:t>
            </a:r>
            <a:r>
              <a:rPr lang="en-GB" baseline="0" dirty="0" err="1" smtClean="0"/>
              <a:t>Envi</a:t>
            </a:r>
            <a:r>
              <a:rPr lang="en-GB" baseline="0" dirty="0" smtClean="0"/>
              <a:t>, but others come as part of a service provided by a company and we are not able to get ‘hands on’ with them.</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Application</a:t>
            </a:r>
            <a:r>
              <a:rPr lang="en-GB" baseline="0" dirty="0" smtClean="0"/>
              <a:t> of mathematical algorithms are closely guarded IP of individual companies. They have libraries of data for how SDB works in different areas and can apply this data to get improved results. They know how coral and rock reflect in different areas. These libraries are key to the way external companies 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Industry making bold claims of 10% depth accuracy. No real evidence.</a:t>
            </a:r>
          </a:p>
          <a:p>
            <a:endParaRPr lang="en-GB" baseline="0" dirty="0" smtClean="0"/>
          </a:p>
          <a:p>
            <a:r>
              <a:rPr lang="en-GB" baseline="0" dirty="0" smtClean="0"/>
              <a:t>It still needs correcting for tide. This is often the hardest part and is not fully appreciated by many of the SDB companies.</a:t>
            </a:r>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Echo sounders error</a:t>
            </a:r>
            <a:r>
              <a:rPr lang="en-GB" baseline="0" dirty="0" smtClean="0"/>
              <a:t> sources are well understood and largely compensated for. E.g. vessel motion, SVP.</a:t>
            </a:r>
          </a:p>
          <a:p>
            <a:r>
              <a:rPr lang="en-GB" sz="1200" b="1" kern="1200" dirty="0" smtClean="0">
                <a:solidFill>
                  <a:schemeClr val="tx1"/>
                </a:solidFill>
                <a:latin typeface="Arial" charset="0"/>
                <a:ea typeface="ＭＳ Ｐゴシック" charset="0"/>
                <a:cs typeface="Arial" charset="0"/>
              </a:rPr>
              <a:t>The Uncertainties of SDB are not fully understood in the way they are for established hydrographic tools. </a:t>
            </a:r>
            <a:endParaRPr lang="en-GB" baseline="0" dirty="0" smtClean="0"/>
          </a:p>
          <a:p>
            <a:r>
              <a:rPr lang="en-GB" baseline="0" dirty="0" smtClean="0"/>
              <a:t>Different algorithms for SDB will give different results. Some are available in software like </a:t>
            </a:r>
            <a:r>
              <a:rPr lang="en-GB" baseline="0" dirty="0" err="1" smtClean="0"/>
              <a:t>Envi</a:t>
            </a:r>
            <a:r>
              <a:rPr lang="en-GB" baseline="0" dirty="0" smtClean="0"/>
              <a:t>, but others come as part of a service provided by a company and we are not able to get ‘hands on’ with them.</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Application</a:t>
            </a:r>
            <a:r>
              <a:rPr lang="en-GB" baseline="0" dirty="0" smtClean="0"/>
              <a:t> of mathematical algorithms are closely guarded IP of individual companies. They have libraries of data for how SDB works in different areas and can apply this data to get improved results. They know how coral and rock reflect in different areas. These libraries are key to the way external companies 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Industry making bold claims of 10% depth accuracy. No real evidence.</a:t>
            </a:r>
          </a:p>
          <a:p>
            <a:endParaRPr lang="en-GB" baseline="0" dirty="0" smtClean="0"/>
          </a:p>
          <a:p>
            <a:r>
              <a:rPr lang="en-GB" baseline="0" dirty="0" smtClean="0"/>
              <a:t>It still needs correcting for tide. This is often the hardest part and is not fully appreciated by many of the SDB companies.</a:t>
            </a:r>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Echo sounders error</a:t>
            </a:r>
            <a:r>
              <a:rPr lang="en-GB" baseline="0" dirty="0" smtClean="0"/>
              <a:t> sources are well understood and largely compensated for. E.g. vessel motion, SVP.</a:t>
            </a:r>
          </a:p>
          <a:p>
            <a:r>
              <a:rPr lang="en-GB" sz="1200" b="1" kern="1200" dirty="0" smtClean="0">
                <a:solidFill>
                  <a:schemeClr val="tx1"/>
                </a:solidFill>
                <a:latin typeface="Arial" charset="0"/>
                <a:ea typeface="ＭＳ Ｐゴシック" charset="0"/>
                <a:cs typeface="Arial" charset="0"/>
              </a:rPr>
              <a:t>The Uncertainties of SDB are not fully understood in the way they are for established hydrographic tools. </a:t>
            </a:r>
            <a:endParaRPr lang="en-GB" baseline="0" dirty="0" smtClean="0"/>
          </a:p>
          <a:p>
            <a:r>
              <a:rPr lang="en-GB" baseline="0" dirty="0" smtClean="0"/>
              <a:t>Different algorithms for SDB will give different results. Some are available in software like </a:t>
            </a:r>
            <a:r>
              <a:rPr lang="en-GB" baseline="0" dirty="0" err="1" smtClean="0"/>
              <a:t>Envi</a:t>
            </a:r>
            <a:r>
              <a:rPr lang="en-GB" baseline="0" dirty="0" smtClean="0"/>
              <a:t>, but others come as part of a service provided by a company and we are not able to get ‘hands on’ with them.</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 </a:t>
            </a:r>
            <a:r>
              <a:rPr lang="en-GB" dirty="0" smtClean="0"/>
              <a:t>Application</a:t>
            </a:r>
            <a:r>
              <a:rPr lang="en-GB" baseline="0" dirty="0" smtClean="0"/>
              <a:t> of mathematical algorithms are closely guarded IP of individual companies.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Industry making bold claims of 10% depth accuracy.</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MBES survey of English and Falmouth Harbours was already</a:t>
            </a:r>
            <a:r>
              <a:rPr lang="en-GB" baseline="0" dirty="0" smtClean="0"/>
              <a:t> planned in partnership with the local government. With there agreement we extended the survey to cover an excellent test area called Cades Reef. </a:t>
            </a:r>
          </a:p>
          <a:p>
            <a:r>
              <a:rPr lang="en-GB" baseline="0" dirty="0" smtClean="0"/>
              <a:t>Clear water with a mixture of sand and coral seabed and varying depth ranges to show the range of abilities of SDB.</a:t>
            </a:r>
          </a:p>
          <a:p>
            <a:r>
              <a:rPr lang="en-GB" baseline="0" dirty="0" smtClean="0"/>
              <a:t>Maximum acceptable satellite angles specified and cloud cover.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ＭＳ Ｐゴシック" charset="0"/>
                <a:cs typeface="Arial" charset="0"/>
              </a:rPr>
              <a:t>During the tasking period of nearly 4 months</a:t>
            </a:r>
            <a:r>
              <a:rPr lang="en-GB" sz="1200" kern="1200" baseline="0" dirty="0" smtClean="0">
                <a:solidFill>
                  <a:schemeClr val="tx1"/>
                </a:solidFill>
                <a:latin typeface="Arial" charset="0"/>
                <a:ea typeface="ＭＳ Ｐゴシック" charset="0"/>
                <a:cs typeface="Arial" charset="0"/>
              </a:rPr>
              <a:t> only 1 image was close to the spec. Off-Nadir angle was good but the </a:t>
            </a:r>
            <a:r>
              <a:rPr lang="en-GB" sz="1200" kern="1200" dirty="0" smtClean="0">
                <a:solidFill>
                  <a:schemeClr val="tx1"/>
                </a:solidFill>
                <a:latin typeface="Arial" charset="0"/>
                <a:ea typeface="ＭＳ Ｐゴシック" charset="0"/>
                <a:cs typeface="Arial" charset="0"/>
              </a:rPr>
              <a:t>Satellite-to-target azimuth was out of spec. </a:t>
            </a:r>
          </a:p>
          <a:p>
            <a:endParaRPr lang="en-GB" dirty="0"/>
          </a:p>
        </p:txBody>
      </p:sp>
      <p:sp>
        <p:nvSpPr>
          <p:cNvPr id="4" name="Slide Number Placeholder 3"/>
          <p:cNvSpPr>
            <a:spLocks noGrp="1"/>
          </p:cNvSpPr>
          <p:nvPr>
            <p:ph type="sldNum" sz="quarter" idx="10"/>
          </p:nvPr>
        </p:nvSpPr>
        <p:spPr/>
        <p:txBody>
          <a:bodyPr/>
          <a:lstStyle/>
          <a:p>
            <a:pPr>
              <a:defRPr/>
            </a:pPr>
            <a:fld id="{A7B938E7-F06E-4A99-B330-780C63FF2E56}"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5"/>
          <p:cNvSpPr>
            <a:spLocks noChangeArrowheads="1"/>
          </p:cNvSpPr>
          <p:nvPr/>
        </p:nvSpPr>
        <p:spPr bwMode="auto">
          <a:xfrm>
            <a:off x="0" y="6008688"/>
            <a:ext cx="9144000" cy="863600"/>
          </a:xfrm>
          <a:prstGeom prst="rect">
            <a:avLst/>
          </a:prstGeom>
          <a:solidFill>
            <a:srgbClr val="09315B"/>
          </a:solidFill>
          <a:ln w="9525">
            <a:noFill/>
            <a:miter lim="800000"/>
            <a:headEnd/>
            <a:tailEnd/>
          </a:ln>
        </p:spPr>
        <p:txBody>
          <a:bodyPr wrap="none" anchor="ctr"/>
          <a:lstStyle/>
          <a:p>
            <a:pPr>
              <a:defRPr/>
            </a:pPr>
            <a:endParaRPr lang="en-US">
              <a:latin typeface="Arial" pitchFamily="34" charset="0"/>
              <a:ea typeface="ＭＳ Ｐゴシック" charset="-128"/>
              <a:cs typeface="+mn-cs"/>
            </a:endParaRPr>
          </a:p>
        </p:txBody>
      </p:sp>
      <p:pic>
        <p:nvPicPr>
          <p:cNvPr id="3" name="Picture 4" descr="UKHO_RGB_AW.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9750" y="549275"/>
            <a:ext cx="3121025" cy="1511300"/>
          </a:xfrm>
          <a:prstGeom prst="rect">
            <a:avLst/>
          </a:prstGeom>
          <a:noFill/>
          <a:ln w="9525">
            <a:noFill/>
            <a:miter lim="800000"/>
            <a:headEnd/>
            <a:tailEnd/>
          </a:ln>
        </p:spPr>
      </p:pic>
      <p:sp>
        <p:nvSpPr>
          <p:cNvPr id="4" name="Rectangle 12"/>
          <p:cNvSpPr>
            <a:spLocks noChangeArrowheads="1"/>
          </p:cNvSpPr>
          <p:nvPr userDrawn="1"/>
        </p:nvSpPr>
        <p:spPr bwMode="auto">
          <a:xfrm>
            <a:off x="2122488" y="2565400"/>
            <a:ext cx="6657975" cy="719138"/>
          </a:xfrm>
          <a:prstGeom prst="rect">
            <a:avLst/>
          </a:prstGeom>
          <a:noFill/>
          <a:ln w="9525">
            <a:noFill/>
            <a:miter lim="800000"/>
            <a:headEnd/>
            <a:tailEnd/>
          </a:ln>
        </p:spPr>
        <p:txBody>
          <a:bodyPr anchor="b"/>
          <a:lstStyle/>
          <a:p>
            <a:pPr eaLnBrk="0" hangingPunct="0">
              <a:defRPr/>
            </a:pPr>
            <a:r>
              <a:rPr lang="en-US" sz="3200">
                <a:solidFill>
                  <a:schemeClr val="tx1"/>
                </a:solidFill>
                <a:latin typeface="Arial" pitchFamily="34" charset="0"/>
                <a:cs typeface="+mn-cs"/>
              </a:rPr>
              <a:t>Main heading at Arial 40pt</a:t>
            </a:r>
          </a:p>
        </p:txBody>
      </p:sp>
      <p:sp>
        <p:nvSpPr>
          <p:cNvPr id="5" name="Rectangle 13"/>
          <p:cNvSpPr>
            <a:spLocks noChangeArrowheads="1"/>
          </p:cNvSpPr>
          <p:nvPr userDrawn="1"/>
        </p:nvSpPr>
        <p:spPr bwMode="auto">
          <a:xfrm>
            <a:off x="2122488" y="3286125"/>
            <a:ext cx="6657975" cy="719138"/>
          </a:xfrm>
          <a:prstGeom prst="rect">
            <a:avLst/>
          </a:prstGeom>
          <a:noFill/>
          <a:ln w="9525">
            <a:noFill/>
            <a:miter lim="800000"/>
            <a:headEnd/>
            <a:tailEnd/>
          </a:ln>
        </p:spPr>
        <p:txBody>
          <a:bodyPr/>
          <a:lstStyle/>
          <a:p>
            <a:pPr algn="ctr" eaLnBrk="0" hangingPunct="0">
              <a:lnSpc>
                <a:spcPct val="125000"/>
              </a:lnSpc>
              <a:spcBef>
                <a:spcPct val="20000"/>
              </a:spcBef>
              <a:buClr>
                <a:srgbClr val="C8D1D5"/>
              </a:buClr>
              <a:buFont typeface="Wingdings" pitchFamily="2" charset="2"/>
              <a:buNone/>
              <a:defRPr/>
            </a:pPr>
            <a:r>
              <a:rPr lang="en-US" sz="2400">
                <a:solidFill>
                  <a:schemeClr val="tx1"/>
                </a:solidFill>
                <a:latin typeface="Arial" pitchFamily="34" charset="0"/>
                <a:cs typeface="+mn-cs"/>
              </a:rPr>
              <a:t>Sub heading at Arial 32pt</a:t>
            </a:r>
          </a:p>
        </p:txBody>
      </p:sp>
      <p:sp>
        <p:nvSpPr>
          <p:cNvPr id="6" name="Text Box 14"/>
          <p:cNvSpPr txBox="1">
            <a:spLocks noChangeArrowheads="1"/>
          </p:cNvSpPr>
          <p:nvPr userDrawn="1"/>
        </p:nvSpPr>
        <p:spPr bwMode="auto">
          <a:xfrm>
            <a:off x="395288" y="6237288"/>
            <a:ext cx="8424862" cy="320675"/>
          </a:xfrm>
          <a:prstGeom prst="rect">
            <a:avLst/>
          </a:prstGeom>
          <a:noFill/>
          <a:ln w="9525">
            <a:noFill/>
            <a:miter lim="800000"/>
            <a:headEnd/>
            <a:tailEnd/>
          </a:ln>
        </p:spPr>
        <p:txBody>
          <a:bodyPr bIns="0" anchor="b">
            <a:spAutoFit/>
          </a:bodyPr>
          <a:lstStyle/>
          <a:p>
            <a:pPr algn="r">
              <a:spcBef>
                <a:spcPct val="50000"/>
              </a:spcBef>
              <a:defRPr/>
            </a:pPr>
            <a:r>
              <a:rPr lang="en-GB" sz="1800">
                <a:latin typeface="Arial" pitchFamily="34" charset="0"/>
                <a:cs typeface="+mn-cs"/>
              </a:rPr>
              <a:t>Department Name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414338"/>
            <a:ext cx="2054225" cy="61102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414338"/>
            <a:ext cx="6011863" cy="61102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8DA7B92-8AA8-426A-857E-7A39988923CB}" type="datetimeFigureOut">
              <a:rPr lang="en-GB"/>
              <a:pPr>
                <a:defRPr/>
              </a:pPr>
              <a:t>26/06/2015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80A015-8F1D-4F30-ABC5-89D373D2FB57}"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BB07BEE-27CF-42A7-AB8D-04557A35E4F6}" type="datetimeFigureOut">
              <a:rPr lang="en-GB"/>
              <a:pPr>
                <a:defRPr/>
              </a:pPr>
              <a:t>26/06/2015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110018-E53C-43B7-94B5-6539C6F27298}"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DC7D78C-EAEC-4CB0-9ED0-824101061BE7}" type="datetimeFigureOut">
              <a:rPr lang="en-GB"/>
              <a:pPr>
                <a:defRPr/>
              </a:pPr>
              <a:t>26/06/2015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993EBC-3329-4AE5-A1AC-03760B8280CC}"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BECB810-DF89-4E22-90EB-BC1EC93B68DD}" type="datetimeFigureOut">
              <a:rPr lang="en-GB"/>
              <a:pPr>
                <a:defRPr/>
              </a:pPr>
              <a:t>26/06/2015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CA45801-18AE-4456-9347-40A87B0316D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2255CF3-3D5D-4565-952D-24B8077419CF}" type="datetimeFigureOut">
              <a:rPr lang="en-GB"/>
              <a:pPr>
                <a:defRPr/>
              </a:pPr>
              <a:t>26/06/2015</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E3F31BE-CE05-4DF3-814C-E4BF0FCFCD3D}"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98CF62F-AD70-44F8-9EF2-CF973EBFB321}" type="datetimeFigureOut">
              <a:rPr lang="en-GB"/>
              <a:pPr>
                <a:defRPr/>
              </a:pPr>
              <a:t>26/06/2015</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FE5F635-0203-48D9-99FC-F46C1AC2586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6008688"/>
            <a:ext cx="9144000" cy="863600"/>
          </a:xfrm>
          <a:prstGeom prst="rect">
            <a:avLst/>
          </a:prstGeom>
          <a:solidFill>
            <a:srgbClr val="09315B"/>
          </a:solidFill>
          <a:ln w="9525">
            <a:noFill/>
            <a:miter lim="800000"/>
            <a:headEnd/>
            <a:tailEnd/>
          </a:ln>
        </p:spPr>
        <p:txBody>
          <a:bodyPr wrap="none" anchor="ctr"/>
          <a:lstStyle/>
          <a:p>
            <a:pPr>
              <a:defRPr/>
            </a:pPr>
            <a:endParaRPr lang="en-US">
              <a:latin typeface="Arial" pitchFamily="34" charset="0"/>
              <a:ea typeface="ＭＳ Ｐゴシック" charset="-128"/>
              <a:cs typeface="+mn-cs"/>
            </a:endParaRPr>
          </a:p>
        </p:txBody>
      </p:sp>
      <p:pic>
        <p:nvPicPr>
          <p:cNvPr id="5" name="Picture 4" descr="UKHO_RGB_AW.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9750" y="549275"/>
            <a:ext cx="3121025" cy="1511300"/>
          </a:xfrm>
          <a:prstGeom prst="rect">
            <a:avLst/>
          </a:prstGeom>
          <a:noFill/>
          <a:ln w="9525">
            <a:noFill/>
            <a:miter lim="800000"/>
            <a:headEnd/>
            <a:tailEnd/>
          </a:ln>
        </p:spPr>
      </p:pic>
      <p:sp>
        <p:nvSpPr>
          <p:cNvPr id="226306" name="Rectangle 2"/>
          <p:cNvSpPr>
            <a:spLocks noGrp="1" noChangeArrowheads="1"/>
          </p:cNvSpPr>
          <p:nvPr>
            <p:ph type="ctrTitle"/>
          </p:nvPr>
        </p:nvSpPr>
        <p:spPr>
          <a:xfrm>
            <a:off x="2122488" y="2565400"/>
            <a:ext cx="6657975" cy="719138"/>
          </a:xfrm>
        </p:spPr>
        <p:txBody>
          <a:bodyPr anchor="b"/>
          <a:lstStyle>
            <a:lvl1pPr>
              <a:defRPr/>
            </a:lvl1pPr>
          </a:lstStyle>
          <a:p>
            <a:pPr lvl="0"/>
            <a:r>
              <a:rPr lang="en-GB" noProof="0" smtClean="0"/>
              <a:t>Click to edit Master title style</a:t>
            </a:r>
          </a:p>
        </p:txBody>
      </p:sp>
      <p:sp>
        <p:nvSpPr>
          <p:cNvPr id="226307" name="Rectangle 3"/>
          <p:cNvSpPr>
            <a:spLocks noGrp="1" noChangeArrowheads="1"/>
          </p:cNvSpPr>
          <p:nvPr>
            <p:ph type="subTitle" idx="1"/>
          </p:nvPr>
        </p:nvSpPr>
        <p:spPr>
          <a:xfrm>
            <a:off x="2122488" y="3286125"/>
            <a:ext cx="6657975" cy="719138"/>
          </a:xfrm>
        </p:spPr>
        <p:txBody>
          <a:bodyPr/>
          <a:lstStyle>
            <a:lvl1pPr marL="0" indent="0">
              <a:buFont typeface="Wingdings" charset="0"/>
              <a:buNone/>
              <a:defRPr/>
            </a:lvl1pPr>
          </a:lstStyle>
          <a:p>
            <a:pPr lvl="0"/>
            <a:r>
              <a:rPr lang="en-GB" noProof="0" smtClean="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8AE5D8-5CB4-44AC-AC8D-01A3A79BAFD9}" type="datetimeFigureOut">
              <a:rPr lang="en-GB"/>
              <a:pPr>
                <a:defRPr/>
              </a:pPr>
              <a:t>26/06/2015</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5D4C550-CA48-4FF1-AD91-5243FF39CE69}"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EAA44B-8AC6-4A6E-AE9A-95A10A2F5B14}" type="datetimeFigureOut">
              <a:rPr lang="en-GB"/>
              <a:pPr>
                <a:defRPr/>
              </a:pPr>
              <a:t>26/06/2015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DD68EB1-E89A-49C0-BD58-843062255387}"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E87AF3-4EDF-4364-9D88-F8FE4FE6302B}" type="datetimeFigureOut">
              <a:rPr lang="en-GB"/>
              <a:pPr>
                <a:defRPr/>
              </a:pPr>
              <a:t>26/06/2015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56C96E-C8D4-4F75-A692-E724D923C1B7}"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3CAA071-5A6D-4958-8AA9-8EC6781E9680}" type="datetimeFigureOut">
              <a:rPr lang="en-GB"/>
              <a:pPr>
                <a:defRPr/>
              </a:pPr>
              <a:t>26/06/2015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7EE011-BFF1-4EFA-8AC8-2291F9EA9B0A}"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5DA9238-2990-41CA-8D3D-C11829A47D7E}" type="datetimeFigureOut">
              <a:rPr lang="en-GB"/>
              <a:pPr>
                <a:defRPr/>
              </a:pPr>
              <a:t>26/06/2015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43A177-959E-4E3D-8390-CCF640D3255C}"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557338"/>
            <a:ext cx="40322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557338"/>
            <a:ext cx="4033838"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3" descr="UKHO_RGB_AW.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9750" y="404813"/>
            <a:ext cx="1728788" cy="836612"/>
          </a:xfrm>
          <a:prstGeom prst="rect">
            <a:avLst/>
          </a:prstGeom>
          <a:noFill/>
          <a:ln w="9525">
            <a:noFill/>
            <a:miter lim="800000"/>
            <a:headEnd/>
            <a:tailEnd/>
          </a:ln>
        </p:spPr>
      </p:pic>
      <p:sp>
        <p:nvSpPr>
          <p:cNvPr id="3" name="Rectangle 13"/>
          <p:cNvSpPr>
            <a:spLocks noChangeArrowheads="1"/>
          </p:cNvSpPr>
          <p:nvPr userDrawn="1"/>
        </p:nvSpPr>
        <p:spPr bwMode="auto">
          <a:xfrm>
            <a:off x="468313" y="1484313"/>
            <a:ext cx="8207375" cy="719137"/>
          </a:xfrm>
          <a:prstGeom prst="rect">
            <a:avLst/>
          </a:prstGeom>
          <a:noFill/>
          <a:ln w="9525">
            <a:noFill/>
            <a:miter lim="800000"/>
            <a:headEnd/>
            <a:tailEnd/>
          </a:ln>
        </p:spPr>
        <p:txBody>
          <a:bodyPr/>
          <a:lstStyle/>
          <a:p>
            <a:pPr marL="447675" indent="-447675" eaLnBrk="0" hangingPunct="0">
              <a:lnSpc>
                <a:spcPct val="125000"/>
              </a:lnSpc>
              <a:spcBef>
                <a:spcPct val="20000"/>
              </a:spcBef>
              <a:buClr>
                <a:srgbClr val="E3DEED"/>
              </a:buClr>
              <a:buFont typeface="Wingdings" pitchFamily="2" charset="2"/>
              <a:buChar char="n"/>
              <a:defRPr/>
            </a:pPr>
            <a:r>
              <a:rPr lang="en-US" sz="2400">
                <a:solidFill>
                  <a:schemeClr val="tx1"/>
                </a:solidFill>
                <a:latin typeface="Arial" pitchFamily="34" charset="0"/>
                <a:cs typeface="+mn-cs"/>
              </a:rPr>
              <a:t>Sub heading at Arial 32pt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333375"/>
            <a:ext cx="2054225" cy="6191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33375"/>
            <a:ext cx="6011863"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GB"/>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D24735F5-AA54-4DCF-8474-A9338E4DD65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57338"/>
            <a:ext cx="40322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1850" y="1557338"/>
            <a:ext cx="4033838"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14338"/>
            <a:ext cx="8207375" cy="998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557338"/>
            <a:ext cx="8218488"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32" r:id="rId4"/>
    <p:sldLayoutId id="2147483731" r:id="rId5"/>
    <p:sldLayoutId id="2147483730" r:id="rId6"/>
    <p:sldLayoutId id="2147483729" r:id="rId7"/>
    <p:sldLayoutId id="2147483728" r:id="rId8"/>
    <p:sldLayoutId id="2147483727" r:id="rId9"/>
    <p:sldLayoutId id="2147483726" r:id="rId10"/>
    <p:sldLayoutId id="2147483725" r:id="rId11"/>
    <p:sldLayoutId id="2147483724" r:id="rId12"/>
    <p:sldLayoutId id="2147483723" r:id="rId13"/>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tx1"/>
          </a:solidFill>
          <a:latin typeface="Arial" charset="0"/>
          <a:ea typeface="ＭＳ Ｐゴシック" charset="0"/>
          <a:cs typeface="Arial" charset="0"/>
        </a:defRPr>
      </a:lvl5pPr>
      <a:lvl6pPr marL="457200" algn="l" rtl="0" fontAlgn="base">
        <a:spcBef>
          <a:spcPct val="0"/>
        </a:spcBef>
        <a:spcAft>
          <a:spcPct val="0"/>
        </a:spcAft>
        <a:defRPr sz="3200" b="1">
          <a:solidFill>
            <a:schemeClr val="tx1"/>
          </a:solidFill>
          <a:latin typeface="Arial" charset="0"/>
          <a:ea typeface="ＭＳ Ｐゴシック" charset="0"/>
          <a:cs typeface="Arial" charset="0"/>
        </a:defRPr>
      </a:lvl6pPr>
      <a:lvl7pPr marL="914400" algn="l" rtl="0" fontAlgn="base">
        <a:spcBef>
          <a:spcPct val="0"/>
        </a:spcBef>
        <a:spcAft>
          <a:spcPct val="0"/>
        </a:spcAft>
        <a:defRPr sz="3200" b="1">
          <a:solidFill>
            <a:schemeClr val="tx1"/>
          </a:solidFill>
          <a:latin typeface="Arial" charset="0"/>
          <a:ea typeface="ＭＳ Ｐゴシック" charset="0"/>
          <a:cs typeface="Arial" charset="0"/>
        </a:defRPr>
      </a:lvl7pPr>
      <a:lvl8pPr marL="1371600" algn="l" rtl="0" fontAlgn="base">
        <a:spcBef>
          <a:spcPct val="0"/>
        </a:spcBef>
        <a:spcAft>
          <a:spcPct val="0"/>
        </a:spcAft>
        <a:defRPr sz="3200" b="1">
          <a:solidFill>
            <a:schemeClr val="tx1"/>
          </a:solidFill>
          <a:latin typeface="Arial" charset="0"/>
          <a:ea typeface="ＭＳ Ｐゴシック" charset="0"/>
          <a:cs typeface="Arial" charset="0"/>
        </a:defRPr>
      </a:lvl8pPr>
      <a:lvl9pPr marL="1828800" algn="l" rtl="0" fontAlgn="base">
        <a:spcBef>
          <a:spcPct val="0"/>
        </a:spcBef>
        <a:spcAft>
          <a:spcPct val="0"/>
        </a:spcAft>
        <a:defRPr sz="3200" b="1">
          <a:solidFill>
            <a:schemeClr val="tx1"/>
          </a:solidFill>
          <a:latin typeface="Arial" charset="0"/>
          <a:ea typeface="ＭＳ Ｐゴシック" charset="0"/>
          <a:cs typeface="Arial" charset="0"/>
        </a:defRPr>
      </a:lvl9pPr>
    </p:titleStyle>
    <p:bodyStyle>
      <a:lvl1pPr marL="447675" indent="-447675" algn="l" rtl="0" eaLnBrk="0" fontAlgn="base" hangingPunct="0">
        <a:lnSpc>
          <a:spcPct val="125000"/>
        </a:lnSpc>
        <a:spcBef>
          <a:spcPct val="20000"/>
        </a:spcBef>
        <a:spcAft>
          <a:spcPct val="0"/>
        </a:spcAft>
        <a:buClr>
          <a:srgbClr val="C8D1D5"/>
        </a:buClr>
        <a:buFont typeface="Wingdings" pitchFamily="2" charset="2"/>
        <a:buChar char="n"/>
        <a:defRPr sz="2400" b="1">
          <a:solidFill>
            <a:schemeClr val="tx1"/>
          </a:solidFill>
          <a:latin typeface="+mn-lt"/>
          <a:ea typeface="+mn-ea"/>
          <a:cs typeface="+mn-cs"/>
        </a:defRPr>
      </a:lvl1pPr>
      <a:lvl2pPr marL="762000" indent="-312738" algn="l" rtl="0" eaLnBrk="0" fontAlgn="base" hangingPunct="0">
        <a:lnSpc>
          <a:spcPct val="125000"/>
        </a:lnSpc>
        <a:spcBef>
          <a:spcPct val="20000"/>
        </a:spcBef>
        <a:spcAft>
          <a:spcPct val="0"/>
        </a:spcAft>
        <a:buClr>
          <a:srgbClr val="C8D1D5"/>
        </a:buClr>
        <a:buFont typeface="Arial" charset="0"/>
        <a:buChar char="●"/>
        <a:defRPr sz="2000">
          <a:solidFill>
            <a:schemeClr val="tx1"/>
          </a:solidFill>
          <a:latin typeface="+mn-lt"/>
          <a:ea typeface="Arial" charset="0"/>
          <a:cs typeface="+mn-cs"/>
        </a:defRPr>
      </a:lvl2pPr>
      <a:lvl3pPr marL="952500" indent="-188913" algn="l" rtl="0" eaLnBrk="0" fontAlgn="base" hangingPunct="0">
        <a:lnSpc>
          <a:spcPct val="125000"/>
        </a:lnSpc>
        <a:spcBef>
          <a:spcPct val="20000"/>
        </a:spcBef>
        <a:spcAft>
          <a:spcPct val="0"/>
        </a:spcAft>
        <a:buClr>
          <a:schemeClr val="tx1"/>
        </a:buClr>
        <a:buFont typeface="Courier New" pitchFamily="49" charset="0"/>
        <a:buChar char="­"/>
        <a:defRPr>
          <a:solidFill>
            <a:schemeClr val="tx1"/>
          </a:solidFill>
          <a:latin typeface="+mn-lt"/>
          <a:ea typeface="Arial"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charset="0"/>
          <a:cs typeface="+mn-cs"/>
        </a:defRPr>
      </a:lvl5pPr>
      <a:lvl6pPr marL="2517775" indent="-228600" algn="l" rtl="0" fontAlgn="base">
        <a:lnSpc>
          <a:spcPct val="125000"/>
        </a:lnSpc>
        <a:spcBef>
          <a:spcPct val="20000"/>
        </a:spcBef>
        <a:spcAft>
          <a:spcPct val="0"/>
        </a:spcAft>
        <a:buClr>
          <a:srgbClr val="53086C"/>
        </a:buClr>
        <a:buFont typeface="Wingdings" charset="0"/>
        <a:buChar char="§"/>
        <a:defRPr sz="2000">
          <a:solidFill>
            <a:schemeClr val="tx1"/>
          </a:solidFill>
          <a:latin typeface="+mn-lt"/>
          <a:ea typeface="Arial" charset="0"/>
          <a:cs typeface="+mn-cs"/>
        </a:defRPr>
      </a:lvl6pPr>
      <a:lvl7pPr marL="2974975" indent="-228600" algn="l" rtl="0" fontAlgn="base">
        <a:lnSpc>
          <a:spcPct val="125000"/>
        </a:lnSpc>
        <a:spcBef>
          <a:spcPct val="20000"/>
        </a:spcBef>
        <a:spcAft>
          <a:spcPct val="0"/>
        </a:spcAft>
        <a:buClr>
          <a:srgbClr val="53086C"/>
        </a:buClr>
        <a:buFont typeface="Wingdings" charset="0"/>
        <a:buChar char="§"/>
        <a:defRPr sz="2000">
          <a:solidFill>
            <a:schemeClr val="tx1"/>
          </a:solidFill>
          <a:latin typeface="+mn-lt"/>
          <a:ea typeface="Arial" charset="0"/>
          <a:cs typeface="+mn-cs"/>
        </a:defRPr>
      </a:lvl7pPr>
      <a:lvl8pPr marL="3432175" indent="-228600" algn="l" rtl="0" fontAlgn="base">
        <a:lnSpc>
          <a:spcPct val="125000"/>
        </a:lnSpc>
        <a:spcBef>
          <a:spcPct val="20000"/>
        </a:spcBef>
        <a:spcAft>
          <a:spcPct val="0"/>
        </a:spcAft>
        <a:buClr>
          <a:srgbClr val="53086C"/>
        </a:buClr>
        <a:buFont typeface="Wingdings" charset="0"/>
        <a:buChar char="§"/>
        <a:defRPr sz="2000">
          <a:solidFill>
            <a:schemeClr val="tx1"/>
          </a:solidFill>
          <a:latin typeface="+mn-lt"/>
          <a:ea typeface="Arial" charset="0"/>
          <a:cs typeface="+mn-cs"/>
        </a:defRPr>
      </a:lvl8pPr>
      <a:lvl9pPr marL="3889375" indent="-228600" algn="l" rtl="0" fontAlgn="base">
        <a:lnSpc>
          <a:spcPct val="125000"/>
        </a:lnSpc>
        <a:spcBef>
          <a:spcPct val="20000"/>
        </a:spcBef>
        <a:spcAft>
          <a:spcPct val="0"/>
        </a:spcAft>
        <a:buClr>
          <a:srgbClr val="53086C"/>
        </a:buClr>
        <a:buFont typeface="Wingdings"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cs typeface="+mn-cs"/>
              </a:defRPr>
            </a:lvl1pPr>
          </a:lstStyle>
          <a:p>
            <a:pPr>
              <a:defRPr/>
            </a:pPr>
            <a:fld id="{267FF4A2-F053-4D68-BEFF-36ABCDE5060C}" type="datetimeFigureOut">
              <a:rPr lang="en-GB"/>
              <a:pPr>
                <a:defRPr/>
              </a:pPr>
              <a:t>26/06/2015</a:t>
            </a:fld>
            <a:endParaRPr lang="en-GB"/>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cs typeface="+mn-cs"/>
              </a:defRPr>
            </a:lvl1pPr>
          </a:lstStyle>
          <a:p>
            <a:pPr>
              <a:defRPr/>
            </a:pPr>
            <a:endParaRPr lang="en-GB"/>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cs typeface="+mn-cs"/>
              </a:defRPr>
            </a:lvl1pPr>
          </a:lstStyle>
          <a:p>
            <a:pPr>
              <a:defRPr/>
            </a:pPr>
            <a:fld id="{F03B6F0B-B12F-4B67-B1E8-E156CDCBCE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 id="2147483739" r:id="rId5"/>
    <p:sldLayoutId id="2147483738" r:id="rId6"/>
    <p:sldLayoutId id="2147483737" r:id="rId7"/>
    <p:sldLayoutId id="2147483736" r:id="rId8"/>
    <p:sldLayoutId id="2147483735" r:id="rId9"/>
    <p:sldLayoutId id="2147483734"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3" descr="UKHO_RGB_AW.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39750" y="404813"/>
            <a:ext cx="1728788" cy="836612"/>
          </a:xfrm>
          <a:prstGeom prst="rect">
            <a:avLst/>
          </a:prstGeom>
          <a:noFill/>
          <a:ln w="9525">
            <a:noFill/>
            <a:miter lim="800000"/>
            <a:headEnd/>
            <a:tailEnd/>
          </a:ln>
        </p:spPr>
      </p:pic>
      <p:sp>
        <p:nvSpPr>
          <p:cNvPr id="27651" name="Rectangle 2"/>
          <p:cNvSpPr>
            <a:spLocks noGrp="1" noChangeArrowheads="1"/>
          </p:cNvSpPr>
          <p:nvPr>
            <p:ph type="title"/>
          </p:nvPr>
        </p:nvSpPr>
        <p:spPr bwMode="auto">
          <a:xfrm>
            <a:off x="2411413" y="333375"/>
            <a:ext cx="6264275" cy="998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7652" name="Rectangle 3"/>
          <p:cNvSpPr>
            <a:spLocks noGrp="1" noChangeArrowheads="1"/>
          </p:cNvSpPr>
          <p:nvPr>
            <p:ph type="body" idx="1"/>
          </p:nvPr>
        </p:nvSpPr>
        <p:spPr bwMode="auto">
          <a:xfrm>
            <a:off x="457200" y="1557338"/>
            <a:ext cx="8218488"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26629" name="Rectangle 5"/>
          <p:cNvSpPr>
            <a:spLocks noChangeAspect="1" noChangeArrowheads="1"/>
          </p:cNvSpPr>
          <p:nvPr userDrawn="1"/>
        </p:nvSpPr>
        <p:spPr bwMode="auto">
          <a:xfrm>
            <a:off x="0" y="6021388"/>
            <a:ext cx="9144000" cy="836612"/>
          </a:xfrm>
          <a:prstGeom prst="rect">
            <a:avLst/>
          </a:prstGeom>
          <a:solidFill>
            <a:srgbClr val="09315B"/>
          </a:solidFill>
          <a:ln w="9525" algn="ctr">
            <a:noFill/>
            <a:miter lim="800000"/>
            <a:headEnd/>
            <a:tailEnd/>
          </a:ln>
          <a:effectLst/>
        </p:spPr>
        <p:txBody>
          <a:bodyPr wrap="none" bIns="0" anchor="ctr"/>
          <a:lstStyle/>
          <a:p>
            <a:pPr>
              <a:defRPr/>
            </a:pPr>
            <a:endParaRPr lang="en-GB">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754" r:id="rId1"/>
    <p:sldLayoutId id="2147483753" r:id="rId2"/>
    <p:sldLayoutId id="2147483752" r:id="rId3"/>
    <p:sldLayoutId id="2147483751" r:id="rId4"/>
    <p:sldLayoutId id="2147483750" r:id="rId5"/>
    <p:sldLayoutId id="2147483749" r:id="rId6"/>
    <p:sldLayoutId id="2147483748" r:id="rId7"/>
    <p:sldLayoutId id="2147483747" r:id="rId8"/>
    <p:sldLayoutId id="2147483746" r:id="rId9"/>
    <p:sldLayoutId id="2147483745" r:id="rId10"/>
    <p:sldLayoutId id="2147483744" r:id="rId11"/>
    <p:sldLayoutId id="2147483758" r:id="rId12"/>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chemeClr val="tx1"/>
          </a:solidFill>
          <a:latin typeface="Arial" pitchFamily="34" charset="0"/>
          <a:ea typeface="ＭＳ Ｐゴシック" pitchFamily="34" charset="-128"/>
          <a:cs typeface="Arial" pitchFamily="34" charset="0"/>
        </a:defRPr>
      </a:lvl5pPr>
      <a:lvl6pPr marL="4572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6pPr>
      <a:lvl7pPr marL="9144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7pPr>
      <a:lvl8pPr marL="13716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8pPr>
      <a:lvl9pPr marL="18288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9pPr>
    </p:titleStyle>
    <p:body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n-ea"/>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4.bp.blogspot.com/-UgVXqIxYN90/TbHxlRY8nWI/AAAAAAAAUK8/P3YunduGZkY/s1600/Bombetoka+Bay.jpg"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lum bright="31000" contrast="-74000"/>
            <a:extLst>
              <a:ext uri="{28A0092B-C50C-407E-A947-70E740481C1C}">
                <a14:useLocalDpi xmlns:a14="http://schemas.microsoft.com/office/drawing/2010/main"/>
              </a:ext>
            </a:extLst>
          </a:blip>
          <a:srcRect/>
          <a:stretch>
            <a:fillRect/>
          </a:stretch>
        </p:blipFill>
        <p:spPr bwMode="auto">
          <a:xfrm>
            <a:off x="-38194" y="0"/>
            <a:ext cx="9182194" cy="5993904"/>
          </a:xfrm>
          <a:prstGeom prst="rect">
            <a:avLst/>
          </a:prstGeom>
          <a:noFill/>
          <a:ln w="9525">
            <a:noFill/>
            <a:miter lim="800000"/>
            <a:headEnd/>
            <a:tailEnd/>
          </a:ln>
        </p:spPr>
      </p:pic>
      <p:pic>
        <p:nvPicPr>
          <p:cNvPr id="44035" name="Picture 6" descr="UKHO_RGB_A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850" y="404813"/>
            <a:ext cx="1993900" cy="965200"/>
          </a:xfrm>
          <a:prstGeom prst="rect">
            <a:avLst/>
          </a:prstGeom>
          <a:noFill/>
          <a:ln w="9525">
            <a:noFill/>
            <a:miter lim="800000"/>
            <a:headEnd/>
            <a:tailEnd/>
          </a:ln>
        </p:spPr>
      </p:pic>
      <p:sp>
        <p:nvSpPr>
          <p:cNvPr id="44036" name="Rectangle 8"/>
          <p:cNvSpPr>
            <a:spLocks noChangeArrowheads="1"/>
          </p:cNvSpPr>
          <p:nvPr/>
        </p:nvSpPr>
        <p:spPr bwMode="auto">
          <a:xfrm>
            <a:off x="755650" y="2564905"/>
            <a:ext cx="7704138" cy="2877711"/>
          </a:xfrm>
          <a:prstGeom prst="rect">
            <a:avLst/>
          </a:prstGeom>
          <a:noFill/>
          <a:ln w="9525">
            <a:noFill/>
            <a:miter lim="800000"/>
            <a:headEnd/>
            <a:tailEnd/>
          </a:ln>
        </p:spPr>
        <p:txBody>
          <a:bodyPr wrap="square">
            <a:spAutoFit/>
          </a:bodyPr>
          <a:lstStyle/>
          <a:p>
            <a:pPr algn="ctr">
              <a:spcAft>
                <a:spcPts val="600"/>
              </a:spcAft>
            </a:pPr>
            <a:r>
              <a:rPr lang="en-GB" sz="4000" dirty="0" smtClean="0">
                <a:solidFill>
                  <a:schemeClr val="tx1"/>
                </a:solidFill>
              </a:rPr>
              <a:t>Satellite Derived Bathymetry </a:t>
            </a:r>
          </a:p>
          <a:p>
            <a:pPr algn="ctr">
              <a:spcAft>
                <a:spcPts val="600"/>
              </a:spcAft>
            </a:pPr>
            <a:r>
              <a:rPr lang="en-GB" sz="2800" dirty="0" smtClean="0">
                <a:solidFill>
                  <a:schemeClr val="tx1"/>
                </a:solidFill>
              </a:rPr>
              <a:t>Report to </a:t>
            </a:r>
            <a:r>
              <a:rPr lang="en-GB" sz="2800" dirty="0" err="1" smtClean="0">
                <a:solidFill>
                  <a:schemeClr val="tx1"/>
                </a:solidFill>
              </a:rPr>
              <a:t>NCWG1</a:t>
            </a:r>
            <a:r>
              <a:rPr lang="en-GB" sz="2800" dirty="0" smtClean="0">
                <a:solidFill>
                  <a:schemeClr val="tx1"/>
                </a:solidFill>
              </a:rPr>
              <a:t> – April 2015</a:t>
            </a:r>
          </a:p>
          <a:p>
            <a:pPr algn="ctr">
              <a:spcAft>
                <a:spcPts val="600"/>
              </a:spcAft>
            </a:pPr>
            <a:r>
              <a:rPr lang="en-GB" sz="2000" dirty="0" smtClean="0">
                <a:solidFill>
                  <a:schemeClr val="tx1"/>
                </a:solidFill>
              </a:rPr>
              <a:t>Andy Talbot – UKHO Bathymetry Advisor</a:t>
            </a:r>
          </a:p>
          <a:p>
            <a:pPr algn="ctr">
              <a:spcAft>
                <a:spcPts val="600"/>
              </a:spcAft>
            </a:pPr>
            <a:endParaRPr lang="en-GB" sz="2000" dirty="0">
              <a:solidFill>
                <a:schemeClr val="tx1"/>
              </a:solidFill>
            </a:endParaRPr>
          </a:p>
          <a:p>
            <a:pPr algn="ctr">
              <a:spcAft>
                <a:spcPts val="600"/>
              </a:spcAft>
            </a:pPr>
            <a:r>
              <a:rPr lang="en-GB" sz="2800" dirty="0" err="1">
                <a:solidFill>
                  <a:schemeClr val="tx1"/>
                </a:solidFill>
              </a:rPr>
              <a:t>DQWG</a:t>
            </a:r>
            <a:r>
              <a:rPr lang="en-GB" sz="2800" dirty="0">
                <a:solidFill>
                  <a:schemeClr val="tx1"/>
                </a:solidFill>
              </a:rPr>
              <a:t> – July 2015 </a:t>
            </a:r>
          </a:p>
          <a:p>
            <a:pPr algn="ctr">
              <a:spcAft>
                <a:spcPts val="600"/>
              </a:spcAft>
            </a:pPr>
            <a:r>
              <a:rPr lang="en-GB" sz="2000" dirty="0" smtClean="0">
                <a:solidFill>
                  <a:schemeClr val="tx1"/>
                </a:solidFill>
              </a:rPr>
              <a:t>Presented by Edward </a:t>
            </a:r>
            <a:r>
              <a:rPr lang="en-GB" sz="2000" dirty="0" err="1" smtClean="0">
                <a:solidFill>
                  <a:schemeClr val="tx1"/>
                </a:solidFill>
              </a:rPr>
              <a:t>Hosken</a:t>
            </a:r>
            <a:endParaRPr lang="en-GB" sz="2000" dirty="0">
              <a:solidFill>
                <a:schemeClr val="tx1"/>
              </a:solidFill>
            </a:endParaRPr>
          </a:p>
        </p:txBody>
      </p:sp>
      <p:sp>
        <p:nvSpPr>
          <p:cNvPr id="5" name="TextBox 4"/>
          <p:cNvSpPr txBox="1"/>
          <p:nvPr/>
        </p:nvSpPr>
        <p:spPr>
          <a:xfrm>
            <a:off x="3743400" y="6237312"/>
            <a:ext cx="5400600" cy="369332"/>
          </a:xfrm>
          <a:prstGeom prst="rect">
            <a:avLst/>
          </a:prstGeom>
          <a:noFill/>
        </p:spPr>
        <p:txBody>
          <a:bodyPr wrap="square" rtlCol="0">
            <a:spAutoFit/>
          </a:bodyPr>
          <a:lstStyle/>
          <a:p>
            <a:r>
              <a:rPr lang="en-GB" sz="1800" b="0" dirty="0" smtClean="0"/>
              <a:t>Bathymetry, Geodesy &amp; Imagery Centre (BGIC)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95536" y="1700808"/>
            <a:ext cx="8277225"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latin typeface="+mn-lt"/>
                <a:ea typeface="+mn-ea"/>
                <a:cs typeface="+mn-cs"/>
              </a:rPr>
              <a:t>The SDB data was processed using several different methods.  </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latin typeface="+mn-lt"/>
                <a:ea typeface="+mn-ea"/>
                <a:cs typeface="+mn-cs"/>
              </a:rPr>
              <a:t>Small parts of the MBES survey were used to improve the SDB data </a:t>
            </a:r>
            <a:r>
              <a:rPr lang="en-GB" sz="2400" i="1" dirty="0" smtClean="0">
                <a:solidFill>
                  <a:schemeClr val="tx1"/>
                </a:solidFill>
                <a:latin typeface="+mn-lt"/>
                <a:ea typeface="+mn-ea"/>
                <a:cs typeface="+mn-cs"/>
              </a:rPr>
              <a:t>(ground truth)</a:t>
            </a:r>
            <a:r>
              <a:rPr lang="en-GB" sz="2400" dirty="0" smtClean="0">
                <a:solidFill>
                  <a:schemeClr val="tx1"/>
                </a:solidFill>
                <a:latin typeface="+mn-lt"/>
                <a:ea typeface="+mn-ea"/>
                <a:cs typeface="+mn-cs"/>
              </a:rPr>
              <a:t>. </a:t>
            </a:r>
          </a:p>
          <a:p>
            <a:pPr marL="447675" indent="-447675" eaLnBrk="0" hangingPunct="0">
              <a:lnSpc>
                <a:spcPct val="125000"/>
              </a:lnSpc>
              <a:spcBef>
                <a:spcPct val="20000"/>
              </a:spcBef>
              <a:buClr>
                <a:srgbClr val="85A4D1"/>
              </a:buClr>
              <a:buFont typeface="Wingdings" pitchFamily="2" charset="2"/>
              <a:buChar char="n"/>
              <a:defRPr/>
            </a:pPr>
            <a:r>
              <a:rPr lang="en-GB" sz="2400" dirty="0" smtClean="0">
                <a:solidFill>
                  <a:schemeClr val="tx1"/>
                </a:solidFill>
                <a:latin typeface="+mn-lt"/>
                <a:ea typeface="+mn-ea"/>
                <a:cs typeface="+mn-cs"/>
              </a:rPr>
              <a:t>The MBES data was used as the benchmark</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endParaRPr lang="en-GB" sz="2400" dirty="0" smtClean="0">
              <a:solidFill>
                <a:schemeClr val="tx1"/>
              </a:solidFill>
              <a:latin typeface="+mn-lt"/>
              <a:ea typeface="+mn-ea"/>
              <a:cs typeface="+mn-cs"/>
            </a:endParaRP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endParaRPr lang="en-GB" sz="2400" dirty="0" smtClean="0">
              <a:solidFill>
                <a:schemeClr val="tx1"/>
              </a:solidFill>
              <a:latin typeface="+mn-lt"/>
              <a:ea typeface="+mn-ea"/>
              <a:cs typeface="+mn-cs"/>
            </a:endParaRPr>
          </a:p>
        </p:txBody>
      </p:sp>
      <p:sp>
        <p:nvSpPr>
          <p:cNvPr id="6" name="Rectangle 3"/>
          <p:cNvSpPr>
            <a:spLocks noGrp="1" noChangeArrowheads="1"/>
          </p:cNvSpPr>
          <p:nvPr>
            <p:ph type="title"/>
          </p:nvPr>
        </p:nvSpPr>
        <p:spPr>
          <a:xfrm>
            <a:off x="2411760" y="332656"/>
            <a:ext cx="6588224" cy="561975"/>
          </a:xfrm>
          <a:solidFill>
            <a:srgbClr val="FFFFFF"/>
          </a:solidFill>
        </p:spPr>
        <p:txBody>
          <a:bodyPr/>
          <a:lstStyle/>
          <a:p>
            <a:pPr algn="r" eaLnBrk="1" hangingPunct="1"/>
            <a:r>
              <a:rPr lang="en-GB" dirty="0" smtClean="0"/>
              <a:t>The Antigua Trial - Methodology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95536" y="1700808"/>
            <a:ext cx="8277225"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rPr>
              <a:t>Results were looked at in terms of both overall accuracy (compared to MBES dataset) and SDB’s ability to define critical soundings. </a:t>
            </a:r>
            <a:endParaRPr lang="en-GB" sz="2400" dirty="0" smtClean="0">
              <a:solidFill>
                <a:schemeClr val="tx1"/>
              </a:solidFill>
              <a:latin typeface="+mn-lt"/>
              <a:ea typeface="+mn-ea"/>
              <a:cs typeface="+mn-cs"/>
            </a:endParaRPr>
          </a:p>
        </p:txBody>
      </p:sp>
      <p:sp>
        <p:nvSpPr>
          <p:cNvPr id="6" name="Rectangle 3"/>
          <p:cNvSpPr>
            <a:spLocks noGrp="1" noChangeArrowheads="1"/>
          </p:cNvSpPr>
          <p:nvPr>
            <p:ph type="title"/>
          </p:nvPr>
        </p:nvSpPr>
        <p:spPr>
          <a:xfrm>
            <a:off x="2411760" y="332656"/>
            <a:ext cx="6588224" cy="561975"/>
          </a:xfrm>
          <a:solidFill>
            <a:srgbClr val="FFFFFF"/>
          </a:solidFill>
        </p:spPr>
        <p:txBody>
          <a:bodyPr/>
          <a:lstStyle/>
          <a:p>
            <a:pPr algn="r" eaLnBrk="1" hangingPunct="1"/>
            <a:r>
              <a:rPr lang="en-GB" dirty="0" smtClean="0"/>
              <a:t>The Antigua Trial - Results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3491880" y="188640"/>
            <a:ext cx="5364088" cy="561975"/>
          </a:xfrm>
          <a:solidFill>
            <a:srgbClr val="FFFFFF"/>
          </a:solidFill>
        </p:spPr>
        <p:txBody>
          <a:bodyPr/>
          <a:lstStyle/>
          <a:p>
            <a:pPr algn="r" eaLnBrk="1" hangingPunct="1"/>
            <a:r>
              <a:rPr lang="en-GB" dirty="0" smtClean="0"/>
              <a:t>Results</a:t>
            </a:r>
          </a:p>
        </p:txBody>
      </p:sp>
      <p:pic>
        <p:nvPicPr>
          <p:cNvPr id="1026" name="Picture 2"/>
          <p:cNvPicPr>
            <a:picLocks noChangeAspect="1" noChangeArrowheads="1"/>
          </p:cNvPicPr>
          <p:nvPr/>
        </p:nvPicPr>
        <p:blipFill>
          <a:blip r:embed="rId3"/>
          <a:srcRect/>
          <a:stretch>
            <a:fillRect/>
          </a:stretch>
        </p:blipFill>
        <p:spPr bwMode="auto">
          <a:xfrm>
            <a:off x="0" y="0"/>
            <a:ext cx="2600325" cy="2409825"/>
          </a:xfrm>
          <a:prstGeom prst="rect">
            <a:avLst/>
          </a:prstGeom>
          <a:noFill/>
          <a:ln w="9525">
            <a:noFill/>
            <a:miter lim="800000"/>
            <a:headEnd/>
            <a:tailEnd/>
          </a:ln>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420888"/>
            <a:ext cx="9144000" cy="2435483"/>
          </a:xfrm>
          <a:prstGeom prst="rect">
            <a:avLst/>
          </a:prstGeom>
          <a:noFill/>
          <a:ln w="9525">
            <a:noFill/>
            <a:miter lim="800000"/>
            <a:headEnd/>
            <a:tailEnd/>
          </a:ln>
        </p:spPr>
      </p:pic>
      <p:pic>
        <p:nvPicPr>
          <p:cNvPr id="11" name="Picture 10"/>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797152"/>
            <a:ext cx="9144000" cy="2060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3491880" y="188640"/>
            <a:ext cx="5364088" cy="561975"/>
          </a:xfrm>
          <a:solidFill>
            <a:srgbClr val="FFFFFF"/>
          </a:solidFill>
        </p:spPr>
        <p:txBody>
          <a:bodyPr/>
          <a:lstStyle/>
          <a:p>
            <a:pPr algn="r" eaLnBrk="1" hangingPunct="1"/>
            <a:r>
              <a:rPr lang="en-GB" dirty="0" smtClean="0"/>
              <a:t>Results</a:t>
            </a:r>
          </a:p>
        </p:txBody>
      </p:sp>
      <p:pic>
        <p:nvPicPr>
          <p:cNvPr id="1026" name="Picture 2"/>
          <p:cNvPicPr>
            <a:picLocks noChangeAspect="1" noChangeArrowheads="1"/>
          </p:cNvPicPr>
          <p:nvPr/>
        </p:nvPicPr>
        <p:blipFill>
          <a:blip r:embed="rId3"/>
          <a:srcRect/>
          <a:stretch>
            <a:fillRect/>
          </a:stretch>
        </p:blipFill>
        <p:spPr bwMode="auto">
          <a:xfrm>
            <a:off x="0" y="0"/>
            <a:ext cx="2600325" cy="2409825"/>
          </a:xfrm>
          <a:prstGeom prst="rect">
            <a:avLst/>
          </a:prstGeom>
          <a:noFill/>
          <a:ln w="9525">
            <a:noFill/>
            <a:miter lim="800000"/>
            <a:headEnd/>
            <a:tailEnd/>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492896"/>
            <a:ext cx="9144000" cy="2709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a:spLocks noGrp="1" noChangeArrowheads="1"/>
          </p:cNvSpPr>
          <p:nvPr>
            <p:ph type="body" sz="half" idx="1"/>
          </p:nvPr>
        </p:nvSpPr>
        <p:spPr>
          <a:xfrm>
            <a:off x="0" y="188640"/>
            <a:ext cx="5472608" cy="504056"/>
          </a:xfrm>
          <a:solidFill>
            <a:schemeClr val="bg1"/>
          </a:solidFill>
        </p:spPr>
        <p:txBody>
          <a:bodyPr/>
          <a:lstStyle/>
          <a:p>
            <a:pPr eaLnBrk="1" hangingPunct="1">
              <a:lnSpc>
                <a:spcPct val="90000"/>
              </a:lnSpc>
              <a:spcAft>
                <a:spcPct val="50000"/>
              </a:spcAft>
              <a:buClr>
                <a:schemeClr val="accent2"/>
              </a:buClr>
              <a:buNone/>
            </a:pPr>
            <a:r>
              <a:rPr lang="en-GB" dirty="0" smtClean="0"/>
              <a:t>Significant depths</a:t>
            </a:r>
          </a:p>
        </p:txBody>
      </p:sp>
      <p:sp>
        <p:nvSpPr>
          <p:cNvPr id="6" name="Rectangle 3"/>
          <p:cNvSpPr txBox="1">
            <a:spLocks noChangeArrowheads="1"/>
          </p:cNvSpPr>
          <p:nvPr/>
        </p:nvSpPr>
        <p:spPr bwMode="auto">
          <a:xfrm>
            <a:off x="6588224" y="2060848"/>
            <a:ext cx="1872208" cy="64807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90000"/>
              </a:lnSpc>
              <a:spcBef>
                <a:spcPct val="20000"/>
              </a:spcBef>
              <a:spcAft>
                <a:spcPct val="50000"/>
              </a:spcAft>
              <a:buClr>
                <a:schemeClr val="accent2"/>
              </a:buClr>
              <a:buSzTx/>
              <a:buFont typeface="Wingdings" pitchFamily="2" charset="2"/>
              <a:buNone/>
              <a:tabLst/>
              <a:defRPr/>
            </a:pPr>
            <a:r>
              <a:rPr lang="en-GB" sz="1800" kern="0" dirty="0" smtClean="0">
                <a:solidFill>
                  <a:schemeClr val="tx1"/>
                </a:solidFill>
                <a:latin typeface="+mn-lt"/>
                <a:ea typeface="+mn-ea"/>
                <a:cs typeface="+mn-cs"/>
              </a:rPr>
              <a:t>Multi-Beam depths</a:t>
            </a:r>
          </a:p>
        </p:txBody>
      </p:sp>
      <p:sp>
        <p:nvSpPr>
          <p:cNvPr id="9" name="Rectangle 3"/>
          <p:cNvSpPr>
            <a:spLocks noGrp="1" noChangeArrowheads="1"/>
          </p:cNvSpPr>
          <p:nvPr>
            <p:ph type="title"/>
          </p:nvPr>
        </p:nvSpPr>
        <p:spPr>
          <a:xfrm>
            <a:off x="3419872" y="116632"/>
            <a:ext cx="5472608" cy="764704"/>
          </a:xfrm>
          <a:solidFill>
            <a:srgbClr val="FFFFFF"/>
          </a:solidFill>
        </p:spPr>
        <p:txBody>
          <a:bodyPr/>
          <a:lstStyle/>
          <a:p>
            <a:pPr algn="r" eaLnBrk="1" hangingPunct="1"/>
            <a:r>
              <a:rPr lang="en-GB" dirty="0" smtClean="0"/>
              <a:t>Results</a:t>
            </a:r>
          </a:p>
        </p:txBody>
      </p:sp>
      <p:sp>
        <p:nvSpPr>
          <p:cNvPr id="11" name="Rectangle 3"/>
          <p:cNvSpPr txBox="1">
            <a:spLocks noChangeArrowheads="1"/>
          </p:cNvSpPr>
          <p:nvPr/>
        </p:nvSpPr>
        <p:spPr bwMode="auto">
          <a:xfrm>
            <a:off x="6588000" y="4581128"/>
            <a:ext cx="1872208" cy="64807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90000"/>
              </a:lnSpc>
              <a:spcBef>
                <a:spcPct val="20000"/>
              </a:spcBef>
              <a:spcAft>
                <a:spcPct val="50000"/>
              </a:spcAft>
              <a:buClr>
                <a:schemeClr val="accent2"/>
              </a:buClr>
              <a:buSzTx/>
              <a:buFont typeface="Wingdings" pitchFamily="2" charset="2"/>
              <a:buNone/>
              <a:tabLst/>
              <a:defRPr/>
            </a:pPr>
            <a:r>
              <a:rPr lang="en-GB" sz="1800" kern="0" dirty="0" smtClean="0">
                <a:solidFill>
                  <a:schemeClr val="tx1"/>
                </a:solidFill>
                <a:latin typeface="+mn-lt"/>
                <a:ea typeface="+mn-ea"/>
                <a:cs typeface="+mn-cs"/>
              </a:rPr>
              <a:t>SDB         depths</a:t>
            </a:r>
          </a:p>
        </p:txBody>
      </p:sp>
      <p:pic>
        <p:nvPicPr>
          <p:cNvPr id="2050" name="Picture 2"/>
          <p:cNvPicPr>
            <a:picLocks noChangeAspect="1" noChangeArrowheads="1"/>
          </p:cNvPicPr>
          <p:nvPr/>
        </p:nvPicPr>
        <p:blipFill>
          <a:blip r:embed="rId3"/>
          <a:srcRect/>
          <a:stretch>
            <a:fillRect/>
          </a:stretch>
        </p:blipFill>
        <p:spPr bwMode="auto">
          <a:xfrm>
            <a:off x="83105" y="692696"/>
            <a:ext cx="6505119" cy="2448272"/>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72008" y="3501008"/>
            <a:ext cx="6516216" cy="245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404664"/>
            <a:ext cx="6466679" cy="2813132"/>
          </a:xfrm>
          <a:prstGeom prst="rect">
            <a:avLst/>
          </a:prstGeom>
          <a:noFill/>
          <a:ln w="9525">
            <a:noFill/>
            <a:miter lim="800000"/>
            <a:headEnd/>
            <a:tailEnd/>
          </a:ln>
        </p:spPr>
      </p:pic>
      <p:sp>
        <p:nvSpPr>
          <p:cNvPr id="5" name="Rectangle 3"/>
          <p:cNvSpPr>
            <a:spLocks noGrp="1" noChangeArrowheads="1"/>
          </p:cNvSpPr>
          <p:nvPr>
            <p:ph type="title"/>
          </p:nvPr>
        </p:nvSpPr>
        <p:spPr>
          <a:xfrm>
            <a:off x="6084168" y="188640"/>
            <a:ext cx="2880568" cy="561975"/>
          </a:xfrm>
          <a:solidFill>
            <a:srgbClr val="FFFFFF"/>
          </a:solidFill>
        </p:spPr>
        <p:txBody>
          <a:bodyPr/>
          <a:lstStyle/>
          <a:p>
            <a:pPr algn="r" eaLnBrk="1" hangingPunct="1"/>
            <a:r>
              <a:rPr lang="en-GB" dirty="0" smtClean="0"/>
              <a:t>Results</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3429000"/>
            <a:ext cx="6473141" cy="2780928"/>
          </a:xfrm>
          <a:prstGeom prst="rect">
            <a:avLst/>
          </a:prstGeom>
          <a:noFill/>
          <a:ln w="9525">
            <a:noFill/>
            <a:miter lim="800000"/>
            <a:headEnd/>
            <a:tailEnd/>
          </a:ln>
        </p:spPr>
      </p:pic>
      <p:sp>
        <p:nvSpPr>
          <p:cNvPr id="7" name="Rectangle 3"/>
          <p:cNvSpPr txBox="1">
            <a:spLocks noChangeArrowheads="1"/>
          </p:cNvSpPr>
          <p:nvPr/>
        </p:nvSpPr>
        <p:spPr bwMode="auto">
          <a:xfrm>
            <a:off x="6804248" y="3356992"/>
            <a:ext cx="2160240" cy="79208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algn="l" defTabSz="914400" rtl="0" eaLnBrk="1" fontAlgn="base" latinLnBrk="0" hangingPunct="1">
              <a:lnSpc>
                <a:spcPct val="90000"/>
              </a:lnSpc>
              <a:spcBef>
                <a:spcPct val="20000"/>
              </a:spcBef>
              <a:spcAft>
                <a:spcPct val="50000"/>
              </a:spcAft>
              <a:buClr>
                <a:schemeClr val="accent2"/>
              </a:buClr>
              <a:buSzTx/>
              <a:buFont typeface="Wingdings" pitchFamily="2" charset="2"/>
              <a:buNone/>
              <a:tabLst/>
              <a:defRPr/>
            </a:pPr>
            <a:r>
              <a:rPr lang="en-GB" sz="1800" kern="0" dirty="0" smtClean="0">
                <a:solidFill>
                  <a:schemeClr val="tx1"/>
                </a:solidFill>
                <a:latin typeface="+mn-lt"/>
                <a:ea typeface="+mn-ea"/>
                <a:cs typeface="+mn-cs"/>
              </a:rPr>
              <a:t>= SDB is deeper</a:t>
            </a:r>
          </a:p>
          <a:p>
            <a:pPr marL="447675" marR="0" lvl="0" indent="-447675" algn="l" defTabSz="914400" rtl="0" eaLnBrk="1" fontAlgn="base" latinLnBrk="0" hangingPunct="1">
              <a:lnSpc>
                <a:spcPct val="90000"/>
              </a:lnSpc>
              <a:spcBef>
                <a:spcPct val="20000"/>
              </a:spcBef>
              <a:spcAft>
                <a:spcPct val="50000"/>
              </a:spcAft>
              <a:buClr>
                <a:schemeClr val="accent2"/>
              </a:buClr>
              <a:buSzTx/>
              <a:buFont typeface="Wingdings" pitchFamily="2" charset="2"/>
              <a:buNone/>
              <a:tabLst/>
              <a:defRPr/>
            </a:pPr>
            <a:r>
              <a:rPr kumimoji="0" lang="en-GB" sz="1800" b="1" i="0" u="none" strike="noStrike" kern="0" cap="none" spc="0" normalizeH="0" baseline="0" noProof="0" dirty="0" smtClean="0">
                <a:ln>
                  <a:noFill/>
                </a:ln>
                <a:solidFill>
                  <a:schemeClr val="tx1"/>
                </a:solidFill>
                <a:effectLst/>
                <a:uLnTx/>
                <a:uFillTx/>
                <a:latin typeface="+mn-lt"/>
                <a:ea typeface="+mn-ea"/>
                <a:cs typeface="+mn-cs"/>
              </a:rPr>
              <a:t>=</a:t>
            </a:r>
            <a:r>
              <a:rPr kumimoji="0" lang="en-GB" sz="1800" b="1" i="0" u="none" strike="noStrike" kern="0" cap="none" spc="0" normalizeH="0" noProof="0" dirty="0" smtClean="0">
                <a:ln>
                  <a:noFill/>
                </a:ln>
                <a:solidFill>
                  <a:schemeClr val="tx1"/>
                </a:solidFill>
                <a:effectLst/>
                <a:uLnTx/>
                <a:uFillTx/>
                <a:latin typeface="+mn-lt"/>
                <a:ea typeface="+mn-ea"/>
                <a:cs typeface="+mn-cs"/>
              </a:rPr>
              <a:t> SDB is shoaler</a:t>
            </a:r>
            <a:endParaRPr kumimoji="0" lang="en-GB" sz="1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6588224" y="5013176"/>
            <a:ext cx="971600" cy="72008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algn="l" defTabSz="914400" rtl="0" eaLnBrk="1" fontAlgn="base" latinLnBrk="0" hangingPunct="1">
              <a:lnSpc>
                <a:spcPct val="90000"/>
              </a:lnSpc>
              <a:spcBef>
                <a:spcPct val="20000"/>
              </a:spcBef>
              <a:spcAft>
                <a:spcPct val="50000"/>
              </a:spcAft>
              <a:buClr>
                <a:schemeClr val="accent2"/>
              </a:buClr>
              <a:buSzTx/>
              <a:buFont typeface="Wingdings" pitchFamily="2" charset="2"/>
              <a:buNone/>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±3m </a:t>
            </a:r>
          </a:p>
        </p:txBody>
      </p:sp>
      <p:sp>
        <p:nvSpPr>
          <p:cNvPr id="10" name="Rectangle 3"/>
          <p:cNvSpPr txBox="1">
            <a:spLocks noChangeArrowheads="1"/>
          </p:cNvSpPr>
          <p:nvPr/>
        </p:nvSpPr>
        <p:spPr bwMode="auto">
          <a:xfrm>
            <a:off x="6588224" y="2132856"/>
            <a:ext cx="1043608" cy="64807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algn="l" defTabSz="914400" rtl="0" eaLnBrk="1" fontAlgn="base" latinLnBrk="0" hangingPunct="1">
              <a:lnSpc>
                <a:spcPct val="90000"/>
              </a:lnSpc>
              <a:spcBef>
                <a:spcPct val="20000"/>
              </a:spcBef>
              <a:spcAft>
                <a:spcPct val="50000"/>
              </a:spcAft>
              <a:buClr>
                <a:schemeClr val="accent2"/>
              </a:buClr>
              <a:buSzTx/>
              <a:buFont typeface="Wingdings" pitchFamily="2" charset="2"/>
              <a:buNone/>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±2m</a:t>
            </a:r>
          </a:p>
        </p:txBody>
      </p:sp>
      <p:sp>
        <p:nvSpPr>
          <p:cNvPr id="11" name="Rectangle 10"/>
          <p:cNvSpPr/>
          <p:nvPr/>
        </p:nvSpPr>
        <p:spPr>
          <a:xfrm>
            <a:off x="6300192" y="3429000"/>
            <a:ext cx="504056"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300192" y="3861048"/>
            <a:ext cx="504056"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5004048" y="188640"/>
            <a:ext cx="3960688" cy="561975"/>
          </a:xfrm>
          <a:solidFill>
            <a:srgbClr val="FFFFFF"/>
          </a:solidFill>
        </p:spPr>
        <p:txBody>
          <a:bodyPr/>
          <a:lstStyle/>
          <a:p>
            <a:pPr algn="r" eaLnBrk="1" hangingPunct="1"/>
            <a:r>
              <a:rPr lang="en-GB" dirty="0" smtClean="0"/>
              <a:t>Results - </a:t>
            </a:r>
            <a:r>
              <a:rPr lang="en-GB" dirty="0" err="1" smtClean="0"/>
              <a:t>Catzoc</a:t>
            </a:r>
            <a:endParaRPr lang="en-GB" dirty="0" smtClean="0"/>
          </a:p>
        </p:txBody>
      </p:sp>
      <p:pic>
        <p:nvPicPr>
          <p:cNvPr id="13"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5616" y="1340768"/>
            <a:ext cx="7127594" cy="5169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5004048" y="188640"/>
            <a:ext cx="3960688" cy="561975"/>
          </a:xfrm>
          <a:solidFill>
            <a:srgbClr val="FFFFFF"/>
          </a:solidFill>
        </p:spPr>
        <p:txBody>
          <a:bodyPr/>
          <a:lstStyle/>
          <a:p>
            <a:pPr algn="r" eaLnBrk="1" hangingPunct="1"/>
            <a:r>
              <a:rPr lang="en-GB" dirty="0" smtClean="0"/>
              <a:t>Results - </a:t>
            </a:r>
            <a:r>
              <a:rPr lang="en-GB" dirty="0" err="1" smtClean="0"/>
              <a:t>Catzoc</a:t>
            </a:r>
            <a:endParaRPr lang="en-GB" dirty="0" smtClean="0"/>
          </a:p>
        </p:txBody>
      </p:sp>
      <p:sp>
        <p:nvSpPr>
          <p:cNvPr id="4" name="TextBox 3"/>
          <p:cNvSpPr txBox="1"/>
          <p:nvPr/>
        </p:nvSpPr>
        <p:spPr>
          <a:xfrm>
            <a:off x="323528" y="5589240"/>
            <a:ext cx="8640960" cy="369332"/>
          </a:xfrm>
          <a:prstGeom prst="rect">
            <a:avLst/>
          </a:prstGeom>
          <a:noFill/>
        </p:spPr>
        <p:txBody>
          <a:bodyPr wrap="square" rtlCol="0">
            <a:spAutoFit/>
          </a:bodyPr>
          <a:lstStyle/>
          <a:p>
            <a:r>
              <a:rPr lang="en-GB" sz="1800" i="1" dirty="0" smtClean="0">
                <a:solidFill>
                  <a:schemeClr val="tx1"/>
                </a:solidFill>
              </a:rPr>
              <a:t>(Blue = data passes CATZOC C, Red = data fails CATZOC C) </a:t>
            </a:r>
            <a:endParaRPr lang="en-GB" sz="1800" i="1" dirty="0">
              <a:solidFill>
                <a:schemeClr val="tx1"/>
              </a:solidFill>
            </a:endParaRPr>
          </a:p>
        </p:txBody>
      </p:sp>
      <p:pic>
        <p:nvPicPr>
          <p:cNvPr id="6" name="Picture 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32656"/>
            <a:ext cx="5328592" cy="2323302"/>
          </a:xfrm>
          <a:prstGeom prst="rect">
            <a:avLst/>
          </a:prstGeom>
          <a:noFill/>
          <a:ln w="9525">
            <a:solidFill>
              <a:schemeClr val="tx1">
                <a:lumMod val="65000"/>
                <a:lumOff val="35000"/>
              </a:schemeClr>
            </a:solidFill>
            <a:miter lim="800000"/>
            <a:headEnd/>
            <a:tailEnd/>
          </a:ln>
        </p:spPr>
      </p:pic>
      <p:pic>
        <p:nvPicPr>
          <p:cNvPr id="7" name="Picture 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3212975"/>
            <a:ext cx="5328592" cy="2327849"/>
          </a:xfrm>
          <a:prstGeom prst="rect">
            <a:avLst/>
          </a:prstGeom>
          <a:noFill/>
          <a:ln w="9525">
            <a:solidFill>
              <a:schemeClr val="tx1">
                <a:lumMod val="65000"/>
                <a:lumOff val="35000"/>
              </a:schemeClr>
            </a:solidFill>
            <a:miter lim="800000"/>
            <a:headEnd/>
            <a:tailEnd/>
          </a:ln>
        </p:spPr>
      </p:pic>
      <p:sp>
        <p:nvSpPr>
          <p:cNvPr id="8" name="TextBox 7"/>
          <p:cNvSpPr txBox="1"/>
          <p:nvPr/>
        </p:nvSpPr>
        <p:spPr>
          <a:xfrm>
            <a:off x="5724128" y="1988840"/>
            <a:ext cx="3024336" cy="369332"/>
          </a:xfrm>
          <a:prstGeom prst="rect">
            <a:avLst/>
          </a:prstGeom>
          <a:solidFill>
            <a:schemeClr val="bg1"/>
          </a:solidFill>
        </p:spPr>
        <p:txBody>
          <a:bodyPr wrap="square" rtlCol="0">
            <a:spAutoFit/>
          </a:bodyPr>
          <a:lstStyle/>
          <a:p>
            <a:r>
              <a:rPr lang="en-GB" sz="1800" b="0" i="1" dirty="0" smtClean="0">
                <a:solidFill>
                  <a:schemeClr val="tx1"/>
                </a:solidFill>
              </a:rPr>
              <a:t>No-ground truth applied	</a:t>
            </a:r>
            <a:endParaRPr lang="en-GB" sz="1800" b="0" i="1" dirty="0">
              <a:solidFill>
                <a:schemeClr val="tx1"/>
              </a:solidFill>
            </a:endParaRPr>
          </a:p>
        </p:txBody>
      </p:sp>
      <p:sp>
        <p:nvSpPr>
          <p:cNvPr id="9" name="TextBox 8"/>
          <p:cNvSpPr txBox="1"/>
          <p:nvPr/>
        </p:nvSpPr>
        <p:spPr>
          <a:xfrm>
            <a:off x="5724128" y="4005064"/>
            <a:ext cx="2412776" cy="369332"/>
          </a:xfrm>
          <a:prstGeom prst="rect">
            <a:avLst/>
          </a:prstGeom>
          <a:solidFill>
            <a:schemeClr val="bg1"/>
          </a:solidFill>
        </p:spPr>
        <p:txBody>
          <a:bodyPr wrap="square" rtlCol="0">
            <a:spAutoFit/>
          </a:bodyPr>
          <a:lstStyle/>
          <a:p>
            <a:r>
              <a:rPr lang="en-GB" sz="1800" b="0" i="1" dirty="0" smtClean="0">
                <a:solidFill>
                  <a:schemeClr val="tx1"/>
                </a:solidFill>
              </a:rPr>
              <a:t>ground truth applied</a:t>
            </a:r>
            <a:endParaRPr lang="en-GB" sz="1800" b="0" i="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5004048" y="188640"/>
            <a:ext cx="3960688" cy="561975"/>
          </a:xfrm>
          <a:solidFill>
            <a:srgbClr val="FFFFFF"/>
          </a:solidFill>
        </p:spPr>
        <p:txBody>
          <a:bodyPr/>
          <a:lstStyle/>
          <a:p>
            <a:pPr algn="r" eaLnBrk="1" hangingPunct="1"/>
            <a:r>
              <a:rPr lang="en-GB" dirty="0" smtClean="0"/>
              <a:t>Results - </a:t>
            </a:r>
            <a:r>
              <a:rPr lang="en-GB" dirty="0" err="1" smtClean="0"/>
              <a:t>Catzoc</a:t>
            </a:r>
            <a:endParaRPr lang="en-GB" dirty="0" smtClean="0"/>
          </a:p>
        </p:txBody>
      </p:sp>
      <p:graphicFrame>
        <p:nvGraphicFramePr>
          <p:cNvPr id="11" name="Table 10"/>
          <p:cNvGraphicFramePr>
            <a:graphicFrameLocks noGrp="1"/>
          </p:cNvGraphicFramePr>
          <p:nvPr/>
        </p:nvGraphicFramePr>
        <p:xfrm>
          <a:off x="1619672" y="2564904"/>
          <a:ext cx="5760640" cy="1712208"/>
        </p:xfrm>
        <a:graphic>
          <a:graphicData uri="http://schemas.openxmlformats.org/drawingml/2006/table">
            <a:tbl>
              <a:tblPr firstRow="1" bandRow="1">
                <a:tableStyleId>{21E4AEA4-8DFA-4A89-87EB-49C32662AFE0}</a:tableStyleId>
              </a:tblPr>
              <a:tblGrid>
                <a:gridCol w="1440160"/>
                <a:gridCol w="1440160"/>
                <a:gridCol w="1440160"/>
                <a:gridCol w="1440160"/>
              </a:tblGrid>
              <a:tr h="432048">
                <a:tc>
                  <a:txBody>
                    <a:bodyPr/>
                    <a:lstStyle/>
                    <a:p>
                      <a:endParaRPr lang="en-GB" dirty="0"/>
                    </a:p>
                  </a:txBody>
                  <a:tcPr/>
                </a:tc>
                <a:tc>
                  <a:txBody>
                    <a:bodyPr/>
                    <a:lstStyle/>
                    <a:p>
                      <a:r>
                        <a:rPr lang="en-GB" dirty="0" smtClean="0"/>
                        <a:t>Company 1</a:t>
                      </a:r>
                      <a:endParaRPr lang="en-GB" dirty="0"/>
                    </a:p>
                  </a:txBody>
                  <a:tcPr/>
                </a:tc>
                <a:tc>
                  <a:txBody>
                    <a:bodyPr/>
                    <a:lstStyle/>
                    <a:p>
                      <a:r>
                        <a:rPr lang="en-GB" dirty="0" smtClean="0"/>
                        <a:t>Company 2</a:t>
                      </a:r>
                      <a:endParaRPr lang="en-GB" dirty="0"/>
                    </a:p>
                  </a:txBody>
                  <a:tcPr/>
                </a:tc>
                <a:tc>
                  <a:txBody>
                    <a:bodyPr/>
                    <a:lstStyle/>
                    <a:p>
                      <a:r>
                        <a:rPr lang="en-GB" dirty="0" smtClean="0"/>
                        <a:t>Company 3</a:t>
                      </a:r>
                      <a:endParaRPr lang="en-GB" dirty="0"/>
                    </a:p>
                  </a:txBody>
                  <a:tcPr/>
                </a:tc>
              </a:tr>
              <a:tr h="502468">
                <a:tc>
                  <a:txBody>
                    <a:bodyPr/>
                    <a:lstStyle/>
                    <a:p>
                      <a:r>
                        <a:rPr lang="en-GB" dirty="0" smtClean="0"/>
                        <a:t>Without</a:t>
                      </a:r>
                      <a:r>
                        <a:rPr lang="en-GB" baseline="0" dirty="0" smtClean="0"/>
                        <a:t> ground truth</a:t>
                      </a:r>
                      <a:endParaRPr lang="en-GB" dirty="0"/>
                    </a:p>
                  </a:txBody>
                  <a:tcPr/>
                </a:tc>
                <a:tc>
                  <a:txBody>
                    <a:bodyPr/>
                    <a:lstStyle/>
                    <a:p>
                      <a:r>
                        <a:rPr lang="en-GB" dirty="0" smtClean="0"/>
                        <a:t>78.6%</a:t>
                      </a:r>
                      <a:endParaRPr lang="en-GB" dirty="0"/>
                    </a:p>
                  </a:txBody>
                  <a:tcPr/>
                </a:tc>
                <a:tc>
                  <a:txBody>
                    <a:bodyPr/>
                    <a:lstStyle/>
                    <a:p>
                      <a:r>
                        <a:rPr lang="en-GB" dirty="0" smtClean="0"/>
                        <a:t>78.5%</a:t>
                      </a:r>
                      <a:endParaRPr lang="en-GB" dirty="0"/>
                    </a:p>
                  </a:txBody>
                  <a:tcPr/>
                </a:tc>
                <a:tc>
                  <a:txBody>
                    <a:bodyPr/>
                    <a:lstStyle/>
                    <a:p>
                      <a:r>
                        <a:rPr lang="en-GB" dirty="0" smtClean="0"/>
                        <a:t>46.5%</a:t>
                      </a:r>
                      <a:endParaRPr lang="en-GB" dirty="0"/>
                    </a:p>
                  </a:txBody>
                  <a:tcPr/>
                </a:tc>
              </a:tr>
              <a:tr h="502468">
                <a:tc>
                  <a:txBody>
                    <a:bodyPr/>
                    <a:lstStyle/>
                    <a:p>
                      <a:r>
                        <a:rPr lang="en-GB" dirty="0" smtClean="0"/>
                        <a:t>With </a:t>
                      </a:r>
                    </a:p>
                    <a:p>
                      <a:r>
                        <a:rPr lang="en-GB" dirty="0" smtClean="0"/>
                        <a:t>ground truth</a:t>
                      </a:r>
                      <a:endParaRPr lang="en-GB" dirty="0"/>
                    </a:p>
                  </a:txBody>
                  <a:tcPr/>
                </a:tc>
                <a:tc>
                  <a:txBody>
                    <a:bodyPr/>
                    <a:lstStyle/>
                    <a:p>
                      <a:r>
                        <a:rPr lang="en-GB" dirty="0" smtClean="0"/>
                        <a:t>97.7%</a:t>
                      </a:r>
                      <a:endParaRPr lang="en-GB" dirty="0"/>
                    </a:p>
                  </a:txBody>
                  <a:tcPr/>
                </a:tc>
                <a:tc>
                  <a:txBody>
                    <a:bodyPr/>
                    <a:lstStyle/>
                    <a:p>
                      <a:r>
                        <a:rPr lang="en-GB" dirty="0" smtClean="0"/>
                        <a:t>92.1%</a:t>
                      </a:r>
                      <a:endParaRPr lang="en-GB" dirty="0"/>
                    </a:p>
                  </a:txBody>
                  <a:tcPr/>
                </a:tc>
                <a:tc>
                  <a:txBody>
                    <a:bodyPr/>
                    <a:lstStyle/>
                    <a:p>
                      <a:r>
                        <a:rPr lang="en-GB" dirty="0" smtClean="0"/>
                        <a:t>91.6%</a:t>
                      </a:r>
                      <a:endParaRPr lang="en-GB" dirty="0"/>
                    </a:p>
                  </a:txBody>
                  <a:tcPr/>
                </a:tc>
              </a:tr>
            </a:tbl>
          </a:graphicData>
        </a:graphic>
      </p:graphicFrame>
      <p:sp>
        <p:nvSpPr>
          <p:cNvPr id="12" name="Rectangle 3"/>
          <p:cNvSpPr txBox="1">
            <a:spLocks noChangeArrowheads="1"/>
          </p:cNvSpPr>
          <p:nvPr/>
        </p:nvSpPr>
        <p:spPr bwMode="auto">
          <a:xfrm>
            <a:off x="323528" y="1556792"/>
            <a:ext cx="8568952"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defTabSz="914400" eaLnBrk="0" latinLnBrk="0" hangingPunct="0">
              <a:lnSpc>
                <a:spcPct val="125000"/>
              </a:lnSpc>
              <a:spcBef>
                <a:spcPct val="20000"/>
              </a:spcBef>
              <a:buClr>
                <a:srgbClr val="85A4D1"/>
              </a:buClr>
              <a:buSzTx/>
              <a:tabLst/>
              <a:defRPr/>
            </a:pPr>
            <a:r>
              <a:rPr lang="en-GB" sz="2400" dirty="0" smtClean="0">
                <a:solidFill>
                  <a:schemeClr val="tx1"/>
                </a:solidFill>
                <a:latin typeface="+mn-lt"/>
                <a:ea typeface="+mn-ea"/>
                <a:cs typeface="+mn-cs"/>
              </a:rPr>
              <a:t>Percentages of SDB data meeting </a:t>
            </a:r>
            <a:r>
              <a:rPr lang="en-GB" sz="2400" dirty="0" err="1" smtClean="0">
                <a:solidFill>
                  <a:schemeClr val="tx1"/>
                </a:solidFill>
                <a:latin typeface="+mn-lt"/>
                <a:ea typeface="+mn-ea"/>
                <a:cs typeface="+mn-cs"/>
              </a:rPr>
              <a:t>Catzoc</a:t>
            </a:r>
            <a:r>
              <a:rPr lang="en-GB" sz="2400" dirty="0" smtClean="0">
                <a:solidFill>
                  <a:schemeClr val="tx1"/>
                </a:solidFill>
                <a:latin typeface="+mn-lt"/>
                <a:ea typeface="+mn-ea"/>
                <a:cs typeface="+mn-cs"/>
              </a:rPr>
              <a:t> C requirements:</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endParaRPr lang="en-GB" sz="24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555776" y="404664"/>
            <a:ext cx="6336952"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tx1"/>
                </a:solidFill>
                <a:effectLst/>
                <a:uLnTx/>
                <a:uFillTx/>
                <a:latin typeface="+mj-lt"/>
                <a:ea typeface="+mj-ea"/>
                <a:cs typeface="+mj-cs"/>
              </a:rPr>
              <a:t>The Antigua Trial - Conclusions</a:t>
            </a:r>
          </a:p>
        </p:txBody>
      </p:sp>
      <p:sp>
        <p:nvSpPr>
          <p:cNvPr id="13" name="Rectangle 3"/>
          <p:cNvSpPr txBox="1">
            <a:spLocks noChangeArrowheads="1"/>
          </p:cNvSpPr>
          <p:nvPr/>
        </p:nvSpPr>
        <p:spPr bwMode="auto">
          <a:xfrm>
            <a:off x="395536" y="1556792"/>
            <a:ext cx="8277225"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latin typeface="+mn-lt"/>
                <a:ea typeface="+mn-ea"/>
                <a:cs typeface="+mn-cs"/>
              </a:rPr>
              <a:t>Processing methods make a difference.</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latin typeface="+mn-lt"/>
                <a:ea typeface="+mn-ea"/>
                <a:cs typeface="+mn-cs"/>
              </a:rPr>
              <a:t>Ground truth data improved the SDB results.</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rPr>
              <a:t>SDB limited to ~ 16m depth.</a:t>
            </a:r>
          </a:p>
          <a:p>
            <a:pPr marL="447675" indent="-447675" eaLnBrk="0" hangingPunct="0">
              <a:lnSpc>
                <a:spcPct val="125000"/>
              </a:lnSpc>
              <a:spcBef>
                <a:spcPct val="20000"/>
              </a:spcBef>
              <a:buClr>
                <a:srgbClr val="85A4D1"/>
              </a:buClr>
              <a:buFont typeface="Wingdings" pitchFamily="2" charset="2"/>
              <a:buChar char="n"/>
              <a:defRPr/>
            </a:pPr>
            <a:r>
              <a:rPr lang="en-GB" sz="2400" dirty="0" smtClean="0">
                <a:solidFill>
                  <a:schemeClr val="tx1"/>
                </a:solidFill>
              </a:rPr>
              <a:t>Ground truthed data met </a:t>
            </a:r>
            <a:r>
              <a:rPr lang="en-GB" sz="2400" dirty="0" err="1" smtClean="0">
                <a:solidFill>
                  <a:schemeClr val="tx1"/>
                </a:solidFill>
              </a:rPr>
              <a:t>Catzoc</a:t>
            </a:r>
            <a:r>
              <a:rPr lang="en-GB" sz="2400" dirty="0" smtClean="0">
                <a:solidFill>
                  <a:schemeClr val="tx1"/>
                </a:solidFill>
              </a:rPr>
              <a:t> C requirements for more than 90% of the data.</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rPr>
              <a:t>In this case SDB data was capable of making the chart safer and within its limitations it can provide useful information for the mariner.</a:t>
            </a:r>
          </a:p>
          <a:p>
            <a:pPr marL="447675" indent="-447675" eaLnBrk="0" hangingPunct="0">
              <a:lnSpc>
                <a:spcPct val="125000"/>
              </a:lnSpc>
              <a:spcBef>
                <a:spcPct val="20000"/>
              </a:spcBef>
              <a:buClr>
                <a:srgbClr val="85A4D1"/>
              </a:buClr>
              <a:buFont typeface="Wingdings" pitchFamily="2" charset="2"/>
              <a:buChar char="n"/>
              <a:defRPr/>
            </a:pPr>
            <a:endParaRPr lang="en-GB" sz="2400" dirty="0" smtClean="0">
              <a:solidFill>
                <a:schemeClr val="tx1"/>
              </a:solidFill>
            </a:endParaRP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endParaRPr lang="en-GB" sz="24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4932040" y="188640"/>
            <a:ext cx="4042792" cy="922114"/>
          </a:xfrm>
          <a:solidFill>
            <a:srgbClr val="FFFFFF"/>
          </a:solidFill>
        </p:spPr>
        <p:txBody>
          <a:bodyPr/>
          <a:lstStyle/>
          <a:p>
            <a:pPr algn="r" eaLnBrk="1" hangingPunct="1"/>
            <a:r>
              <a:rPr lang="en-GB" sz="3600" dirty="0" smtClean="0"/>
              <a:t>Contents</a:t>
            </a:r>
          </a:p>
        </p:txBody>
      </p:sp>
      <p:sp>
        <p:nvSpPr>
          <p:cNvPr id="7" name="Rectangle 3"/>
          <p:cNvSpPr>
            <a:spLocks noGrp="1" noChangeArrowheads="1"/>
          </p:cNvSpPr>
          <p:nvPr>
            <p:ph type="body" sz="half" idx="1"/>
          </p:nvPr>
        </p:nvSpPr>
        <p:spPr>
          <a:xfrm>
            <a:off x="467544" y="1484784"/>
            <a:ext cx="4968552" cy="4248472"/>
          </a:xfrm>
        </p:spPr>
        <p:txBody>
          <a:bodyPr/>
          <a:lstStyle/>
          <a:p>
            <a:pPr eaLnBrk="1" hangingPunct="1">
              <a:lnSpc>
                <a:spcPct val="90000"/>
              </a:lnSpc>
              <a:spcAft>
                <a:spcPct val="50000"/>
              </a:spcAft>
              <a:buClr>
                <a:schemeClr val="accent2"/>
              </a:buClr>
            </a:pPr>
            <a:r>
              <a:rPr lang="en-GB" dirty="0" smtClean="0"/>
              <a:t>What is Satellite Derived Bathymetry (SDB)?</a:t>
            </a:r>
            <a:endParaRPr lang="en-GB" sz="2000" dirty="0" smtClean="0"/>
          </a:p>
          <a:p>
            <a:pPr marL="447675" lvl="1" indent="-447675" eaLnBrk="1" hangingPunct="1">
              <a:lnSpc>
                <a:spcPct val="90000"/>
              </a:lnSpc>
              <a:spcAft>
                <a:spcPts val="0"/>
              </a:spcAft>
              <a:buClr>
                <a:schemeClr val="accent2"/>
              </a:buClr>
              <a:buFont typeface="Wingdings" pitchFamily="2" charset="2"/>
              <a:buChar char="n"/>
            </a:pPr>
            <a:r>
              <a:rPr lang="en-GB" sz="2400" b="1" dirty="0" smtClean="0">
                <a:ea typeface="+mn-ea"/>
              </a:rPr>
              <a:t>The Antigua trial</a:t>
            </a:r>
            <a:endParaRPr lang="en-GB" dirty="0" smtClean="0"/>
          </a:p>
          <a:p>
            <a:pPr marL="904875" lvl="1" indent="-447675">
              <a:buClr>
                <a:srgbClr val="85A4D1"/>
              </a:buClr>
              <a:buFont typeface="Wingdings" pitchFamily="2" charset="2"/>
              <a:buChar char="n"/>
            </a:pPr>
            <a:r>
              <a:rPr lang="en-GB" kern="1200" dirty="0" smtClean="0">
                <a:ea typeface="+mn-ea"/>
              </a:rPr>
              <a:t>Method</a:t>
            </a:r>
          </a:p>
          <a:p>
            <a:pPr marL="904875" lvl="1" indent="-447675">
              <a:buClr>
                <a:srgbClr val="85A4D1"/>
              </a:buClr>
              <a:buFont typeface="Wingdings" pitchFamily="2" charset="2"/>
              <a:buChar char="n"/>
            </a:pPr>
            <a:r>
              <a:rPr lang="en-GB" kern="1200" dirty="0" smtClean="0">
                <a:ea typeface="+mn-ea"/>
              </a:rPr>
              <a:t>Results</a:t>
            </a:r>
          </a:p>
          <a:p>
            <a:pPr marL="904875" lvl="1" indent="-447675">
              <a:buClr>
                <a:srgbClr val="85A4D1"/>
              </a:buClr>
              <a:buFont typeface="Wingdings" pitchFamily="2" charset="2"/>
              <a:buChar char="n"/>
            </a:pPr>
            <a:r>
              <a:rPr lang="en-GB" kern="1200" dirty="0" smtClean="0">
                <a:ea typeface="+mn-ea"/>
              </a:rPr>
              <a:t>Conclusions</a:t>
            </a:r>
          </a:p>
          <a:p>
            <a:pPr eaLnBrk="1" hangingPunct="1">
              <a:lnSpc>
                <a:spcPct val="90000"/>
              </a:lnSpc>
              <a:spcAft>
                <a:spcPct val="50000"/>
              </a:spcAft>
              <a:buClr>
                <a:schemeClr val="accent2"/>
              </a:buClr>
            </a:pPr>
            <a:r>
              <a:rPr lang="en-GB" dirty="0" smtClean="0"/>
              <a:t>Representation on Charts</a:t>
            </a:r>
          </a:p>
          <a:p>
            <a:pPr marL="904875" lvl="1" indent="-447675">
              <a:buFont typeface="Wingdings" pitchFamily="2" charset="2"/>
              <a:buChar char="n"/>
            </a:pPr>
            <a:r>
              <a:rPr lang="en-GB" kern="1200" dirty="0" smtClean="0">
                <a:ea typeface="+mn-ea"/>
              </a:rPr>
              <a:t>Options considered</a:t>
            </a:r>
          </a:p>
          <a:p>
            <a:pPr marL="904875" lvl="1" indent="-447675">
              <a:buFont typeface="Wingdings" pitchFamily="2" charset="2"/>
              <a:buChar char="n"/>
            </a:pPr>
            <a:r>
              <a:rPr lang="en-GB" kern="1200" dirty="0" smtClean="0">
                <a:ea typeface="+mn-ea"/>
              </a:rPr>
              <a:t>Proposed method</a:t>
            </a:r>
          </a:p>
        </p:txBody>
      </p:sp>
      <p:pic>
        <p:nvPicPr>
          <p:cNvPr id="8" name="Picture 7" descr="Cool Pictures of Earth from Space Seen On www.coolpicturegallery.us">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2132856"/>
            <a:ext cx="3643237" cy="41764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8610" name="Picture 2" descr="https://www.digitalglobe.com/sites/default/files/styles/satellite/public/WorldView-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6137" y="1196752"/>
            <a:ext cx="645298" cy="84512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483768" y="332656"/>
            <a:ext cx="6444208"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lvl="0" algn="r">
              <a:defRPr/>
            </a:pPr>
            <a:r>
              <a:rPr kumimoji="0" lang="en-GB" sz="3200" b="1" i="0" u="none" strike="noStrike" kern="0" cap="none" spc="0" normalizeH="0" baseline="0" noProof="0" dirty="0" smtClean="0">
                <a:ln>
                  <a:noFill/>
                </a:ln>
                <a:solidFill>
                  <a:schemeClr val="tx1"/>
                </a:solidFill>
                <a:effectLst/>
                <a:uLnTx/>
                <a:uFillTx/>
                <a:latin typeface="+mj-lt"/>
                <a:ea typeface="+mj-ea"/>
                <a:cs typeface="+mj-cs"/>
              </a:rPr>
              <a:t>Representation on Charts</a:t>
            </a:r>
          </a:p>
        </p:txBody>
      </p:sp>
      <p:sp>
        <p:nvSpPr>
          <p:cNvPr id="13" name="Rectangle 3"/>
          <p:cNvSpPr txBox="1">
            <a:spLocks noChangeArrowheads="1"/>
          </p:cNvSpPr>
          <p:nvPr/>
        </p:nvSpPr>
        <p:spPr bwMode="auto">
          <a:xfrm>
            <a:off x="395536" y="1340768"/>
            <a:ext cx="8277225"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a:spcAft>
                <a:spcPts val="1200"/>
              </a:spcAft>
              <a:buFont typeface="Wingdings" pitchFamily="2" charset="2"/>
              <a:buChar char="Ø"/>
            </a:pPr>
            <a:r>
              <a:rPr lang="en-GB" sz="2400" dirty="0" smtClean="0">
                <a:solidFill>
                  <a:schemeClr val="tx1"/>
                </a:solidFill>
              </a:rPr>
              <a:t>UKHO considered many options e.g.:</a:t>
            </a:r>
          </a:p>
          <a:p>
            <a:pPr marL="914400" lvl="1" indent="-457200">
              <a:spcAft>
                <a:spcPts val="1200"/>
              </a:spcAft>
              <a:buFont typeface="Wingdings" pitchFamily="2" charset="2"/>
              <a:buChar char="§"/>
            </a:pPr>
            <a:r>
              <a:rPr lang="en-GB" sz="2000" dirty="0" smtClean="0">
                <a:solidFill>
                  <a:schemeClr val="tx1"/>
                </a:solidFill>
              </a:rPr>
              <a:t>Normal soundings / Upright soundings</a:t>
            </a:r>
          </a:p>
          <a:p>
            <a:pPr marL="914400" lvl="1" indent="-457200">
              <a:spcAft>
                <a:spcPts val="1200"/>
              </a:spcAft>
              <a:buFont typeface="Wingdings" pitchFamily="2" charset="2"/>
              <a:buChar char="§"/>
            </a:pPr>
            <a:r>
              <a:rPr lang="en-GB" sz="2000" dirty="0" smtClean="0">
                <a:solidFill>
                  <a:schemeClr val="tx1"/>
                </a:solidFill>
              </a:rPr>
              <a:t>Magenta boundary</a:t>
            </a:r>
          </a:p>
          <a:p>
            <a:pPr marL="914400" lvl="1" indent="-457200">
              <a:spcAft>
                <a:spcPts val="1200"/>
              </a:spcAft>
              <a:buFont typeface="Wingdings" pitchFamily="2" charset="2"/>
              <a:buChar char="§"/>
            </a:pPr>
            <a:r>
              <a:rPr lang="en-GB" sz="2000" dirty="0" smtClean="0">
                <a:solidFill>
                  <a:schemeClr val="tx1"/>
                </a:solidFill>
              </a:rPr>
              <a:t>Magenta soundings </a:t>
            </a:r>
          </a:p>
          <a:p>
            <a:pPr marL="457200" lvl="0" indent="-457200">
              <a:spcAft>
                <a:spcPts val="1200"/>
              </a:spcAft>
              <a:buFont typeface="Wingdings" pitchFamily="2" charset="2"/>
              <a:buChar char="Ø"/>
            </a:pPr>
            <a:r>
              <a:rPr lang="en-GB" sz="2400" dirty="0" smtClean="0">
                <a:solidFill>
                  <a:schemeClr val="tx1"/>
                </a:solidFill>
              </a:rPr>
              <a:t>And consulted mariners for their opinions.</a:t>
            </a:r>
          </a:p>
          <a:p>
            <a:pPr marL="914400" lvl="1" indent="-457200">
              <a:spcAft>
                <a:spcPts val="1200"/>
              </a:spcAft>
              <a:buFont typeface="Wingdings" pitchFamily="2" charset="2"/>
              <a:buChar char="§"/>
            </a:pPr>
            <a:r>
              <a:rPr lang="en-GB" sz="2000" dirty="0" smtClean="0">
                <a:solidFill>
                  <a:schemeClr val="tx1"/>
                </a:solidFill>
              </a:rPr>
              <a:t>They would like to know where SDB data is but don’t want further complexity on the chart.</a:t>
            </a:r>
          </a:p>
          <a:p>
            <a:pPr marL="914400" lvl="1" indent="-457200">
              <a:spcAft>
                <a:spcPts val="1200"/>
              </a:spcAft>
              <a:buFont typeface="Wingdings" pitchFamily="2" charset="2"/>
              <a:buChar char="§"/>
            </a:pPr>
            <a:r>
              <a:rPr lang="en-GB" sz="2000" dirty="0" smtClean="0">
                <a:solidFill>
                  <a:schemeClr val="tx1"/>
                </a:solidFill>
              </a:rPr>
              <a:t>Preference for use of source diagram and chart note.</a:t>
            </a:r>
          </a:p>
          <a:p>
            <a:pPr marL="914400" lvl="1" indent="-457200">
              <a:spcAft>
                <a:spcPts val="1200"/>
              </a:spcAft>
              <a:buFont typeface="Wingdings" pitchFamily="2" charset="2"/>
              <a:buChar char="§"/>
            </a:pPr>
            <a:endParaRPr lang="en-GB" sz="2000" dirty="0" smtClean="0">
              <a:solidFill>
                <a:schemeClr val="tx1"/>
              </a:solidFill>
            </a:endParaRPr>
          </a:p>
          <a:p>
            <a:pPr lvl="0"/>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483768" y="332656"/>
            <a:ext cx="6444208"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lvl="0" algn="r">
              <a:defRPr/>
            </a:pPr>
            <a:r>
              <a:rPr kumimoji="0" lang="en-GB" sz="3200" b="1" i="0" u="none" strike="noStrike" kern="0" cap="none" spc="0" normalizeH="0" baseline="0" noProof="0" dirty="0" smtClean="0">
                <a:ln>
                  <a:noFill/>
                </a:ln>
                <a:solidFill>
                  <a:schemeClr val="tx1"/>
                </a:solidFill>
                <a:effectLst/>
                <a:uLnTx/>
                <a:uFillTx/>
                <a:latin typeface="+mj-lt"/>
                <a:ea typeface="+mj-ea"/>
                <a:cs typeface="+mj-cs"/>
              </a:rPr>
              <a:t>Representation on Charts</a:t>
            </a:r>
          </a:p>
        </p:txBody>
      </p:sp>
      <p:sp>
        <p:nvSpPr>
          <p:cNvPr id="13" name="Rectangle 3"/>
          <p:cNvSpPr txBox="1">
            <a:spLocks noChangeArrowheads="1"/>
          </p:cNvSpPr>
          <p:nvPr/>
        </p:nvSpPr>
        <p:spPr bwMode="auto">
          <a:xfrm>
            <a:off x="395536" y="1340768"/>
            <a:ext cx="8277225"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indent="-447675" eaLnBrk="0" hangingPunct="0">
              <a:lnSpc>
                <a:spcPct val="125000"/>
              </a:lnSpc>
              <a:spcBef>
                <a:spcPct val="20000"/>
              </a:spcBef>
              <a:buClr>
                <a:srgbClr val="85A4D1"/>
              </a:buClr>
              <a:defRPr/>
            </a:pPr>
            <a:r>
              <a:rPr lang="en-GB" sz="2400" dirty="0" smtClean="0">
                <a:solidFill>
                  <a:schemeClr val="tx1"/>
                </a:solidFill>
                <a:latin typeface="+mn-lt"/>
                <a:ea typeface="+mn-ea"/>
                <a:cs typeface="+mn-cs"/>
              </a:rPr>
              <a:t>And concluded that…….</a:t>
            </a:r>
          </a:p>
          <a:p>
            <a:pPr marL="447675" indent="-447675" eaLnBrk="0" hangingPunct="0">
              <a:lnSpc>
                <a:spcPct val="125000"/>
              </a:lnSpc>
              <a:spcBef>
                <a:spcPct val="20000"/>
              </a:spcBef>
              <a:buClr>
                <a:srgbClr val="85A4D1"/>
              </a:buClr>
              <a:buFont typeface="Wingdings" pitchFamily="2" charset="2"/>
              <a:buChar char="n"/>
              <a:defRPr/>
            </a:pPr>
            <a:r>
              <a:rPr lang="en-GB" sz="2400" dirty="0" smtClean="0">
                <a:solidFill>
                  <a:schemeClr val="tx1"/>
                </a:solidFill>
                <a:latin typeface="+mn-lt"/>
                <a:ea typeface="+mn-ea"/>
                <a:cs typeface="+mn-cs"/>
              </a:rPr>
              <a:t>New symbology is not required.</a:t>
            </a:r>
          </a:p>
          <a:p>
            <a:pPr marL="447675" indent="-447675" eaLnBrk="0" hangingPunct="0">
              <a:lnSpc>
                <a:spcPct val="125000"/>
              </a:lnSpc>
              <a:spcBef>
                <a:spcPct val="20000"/>
              </a:spcBef>
              <a:buClr>
                <a:srgbClr val="85A4D1"/>
              </a:buClr>
              <a:buFont typeface="Wingdings" pitchFamily="2" charset="2"/>
              <a:buChar char="n"/>
              <a:defRPr/>
            </a:pPr>
            <a:r>
              <a:rPr lang="en-GB" sz="2400" dirty="0" smtClean="0">
                <a:solidFill>
                  <a:schemeClr val="tx1"/>
                </a:solidFill>
                <a:latin typeface="+mn-lt"/>
                <a:ea typeface="+mn-ea"/>
                <a:cs typeface="+mn-cs"/>
              </a:rPr>
              <a:t>S-4 needs updating to include guidance on SDB depths depiction. </a:t>
            </a:r>
            <a:endParaRPr lang="en-GB" sz="2000" dirty="0" smtClean="0">
              <a:solidFill>
                <a:schemeClr val="tx1"/>
              </a:solidFill>
            </a:endParaRPr>
          </a:p>
          <a:p>
            <a:pPr lvl="0"/>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483768" y="332656"/>
            <a:ext cx="6444208"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lvl="0" algn="r">
              <a:defRPr/>
            </a:pPr>
            <a:r>
              <a:rPr kumimoji="0" lang="en-GB" sz="3200" b="1" i="0" u="none" strike="noStrike" kern="0" cap="none" spc="0" normalizeH="0" baseline="0" noProof="0" dirty="0" smtClean="0">
                <a:ln>
                  <a:noFill/>
                </a:ln>
                <a:solidFill>
                  <a:schemeClr val="tx1"/>
                </a:solidFill>
                <a:effectLst/>
                <a:uLnTx/>
                <a:uFillTx/>
                <a:latin typeface="+mj-lt"/>
                <a:ea typeface="+mj-ea"/>
                <a:cs typeface="+mj-cs"/>
              </a:rPr>
              <a:t>Representation on Charts</a:t>
            </a:r>
          </a:p>
        </p:txBody>
      </p:sp>
      <p:sp>
        <p:nvSpPr>
          <p:cNvPr id="13" name="Rectangle 3"/>
          <p:cNvSpPr txBox="1">
            <a:spLocks noChangeArrowheads="1"/>
          </p:cNvSpPr>
          <p:nvPr/>
        </p:nvSpPr>
        <p:spPr bwMode="auto">
          <a:xfrm>
            <a:off x="395536" y="1340768"/>
            <a:ext cx="8277225"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a:buFont typeface="+mj-lt"/>
              <a:buAutoNum type="alphaLcPeriod"/>
            </a:pPr>
            <a:r>
              <a:rPr lang="en-GB" sz="2400" b="0" dirty="0" smtClean="0">
                <a:solidFill>
                  <a:schemeClr val="tx1"/>
                </a:solidFill>
              </a:rPr>
              <a:t>SDB data should be ground truthed - maximum of CATZOC C - standard italic black soundings.</a:t>
            </a:r>
          </a:p>
          <a:p>
            <a:pPr marL="457200" lvl="0" indent="-457200">
              <a:buFont typeface="+mj-lt"/>
              <a:buAutoNum type="alphaLcPeriod"/>
            </a:pPr>
            <a:r>
              <a:rPr lang="en-GB" sz="2400" b="0" dirty="0" smtClean="0">
                <a:solidFill>
                  <a:schemeClr val="tx1"/>
                </a:solidFill>
              </a:rPr>
              <a:t>Ground truth data should be at least IHO S44 order 1b – to include data at extents and min/max depth range of the SDB data. </a:t>
            </a:r>
          </a:p>
          <a:p>
            <a:pPr marL="457200" lvl="0" indent="-457200">
              <a:buFont typeface="+mj-lt"/>
              <a:buAutoNum type="alphaLcPeriod"/>
            </a:pPr>
            <a:r>
              <a:rPr lang="en-GB" sz="2400" b="0" dirty="0" smtClean="0">
                <a:solidFill>
                  <a:schemeClr val="tx1"/>
                </a:solidFill>
              </a:rPr>
              <a:t>Caution given to any SDB data where the provenance of the imagery is not known and ground truthing has not been conducted.</a:t>
            </a:r>
          </a:p>
          <a:p>
            <a:pPr marL="457200" lvl="0" indent="-457200">
              <a:buFont typeface="+mj-lt"/>
              <a:buAutoNum type="alphaLcPeriod"/>
            </a:pPr>
            <a:r>
              <a:rPr lang="en-GB" sz="2400" b="0" dirty="0" smtClean="0">
                <a:solidFill>
                  <a:schemeClr val="tx1"/>
                </a:solidFill>
              </a:rPr>
              <a:t>SDB data should not be used to disprove existing charted shoal depths, but it may be used to improve the position of shoals derived from surveys based on old positioning methods.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483768" y="332656"/>
            <a:ext cx="6444208"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lvl="0" algn="r">
              <a:defRPr/>
            </a:pPr>
            <a:r>
              <a:rPr kumimoji="0" lang="en-GB" sz="3200" b="1" i="0" u="none" strike="noStrike" kern="0" cap="none" spc="0" normalizeH="0" baseline="0" noProof="0" dirty="0" smtClean="0">
                <a:ln>
                  <a:noFill/>
                </a:ln>
                <a:solidFill>
                  <a:schemeClr val="tx1"/>
                </a:solidFill>
                <a:effectLst/>
                <a:uLnTx/>
                <a:uFillTx/>
                <a:latin typeface="+mj-lt"/>
                <a:ea typeface="+mj-ea"/>
                <a:cs typeface="+mj-cs"/>
              </a:rPr>
              <a:t>Representation on Charts</a:t>
            </a:r>
          </a:p>
        </p:txBody>
      </p:sp>
      <p:sp>
        <p:nvSpPr>
          <p:cNvPr id="13" name="Rectangle 3"/>
          <p:cNvSpPr txBox="1">
            <a:spLocks noChangeArrowheads="1"/>
          </p:cNvSpPr>
          <p:nvPr/>
        </p:nvSpPr>
        <p:spPr bwMode="auto">
          <a:xfrm>
            <a:off x="395536" y="1340768"/>
            <a:ext cx="8277225"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a:buFont typeface="+mj-lt"/>
              <a:buAutoNum type="alphaLcPeriod" startAt="5"/>
            </a:pPr>
            <a:r>
              <a:rPr lang="en-GB" sz="2400" b="0" dirty="0" smtClean="0">
                <a:solidFill>
                  <a:schemeClr val="tx1"/>
                </a:solidFill>
              </a:rPr>
              <a:t>Any dangers discovered by SDB should be charted but it should not be implied that further dangers do not exist.</a:t>
            </a:r>
          </a:p>
          <a:p>
            <a:pPr marL="457200" lvl="0" indent="-457200">
              <a:buFont typeface="+mj-lt"/>
              <a:buAutoNum type="alphaLcPeriod" startAt="5"/>
            </a:pPr>
            <a:r>
              <a:rPr lang="en-GB" sz="2400" b="0" dirty="0" smtClean="0">
                <a:solidFill>
                  <a:schemeClr val="tx1"/>
                </a:solidFill>
              </a:rPr>
              <a:t>Source diagrams should identify where SDB data has been used and reference the date of the imagery acquisition (not the date the bathymetry was computed).</a:t>
            </a:r>
          </a:p>
          <a:p>
            <a:pPr marL="457200" lvl="0" indent="-457200">
              <a:buFont typeface="+mj-lt"/>
              <a:buAutoNum type="alphaLcPeriod" startAt="5"/>
            </a:pPr>
            <a:r>
              <a:rPr lang="en-GB" sz="2400" b="0" dirty="0" smtClean="0">
                <a:solidFill>
                  <a:schemeClr val="tx1"/>
                </a:solidFill>
              </a:rPr>
              <a:t>Notes should be added to charts explaining the shortcomings of SDB 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483768" y="332656"/>
            <a:ext cx="6444208"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lvl="0" algn="r">
              <a:defRPr/>
            </a:pPr>
            <a:r>
              <a:rPr kumimoji="0" lang="en-GB" sz="3200" b="1" i="0" u="none" strike="noStrike" kern="0" cap="none" spc="0" normalizeH="0" baseline="0" noProof="0" dirty="0" smtClean="0">
                <a:ln>
                  <a:noFill/>
                </a:ln>
                <a:solidFill>
                  <a:schemeClr val="tx1"/>
                </a:solidFill>
                <a:effectLst/>
                <a:uLnTx/>
                <a:uFillTx/>
                <a:latin typeface="+mj-lt"/>
                <a:ea typeface="+mj-ea"/>
                <a:cs typeface="+mj-cs"/>
              </a:rPr>
              <a:t>Representation on Charts</a:t>
            </a:r>
          </a:p>
        </p:txBody>
      </p:sp>
      <p:sp>
        <p:nvSpPr>
          <p:cNvPr id="13" name="Rectangle 3"/>
          <p:cNvSpPr txBox="1">
            <a:spLocks noChangeArrowheads="1"/>
          </p:cNvSpPr>
          <p:nvPr/>
        </p:nvSpPr>
        <p:spPr bwMode="auto">
          <a:xfrm>
            <a:off x="395536" y="1340768"/>
            <a:ext cx="8277225"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mj-lt"/>
              <a:buAutoNum type="alphaLcPeriod" startAt="8"/>
            </a:pPr>
            <a:r>
              <a:rPr lang="en-GB" sz="2400" b="0" dirty="0" smtClean="0">
                <a:solidFill>
                  <a:schemeClr val="tx1"/>
                </a:solidFill>
              </a:rPr>
              <a:t>Areas containing mainly SDB data may exceptionally be identified on the face of the chart by a limit if: there is no source diagram or it is considered that the Source Diagram cannot depict it accurately enough; where the provenance of the imagery is not known; where the vertical accuracy cannot be assessed because ground truth data has not been obtained.</a:t>
            </a:r>
          </a:p>
          <a:p>
            <a:pPr marL="457200" indent="-457200">
              <a:buFont typeface="+mj-lt"/>
              <a:buAutoNum type="alphaLcPeriod" startAt="8"/>
            </a:pPr>
            <a:endParaRPr lang="en-GB" sz="2400" b="0" dirty="0" smtClean="0">
              <a:solidFill>
                <a:schemeClr val="tx1"/>
              </a:solidFill>
            </a:endParaRPr>
          </a:p>
          <a:p>
            <a:pPr marL="457200" indent="-457200"/>
            <a:r>
              <a:rPr lang="en-GB" sz="2400" dirty="0" smtClean="0">
                <a:solidFill>
                  <a:schemeClr val="tx1"/>
                </a:solidFill>
              </a:rPr>
              <a:t>Boundary: INT1 I25   </a:t>
            </a:r>
          </a:p>
          <a:p>
            <a:pPr marL="457200" indent="-457200"/>
            <a:endParaRPr lang="en-GB" sz="2400" b="0" dirty="0">
              <a:solidFill>
                <a:schemeClr val="tx1"/>
              </a:solidFill>
            </a:endParaRPr>
          </a:p>
        </p:txBody>
      </p:sp>
      <p:pic>
        <p:nvPicPr>
          <p:cNvPr id="4" name="Picture 3"/>
          <p:cNvPicPr/>
          <p:nvPr/>
        </p:nvPicPr>
        <p:blipFill>
          <a:blip r:embed="rId3" cstate="print"/>
          <a:srcRect/>
          <a:stretch>
            <a:fillRect/>
          </a:stretch>
        </p:blipFill>
        <p:spPr bwMode="auto">
          <a:xfrm>
            <a:off x="3707904" y="4293096"/>
            <a:ext cx="665480" cy="716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483768" y="332656"/>
            <a:ext cx="6444208"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lvl="0" algn="r">
              <a:defRPr/>
            </a:pPr>
            <a:r>
              <a:rPr kumimoji="0" lang="en-GB" sz="3200" b="1" i="0" u="none" strike="noStrike" kern="0" cap="none" spc="0" normalizeH="0" baseline="0" noProof="0" dirty="0" smtClean="0">
                <a:ln>
                  <a:noFill/>
                </a:ln>
                <a:solidFill>
                  <a:schemeClr val="tx1"/>
                </a:solidFill>
                <a:effectLst/>
                <a:uLnTx/>
                <a:uFillTx/>
                <a:latin typeface="+mj-lt"/>
                <a:ea typeface="+mj-ea"/>
                <a:cs typeface="+mj-cs"/>
              </a:rPr>
              <a:t>Representation on Charts</a:t>
            </a:r>
          </a:p>
        </p:txBody>
      </p:sp>
      <p:sp>
        <p:nvSpPr>
          <p:cNvPr id="13" name="Rectangle 3"/>
          <p:cNvSpPr txBox="1">
            <a:spLocks noChangeArrowheads="1"/>
          </p:cNvSpPr>
          <p:nvPr/>
        </p:nvSpPr>
        <p:spPr bwMode="auto">
          <a:xfrm>
            <a:off x="395536" y="1340768"/>
            <a:ext cx="8277225"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2400" b="0" dirty="0" smtClean="0">
                <a:solidFill>
                  <a:schemeClr val="tx1"/>
                </a:solidFill>
              </a:rPr>
              <a:t>UKHO have proved that good quality SDB data can fit into current IHO standards and symbology, but it is important that it is represented consistently on charts to avoid confusion to the mariner. </a:t>
            </a:r>
          </a:p>
          <a:p>
            <a:endParaRPr lang="en-GB" sz="2400" b="0" dirty="0" smtClean="0">
              <a:solidFill>
                <a:schemeClr val="tx1"/>
              </a:solidFill>
            </a:endParaRPr>
          </a:p>
          <a:p>
            <a:r>
              <a:rPr lang="en-GB" sz="2400" b="0" dirty="0" smtClean="0">
                <a:solidFill>
                  <a:schemeClr val="tx1"/>
                </a:solidFill>
              </a:rPr>
              <a:t>If used appropriately, SDB added to a chart can reduce the risk of navigating a certain area, whereas SDB used inappropriately could increase the risk of navigating the same area. </a:t>
            </a:r>
            <a:endParaRPr lang="en-GB" sz="2400" b="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0" y="2348880"/>
            <a:ext cx="9144000" cy="316835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GB" sz="3200" b="1" i="0" u="none" strike="noStrike" kern="0" cap="none" spc="0" normalizeH="0" baseline="0" noProof="0" dirty="0" smtClean="0">
                <a:ln>
                  <a:noFill/>
                </a:ln>
                <a:solidFill>
                  <a:schemeClr val="tx1"/>
                </a:solidFill>
                <a:effectLst/>
                <a:uLnTx/>
                <a:uFillTx/>
                <a:latin typeface="+mj-lt"/>
                <a:ea typeface="+mj-ea"/>
                <a:cs typeface="+mj-cs"/>
              </a:rPr>
              <a:t>Thank you for listening</a:t>
            </a:r>
          </a:p>
          <a:p>
            <a:pPr lvl="0" algn="ctr">
              <a:defRPr/>
            </a:pPr>
            <a:endParaRPr lang="en-GB" sz="3200" kern="0" dirty="0" smtClean="0">
              <a:solidFill>
                <a:schemeClr val="tx1"/>
              </a:solidFill>
              <a:latin typeface="+mj-lt"/>
              <a:ea typeface="+mj-ea"/>
              <a:cs typeface="+mj-cs"/>
            </a:endParaRPr>
          </a:p>
          <a:p>
            <a:pPr lvl="0" algn="ctr">
              <a:defRPr/>
            </a:pPr>
            <a:endParaRPr lang="en-GB" sz="3200" kern="0" dirty="0" smtClean="0">
              <a:solidFill>
                <a:schemeClr val="tx1"/>
              </a:solidFill>
              <a:latin typeface="+mj-lt"/>
              <a:ea typeface="+mj-ea"/>
              <a:cs typeface="+mj-cs"/>
            </a:endParaRPr>
          </a:p>
          <a:p>
            <a:pPr lvl="0" algn="ctr">
              <a:defRPr/>
            </a:pPr>
            <a:endParaRPr lang="en-GB" sz="3200" kern="0" dirty="0" smtClean="0">
              <a:solidFill>
                <a:schemeClr val="tx1"/>
              </a:solidFill>
              <a:latin typeface="+mj-lt"/>
              <a:ea typeface="+mj-ea"/>
              <a:cs typeface="+mj-cs"/>
            </a:endParaRPr>
          </a:p>
          <a:p>
            <a:pPr lvl="0" algn="ctr">
              <a:defRPr/>
            </a:pPr>
            <a:r>
              <a:rPr lang="en-GB" sz="1800" b="0" kern="0" dirty="0" smtClean="0">
                <a:solidFill>
                  <a:schemeClr val="tx1"/>
                </a:solidFill>
                <a:latin typeface="+mj-lt"/>
                <a:ea typeface="+mj-ea"/>
                <a:cs typeface="+mj-cs"/>
              </a:rPr>
              <a:t>a</a:t>
            </a:r>
            <a:r>
              <a:rPr kumimoji="0" lang="en-GB" sz="1800" b="0" i="0" u="none" strike="noStrike" kern="0" cap="none" spc="0" normalizeH="0" baseline="0" noProof="0" dirty="0" smtClean="0">
                <a:ln>
                  <a:noFill/>
                </a:ln>
                <a:solidFill>
                  <a:schemeClr val="tx1"/>
                </a:solidFill>
                <a:effectLst/>
                <a:uLnTx/>
                <a:uFillTx/>
                <a:latin typeface="+mj-lt"/>
                <a:ea typeface="+mj-ea"/>
                <a:cs typeface="+mj-cs"/>
              </a:rPr>
              <a:t>ndrew.talbot@ukho.gov.uk</a:t>
            </a:r>
          </a:p>
          <a:p>
            <a:pPr lvl="0" algn="ctr">
              <a:defRPr/>
            </a:pPr>
            <a:endParaRPr lang="en-GB" sz="3200" kern="0" dirty="0" smtClean="0">
              <a:solidFill>
                <a:schemeClr val="tx1"/>
              </a:solidFill>
              <a:latin typeface="+mj-lt"/>
              <a:ea typeface="+mj-ea"/>
              <a:cs typeface="+mj-cs"/>
            </a:endParaRPr>
          </a:p>
          <a:p>
            <a:pPr lvl="0" algn="ctr">
              <a:defRPr/>
            </a:pPr>
            <a:endParaRPr kumimoji="0" lang="en-GB" sz="32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07504" y="332656"/>
            <a:ext cx="8856984" cy="936104"/>
          </a:xfrm>
          <a:solidFill>
            <a:srgbClr val="FFFFFF"/>
          </a:solidFill>
        </p:spPr>
        <p:txBody>
          <a:bodyPr/>
          <a:lstStyle/>
          <a:p>
            <a:pPr eaLnBrk="1" hangingPunct="1"/>
            <a:r>
              <a:rPr lang="en-GB" dirty="0" smtClean="0"/>
              <a:t>What is Satellite derived Bathymetry (SDB)?</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5979" y="1196752"/>
            <a:ext cx="5808021" cy="5661248"/>
          </a:xfrm>
          <a:prstGeom prst="rect">
            <a:avLst/>
          </a:prstGeom>
          <a:noFill/>
          <a:ln w="9525">
            <a:noFill/>
            <a:miter lim="800000"/>
            <a:headEnd/>
            <a:tailEnd/>
          </a:ln>
        </p:spPr>
      </p:pic>
      <p:pic>
        <p:nvPicPr>
          <p:cNvPr id="8" name="Picture 42"/>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rot="5400000">
            <a:off x="-903165" y="3426443"/>
            <a:ext cx="5621738"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4"/>
          <p:cNvSpPr txBox="1">
            <a:spLocks noChangeArrowheads="1"/>
          </p:cNvSpPr>
          <p:nvPr/>
        </p:nvSpPr>
        <p:spPr bwMode="auto">
          <a:xfrm>
            <a:off x="-36512" y="1904612"/>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8200">
                <a:solidFill>
                  <a:schemeClr val="tx1"/>
                </a:solidFill>
                <a:latin typeface="Arial" charset="0"/>
                <a:ea typeface="ＭＳ Ｐゴシック" pitchFamily="34" charset="-128"/>
              </a:defRPr>
            </a:lvl9pPr>
          </a:lstStyle>
          <a:p>
            <a:pPr algn="r" eaLnBrk="1" hangingPunct="1"/>
            <a:r>
              <a:rPr lang="en-GB" sz="1200" b="1" dirty="0" smtClean="0">
                <a:solidFill>
                  <a:srgbClr val="00163B"/>
                </a:solidFill>
              </a:rPr>
              <a:t>Shallow=bright</a:t>
            </a:r>
            <a:endParaRPr lang="en-GB" sz="1200" b="1" dirty="0">
              <a:solidFill>
                <a:srgbClr val="00163B"/>
              </a:solidFill>
            </a:endParaRPr>
          </a:p>
        </p:txBody>
      </p:sp>
      <p:sp>
        <p:nvSpPr>
          <p:cNvPr id="10" name="TextBox 14"/>
          <p:cNvSpPr txBox="1">
            <a:spLocks noChangeArrowheads="1"/>
          </p:cNvSpPr>
          <p:nvPr/>
        </p:nvSpPr>
        <p:spPr bwMode="auto">
          <a:xfrm>
            <a:off x="107504" y="4064852"/>
            <a:ext cx="1190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8200">
                <a:solidFill>
                  <a:schemeClr val="tx1"/>
                </a:solidFill>
                <a:latin typeface="Arial" charset="0"/>
                <a:ea typeface="ＭＳ Ｐゴシック" pitchFamily="34" charset="-128"/>
              </a:defRPr>
            </a:lvl9pPr>
          </a:lstStyle>
          <a:p>
            <a:pPr algn="r" eaLnBrk="1" hangingPunct="1"/>
            <a:r>
              <a:rPr lang="en-GB" sz="1400" b="1" dirty="0" smtClean="0">
                <a:solidFill>
                  <a:srgbClr val="00163B"/>
                </a:solidFill>
              </a:rPr>
              <a:t>Deep=dark</a:t>
            </a:r>
            <a:endParaRPr lang="en-GB" sz="1400" b="1" dirty="0">
              <a:solidFill>
                <a:srgbClr val="00163B"/>
              </a:solidFill>
            </a:endParaRPr>
          </a:p>
        </p:txBody>
      </p:sp>
      <p:sp>
        <p:nvSpPr>
          <p:cNvPr id="11" name="TextBox 14"/>
          <p:cNvSpPr txBox="1">
            <a:spLocks noChangeArrowheads="1"/>
          </p:cNvSpPr>
          <p:nvPr/>
        </p:nvSpPr>
        <p:spPr bwMode="auto">
          <a:xfrm>
            <a:off x="35496" y="4901072"/>
            <a:ext cx="124550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8200">
                <a:solidFill>
                  <a:schemeClr val="tx1"/>
                </a:solidFill>
                <a:latin typeface="Arial" charset="0"/>
                <a:ea typeface="ＭＳ Ｐゴシック" pitchFamily="34" charset="-128"/>
              </a:defRPr>
            </a:lvl9pPr>
          </a:lstStyle>
          <a:p>
            <a:pPr eaLnBrk="1" hangingPunct="1"/>
            <a:r>
              <a:rPr lang="en-GB" sz="2400" b="1" dirty="0" smtClean="0">
                <a:solidFill>
                  <a:srgbClr val="00163B"/>
                </a:solidFill>
              </a:rPr>
              <a:t>…</a:t>
            </a:r>
            <a:r>
              <a:rPr lang="en-GB" sz="1400" b="1" dirty="0" smtClean="0">
                <a:solidFill>
                  <a:srgbClr val="00163B"/>
                </a:solidFill>
              </a:rPr>
              <a:t>but dark patches may also be shallow</a:t>
            </a:r>
            <a:endParaRPr lang="en-GB" sz="1400" b="1" dirty="0">
              <a:solidFill>
                <a:srgbClr val="00163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07504" y="332656"/>
            <a:ext cx="8856984" cy="936104"/>
          </a:xfrm>
          <a:solidFill>
            <a:srgbClr val="FFFFFF"/>
          </a:solidFill>
        </p:spPr>
        <p:txBody>
          <a:bodyPr/>
          <a:lstStyle/>
          <a:p>
            <a:pPr eaLnBrk="1" hangingPunct="1"/>
            <a:r>
              <a:rPr lang="en-GB" dirty="0" smtClean="0"/>
              <a:t>What is Satellite derived Bathymetry (SDB)?</a:t>
            </a:r>
          </a:p>
        </p:txBody>
      </p:sp>
      <p:pic>
        <p:nvPicPr>
          <p:cNvPr id="7" name="Picture 3" descr="G:\Data\Imagery\Satellite Imagery\CD7174\Processed\down-sampled_imagery\30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772816"/>
            <a:ext cx="2061082" cy="3240360"/>
          </a:xfrm>
          <a:prstGeom prst="rect">
            <a:avLst/>
          </a:prstGeom>
          <a:noFill/>
        </p:spPr>
      </p:pic>
      <p:sp>
        <p:nvSpPr>
          <p:cNvPr id="8" name="Rectangle 3"/>
          <p:cNvSpPr txBox="1">
            <a:spLocks noChangeArrowheads="1"/>
          </p:cNvSpPr>
          <p:nvPr/>
        </p:nvSpPr>
        <p:spPr bwMode="auto">
          <a:xfrm>
            <a:off x="755576" y="5085184"/>
            <a:ext cx="1368152"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err="1" smtClean="0">
                <a:ln>
                  <a:noFill/>
                </a:ln>
                <a:solidFill>
                  <a:schemeClr val="tx1"/>
                </a:solidFill>
                <a:effectLst/>
                <a:uLnTx/>
                <a:uFillTx/>
                <a:latin typeface="+mj-lt"/>
                <a:ea typeface="+mj-ea"/>
                <a:cs typeface="+mj-cs"/>
              </a:rPr>
              <a:t>Landsat</a:t>
            </a:r>
            <a:r>
              <a:rPr kumimoji="0" lang="en-GB" sz="1200" b="1" i="0" u="none" strike="noStrike" kern="0" cap="none" spc="0" normalizeH="0" baseline="0" noProof="0" dirty="0" smtClean="0">
                <a:ln>
                  <a:noFill/>
                </a:ln>
                <a:solidFill>
                  <a:schemeClr val="tx1"/>
                </a:solidFill>
                <a:effectLst/>
                <a:uLnTx/>
                <a:uFillTx/>
                <a:latin typeface="+mj-lt"/>
                <a:ea typeface="+mj-ea"/>
                <a:cs typeface="+mj-cs"/>
              </a:rPr>
              <a:t> 5</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kern="0" dirty="0" smtClean="0">
                <a:solidFill>
                  <a:schemeClr val="tx1"/>
                </a:solidFill>
                <a:latin typeface="+mj-lt"/>
                <a:ea typeface="+mj-ea"/>
                <a:cs typeface="+mj-cs"/>
              </a:rPr>
              <a:t>1982</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kern="0" dirty="0" smtClean="0">
                <a:solidFill>
                  <a:schemeClr val="tx1"/>
                </a:solidFill>
                <a:latin typeface="+mj-lt"/>
                <a:ea typeface="+mj-ea"/>
                <a:cs typeface="+mj-cs"/>
              </a:rPr>
              <a:t>3</a:t>
            </a:r>
            <a:r>
              <a:rPr kumimoji="0" lang="en-GB" sz="1200" b="1" i="0" u="none" strike="noStrike" kern="0" cap="none" spc="0" normalizeH="0" baseline="0" noProof="0" dirty="0" smtClean="0">
                <a:ln>
                  <a:noFill/>
                </a:ln>
                <a:solidFill>
                  <a:schemeClr val="tx1"/>
                </a:solidFill>
                <a:effectLst/>
                <a:uLnTx/>
                <a:uFillTx/>
                <a:latin typeface="+mj-lt"/>
                <a:ea typeface="+mj-ea"/>
                <a:cs typeface="+mj-cs"/>
              </a:rPr>
              <a:t>0 metres</a:t>
            </a:r>
          </a:p>
        </p:txBody>
      </p:sp>
      <p:pic>
        <p:nvPicPr>
          <p:cNvPr id="9" name="Picture 5" descr="G:\Data\Imagery\Satellite Imagery\CD7174\Processed\down-sampled_imagery\2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7784" y="1772816"/>
            <a:ext cx="2059533" cy="3240361"/>
          </a:xfrm>
          <a:prstGeom prst="rect">
            <a:avLst/>
          </a:prstGeom>
          <a:noFill/>
        </p:spPr>
      </p:pic>
      <p:sp>
        <p:nvSpPr>
          <p:cNvPr id="10" name="Rectangle 3"/>
          <p:cNvSpPr txBox="1">
            <a:spLocks noChangeArrowheads="1"/>
          </p:cNvSpPr>
          <p:nvPr/>
        </p:nvSpPr>
        <p:spPr bwMode="auto">
          <a:xfrm>
            <a:off x="2987824" y="5085184"/>
            <a:ext cx="1368152" cy="561975"/>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smtClean="0">
                <a:ln>
                  <a:noFill/>
                </a:ln>
                <a:solidFill>
                  <a:schemeClr val="tx1"/>
                </a:solidFill>
                <a:effectLst/>
                <a:uLnTx/>
                <a:uFillTx/>
                <a:latin typeface="+mj-lt"/>
                <a:ea typeface="+mj-ea"/>
                <a:cs typeface="+mj-cs"/>
              </a:rPr>
              <a:t>WorldView-2</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kern="0" dirty="0" smtClean="0">
                <a:solidFill>
                  <a:schemeClr val="tx1"/>
                </a:solidFill>
                <a:latin typeface="+mj-lt"/>
                <a:ea typeface="+mj-ea"/>
                <a:cs typeface="+mj-cs"/>
              </a:rPr>
              <a:t>2009</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kern="0" noProof="0" dirty="0" smtClean="0">
                <a:solidFill>
                  <a:schemeClr val="tx1"/>
                </a:solidFill>
                <a:latin typeface="+mj-lt"/>
                <a:ea typeface="+mj-ea"/>
                <a:cs typeface="+mj-cs"/>
              </a:rPr>
              <a:t>2</a:t>
            </a:r>
            <a:r>
              <a:rPr kumimoji="0" lang="en-GB" sz="1200" b="1" i="0" u="none" strike="noStrike" kern="0" cap="none" spc="0" normalizeH="0" baseline="0" noProof="0" dirty="0" smtClean="0">
                <a:ln>
                  <a:noFill/>
                </a:ln>
                <a:solidFill>
                  <a:schemeClr val="tx1"/>
                </a:solidFill>
                <a:effectLst/>
                <a:uLnTx/>
                <a:uFillTx/>
                <a:latin typeface="+mj-lt"/>
                <a:ea typeface="+mj-ea"/>
                <a:cs typeface="+mj-cs"/>
              </a:rPr>
              <a:t> metres</a:t>
            </a:r>
          </a:p>
        </p:txBody>
      </p:sp>
      <p:pic>
        <p:nvPicPr>
          <p:cNvPr id="112644" name="Picture 4" descr="WorldView-2 Wavelength Bar Char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032" y="2154458"/>
            <a:ext cx="2880320" cy="2215631"/>
          </a:xfrm>
          <a:prstGeom prst="rect">
            <a:avLst/>
          </a:prstGeom>
          <a:noFill/>
        </p:spPr>
      </p:pic>
      <p:pic>
        <p:nvPicPr>
          <p:cNvPr id="11" name="Picture 10" descr="G:\GIC\GIC_Imagery\RnD\Technical Conference 2015\SDB- Principles\water_absorbtion_model_cropped.t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10794" y="1124744"/>
            <a:ext cx="1225702" cy="486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3"/>
          <p:cNvSpPr>
            <a:spLocks noGrp="1" noChangeArrowheads="1"/>
          </p:cNvSpPr>
          <p:nvPr>
            <p:ph type="body" sz="half" idx="1"/>
          </p:nvPr>
        </p:nvSpPr>
        <p:spPr>
          <a:xfrm>
            <a:off x="467544" y="1484784"/>
            <a:ext cx="8277225" cy="4464496"/>
          </a:xfrm>
        </p:spPr>
        <p:txBody>
          <a:bodyPr/>
          <a:lstStyle/>
          <a:p>
            <a:pPr>
              <a:spcAft>
                <a:spcPts val="1200"/>
              </a:spcAft>
            </a:pPr>
            <a:r>
              <a:rPr lang="en-GB" dirty="0" smtClean="0"/>
              <a:t>Limited to shallow depths and clear water</a:t>
            </a:r>
          </a:p>
          <a:p>
            <a:pPr>
              <a:spcAft>
                <a:spcPts val="1200"/>
              </a:spcAft>
            </a:pPr>
            <a:r>
              <a:rPr lang="en-GB" dirty="0" smtClean="0"/>
              <a:t>SDB is a potential low cost source of data.</a:t>
            </a:r>
          </a:p>
          <a:p>
            <a:pPr>
              <a:spcAft>
                <a:spcPts val="1200"/>
              </a:spcAft>
            </a:pPr>
            <a:r>
              <a:rPr lang="en-GB" dirty="0" smtClean="0"/>
              <a:t>Though it has been around since late 1970’s, recent developments have increased its potential.</a:t>
            </a:r>
          </a:p>
          <a:p>
            <a:pPr>
              <a:spcAft>
                <a:spcPts val="1200"/>
              </a:spcAft>
            </a:pPr>
            <a:r>
              <a:rPr lang="en-GB" dirty="0" smtClean="0"/>
              <a:t>Early examples of SDB didn’t give confidence in the data.</a:t>
            </a:r>
          </a:p>
          <a:p>
            <a:pPr>
              <a:spcAft>
                <a:spcPts val="1200"/>
              </a:spcAft>
            </a:pPr>
            <a:r>
              <a:rPr lang="en-GB" dirty="0" smtClean="0"/>
              <a:t>Industry depth accuracy claims seemed optimistic.</a:t>
            </a:r>
          </a:p>
        </p:txBody>
      </p:sp>
      <p:sp>
        <p:nvSpPr>
          <p:cNvPr id="45058" name="Rectangle 3"/>
          <p:cNvSpPr>
            <a:spLocks noGrp="1" noChangeArrowheads="1"/>
          </p:cNvSpPr>
          <p:nvPr>
            <p:ph type="title"/>
          </p:nvPr>
        </p:nvSpPr>
        <p:spPr>
          <a:xfrm>
            <a:off x="2699792" y="260648"/>
            <a:ext cx="5976912" cy="561975"/>
          </a:xfrm>
          <a:solidFill>
            <a:srgbClr val="FFFFFF"/>
          </a:solidFill>
        </p:spPr>
        <p:txBody>
          <a:bodyPr/>
          <a:lstStyle/>
          <a:p>
            <a:pPr algn="r" eaLnBrk="1" hangingPunct="1"/>
            <a:r>
              <a:rPr lang="en-GB" dirty="0" smtClean="0"/>
              <a:t>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3"/>
          <p:cNvSpPr>
            <a:spLocks noGrp="1" noChangeArrowheads="1"/>
          </p:cNvSpPr>
          <p:nvPr>
            <p:ph type="body" sz="half" idx="1"/>
          </p:nvPr>
        </p:nvSpPr>
        <p:spPr>
          <a:xfrm>
            <a:off x="467544" y="1340768"/>
            <a:ext cx="8277225" cy="4824536"/>
          </a:xfrm>
        </p:spPr>
        <p:txBody>
          <a:bodyPr/>
          <a:lstStyle/>
          <a:p>
            <a:pPr>
              <a:spcAft>
                <a:spcPts val="1200"/>
              </a:spcAft>
              <a:buNone/>
            </a:pPr>
            <a:r>
              <a:rPr lang="en-GB" dirty="0" smtClean="0"/>
              <a:t>SDB can offer: </a:t>
            </a:r>
          </a:p>
          <a:p>
            <a:pPr lvl="0"/>
            <a:r>
              <a:rPr lang="en-GB" dirty="0" smtClean="0"/>
              <a:t>Good coverage - </a:t>
            </a:r>
            <a:r>
              <a:rPr lang="en-GB" b="0" dirty="0" smtClean="0"/>
              <a:t>not as good as MBES - better than SBES and leadline. </a:t>
            </a:r>
          </a:p>
          <a:p>
            <a:pPr lvl="0"/>
            <a:r>
              <a:rPr lang="en-GB" dirty="0" smtClean="0"/>
              <a:t>Better object detection than leadline, </a:t>
            </a:r>
            <a:r>
              <a:rPr lang="en-GB" b="0" dirty="0" smtClean="0"/>
              <a:t>but not as good as SBES used with side scan sonar or a MBES.</a:t>
            </a:r>
          </a:p>
          <a:p>
            <a:pPr lvl="0"/>
            <a:r>
              <a:rPr lang="en-GB" dirty="0" smtClean="0"/>
              <a:t>Good positional accuracy. </a:t>
            </a:r>
            <a:r>
              <a:rPr lang="en-GB" b="0" dirty="0" smtClean="0"/>
              <a:t>Similar to MBES and SBES. Better than historic leadline. </a:t>
            </a:r>
          </a:p>
          <a:p>
            <a:pPr lvl="0"/>
            <a:r>
              <a:rPr lang="en-GB" dirty="0" smtClean="0"/>
              <a:t>Lesser depth accuracy than MBES, SBES and leadline.</a:t>
            </a:r>
          </a:p>
          <a:p>
            <a:pPr>
              <a:spcAft>
                <a:spcPts val="1200"/>
              </a:spcAft>
            </a:pPr>
            <a:endParaRPr lang="en-GB" dirty="0" smtClean="0"/>
          </a:p>
        </p:txBody>
      </p:sp>
      <p:sp>
        <p:nvSpPr>
          <p:cNvPr id="45058" name="Rectangle 3"/>
          <p:cNvSpPr>
            <a:spLocks noGrp="1" noChangeArrowheads="1"/>
          </p:cNvSpPr>
          <p:nvPr>
            <p:ph type="title"/>
          </p:nvPr>
        </p:nvSpPr>
        <p:spPr>
          <a:xfrm>
            <a:off x="2699792" y="260648"/>
            <a:ext cx="5976912" cy="561975"/>
          </a:xfrm>
          <a:solidFill>
            <a:srgbClr val="FFFFFF"/>
          </a:solidFill>
        </p:spPr>
        <p:txBody>
          <a:bodyPr/>
          <a:lstStyle/>
          <a:p>
            <a:pPr algn="r" eaLnBrk="1" hangingPunct="1"/>
            <a:r>
              <a:rPr lang="en-GB" dirty="0" smtClean="0"/>
              <a:t>Background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3"/>
          <p:cNvSpPr>
            <a:spLocks noGrp="1" noChangeArrowheads="1"/>
          </p:cNvSpPr>
          <p:nvPr>
            <p:ph type="body" sz="half" idx="1"/>
          </p:nvPr>
        </p:nvSpPr>
        <p:spPr>
          <a:xfrm>
            <a:off x="467544" y="1340768"/>
            <a:ext cx="8277225" cy="4824536"/>
          </a:xfrm>
        </p:spPr>
        <p:txBody>
          <a:bodyPr/>
          <a:lstStyle/>
          <a:p>
            <a:pPr>
              <a:spcAft>
                <a:spcPts val="1200"/>
              </a:spcAft>
              <a:buNone/>
            </a:pPr>
            <a:r>
              <a:rPr lang="en-GB" dirty="0" smtClean="0"/>
              <a:t>Questions considered by UKHO: </a:t>
            </a:r>
          </a:p>
          <a:p>
            <a:pPr marL="457200" lvl="0" indent="-457200">
              <a:buFont typeface="+mj-lt"/>
              <a:buAutoNum type="arabicPeriod"/>
            </a:pPr>
            <a:r>
              <a:rPr lang="en-GB" b="0" dirty="0" smtClean="0"/>
              <a:t>How accurate is it really?</a:t>
            </a:r>
          </a:p>
          <a:p>
            <a:pPr marL="457200" lvl="0" indent="-457200">
              <a:buFont typeface="+mj-lt"/>
              <a:buAutoNum type="arabicPeriod"/>
            </a:pPr>
            <a:r>
              <a:rPr lang="en-GB" b="0" dirty="0" smtClean="0"/>
              <a:t>How can this data be depicted on charts to ensure that the depth accuracy limitations are understood and it is used appropriately by the mariner? Is existing symbology enough or is something new required? Are standards needed to ensure consistency throughout the IHO?  </a:t>
            </a:r>
          </a:p>
          <a:p>
            <a:pPr marL="457200" indent="-457200">
              <a:spcAft>
                <a:spcPts val="1200"/>
              </a:spcAft>
              <a:buFont typeface="+mj-lt"/>
              <a:buAutoNum type="arabicPeriod"/>
            </a:pPr>
            <a:endParaRPr lang="en-GB" b="0" dirty="0" smtClean="0"/>
          </a:p>
        </p:txBody>
      </p:sp>
      <p:sp>
        <p:nvSpPr>
          <p:cNvPr id="45058" name="Rectangle 3"/>
          <p:cNvSpPr>
            <a:spLocks noGrp="1" noChangeArrowheads="1"/>
          </p:cNvSpPr>
          <p:nvPr>
            <p:ph type="title"/>
          </p:nvPr>
        </p:nvSpPr>
        <p:spPr>
          <a:xfrm>
            <a:off x="2699792" y="260648"/>
            <a:ext cx="5976912" cy="561975"/>
          </a:xfrm>
          <a:solidFill>
            <a:srgbClr val="FFFFFF"/>
          </a:solidFill>
        </p:spPr>
        <p:txBody>
          <a:bodyPr/>
          <a:lstStyle/>
          <a:p>
            <a:pPr algn="r" eaLnBrk="1" hangingPunct="1"/>
            <a:r>
              <a:rPr lang="en-GB" dirty="0" smtClean="0"/>
              <a:t>Background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3"/>
          <p:cNvSpPr>
            <a:spLocks noGrp="1" noChangeArrowheads="1"/>
          </p:cNvSpPr>
          <p:nvPr>
            <p:ph type="body" sz="half" idx="1"/>
          </p:nvPr>
        </p:nvSpPr>
        <p:spPr>
          <a:xfrm>
            <a:off x="395536" y="2060848"/>
            <a:ext cx="8277225" cy="2304256"/>
          </a:xfrm>
        </p:spPr>
        <p:txBody>
          <a:bodyPr/>
          <a:lstStyle/>
          <a:p>
            <a:r>
              <a:rPr lang="en-GB" dirty="0" smtClean="0"/>
              <a:t>In 2013 a trial was devised to allow UKHO to assess the suitability of SDB and determine its accuracy and reliability.</a:t>
            </a:r>
          </a:p>
          <a:p>
            <a:pPr marL="0" lvl="0" indent="0">
              <a:spcBef>
                <a:spcPts val="2400"/>
              </a:spcBef>
              <a:buNone/>
            </a:pPr>
            <a:endParaRPr lang="en-GB" dirty="0" smtClean="0"/>
          </a:p>
          <a:p>
            <a:pPr>
              <a:buNone/>
            </a:pPr>
            <a:endParaRPr lang="en-GB" dirty="0" smtClean="0"/>
          </a:p>
        </p:txBody>
      </p:sp>
      <p:sp>
        <p:nvSpPr>
          <p:cNvPr id="45058" name="Rectangle 3"/>
          <p:cNvSpPr>
            <a:spLocks noGrp="1" noChangeArrowheads="1"/>
          </p:cNvSpPr>
          <p:nvPr>
            <p:ph type="title"/>
          </p:nvPr>
        </p:nvSpPr>
        <p:spPr>
          <a:xfrm>
            <a:off x="4860032" y="332656"/>
            <a:ext cx="4141216" cy="561975"/>
          </a:xfrm>
          <a:solidFill>
            <a:srgbClr val="FFFFFF"/>
          </a:solidFill>
        </p:spPr>
        <p:txBody>
          <a:bodyPr/>
          <a:lstStyle/>
          <a:p>
            <a:pPr algn="r" eaLnBrk="1" hangingPunct="1"/>
            <a:r>
              <a:rPr lang="en-GB" dirty="0" smtClean="0"/>
              <a:t>UKHO SDB trial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95536" y="1484784"/>
            <a:ext cx="8277225"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latin typeface="+mn-lt"/>
                <a:ea typeface="+mn-ea"/>
                <a:cs typeface="+mn-cs"/>
              </a:rPr>
              <a:t>Antigua chosen due to clear water and good mix of sand and complex coral.</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latin typeface="+mn-lt"/>
                <a:ea typeface="+mn-ea"/>
                <a:cs typeface="+mn-cs"/>
              </a:rPr>
              <a:t>To remove any ambiguity, collect:</a:t>
            </a:r>
          </a:p>
          <a:p>
            <a:pPr marL="904875" lvl="1" indent="-447675" eaLnBrk="0" hangingPunct="0">
              <a:lnSpc>
                <a:spcPct val="125000"/>
              </a:lnSpc>
              <a:spcBef>
                <a:spcPct val="20000"/>
              </a:spcBef>
              <a:buClr>
                <a:srgbClr val="85A4D1"/>
              </a:buClr>
              <a:buFont typeface="Wingdings" pitchFamily="2" charset="2"/>
              <a:buChar char="n"/>
            </a:pPr>
            <a:r>
              <a:rPr lang="en-GB" sz="1800" b="0" dirty="0" smtClean="0">
                <a:solidFill>
                  <a:schemeClr val="tx1"/>
                </a:solidFill>
                <a:latin typeface="+mn-lt"/>
                <a:ea typeface="+mn-ea"/>
                <a:cs typeface="+mn-cs"/>
              </a:rPr>
              <a:t>The best multi-beam data possible</a:t>
            </a:r>
          </a:p>
          <a:p>
            <a:pPr marL="904875" lvl="1" indent="-447675" eaLnBrk="0" hangingPunct="0">
              <a:lnSpc>
                <a:spcPct val="125000"/>
              </a:lnSpc>
              <a:spcBef>
                <a:spcPct val="20000"/>
              </a:spcBef>
              <a:buClr>
                <a:srgbClr val="85A4D1"/>
              </a:buClr>
              <a:buFont typeface="Wingdings" pitchFamily="2" charset="2"/>
              <a:buChar char="n"/>
            </a:pPr>
            <a:r>
              <a:rPr lang="en-GB" sz="1800" b="0" dirty="0" smtClean="0">
                <a:solidFill>
                  <a:schemeClr val="tx1"/>
                </a:solidFill>
                <a:latin typeface="+mn-lt"/>
                <a:ea typeface="+mn-ea"/>
                <a:cs typeface="+mn-cs"/>
              </a:rPr>
              <a:t>The best SDB data possible</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latin typeface="+mn-lt"/>
                <a:ea typeface="+mn-ea"/>
                <a:cs typeface="+mn-cs"/>
              </a:rPr>
              <a:t>Data was acquired concurrently </a:t>
            </a:r>
          </a:p>
          <a:p>
            <a:pPr marL="447675" marR="0" lvl="0" indent="-447675" defTabSz="914400" eaLnBrk="0" latinLnBrk="0" hangingPunct="0">
              <a:lnSpc>
                <a:spcPct val="125000"/>
              </a:lnSpc>
              <a:spcBef>
                <a:spcPct val="20000"/>
              </a:spcBef>
              <a:buClr>
                <a:srgbClr val="85A4D1"/>
              </a:buClr>
              <a:buSzTx/>
              <a:buFont typeface="Wingdings" pitchFamily="2" charset="2"/>
              <a:buChar char="n"/>
              <a:tabLst/>
              <a:defRPr/>
            </a:pPr>
            <a:r>
              <a:rPr lang="en-GB" sz="2400" dirty="0" smtClean="0">
                <a:solidFill>
                  <a:schemeClr val="tx1"/>
                </a:solidFill>
                <a:latin typeface="+mn-lt"/>
                <a:ea typeface="+mn-ea"/>
                <a:cs typeface="+mn-cs"/>
              </a:rPr>
              <a:t>2m Imagery captured to specific requirements.</a:t>
            </a:r>
          </a:p>
        </p:txBody>
      </p:sp>
      <p:sp>
        <p:nvSpPr>
          <p:cNvPr id="6" name="Rectangle 3"/>
          <p:cNvSpPr>
            <a:spLocks noGrp="1" noChangeArrowheads="1"/>
          </p:cNvSpPr>
          <p:nvPr>
            <p:ph type="title"/>
          </p:nvPr>
        </p:nvSpPr>
        <p:spPr>
          <a:xfrm>
            <a:off x="2626520" y="260648"/>
            <a:ext cx="6517480" cy="561975"/>
          </a:xfrm>
          <a:solidFill>
            <a:srgbClr val="FFFFFF"/>
          </a:solidFill>
        </p:spPr>
        <p:txBody>
          <a:bodyPr/>
          <a:lstStyle/>
          <a:p>
            <a:pPr eaLnBrk="1" hangingPunct="1"/>
            <a:r>
              <a:rPr lang="en-GB" dirty="0" smtClean="0"/>
              <a:t>The Antigua Trial - Methodology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apter page">
  <a:themeElements>
    <a:clrScheme name="Chapt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 pag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900" b="1" i="0" u="none" strike="noStrike" cap="none" normalizeH="0" baseline="0">
            <a:ln>
              <a:noFill/>
            </a:ln>
            <a:solidFill>
              <a:schemeClr val="bg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900" b="1" i="0" u="none" strike="noStrike" cap="none" normalizeH="0" baseline="0">
            <a:ln>
              <a:noFill/>
            </a:ln>
            <a:solidFill>
              <a:schemeClr val="bg1"/>
            </a:solidFill>
            <a:effectLst/>
            <a:latin typeface="Arial" charset="0"/>
            <a:ea typeface="ＭＳ Ｐゴシック" charset="0"/>
            <a:cs typeface="Arial" charset="0"/>
          </a:defRPr>
        </a:defPPr>
      </a:lstStyle>
    </a:lnDef>
  </a:objectDefaults>
  <a:extraClrSchemeLst>
    <a:extraClrScheme>
      <a:clrScheme name="Chapt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 Corporate template 2013">
  <a:themeElements>
    <a:clrScheme name="New Corporate template 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Corporate template 2013">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Corporate template 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Corporate template 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Corporate template 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Corporate template 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Corporate template 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Corporate template 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Corporate template 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Corporate template 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Corporate template 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Corporate template 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Corporate template 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Corporate template 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5895</TotalTime>
  <Words>3524</Words>
  <Application>Microsoft Office PowerPoint</Application>
  <PresentationFormat>On-screen Show (4:3)</PresentationFormat>
  <Paragraphs>309</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Chapter page</vt:lpstr>
      <vt:lpstr>Custom Design</vt:lpstr>
      <vt:lpstr>New Corporate template 2013</vt:lpstr>
      <vt:lpstr>PowerPoint Presentation</vt:lpstr>
      <vt:lpstr>Contents</vt:lpstr>
      <vt:lpstr>What is Satellite derived Bathymetry (SDB)?</vt:lpstr>
      <vt:lpstr>What is Satellite derived Bathymetry (SDB)?</vt:lpstr>
      <vt:lpstr>Background</vt:lpstr>
      <vt:lpstr>Background</vt:lpstr>
      <vt:lpstr>Background</vt:lpstr>
      <vt:lpstr>UKHO SDB trial</vt:lpstr>
      <vt:lpstr>The Antigua Trial - Methodology</vt:lpstr>
      <vt:lpstr>The Antigua Trial - Methodology</vt:lpstr>
      <vt:lpstr>The Antigua Trial - Results</vt:lpstr>
      <vt:lpstr>Results</vt:lpstr>
      <vt:lpstr>Results</vt:lpstr>
      <vt:lpstr>Results</vt:lpstr>
      <vt:lpstr>Results</vt:lpstr>
      <vt:lpstr>Results - Catzoc</vt:lpstr>
      <vt:lpstr>Results - Catzoc</vt:lpstr>
      <vt:lpstr>Results - Catzoc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 PowerPoint (White) Template</dc:title>
  <dc:creator>Winterbottom Andy</dc:creator>
  <cp:lastModifiedBy>Hosken Edward</cp:lastModifiedBy>
  <cp:revision>612</cp:revision>
  <dcterms:created xsi:type="dcterms:W3CDTF">2006-03-29T23:21:30Z</dcterms:created>
  <dcterms:modified xsi:type="dcterms:W3CDTF">2015-06-26T11:29:33Z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L1">
    <vt:lpwstr>ManagementAndCommunication</vt:lpwstr>
  </property>
  <property fmtid="{D5CDD505-2E9C-101B-9397-08002B2CF9AE}" pid="3" name="CatL3">
    <vt:lpwstr>BrandingAndImage</vt:lpwstr>
  </property>
  <property fmtid="{D5CDD505-2E9C-101B-9397-08002B2CF9AE}" pid="4" name="PublishersID">
    <vt:lpwstr>PUBLISHER\w_chrisbanks</vt:lpwstr>
  </property>
  <property fmtid="{D5CDD505-2E9C-101B-9397-08002B2CF9AE}" pid="5" name="CatL2">
    <vt:lpwstr>CorporateCommunicationsAndImage</vt:lpwstr>
  </property>
  <property fmtid="{D5CDD505-2E9C-101B-9397-08002B2CF9AE}" pid="6" name="CatL4">
    <vt:lpwstr/>
  </property>
</Properties>
</file>