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  <p:sldMasterId id="2147483773" r:id="rId2"/>
    <p:sldMasterId id="2147483830" r:id="rId3"/>
    <p:sldMasterId id="2147483848" r:id="rId4"/>
    <p:sldMasterId id="2147483860" r:id="rId5"/>
    <p:sldMasterId id="2147483878" r:id="rId6"/>
  </p:sldMasterIdLst>
  <p:notesMasterIdLst>
    <p:notesMasterId r:id="rId41"/>
  </p:notesMasterIdLst>
  <p:sldIdLst>
    <p:sldId id="256" r:id="rId7"/>
    <p:sldId id="257" r:id="rId8"/>
    <p:sldId id="266" r:id="rId9"/>
    <p:sldId id="265" r:id="rId10"/>
    <p:sldId id="277" r:id="rId11"/>
    <p:sldId id="276" r:id="rId12"/>
    <p:sldId id="306" r:id="rId13"/>
    <p:sldId id="314" r:id="rId14"/>
    <p:sldId id="318" r:id="rId15"/>
    <p:sldId id="368" r:id="rId16"/>
    <p:sldId id="370" r:id="rId17"/>
    <p:sldId id="283" r:id="rId18"/>
    <p:sldId id="294" r:id="rId19"/>
    <p:sldId id="268" r:id="rId20"/>
    <p:sldId id="259" r:id="rId21"/>
    <p:sldId id="388" r:id="rId22"/>
    <p:sldId id="299" r:id="rId23"/>
    <p:sldId id="269" r:id="rId24"/>
    <p:sldId id="297" r:id="rId25"/>
    <p:sldId id="298" r:id="rId26"/>
    <p:sldId id="263" r:id="rId27"/>
    <p:sldId id="373" r:id="rId28"/>
    <p:sldId id="375" r:id="rId29"/>
    <p:sldId id="377" r:id="rId30"/>
    <p:sldId id="376" r:id="rId31"/>
    <p:sldId id="393" r:id="rId32"/>
    <p:sldId id="381" r:id="rId33"/>
    <p:sldId id="380" r:id="rId34"/>
    <p:sldId id="382" r:id="rId35"/>
    <p:sldId id="384" r:id="rId36"/>
    <p:sldId id="385" r:id="rId37"/>
    <p:sldId id="383" r:id="rId38"/>
    <p:sldId id="363" r:id="rId39"/>
    <p:sldId id="345" r:id="rId40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CCFF99"/>
    <a:srgbClr val="AAE2D3"/>
    <a:srgbClr val="A8E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6395" autoAdjust="0"/>
  </p:normalViewPr>
  <p:slideViewPr>
    <p:cSldViewPr snapToGrid="0">
      <p:cViewPr varScale="1">
        <p:scale>
          <a:sx n="97" d="100"/>
          <a:sy n="97" d="100"/>
        </p:scale>
        <p:origin x="51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F2A35A75-5D99-40E8-AB04-BB02728F9022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07BA9A0-E9B5-4310-AF64-6F0EB1827F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961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973305-3033-4208-B77C-E59F746C6390}" type="slidenum">
              <a:rPr lang="en-US" altLang="en-US" smtClean="0">
                <a:latin typeface="Candara" panose="020E0502030303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78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57CF58-5490-48AD-B6B5-580F7F08E32B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03940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001571B-23D1-4C90-86E9-A215700D18DB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9476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BA9A0-E9B5-4310-AF64-6F0EB1827F9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00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B41D98A-3C30-48A5-BEA9-A601F2854738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89516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70462F-A643-4C1C-BA1F-1A162482C441}" type="slidenum">
              <a:rPr lang="en-US" altLang="en-US" smtClean="0">
                <a:latin typeface="Candara" panose="020E0502030303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70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98A0C66-1117-4CBB-9D2D-67C47B1CFCC6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8750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9FEEB93-D244-4530-A7F2-1770E19FD41B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298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7363CF8-4092-47B8-8E18-4959E2DDE796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55958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B79E7D1-B6C7-4AD2-B2A8-77EE5D837F31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2002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9A9B4E0-0EE1-4D12-916B-3E288706895D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98682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13A1B2-9FF2-472A-A630-0D3EB19C39A5}" type="slidenum">
              <a:rPr lang="en-US" altLang="en-US" smtClean="0">
                <a:latin typeface="Candara" panose="020E0502030303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521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0F7086-0CF2-4720-AB58-E1B1ED35DC76}" type="slidenum">
              <a:rPr lang="en-US" altLang="en-US" smtClean="0">
                <a:latin typeface="Candara" panose="020E0502030303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1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BA9A0-E9B5-4310-AF64-6F0EB1827F9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35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BB7661-3F78-4830-BD0D-0897D2871887}" type="slidenum">
              <a:rPr lang="en-US" altLang="en-US" smtClean="0">
                <a:latin typeface="Candara" panose="020E0502030303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1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1350"/>
            <a:ext cx="6726238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3182938"/>
            <a:ext cx="23082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1943100"/>
            <a:ext cx="6726238" cy="12446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6834188" y="1943100"/>
            <a:ext cx="2308225" cy="124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00" y="2012950"/>
            <a:ext cx="1473200" cy="1104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3" y="2050283"/>
            <a:ext cx="6069268" cy="1029803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3" y="3295532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33400" y="4760913"/>
            <a:ext cx="6084888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Department of Commerce | National Oceanic and Atmospheric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54421334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3429000"/>
            <a:ext cx="9161463" cy="1257300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3319463"/>
            <a:ext cx="16462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4" y="3533713"/>
            <a:ext cx="6894770" cy="40836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40" y="457200"/>
            <a:ext cx="689653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2" y="3942075"/>
            <a:ext cx="6894772" cy="410864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EBE3-F3BC-4556-B311-823423B59318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1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3429000"/>
            <a:ext cx="9161463" cy="1257300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57199"/>
            <a:ext cx="6896534" cy="269456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40" y="3532756"/>
            <a:ext cx="6889151" cy="826323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EA58B-0B42-4749-BF0F-19755BEC7028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538" y="3533775"/>
            <a:ext cx="1149350" cy="817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B87A7-A8A8-4F3E-A99B-E3C3E9C0C8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4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3429000"/>
            <a:ext cx="9161463" cy="1257300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" name="TextBox 9"/>
          <p:cNvSpPr txBox="1"/>
          <p:nvPr/>
        </p:nvSpPr>
        <p:spPr>
          <a:xfrm>
            <a:off x="271463" y="560388"/>
            <a:ext cx="533400" cy="439737"/>
          </a:xfrm>
          <a:prstGeom prst="rect">
            <a:avLst/>
          </a:prstGeom>
        </p:spPr>
        <p:txBody>
          <a:bodyPr lIns="91438" tIns="45719" rIns="91438" bIns="45719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sz="7200" dirty="0">
                <a:effectLst/>
                <a:cs typeface="Arial" charset="0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7538" y="2249488"/>
            <a:ext cx="457200" cy="438150"/>
          </a:xfrm>
          <a:prstGeom prst="rect">
            <a:avLst/>
          </a:prstGeom>
        </p:spPr>
        <p:txBody>
          <a:bodyPr lIns="91438" tIns="45719" rIns="91438" bIns="45719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hangingPunct="1">
              <a:defRPr/>
            </a:pPr>
            <a:r>
              <a:rPr lang="en-US" sz="7200" dirty="0">
                <a:effectLst/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3" y="462738"/>
            <a:ext cx="6425147" cy="2277046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40" y="2745572"/>
            <a:ext cx="5987731" cy="41172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40" y="3532756"/>
            <a:ext cx="6903919" cy="826323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551A-E6BE-463B-B701-F1D93BDBF025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7856538" y="3532188"/>
            <a:ext cx="1149350" cy="817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8DC83-71BA-4CDD-929D-E32AF327BF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954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3429000"/>
            <a:ext cx="9161463" cy="1257300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3532756"/>
            <a:ext cx="6896534" cy="4423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40" y="3975112"/>
            <a:ext cx="6896534" cy="38396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C38ED-A006-464D-B4B0-55C1AEC99216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538" y="3532188"/>
            <a:ext cx="1149350" cy="817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A1B7D-6F99-4F46-8F2A-6D3746ED5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490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0" y="457200"/>
            <a:ext cx="9161463" cy="1257300"/>
            <a:chOff x="0" y="2895600"/>
            <a:chExt cx="9161969" cy="1677035"/>
          </a:xfrm>
        </p:grpSpPr>
        <p:pic>
          <p:nvPicPr>
            <p:cNvPr id="14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40" y="564922"/>
            <a:ext cx="6896534" cy="810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1747118"/>
            <a:ext cx="2194560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2261469"/>
            <a:ext cx="2194560" cy="218513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1752656"/>
            <a:ext cx="2194560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2255931"/>
            <a:ext cx="2194560" cy="218513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1752656"/>
            <a:ext cx="2194560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2255930"/>
            <a:ext cx="2194560" cy="218513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3DDA3-05C4-439E-AA8B-D6D1D172BE73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DA4C6-CCCB-4859-89CF-D39D38969D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538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0" y="457200"/>
            <a:ext cx="9161463" cy="1257300"/>
            <a:chOff x="0" y="2895600"/>
            <a:chExt cx="9161969" cy="1677035"/>
          </a:xfrm>
        </p:grpSpPr>
        <p:pic>
          <p:nvPicPr>
            <p:cNvPr id="13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40" y="564922"/>
            <a:ext cx="6896534" cy="810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3" y="3223128"/>
            <a:ext cx="2192257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3" y="1752655"/>
            <a:ext cx="219225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2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3" y="3655325"/>
            <a:ext cx="2192257" cy="79681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3223128"/>
            <a:ext cx="2215070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1752655"/>
            <a:ext cx="221507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2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3655324"/>
            <a:ext cx="2218004" cy="79681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30" y="3223128"/>
            <a:ext cx="2194333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9" y="1752655"/>
            <a:ext cx="2194333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2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6" y="3655322"/>
            <a:ext cx="2197239" cy="79681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97B68-DCF7-4FFA-BE3D-53C9D786BFC6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19149-1AAB-45A2-AF3B-C7E5E5DA3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461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200025"/>
            <a:ext cx="9161463" cy="1257300"/>
            <a:chOff x="0" y="2895600"/>
            <a:chExt cx="9161969" cy="1677035"/>
          </a:xfrm>
        </p:grpSpPr>
        <p:pic>
          <p:nvPicPr>
            <p:cNvPr id="5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33350"/>
            <a:ext cx="154463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6" y="307270"/>
            <a:ext cx="6896534" cy="81070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424236" y="-590786"/>
            <a:ext cx="3092599" cy="71932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74650" y="4660900"/>
            <a:ext cx="4833938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6742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rot="5400000">
            <a:off x="5433219" y="1889919"/>
            <a:ext cx="5146675" cy="1366837"/>
            <a:chOff x="2281445" y="609600"/>
            <a:chExt cx="6862555" cy="1368199"/>
          </a:xfrm>
        </p:grpSpPr>
        <p:sp>
          <p:nvSpPr>
            <p:cNvPr id="5" name="Rectangle 4"/>
            <p:cNvSpPr/>
            <p:nvPr/>
          </p:nvSpPr>
          <p:spPr bwMode="ltGray">
            <a:xfrm>
              <a:off x="2281444" y="609599"/>
              <a:ext cx="5285565" cy="1368199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7710950" y="609600"/>
              <a:ext cx="1433050" cy="1368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457198"/>
            <a:ext cx="1069602" cy="33464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2" y="457200"/>
            <a:ext cx="6576359" cy="39949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200" y="4451350"/>
            <a:ext cx="20574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B6ACE-A7B6-41A7-9CCF-D24125FAD669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588" y="4451350"/>
            <a:ext cx="4519612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088" y="4075113"/>
            <a:ext cx="1149350" cy="954087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fld id="{4347F8C4-6AE0-46AF-B731-7F595C8EFD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74262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4316-71F1-4E34-B24C-CE4294F6FAE1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305D2-7256-470B-A651-390A3DA959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825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5B744-69C4-4605-8F02-1177D0938DA4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56399-C2A2-4139-B5F0-1CAE1558C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80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188913"/>
            <a:ext cx="9161463" cy="822325"/>
            <a:chOff x="0" y="2895600"/>
            <a:chExt cx="9161969" cy="1677035"/>
          </a:xfrm>
        </p:grpSpPr>
        <p:pic>
          <p:nvPicPr>
            <p:cNvPr id="5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HD-ShadowShor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ltGray">
            <a:xfrm>
              <a:off x="0" y="2895600"/>
              <a:ext cx="7566443" cy="136947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7710914" y="2895600"/>
              <a:ext cx="1433591" cy="13694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214313"/>
            <a:ext cx="8239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264418"/>
            <a:ext cx="6896534" cy="528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2" y="1383014"/>
            <a:ext cx="6887389" cy="30691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33400" y="4770438"/>
            <a:ext cx="6888163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0497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5E755-E875-4621-8D3C-AA0C67366EBA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10282-65ED-4C15-B245-3AE85A9811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400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3B2-E111-4C9E-AFF6-D43CCF33EFD5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C8490-775B-4DF3-A69F-D538CDB2C7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865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4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4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AC78B-B7EE-4BD3-BE84-23A181561967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F552-E99D-444F-8513-2897F58AD7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782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AB-880C-4E63-B799-192E64BDCA27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D4F87-DB7C-4B03-A545-9F9A58C0AC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21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A21D2-56F9-4908-908B-31D7E60BF6A1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89485-8A0B-4059-984F-AE6F88C379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98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4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3CFE9-262F-43B0-A811-F2A864C39CAF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4577D-F9AD-495B-9EE9-675A107556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20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2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4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7AEBF-A27E-46A9-BDD3-DDD440F26895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AF0D1-B149-4316-8E77-851672C7CC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582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7EC61-9386-48D7-AD83-CAA0BA3F1A17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C1A87-936D-4B0A-BA23-50A362D65E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723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7"/>
            <a:ext cx="57626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695F6-0FF1-41B4-8B91-9E847D19FA2B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B405-EF41-4D95-86FC-4E1822DB49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693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1350"/>
            <a:ext cx="6726238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3182938"/>
            <a:ext cx="23082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1943100"/>
            <a:ext cx="6726238" cy="12446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6834188" y="1943100"/>
            <a:ext cx="2308225" cy="124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00" y="2012950"/>
            <a:ext cx="1473200" cy="1104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3" y="2050283"/>
            <a:ext cx="6069268" cy="1029803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3" y="3295532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33400" y="4760913"/>
            <a:ext cx="6084888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Department of Commerce | National Oceanic and Atmospheric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3379560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2046288"/>
            <a:ext cx="9161463" cy="1257300"/>
            <a:chOff x="0" y="2895600"/>
            <a:chExt cx="9161969" cy="1677035"/>
          </a:xfrm>
        </p:grpSpPr>
        <p:pic>
          <p:nvPicPr>
            <p:cNvPr id="5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88" y="2078038"/>
            <a:ext cx="1281112" cy="960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152421"/>
            <a:ext cx="6889150" cy="818091"/>
          </a:xfr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3174130"/>
            <a:ext cx="6889150" cy="1278013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0407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188913"/>
            <a:ext cx="9161463" cy="822325"/>
            <a:chOff x="0" y="2895600"/>
            <a:chExt cx="9161969" cy="1677035"/>
          </a:xfrm>
        </p:grpSpPr>
        <p:pic>
          <p:nvPicPr>
            <p:cNvPr id="5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HD-ShadowShor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ltGray">
            <a:xfrm>
              <a:off x="0" y="2895600"/>
              <a:ext cx="7566443" cy="136947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7710914" y="2895600"/>
              <a:ext cx="1433591" cy="13694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214313"/>
            <a:ext cx="8239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264418"/>
            <a:ext cx="6896534" cy="528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2" y="1383014"/>
            <a:ext cx="6887389" cy="30691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33400" y="4770438"/>
            <a:ext cx="6888163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825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2046288"/>
            <a:ext cx="9161463" cy="1257300"/>
            <a:chOff x="0" y="2895600"/>
            <a:chExt cx="9161969" cy="1677035"/>
          </a:xfrm>
        </p:grpSpPr>
        <p:pic>
          <p:nvPicPr>
            <p:cNvPr id="5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88" y="2078038"/>
            <a:ext cx="1281112" cy="960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152421"/>
            <a:ext cx="6889150" cy="818091"/>
          </a:xfr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3174130"/>
            <a:ext cx="6889150" cy="1278013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6412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-17463" y="179388"/>
            <a:ext cx="9161463" cy="823912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4" cy="136683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2" cy="13668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219075"/>
            <a:ext cx="8223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622" y="290078"/>
            <a:ext cx="6887390" cy="47658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534334"/>
            <a:ext cx="3357899" cy="29178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9" y="1534334"/>
            <a:ext cx="3359661" cy="29178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33400" y="4725988"/>
            <a:ext cx="4833938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6126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0" y="200025"/>
            <a:ext cx="9161463" cy="793750"/>
            <a:chOff x="0" y="2895600"/>
            <a:chExt cx="9161969" cy="1677035"/>
          </a:xfrm>
        </p:grpSpPr>
        <p:pic>
          <p:nvPicPr>
            <p:cNvPr id="8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HD-ShadowShor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 bwMode="ltGray">
            <a:xfrm>
              <a:off x="0" y="2895600"/>
              <a:ext cx="7566443" cy="1368461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7710914" y="2895600"/>
              <a:ext cx="1433591" cy="136846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22250"/>
            <a:ext cx="8223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17" y="160940"/>
            <a:ext cx="6896534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1752657"/>
            <a:ext cx="3145080" cy="519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40" y="2272507"/>
            <a:ext cx="3367045" cy="21796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8" y="1752656"/>
            <a:ext cx="3145527" cy="51905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2272507"/>
            <a:ext cx="3367044" cy="21796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347AB-4537-49B2-B8AB-48E0BCE6646B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1024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0" y="182563"/>
            <a:ext cx="9161463" cy="822325"/>
            <a:chOff x="0" y="2895600"/>
            <a:chExt cx="9161969" cy="1677035"/>
          </a:xfrm>
        </p:grpSpPr>
        <p:pic>
          <p:nvPicPr>
            <p:cNvPr id="4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9" descr="HD-ShadowShor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ltGray">
            <a:xfrm>
              <a:off x="0" y="2895600"/>
              <a:ext cx="7566443" cy="136947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710914" y="2895600"/>
              <a:ext cx="1433591" cy="13694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22250"/>
            <a:ext cx="8223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81" y="280875"/>
            <a:ext cx="6896534" cy="5014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87956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>
            <a:fillRect/>
          </a:stretch>
        </p:blipFill>
        <p:spPr bwMode="auto">
          <a:xfrm>
            <a:off x="7716838" y="1241425"/>
            <a:ext cx="14446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10488" y="215900"/>
            <a:ext cx="1433512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775" y="287338"/>
            <a:ext cx="1176338" cy="882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73232-F3C8-4E46-8A5D-0A9D323046CA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0214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457200"/>
            <a:ext cx="9161463" cy="1257300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40" y="564920"/>
            <a:ext cx="6896534" cy="81070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7"/>
            <a:ext cx="3913788" cy="26994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1752656"/>
            <a:ext cx="2796240" cy="2699488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88D16-AE14-4AE5-BEBE-D8272F636F14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A06BB-EA09-44D6-B0A1-5025EA5918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24116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457200"/>
            <a:ext cx="9161463" cy="1257300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40" y="564922"/>
            <a:ext cx="6896534" cy="81070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1752656"/>
            <a:ext cx="391721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40" y="1752657"/>
            <a:ext cx="2798487" cy="269948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BBE93-1CD2-47CC-8E9A-1C867438EADF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A13D6-9217-421C-8095-063AA19F6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16950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3429000"/>
            <a:ext cx="9161463" cy="1257300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3319463"/>
            <a:ext cx="16462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4" y="3533713"/>
            <a:ext cx="6894770" cy="40836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40" y="457200"/>
            <a:ext cx="689653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2" y="3942075"/>
            <a:ext cx="6894772" cy="410864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F76BC-409E-42E1-9340-664E13E9AA3F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24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3429000"/>
            <a:ext cx="9161463" cy="1257300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57199"/>
            <a:ext cx="6896534" cy="269456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40" y="3532756"/>
            <a:ext cx="6889151" cy="826323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2CCA7-66F1-4586-BF71-FF69C16F9C39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538" y="3533775"/>
            <a:ext cx="1149350" cy="817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665F7-7050-4DDE-A3A8-B9D4E2A05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660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-17463" y="179388"/>
            <a:ext cx="9161463" cy="823912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4" cy="136683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2" cy="13668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219075"/>
            <a:ext cx="8223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622" y="290078"/>
            <a:ext cx="6887390" cy="47658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534334"/>
            <a:ext cx="3357899" cy="29178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9" y="1534334"/>
            <a:ext cx="3359661" cy="29178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33400" y="4725988"/>
            <a:ext cx="4833938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577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3429000"/>
            <a:ext cx="9161463" cy="1257300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" name="TextBox 9"/>
          <p:cNvSpPr txBox="1"/>
          <p:nvPr/>
        </p:nvSpPr>
        <p:spPr>
          <a:xfrm>
            <a:off x="271463" y="560388"/>
            <a:ext cx="533400" cy="439737"/>
          </a:xfrm>
          <a:prstGeom prst="rect">
            <a:avLst/>
          </a:prstGeom>
        </p:spPr>
        <p:txBody>
          <a:bodyPr lIns="91438" tIns="45719" rIns="91438" bIns="45719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sz="7200" dirty="0">
                <a:effectLst/>
                <a:cs typeface="Arial" charset="0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7538" y="2249488"/>
            <a:ext cx="457200" cy="438150"/>
          </a:xfrm>
          <a:prstGeom prst="rect">
            <a:avLst/>
          </a:prstGeom>
        </p:spPr>
        <p:txBody>
          <a:bodyPr lIns="91438" tIns="45719" rIns="91438" bIns="45719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hangingPunct="1">
              <a:defRPr/>
            </a:pPr>
            <a:r>
              <a:rPr lang="en-US" sz="7200" dirty="0">
                <a:effectLst/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3" y="462738"/>
            <a:ext cx="6425147" cy="2277046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40" y="2745572"/>
            <a:ext cx="5987731" cy="41172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40" y="3532756"/>
            <a:ext cx="6903919" cy="826323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43405-B7D4-4A3E-A810-909B4C88FEE0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7856538" y="3532188"/>
            <a:ext cx="1149350" cy="817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ED73E-645F-4457-A0FA-56600A6A28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1450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3429000"/>
            <a:ext cx="9161463" cy="1257300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3532756"/>
            <a:ext cx="6896534" cy="4423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40" y="3975112"/>
            <a:ext cx="6896534" cy="38396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F5847-3FE3-4D40-9282-C9AB663B6ED5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538" y="3532188"/>
            <a:ext cx="1149350" cy="817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50291-0EBC-4E8E-B06D-030900A184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793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0" y="457200"/>
            <a:ext cx="9161463" cy="1257300"/>
            <a:chOff x="0" y="2895600"/>
            <a:chExt cx="9161969" cy="1677035"/>
          </a:xfrm>
        </p:grpSpPr>
        <p:pic>
          <p:nvPicPr>
            <p:cNvPr id="14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40" y="564922"/>
            <a:ext cx="6896534" cy="810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1747118"/>
            <a:ext cx="2194560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2261469"/>
            <a:ext cx="2194560" cy="218513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1752656"/>
            <a:ext cx="2194560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2255931"/>
            <a:ext cx="2194560" cy="218513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1752656"/>
            <a:ext cx="2194560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2255930"/>
            <a:ext cx="2194560" cy="218513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5F844-3337-4152-99D4-50EC9D39A34A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BB0D3-C21C-44C6-AA8F-7E6E3CFAE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814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0" y="457200"/>
            <a:ext cx="9161463" cy="1257300"/>
            <a:chOff x="0" y="2895600"/>
            <a:chExt cx="9161969" cy="1677035"/>
          </a:xfrm>
        </p:grpSpPr>
        <p:pic>
          <p:nvPicPr>
            <p:cNvPr id="13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40" y="564922"/>
            <a:ext cx="6896534" cy="810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3" y="3223128"/>
            <a:ext cx="2192257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3" y="1752655"/>
            <a:ext cx="219225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2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3" y="3655325"/>
            <a:ext cx="2192257" cy="79681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3223128"/>
            <a:ext cx="2215070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1752655"/>
            <a:ext cx="221507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2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3655324"/>
            <a:ext cx="2218004" cy="79681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30" y="3223128"/>
            <a:ext cx="2194333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9" y="1752655"/>
            <a:ext cx="2194333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2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6" y="3655322"/>
            <a:ext cx="2197239" cy="79681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BECB0-B5F1-484B-A6FE-B0CD952B77A2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8B921-CD25-488E-A5B3-C32F5A68ED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0482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200025"/>
            <a:ext cx="9161463" cy="1257300"/>
            <a:chOff x="0" y="2895600"/>
            <a:chExt cx="9161969" cy="1677035"/>
          </a:xfrm>
        </p:grpSpPr>
        <p:pic>
          <p:nvPicPr>
            <p:cNvPr id="5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33350"/>
            <a:ext cx="154463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26" y="307270"/>
            <a:ext cx="6896534" cy="81070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424236" y="-590786"/>
            <a:ext cx="3092599" cy="71932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74650" y="4660900"/>
            <a:ext cx="4833938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378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rot="5400000">
            <a:off x="5433219" y="1889919"/>
            <a:ext cx="5146675" cy="1366837"/>
            <a:chOff x="2281445" y="609600"/>
            <a:chExt cx="6862555" cy="1368199"/>
          </a:xfrm>
        </p:grpSpPr>
        <p:sp>
          <p:nvSpPr>
            <p:cNvPr id="5" name="Rectangle 4"/>
            <p:cNvSpPr/>
            <p:nvPr/>
          </p:nvSpPr>
          <p:spPr bwMode="ltGray">
            <a:xfrm>
              <a:off x="2281444" y="609599"/>
              <a:ext cx="5285565" cy="1368199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7710950" y="609600"/>
              <a:ext cx="1433050" cy="1368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457198"/>
            <a:ext cx="1069602" cy="33464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2" y="457200"/>
            <a:ext cx="6576359" cy="39949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200" y="4451350"/>
            <a:ext cx="20574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4D645-15E5-48A0-B498-86ABD6D2BDB5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588" y="4451350"/>
            <a:ext cx="4519612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088" y="4075113"/>
            <a:ext cx="1149350" cy="954087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fld id="{34A9E73A-47E3-4C90-93DE-12819848E3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42408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1A80F-ED49-47D3-9457-F9EEE609911D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E8AD0-24AA-4B6B-A61E-C16341EAC4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093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80F56-0147-449C-9595-BD623A045507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77AC0-4A88-4D2E-8AFE-BE40F5C971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800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7DA5-0FEA-4563-BB3C-6FF75D63D287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942AA-897D-4D23-B524-11AA3903A7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116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F5A6D-DB60-4D20-A070-D598D6A96EDE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219C0-5643-4CE8-B6C4-E3061AA6FA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904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0" y="200025"/>
            <a:ext cx="9161463" cy="793750"/>
            <a:chOff x="0" y="2895600"/>
            <a:chExt cx="9161969" cy="1677035"/>
          </a:xfrm>
        </p:grpSpPr>
        <p:pic>
          <p:nvPicPr>
            <p:cNvPr id="8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HD-ShadowShor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 bwMode="ltGray">
            <a:xfrm>
              <a:off x="0" y="2895600"/>
              <a:ext cx="7566443" cy="1368461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7710914" y="2895600"/>
              <a:ext cx="1433591" cy="136846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22250"/>
            <a:ext cx="8223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17" y="160940"/>
            <a:ext cx="6896534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1752657"/>
            <a:ext cx="3145080" cy="519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40" y="2272507"/>
            <a:ext cx="3367045" cy="21796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8" y="1752656"/>
            <a:ext cx="3145527" cy="51905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2272507"/>
            <a:ext cx="3367044" cy="21796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4E53F-3C39-4176-B4A5-71A46E743C2F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0671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4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4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07684-D2D9-4263-B00C-FEA5AF22E255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5956A-F947-4CD8-BF03-28A44E6986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759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1D00-2C13-4AA3-9B5F-0371A243155E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D8C53-2B28-45C3-A18C-99AF34743B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198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C8751-91D7-4753-A9B8-F067937B2E31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77AD7-D540-420A-BF55-7DE7EC23DD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5061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4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33392-4448-40EC-9741-2E7C7F56E820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9547B-94E1-468F-BCC9-3D0EE65F66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672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2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4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41EEB-2DD1-420C-9583-D4A76D82F9F3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E8B14-8BC6-4512-B221-140F3500F3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0502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8FC14-2E89-4643-B601-70BDB4EE07A0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A2B6C-960F-4A25-B6D4-F8E554491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1388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7"/>
            <a:ext cx="57626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860BB-E63F-4729-BCC7-A48C0ACCF760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11F5-B0B5-450C-9702-85AE7D9687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2336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1350"/>
            <a:ext cx="6726238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81350"/>
            <a:ext cx="22336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1943100"/>
            <a:ext cx="7086600" cy="12446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7162800" y="1943100"/>
            <a:ext cx="1979613" cy="124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962150"/>
            <a:ext cx="1071563" cy="1104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EC19B-5030-4B5F-A5DB-F4D40E614838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Department of Commerce | National Oceanic and Atmospheric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795656931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1477963"/>
            <a:ext cx="12017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457200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7939088" y="457200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565150"/>
            <a:ext cx="82391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F2EC1-F86B-44A7-92E2-CDBD39DB3DF0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62387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5463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3065463"/>
            <a:ext cx="12017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2044700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7939088" y="2044700"/>
            <a:ext cx="1201737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663" y="2078038"/>
            <a:ext cx="960437" cy="947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>
            <a:normAutofit/>
          </a:bodyPr>
          <a:lstStyle>
            <a:lvl1pPr algn="r"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3EE1E-ACE6-4389-A7F3-E3EFD01E8B9D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1868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0" y="182563"/>
            <a:ext cx="9161463" cy="822325"/>
            <a:chOff x="0" y="2895600"/>
            <a:chExt cx="9161969" cy="1677035"/>
          </a:xfrm>
        </p:grpSpPr>
        <p:pic>
          <p:nvPicPr>
            <p:cNvPr id="4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9" descr="HD-ShadowShor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ltGray">
            <a:xfrm>
              <a:off x="0" y="2895600"/>
              <a:ext cx="7566443" cy="136947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710914" y="2895600"/>
              <a:ext cx="1433591" cy="13694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22250"/>
            <a:ext cx="8223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81" y="280875"/>
            <a:ext cx="6896534" cy="5014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74409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1477963"/>
            <a:ext cx="12017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457200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939088" y="457200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487363"/>
            <a:ext cx="960437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FF0C9-4251-48A7-901D-3FF8B963EE6D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7238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1477963"/>
            <a:ext cx="12017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088" y="457200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506413"/>
            <a:ext cx="923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A9091-B3DA-463E-8B8A-B4866BD2B78A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39570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1477963"/>
            <a:ext cx="12017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ltGray">
          <a:xfrm>
            <a:off x="0" y="457200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7939088" y="457200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523875"/>
            <a:ext cx="8890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67A1C-99CD-4672-8361-369D9370D523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87396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1477963"/>
            <a:ext cx="12017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39088" y="457200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788" y="506413"/>
            <a:ext cx="923925" cy="922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0E25-E6AF-4181-B0B0-85DA6327DAAD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69070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1477963"/>
            <a:ext cx="12017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457200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939088" y="457200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BFF7E-40C5-4B28-B8A4-96FE8BECCBF7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16483-770C-4E1B-834C-E4FA6EF27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62319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1477963"/>
            <a:ext cx="12017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457200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939088" y="457200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A3AF7-2E7E-49DD-B946-EE8CCBA24579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35EB8-C5BE-4228-B281-165B9934B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157122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6588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4446588"/>
            <a:ext cx="12017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3425825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939088" y="3425825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3319463"/>
            <a:ext cx="16462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BACA6-8495-4071-9A70-9D7B69D0F5B1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38" y="3533775"/>
            <a:ext cx="865187" cy="817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7A238-7867-4BAD-9080-0712DDCEB9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168232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6588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4446588"/>
            <a:ext cx="12017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3425825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939088" y="3425825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123A3-4294-4DB6-B04E-D822FE9CA1A3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38" y="3533775"/>
            <a:ext cx="865187" cy="817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17C82-DE20-4059-B371-CEF3D5005C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796322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6588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4446588"/>
            <a:ext cx="12017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3425825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939088" y="3425825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38150" y="560388"/>
            <a:ext cx="457200" cy="439737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sz="5400" dirty="0">
                <a:effectLst/>
                <a:cs typeface="Arial" charset="0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6938" y="2274888"/>
            <a:ext cx="457200" cy="43815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hangingPunct="1">
              <a:defRPr/>
            </a:pPr>
            <a:r>
              <a:rPr lang="en-US" sz="5400" dirty="0">
                <a:effectLst/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3BFC4-0173-4873-9336-53B3529298A8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047038" y="3532188"/>
            <a:ext cx="865187" cy="817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FF736-90DC-4A6D-8D04-6D4C06BC75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044326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6588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4446588"/>
            <a:ext cx="12017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3425825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939088" y="3425825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73E23-B7BE-4D8F-AE15-C314FE058E39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38" y="3532188"/>
            <a:ext cx="865187" cy="817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29795-DF37-4DC2-9226-EE3572B377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47194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>
            <a:fillRect/>
          </a:stretch>
        </p:blipFill>
        <p:spPr bwMode="auto">
          <a:xfrm>
            <a:off x="7716838" y="1241425"/>
            <a:ext cx="14446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10488" y="215900"/>
            <a:ext cx="1433512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775" y="287338"/>
            <a:ext cx="1176338" cy="882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5D92A-8E79-4DA8-93FF-73B38F1881D6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81289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1477963"/>
            <a:ext cx="12017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088" y="457200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2EF9-C09F-4F1B-98A4-40F156DE9E81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B1323-B1ED-4F3F-B905-F3D58807F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829699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1477963"/>
            <a:ext cx="12017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 bwMode="ltGray">
          <a:xfrm>
            <a:off x="0" y="457200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088" y="457200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2D528-E965-49D1-8A49-81B1A7DE0F0B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1F367-89FD-4406-A61E-40C18272AF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535379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7827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1477963"/>
            <a:ext cx="12017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457200"/>
            <a:ext cx="7827963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7939088" y="457200"/>
            <a:ext cx="1203325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33350"/>
            <a:ext cx="154463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A3F11-8011-4414-BF58-E0619D21D183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AA406-66CE-46A3-917E-A7E55279CE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01519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 rot="5400000">
            <a:off x="6087269" y="1402556"/>
            <a:ext cx="3830638" cy="10255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 rot="5400000">
            <a:off x="7401719" y="4029869"/>
            <a:ext cx="1201737" cy="1025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400" y="4451350"/>
            <a:ext cx="20574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05EC5-16FB-4A25-9DC5-225D161587F5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588" y="4451350"/>
            <a:ext cx="4595812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2375" y="4049713"/>
            <a:ext cx="866775" cy="817562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fld id="{17EDF6DA-C2ED-421E-8277-4D79188561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14071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FFB2F-763B-4DB5-92CC-330BF00577B8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8B7E-1873-43C3-82DA-13F57362C7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047090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0FA68-C851-49C0-B191-FEFDF231D909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5C883-5B62-4F66-B04A-BBD1B8D9AB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273478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77B75-EA4B-40A7-BF2E-23CC038F3CCD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9B627-8051-4954-B623-18C2CB59E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062874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2BF14-507F-44D8-B174-1E12873E3457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63D5A-35D8-4FDE-81E1-948F7F535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587442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6C4F4-F311-49BB-A8EE-D91DDF865D64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AA85C-FEC0-484A-A871-21D1307879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907965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F425F-F703-4594-AF2F-2470D4E2E09D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C4D5E-0D75-4A1E-8585-B6F2C32493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71251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457200"/>
            <a:ext cx="9161463" cy="1257300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40" y="564920"/>
            <a:ext cx="6896534" cy="81070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7"/>
            <a:ext cx="3913788" cy="26994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1752656"/>
            <a:ext cx="2796240" cy="2699488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964DE-BFF9-49F1-B7CA-1BF0E869DB4B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53C1E-CE48-437A-A9FA-71F4AE77B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812894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23982-0F13-4EA8-B5E3-7A94ACD3121D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EB7D2-FD04-47B5-A8BD-270475C11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762974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1543052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BE889-4ACB-4DC6-90D7-F0FFCC1CF1F9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1EBC1-FA4E-4924-A369-4A6D056B99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520891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2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1543052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BBF74-3921-4D67-8EE1-4E651861FDC6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0A4F1-5559-451F-BC43-09E50E14F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085914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8E02C-876F-4F4C-B43F-8729A61BCC66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9C29C-837D-46E4-9D81-76CDCEC2BB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25137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7626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41E38-65B6-41C9-8590-D4345778FB55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142D6-565E-4AD2-8027-C558800624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8890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457200"/>
            <a:ext cx="9161463" cy="1257300"/>
            <a:chOff x="0" y="2895600"/>
            <a:chExt cx="9161969" cy="1677035"/>
          </a:xfrm>
        </p:grpSpPr>
        <p:pic>
          <p:nvPicPr>
            <p:cNvPr id="6" name="Picture 8" descr="HD-ShadowLo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ltGray">
            <a:xfrm>
              <a:off x="0" y="2895600"/>
              <a:ext cx="7566443" cy="136788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710914" y="2895600"/>
              <a:ext cx="1433591" cy="1367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40" y="564922"/>
            <a:ext cx="6896534" cy="81070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1752656"/>
            <a:ext cx="391721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40" y="1752657"/>
            <a:ext cx="2798487" cy="269948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4E4C6-056E-4EAA-8A2C-BC280335F0DA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AAEED-ED1E-4FE0-BBFA-56F90399EA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495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2FE9DF"/>
            </a:gs>
            <a:gs pos="50000">
              <a:srgbClr val="21ABC8"/>
            </a:gs>
            <a:gs pos="100000">
              <a:srgbClr val="0B2262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31813" y="565150"/>
            <a:ext cx="68961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1752600"/>
            <a:ext cx="688816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338" y="4451350"/>
            <a:ext cx="2057400" cy="274638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eaLnBrk="1" hangingPunct="1">
              <a:defRPr sz="11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04B5F86F-ADBB-4746-AF91-FD99905E0C9B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4451350"/>
            <a:ext cx="4833938" cy="274638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hangingPunct="1">
              <a:defRPr sz="11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565150"/>
            <a:ext cx="1157288" cy="817563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B8E2C0-774E-4F8D-AECC-B9AB101300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999" r:id="rId1"/>
    <p:sldLayoutId id="2147486000" r:id="rId2"/>
    <p:sldLayoutId id="2147486001" r:id="rId3"/>
    <p:sldLayoutId id="2147486002" r:id="rId4"/>
    <p:sldLayoutId id="2147486003" r:id="rId5"/>
    <p:sldLayoutId id="2147486004" r:id="rId6"/>
    <p:sldLayoutId id="2147486005" r:id="rId7"/>
    <p:sldLayoutId id="2147486006" r:id="rId8"/>
    <p:sldLayoutId id="2147486007" r:id="rId9"/>
    <p:sldLayoutId id="2147486008" r:id="rId10"/>
    <p:sldLayoutId id="2147486009" r:id="rId11"/>
    <p:sldLayoutId id="2147486010" r:id="rId12"/>
    <p:sldLayoutId id="2147486011" r:id="rId13"/>
    <p:sldLayoutId id="2147486012" r:id="rId14"/>
    <p:sldLayoutId id="2147486013" r:id="rId15"/>
    <p:sldLayoutId id="2147486014" r:id="rId16"/>
    <p:sldLayoutId id="2147486015" r:id="rId1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378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6826E87E-30C6-4BC9-B9A9-24AC5040C22B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0453225-31E4-4822-9D3B-3BFAE62A5D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66" r:id="rId1"/>
    <p:sldLayoutId id="2147485967" r:id="rId2"/>
    <p:sldLayoutId id="2147485968" r:id="rId3"/>
    <p:sldLayoutId id="2147485969" r:id="rId4"/>
    <p:sldLayoutId id="2147485970" r:id="rId5"/>
    <p:sldLayoutId id="2147485971" r:id="rId6"/>
    <p:sldLayoutId id="2147485972" r:id="rId7"/>
    <p:sldLayoutId id="2147485973" r:id="rId8"/>
    <p:sldLayoutId id="2147485974" r:id="rId9"/>
    <p:sldLayoutId id="2147485975" r:id="rId10"/>
    <p:sldLayoutId id="214748597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2FE9DF"/>
            </a:gs>
            <a:gs pos="50000">
              <a:srgbClr val="21ABC8"/>
            </a:gs>
            <a:gs pos="100000">
              <a:srgbClr val="0B2262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531813" y="565150"/>
            <a:ext cx="68961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1752600"/>
            <a:ext cx="688816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338" y="4451350"/>
            <a:ext cx="2057400" cy="274638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eaLnBrk="1" hangingPunct="1">
              <a:defRPr sz="11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E61AF192-E180-4929-8BC8-13F9EA9A29DD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4451350"/>
            <a:ext cx="4833938" cy="274638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hangingPunct="1">
              <a:defRPr sz="11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565150"/>
            <a:ext cx="1157288" cy="817563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234D8F4-AE36-446F-88B8-1740637473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016" r:id="rId1"/>
    <p:sldLayoutId id="2147486017" r:id="rId2"/>
    <p:sldLayoutId id="2147486018" r:id="rId3"/>
    <p:sldLayoutId id="2147486019" r:id="rId4"/>
    <p:sldLayoutId id="2147486020" r:id="rId5"/>
    <p:sldLayoutId id="2147486021" r:id="rId6"/>
    <p:sldLayoutId id="2147486022" r:id="rId7"/>
    <p:sldLayoutId id="2147486023" r:id="rId8"/>
    <p:sldLayoutId id="2147486024" r:id="rId9"/>
    <p:sldLayoutId id="2147486025" r:id="rId10"/>
    <p:sldLayoutId id="2147486026" r:id="rId11"/>
    <p:sldLayoutId id="2147486027" r:id="rId12"/>
    <p:sldLayoutId id="2147486028" r:id="rId13"/>
    <p:sldLayoutId id="2147486029" r:id="rId14"/>
    <p:sldLayoutId id="2147486030" r:id="rId15"/>
    <p:sldLayoutId id="2147486031" r:id="rId16"/>
    <p:sldLayoutId id="2147486032" r:id="rId1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51BEFEE0-3D1E-43B0-9D9C-C566268141D7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1F16F63-8EA8-4980-A866-8A313F482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7" r:id="rId1"/>
    <p:sldLayoutId id="2147485978" r:id="rId2"/>
    <p:sldLayoutId id="2147485979" r:id="rId3"/>
    <p:sldLayoutId id="2147485980" r:id="rId4"/>
    <p:sldLayoutId id="2147485981" r:id="rId5"/>
    <p:sldLayoutId id="2147485982" r:id="rId6"/>
    <p:sldLayoutId id="2147485983" r:id="rId7"/>
    <p:sldLayoutId id="2147485984" r:id="rId8"/>
    <p:sldLayoutId id="2147485985" r:id="rId9"/>
    <p:sldLayoutId id="2147485986" r:id="rId10"/>
    <p:sldLayoutId id="2147485987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2FE9DF"/>
            </a:gs>
            <a:gs pos="50000">
              <a:srgbClr val="21ABC8"/>
            </a:gs>
            <a:gs pos="100000">
              <a:srgbClr val="0B2262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ashOverlay-FullResolve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509588" y="565150"/>
            <a:ext cx="721042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9588" y="1752600"/>
            <a:ext cx="72104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2613" y="4451350"/>
            <a:ext cx="2057400" cy="27463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eaLnBrk="1" hangingPunct="1">
              <a:defRPr sz="8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B3CD240F-E797-407F-B031-179CD0AEC03C}" type="datetimeFigureOut">
              <a:rPr lang="en-US"/>
              <a:pPr>
                <a:defRPr/>
              </a:pPr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9588" y="4451350"/>
            <a:ext cx="5153025" cy="27463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hangingPunct="1">
              <a:defRPr sz="8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38" y="565150"/>
            <a:ext cx="865187" cy="81756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9BCB17F-DD4D-42CC-A37D-D56E9C64B6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033" r:id="rId1"/>
    <p:sldLayoutId id="2147486034" r:id="rId2"/>
    <p:sldLayoutId id="2147486035" r:id="rId3"/>
    <p:sldLayoutId id="2147486036" r:id="rId4"/>
    <p:sldLayoutId id="2147486037" r:id="rId5"/>
    <p:sldLayoutId id="2147486038" r:id="rId6"/>
    <p:sldLayoutId id="2147486039" r:id="rId7"/>
    <p:sldLayoutId id="2147486040" r:id="rId8"/>
    <p:sldLayoutId id="2147486041" r:id="rId9"/>
    <p:sldLayoutId id="2147486042" r:id="rId10"/>
    <p:sldLayoutId id="2147486043" r:id="rId11"/>
    <p:sldLayoutId id="2147486044" r:id="rId12"/>
    <p:sldLayoutId id="2147486045" r:id="rId13"/>
    <p:sldLayoutId id="2147486046" r:id="rId14"/>
    <p:sldLayoutId id="2147486047" r:id="rId15"/>
    <p:sldLayoutId id="2147486048" r:id="rId16"/>
    <p:sldLayoutId id="2147486049" r:id="rId17"/>
  </p:sldLayoutIdLst>
  <p:transition spd="med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96FFCAC6-1312-4FF5-854B-EE1196CCB9FB}" type="datetimeFigureOut">
              <a:rPr lang="en-US"/>
              <a:pPr>
                <a:defRPr/>
              </a:pPr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7934368-6A7F-46BF-9EE4-7EACF7980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88" r:id="rId1"/>
    <p:sldLayoutId id="2147485989" r:id="rId2"/>
    <p:sldLayoutId id="2147485990" r:id="rId3"/>
    <p:sldLayoutId id="2147485991" r:id="rId4"/>
    <p:sldLayoutId id="2147485992" r:id="rId5"/>
    <p:sldLayoutId id="2147485993" r:id="rId6"/>
    <p:sldLayoutId id="2147485994" r:id="rId7"/>
    <p:sldLayoutId id="2147485995" r:id="rId8"/>
    <p:sldLayoutId id="2147485996" r:id="rId9"/>
    <p:sldLayoutId id="2147485997" r:id="rId10"/>
    <p:sldLayoutId id="2147485998" r:id="rId11"/>
  </p:sldLayoutIdLst>
  <p:transition spd="med">
    <p:fade/>
  </p:transition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ece.org/cefact/locode/service/location.html" TargetMode="External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ctrTitle"/>
          </p:nvPr>
        </p:nvSpPr>
        <p:spPr>
          <a:xfrm>
            <a:off x="23813" y="1733550"/>
            <a:ext cx="7302500" cy="1295400"/>
          </a:xfrm>
        </p:spPr>
        <p:txBody>
          <a:bodyPr/>
          <a:lstStyle/>
          <a:p>
            <a:pPr marL="511175" indent="-511175" algn="l" eaLnBrk="1" hangingPunct="1"/>
            <a:r>
              <a:rPr lang="en-US" altLang="en-US" sz="3200" smtClean="0"/>
              <a:t>Re-scheming Plan NOAA's Electronic Navigational Chart Coverage</a:t>
            </a:r>
          </a:p>
        </p:txBody>
      </p:sp>
      <p:sp>
        <p:nvSpPr>
          <p:cNvPr id="60419" name="Subtitle 2"/>
          <p:cNvSpPr>
            <a:spLocks noGrp="1"/>
          </p:cNvSpPr>
          <p:nvPr>
            <p:ph type="subTitle" idx="1"/>
          </p:nvPr>
        </p:nvSpPr>
        <p:spPr>
          <a:xfrm>
            <a:off x="228600" y="3409950"/>
            <a:ext cx="8686800" cy="1295400"/>
          </a:xfrm>
        </p:spPr>
        <p:txBody>
          <a:bodyPr>
            <a:normAutofit fontScale="62500" lnSpcReduction="20000"/>
          </a:bodyPr>
          <a:lstStyle/>
          <a:p>
            <a:pPr algn="l" eaLnBrk="1" hangingPunct="1">
              <a:defRPr/>
            </a:pPr>
            <a:r>
              <a:rPr lang="nb-NO" altLang="en-US" sz="3300" dirty="0" smtClean="0"/>
              <a:t>Megan Bartlett</a:t>
            </a:r>
          </a:p>
          <a:p>
            <a:pPr algn="l" eaLnBrk="1" hangingPunct="1">
              <a:defRPr/>
            </a:pPr>
            <a:r>
              <a:rPr lang="nb-NO" altLang="en-US" sz="3300" dirty="0" smtClean="0"/>
              <a:t>Office of Coast Survey</a:t>
            </a:r>
          </a:p>
          <a:p>
            <a:pPr algn="l" eaLnBrk="1" hangingPunct="1">
              <a:defRPr/>
            </a:pPr>
            <a:r>
              <a:rPr lang="nb-NO" altLang="en-US" sz="3300" dirty="0" smtClean="0"/>
              <a:t>ENCWG3</a:t>
            </a:r>
            <a:endParaRPr lang="nb-NO" altLang="en-US" sz="3300" dirty="0" smtClean="0"/>
          </a:p>
          <a:p>
            <a:pPr algn="l" eaLnBrk="1" hangingPunct="1">
              <a:defRPr/>
            </a:pPr>
            <a:r>
              <a:rPr lang="nb-NO" altLang="en-US" sz="3300" dirty="0" smtClean="0"/>
              <a:t>Contact info: Megan.Bartlett@noaa.gov</a:t>
            </a:r>
          </a:p>
          <a:p>
            <a:pPr algn="l" eaLnBrk="1" hangingPunct="1">
              <a:defRPr/>
            </a:pPr>
            <a:endParaRPr lang="en-US" altLang="en-US" dirty="0" smtClean="0"/>
          </a:p>
        </p:txBody>
      </p:sp>
      <p:pic>
        <p:nvPicPr>
          <p:cNvPr id="604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65968" r="27232" b="10075"/>
          <a:stretch>
            <a:fillRect/>
          </a:stretch>
        </p:blipFill>
        <p:spPr bwMode="auto">
          <a:xfrm>
            <a:off x="0" y="-30163"/>
            <a:ext cx="91440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5507" y="754673"/>
            <a:ext cx="4495800" cy="4286250"/>
            <a:chOff x="2416630" y="1690688"/>
            <a:chExt cx="4675582" cy="4529703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42" b="9274"/>
            <a:stretch>
              <a:fillRect/>
            </a:stretch>
          </p:blipFill>
          <p:spPr bwMode="auto">
            <a:xfrm>
              <a:off x="2416630" y="1690688"/>
              <a:ext cx="4303347" cy="452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4" b="9512"/>
            <a:stretch>
              <a:fillRect/>
            </a:stretch>
          </p:blipFill>
          <p:spPr bwMode="auto">
            <a:xfrm>
              <a:off x="4166572" y="1695770"/>
              <a:ext cx="2925640" cy="45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97046" y="1513612"/>
            <a:ext cx="4329906" cy="2894264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2400" dirty="0" smtClean="0"/>
              <a:t>Based on RADAR range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 smtClean="0"/>
              <a:t>Not compatible for web-services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 smtClean="0"/>
              <a:t>Requires “re-scaling” current features that are not with ~10% of the proposed scales.</a:t>
            </a:r>
          </a:p>
        </p:txBody>
      </p:sp>
    </p:spTree>
    <p:extLst>
      <p:ext uri="{BB962C8B-B14F-4D97-AF65-F5344CB8AC3E}">
        <p14:creationId xmlns:p14="http://schemas.microsoft.com/office/powerpoint/2010/main" val="3826935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13322" y="793750"/>
            <a:ext cx="4495799" cy="4286250"/>
            <a:chOff x="2416630" y="1690688"/>
            <a:chExt cx="4675582" cy="4529703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42" b="9274"/>
            <a:stretch>
              <a:fillRect/>
            </a:stretch>
          </p:blipFill>
          <p:spPr bwMode="auto">
            <a:xfrm>
              <a:off x="2416630" y="1690688"/>
              <a:ext cx="4303348" cy="452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4" b="9512"/>
            <a:stretch>
              <a:fillRect/>
            </a:stretch>
          </p:blipFill>
          <p:spPr bwMode="auto">
            <a:xfrm>
              <a:off x="4166572" y="1695770"/>
              <a:ext cx="2925640" cy="45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878544" y="1001776"/>
          <a:ext cx="3985846" cy="4078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923">
                  <a:extLst>
                    <a:ext uri="{9D8B030D-6E8A-4147-A177-3AD203B41FA5}">
                      <a16:colId xmlns:a16="http://schemas.microsoft.com/office/drawing/2014/main" val="1865968558"/>
                    </a:ext>
                  </a:extLst>
                </a:gridCol>
                <a:gridCol w="1992923">
                  <a:extLst>
                    <a:ext uri="{9D8B030D-6E8A-4147-A177-3AD203B41FA5}">
                      <a16:colId xmlns:a16="http://schemas.microsoft.com/office/drawing/2014/main" val="1985765400"/>
                    </a:ext>
                  </a:extLst>
                </a:gridCol>
              </a:tblGrid>
              <a:tr h="338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  <a:r>
                        <a:rPr lang="en-US" sz="18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 band</a:t>
                      </a:r>
                      <a:endParaRPr lang="en-US" sz="18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ysClr val="windowText" lastClr="000000"/>
                          </a:solidFill>
                        </a:rPr>
                        <a:t>Standard Scale (rounded)</a:t>
                      </a:r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717129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1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1:5,120,000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834780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/>
                        <a:t> 1:2,560,000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256151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2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1:1,280,000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218031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1:640,000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844175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3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1:320,000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065160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1:160,000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226904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4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1:80,000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682014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1:40,000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359684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Band 5</a:t>
                      </a:r>
                      <a:endParaRPr lang="en-US" sz="2400" b="1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1:20,000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67279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1:10,000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649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389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812379"/>
              </p:ext>
            </p:extLst>
          </p:nvPr>
        </p:nvGraphicFramePr>
        <p:xfrm>
          <a:off x="684124" y="962405"/>
          <a:ext cx="7129096" cy="4078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274">
                  <a:extLst>
                    <a:ext uri="{9D8B030D-6E8A-4147-A177-3AD203B41FA5}">
                      <a16:colId xmlns:a16="http://schemas.microsoft.com/office/drawing/2014/main" val="1865968558"/>
                    </a:ext>
                  </a:extLst>
                </a:gridCol>
                <a:gridCol w="2538308">
                  <a:extLst>
                    <a:ext uri="{9D8B030D-6E8A-4147-A177-3AD203B41FA5}">
                      <a16:colId xmlns:a16="http://schemas.microsoft.com/office/drawing/2014/main" val="19857654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1088140363"/>
                    </a:ext>
                  </a:extLst>
                </a:gridCol>
                <a:gridCol w="1322614">
                  <a:extLst>
                    <a:ext uri="{9D8B030D-6E8A-4147-A177-3AD203B41FA5}">
                      <a16:colId xmlns:a16="http://schemas.microsoft.com/office/drawing/2014/main" val="1401037408"/>
                    </a:ext>
                  </a:extLst>
                </a:gridCol>
              </a:tblGrid>
              <a:tr h="338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  <a:r>
                        <a:rPr lang="en-US" sz="18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 band</a:t>
                      </a:r>
                      <a:endParaRPr lang="en-US" sz="18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ysClr val="windowText" lastClr="000000"/>
                          </a:solidFill>
                        </a:rPr>
                        <a:t>Standard Scale (rounded)</a:t>
                      </a:r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ysClr val="windowText" lastClr="000000"/>
                          </a:solidFill>
                        </a:rPr>
                        <a:t>Width</a:t>
                      </a:r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ysClr val="windowText" lastClr="000000"/>
                          </a:solidFill>
                        </a:rPr>
                        <a:t>Height</a:t>
                      </a:r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717129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1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1:5,120,000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38.4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38.4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834780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/>
                        <a:t> 1:2,560,000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19.2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19.2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256151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2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1:1,280,000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9.6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9.6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218031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1:640,000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844175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3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1:320,000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065160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1:160,000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226904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4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1:80,000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682014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1:40,000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359684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Band 5</a:t>
                      </a:r>
                      <a:endParaRPr lang="en-US" sz="2400" b="1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1:20,000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67279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1:10,000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0.075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0.075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649874"/>
                  </a:ext>
                </a:extLst>
              </a:tr>
            </a:tbl>
          </a:graphicData>
        </a:graphic>
      </p:graphicFrame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34657" y="262884"/>
            <a:ext cx="7210425" cy="81121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Calculating ENC cell width and height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500188"/>
            <a:ext cx="5195887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Fishnet tool:</a:t>
            </a:r>
          </a:p>
        </p:txBody>
      </p:sp>
      <p:pic>
        <p:nvPicPr>
          <p:cNvPr id="860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504950"/>
            <a:ext cx="52006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1504950"/>
            <a:ext cx="5195887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508125"/>
            <a:ext cx="5195887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512888"/>
            <a:ext cx="519112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2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512888"/>
            <a:ext cx="5191125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512888"/>
            <a:ext cx="5191125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4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512888"/>
            <a:ext cx="5195888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New York</a:t>
            </a:r>
          </a:p>
        </p:txBody>
      </p:sp>
      <p:pic>
        <p:nvPicPr>
          <p:cNvPr id="952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5600"/>
            <a:ext cx="4586288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620838"/>
            <a:ext cx="45878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Box 1"/>
          <p:cNvSpPr txBox="1">
            <a:spLocks noChangeArrowheads="1"/>
          </p:cNvSpPr>
          <p:nvPr/>
        </p:nvSpPr>
        <p:spPr bwMode="auto">
          <a:xfrm>
            <a:off x="1447800" y="4322763"/>
            <a:ext cx="2327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Current ENC coverage</a:t>
            </a:r>
          </a:p>
        </p:txBody>
      </p:sp>
      <p:sp>
        <p:nvSpPr>
          <p:cNvPr id="95238" name="TextBox 2"/>
          <p:cNvSpPr txBox="1">
            <a:spLocks noChangeArrowheads="1"/>
          </p:cNvSpPr>
          <p:nvPr/>
        </p:nvSpPr>
        <p:spPr bwMode="auto">
          <a:xfrm>
            <a:off x="5854700" y="4351338"/>
            <a:ext cx="328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Future ENC re-scheme coverage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Great Lakes</a:t>
            </a:r>
          </a:p>
        </p:txBody>
      </p:sp>
      <p:pic>
        <p:nvPicPr>
          <p:cNvPr id="972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1" t="23117" r="13933" b="17853"/>
          <a:stretch>
            <a:fillRect/>
          </a:stretch>
        </p:blipFill>
        <p:spPr bwMode="auto">
          <a:xfrm>
            <a:off x="0" y="1608138"/>
            <a:ext cx="455612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8" t="23703" r="14030" b="18147"/>
          <a:stretch>
            <a:fillRect/>
          </a:stretch>
        </p:blipFill>
        <p:spPr bwMode="auto">
          <a:xfrm>
            <a:off x="4556125" y="1617663"/>
            <a:ext cx="458787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Box 4"/>
          <p:cNvSpPr txBox="1">
            <a:spLocks noChangeArrowheads="1"/>
          </p:cNvSpPr>
          <p:nvPr/>
        </p:nvSpPr>
        <p:spPr bwMode="auto">
          <a:xfrm>
            <a:off x="38100" y="1608138"/>
            <a:ext cx="232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Current ENC coverage</a:t>
            </a:r>
          </a:p>
        </p:txBody>
      </p:sp>
      <p:sp>
        <p:nvSpPr>
          <p:cNvPr id="97286" name="TextBox 5"/>
          <p:cNvSpPr txBox="1">
            <a:spLocks noChangeArrowheads="1"/>
          </p:cNvSpPr>
          <p:nvPr/>
        </p:nvSpPr>
        <p:spPr bwMode="auto">
          <a:xfrm>
            <a:off x="4575175" y="1617663"/>
            <a:ext cx="3289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Future ENC re-scheme coverage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4824" y="597809"/>
            <a:ext cx="3123519" cy="811213"/>
          </a:xfrm>
        </p:spPr>
        <p:txBody>
          <a:bodyPr/>
          <a:lstStyle/>
          <a:p>
            <a:pPr algn="ctr"/>
            <a:r>
              <a:rPr lang="en-US" dirty="0" smtClean="0"/>
              <a:t>Re-scheming at high latitudes</a:t>
            </a:r>
            <a:endParaRPr lang="en-US" dirty="0"/>
          </a:p>
        </p:txBody>
      </p:sp>
      <p:pic>
        <p:nvPicPr>
          <p:cNvPr id="6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9"/>
            <a:ext cx="502920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515101" y="3116547"/>
            <a:ext cx="835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 smtClean="0"/>
              <a:t>80k</a:t>
            </a:r>
            <a:endParaRPr lang="en-US" altLang="en-US" sz="3200" b="1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304360" y="2523276"/>
            <a:ext cx="1393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/>
              <a:t>Band </a:t>
            </a:r>
            <a:r>
              <a:rPr lang="en-US" altLang="en-US" sz="3200" b="1" dirty="0" smtClean="0"/>
              <a:t>4</a:t>
            </a:r>
            <a:endParaRPr lang="en-US" altLang="en-US" sz="3200" b="1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3527899"/>
            <a:ext cx="6304360" cy="5188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45" y="1669919"/>
            <a:ext cx="6304360" cy="5188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50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Discussion</a:t>
            </a:r>
          </a:p>
        </p:txBody>
      </p:sp>
      <p:sp>
        <p:nvSpPr>
          <p:cNvPr id="99331" name="Rectangle 2"/>
          <p:cNvSpPr>
            <a:spLocks noChangeArrowheads="1"/>
          </p:cNvSpPr>
          <p:nvPr/>
        </p:nvSpPr>
        <p:spPr bwMode="auto">
          <a:xfrm>
            <a:off x="533400" y="1733550"/>
            <a:ext cx="75438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1363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/>
              <a:t>Benefits of re-scheming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/>
              <a:t>Meeting more international standards (IHO S-4):</a:t>
            </a:r>
          </a:p>
          <a:p>
            <a:pPr lvl="1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/>
              <a:t>Depth Contours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/>
              <a:t>Feature as a function of scale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/>
              <a:t>Polar charting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/>
              <a:t>“Rasterization” of the ENC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Benefits of re-scheming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509588" y="1752600"/>
            <a:ext cx="7210425" cy="30289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smtClean="0"/>
              <a:t>Smooth transition from scale to scale while navigating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400" smtClean="0"/>
              <a:t>Smooth transition from old to new ENC compilation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400" smtClean="0"/>
              <a:t>Simplified naming convention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400" smtClean="0"/>
              <a:t>Splitting in 4 in case of too much data in one cell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400" smtClean="0"/>
              <a:t>Ease of planning for extending coverage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endParaRPr lang="en-US" altLang="en-US" sz="240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0445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0"/>
            <a:ext cx="73374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41275"/>
            <a:ext cx="16795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BEFORE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196972" y="556297"/>
            <a:ext cx="7210425" cy="811213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rgbClr val="FFFF00"/>
                </a:solidFill>
              </a:rPr>
              <a:t>Motivation</a:t>
            </a:r>
            <a:endParaRPr lang="en-US" alt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196972" y="2151673"/>
            <a:ext cx="8353058" cy="2826727"/>
          </a:xfrm>
        </p:spPr>
        <p:txBody>
          <a:bodyPr/>
          <a:lstStyle/>
          <a:p>
            <a:r>
              <a:rPr lang="en-US" sz="2400" dirty="0" smtClean="0"/>
              <a:t>Too </a:t>
            </a:r>
            <a:r>
              <a:rPr lang="en-US" sz="2400" dirty="0"/>
              <a:t>many alarms on caution areas</a:t>
            </a:r>
          </a:p>
          <a:p>
            <a:r>
              <a:rPr lang="en-US" sz="2400" dirty="0"/>
              <a:t>•Need more detailed depth areas in key locations</a:t>
            </a:r>
          </a:p>
          <a:p>
            <a:r>
              <a:rPr lang="en-US" sz="2400" dirty="0"/>
              <a:t>•Need accurate least depths on wrecks and obstructions-we are training our users to ignore the magenta </a:t>
            </a:r>
            <a:r>
              <a:rPr lang="en-US" sz="2400" dirty="0" err="1"/>
              <a:t>Xs</a:t>
            </a:r>
            <a:r>
              <a:rPr lang="en-US" sz="2400" dirty="0"/>
              <a:t>.</a:t>
            </a:r>
          </a:p>
          <a:p>
            <a:r>
              <a:rPr lang="en-US" sz="2400" dirty="0"/>
              <a:t>•ENCs are not standalone products-they are components of a seamless suite. There are too many discontinuities.</a:t>
            </a:r>
          </a:p>
          <a:p>
            <a:r>
              <a:rPr lang="en-US" sz="2400" dirty="0"/>
              <a:t>•</a:t>
            </a:r>
            <a:r>
              <a:rPr lang="en-US" sz="2400" dirty="0" err="1" smtClean="0"/>
              <a:t>Symbology</a:t>
            </a:r>
            <a:r>
              <a:rPr lang="en-US" sz="2400" dirty="0" smtClean="0"/>
              <a:t> is </a:t>
            </a:r>
            <a:r>
              <a:rPr lang="en-US" sz="2400" dirty="0"/>
              <a:t>not good for recreational mariners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96972" y="1628898"/>
            <a:ext cx="8353058" cy="5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 smtClean="0"/>
              <a:t>Feedback from the Mariners on the ENC:</a:t>
            </a:r>
            <a:endParaRPr lang="en-US" sz="2400" b="1" u="sng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064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4763"/>
            <a:ext cx="732155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3813"/>
            <a:ext cx="1382713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AFTER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1067" cy="5127599"/>
          </a:xfrm>
          <a:prstGeom prst="rect">
            <a:avLst/>
          </a:prstGeom>
        </p:spPr>
      </p:pic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456839" y="2759817"/>
            <a:ext cx="5927387" cy="857250"/>
          </a:xfrm>
        </p:spPr>
        <p:txBody>
          <a:bodyPr/>
          <a:lstStyle/>
          <a:p>
            <a:pPr algn="ctr" eaLnBrk="1" hangingPunct="1"/>
            <a:r>
              <a:rPr lang="en-US" altLang="en-US" sz="3200" b="1" dirty="0" smtClean="0">
                <a:solidFill>
                  <a:schemeClr val="bg1"/>
                </a:solidFill>
              </a:rPr>
              <a:t/>
            </a:r>
            <a:br>
              <a:rPr lang="en-US" altLang="en-US" sz="3200" b="1" dirty="0" smtClean="0">
                <a:solidFill>
                  <a:schemeClr val="bg1"/>
                </a:solidFill>
              </a:rPr>
            </a:br>
            <a:endParaRPr lang="en-US" alt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15205" y="739707"/>
            <a:ext cx="592738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800" b="1" dirty="0" smtClean="0">
                <a:solidFill>
                  <a:schemeClr val="bg1"/>
                </a:solidFill>
              </a:rPr>
              <a:t>In to the weeds </a:t>
            </a:r>
            <a:br>
              <a:rPr lang="en-US" altLang="en-US" sz="4800" b="1" dirty="0" smtClean="0">
                <a:solidFill>
                  <a:schemeClr val="bg1"/>
                </a:solidFill>
              </a:rPr>
            </a:br>
            <a:r>
              <a:rPr lang="en-US" altLang="en-US" sz="3200" b="1" dirty="0" smtClean="0">
                <a:solidFill>
                  <a:schemeClr val="bg1"/>
                </a:solidFill>
              </a:rPr>
              <a:t>(See the next slides)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686" y="1045291"/>
            <a:ext cx="831389" cy="586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6306"/>
            <a:ext cx="9144000" cy="4367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1780" y="2427890"/>
            <a:ext cx="1537548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Scale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4838" r="34689" b="76110"/>
          <a:stretch/>
        </p:blipFill>
        <p:spPr>
          <a:xfrm>
            <a:off x="7197368" y="2877206"/>
            <a:ext cx="1434251" cy="4762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3915" y="55273"/>
            <a:ext cx="72757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Coverage: Band 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72865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898" y="1533032"/>
            <a:ext cx="438150" cy="390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9455"/>
            <a:ext cx="9144000" cy="43640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1780" y="2427890"/>
            <a:ext cx="1537548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Scale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197368" y="2877204"/>
            <a:ext cx="1434251" cy="941144"/>
            <a:chOff x="6803232" y="1513490"/>
            <a:chExt cx="1063762" cy="65426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14838" r="34689" b="76110"/>
            <a:stretch/>
          </p:blipFill>
          <p:spPr>
            <a:xfrm>
              <a:off x="6803232" y="1513490"/>
              <a:ext cx="1063762" cy="3310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38258" r="34689" b="52690"/>
            <a:stretch/>
          </p:blipFill>
          <p:spPr>
            <a:xfrm>
              <a:off x="6803232" y="1836682"/>
              <a:ext cx="1063762" cy="331077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33915" y="55273"/>
            <a:ext cx="72757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Coverage: Band 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59813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241"/>
            <a:ext cx="9144000" cy="4346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1780" y="2427890"/>
            <a:ext cx="1537548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Scale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197368" y="2877207"/>
            <a:ext cx="1434251" cy="1417436"/>
            <a:chOff x="6803232" y="1513490"/>
            <a:chExt cx="1063762" cy="9853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14838" r="34689" b="76110"/>
            <a:stretch/>
          </p:blipFill>
          <p:spPr>
            <a:xfrm>
              <a:off x="6803232" y="1513490"/>
              <a:ext cx="1063762" cy="33107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38258" r="34689" b="52690"/>
            <a:stretch/>
          </p:blipFill>
          <p:spPr>
            <a:xfrm>
              <a:off x="6803232" y="1836682"/>
              <a:ext cx="1063762" cy="3310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t="65988" r="34689" b="24960"/>
            <a:stretch/>
          </p:blipFill>
          <p:spPr>
            <a:xfrm>
              <a:off x="6803232" y="2167793"/>
              <a:ext cx="1063762" cy="33107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33915" y="55273"/>
            <a:ext cx="72757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Coverage: Band 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39698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427"/>
            <a:ext cx="9144000" cy="43700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1780" y="2427890"/>
            <a:ext cx="1537548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Scale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197368" y="2877207"/>
            <a:ext cx="1434251" cy="1978572"/>
            <a:chOff x="6803232" y="1513490"/>
            <a:chExt cx="1063762" cy="13754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14838" r="34689" b="76110"/>
            <a:stretch/>
          </p:blipFill>
          <p:spPr>
            <a:xfrm>
              <a:off x="6803232" y="1513490"/>
              <a:ext cx="1063762" cy="3310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38258" r="34689" b="52690"/>
            <a:stretch/>
          </p:blipFill>
          <p:spPr>
            <a:xfrm>
              <a:off x="6803232" y="1836682"/>
              <a:ext cx="1063762" cy="33107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65988" r="34689" b="24960"/>
            <a:stretch/>
          </p:blipFill>
          <p:spPr>
            <a:xfrm>
              <a:off x="6803232" y="2167793"/>
              <a:ext cx="1063762" cy="33107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89118" r="34689"/>
            <a:stretch/>
          </p:blipFill>
          <p:spPr>
            <a:xfrm>
              <a:off x="6803232" y="2490951"/>
              <a:ext cx="1063762" cy="39801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33915" y="55273"/>
            <a:ext cx="72757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Coverage: Band 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44946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Naming convention: </a:t>
            </a:r>
            <a:br>
              <a:rPr lang="en-US" dirty="0" smtClean="0"/>
            </a:b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033000" y="2802658"/>
            <a:ext cx="3541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</a:rPr>
              <a:t>US  5  SEA  EK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55" y="2855302"/>
            <a:ext cx="2496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</a:rPr>
              <a:t>Production code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33000" y="2802658"/>
            <a:ext cx="737812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41689" y="2802658"/>
            <a:ext cx="381969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94535" y="2802658"/>
            <a:ext cx="974151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39563" y="2802658"/>
            <a:ext cx="686769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06287" y="2864212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</a:rPr>
              <a:t>Cell Location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61490" y="1577077"/>
            <a:ext cx="2925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</a:rPr>
              <a:t>Geographic location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09182" y="4141659"/>
            <a:ext cx="1846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</a:rPr>
              <a:t>Usage band</a:t>
            </a:r>
          </a:p>
        </p:txBody>
      </p:sp>
      <p:sp>
        <p:nvSpPr>
          <p:cNvPr id="15" name="Right Arrow 14"/>
          <p:cNvSpPr/>
          <p:nvPr/>
        </p:nvSpPr>
        <p:spPr>
          <a:xfrm rot="16200000">
            <a:off x="4571108" y="2351355"/>
            <a:ext cx="426303" cy="20250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261465" y="2996440"/>
            <a:ext cx="384386" cy="19720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2484359" y="3027835"/>
            <a:ext cx="354604" cy="16581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3819521" y="3663294"/>
            <a:ext cx="426303" cy="20250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39563" y="3745625"/>
            <a:ext cx="365667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u="sng" dirty="0" smtClean="0"/>
              <a:t>Note: </a:t>
            </a:r>
            <a:r>
              <a:rPr lang="en-US" dirty="0" smtClean="0"/>
              <a:t>We will make sure that a similar name exists in the current ENC suite (especially, cells that end with “M”).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42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01" y="551346"/>
            <a:ext cx="5381133" cy="811213"/>
          </a:xfrm>
        </p:spPr>
        <p:txBody>
          <a:bodyPr/>
          <a:lstStyle/>
          <a:p>
            <a:r>
              <a:rPr lang="en-US" dirty="0" smtClean="0"/>
              <a:t>Naming convention: </a:t>
            </a:r>
            <a:br>
              <a:rPr lang="en-US" dirty="0" smtClean="0"/>
            </a:br>
            <a:r>
              <a:rPr lang="en-US" sz="2000" dirty="0" smtClean="0"/>
              <a:t>Production code and usage band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29369" y="1478788"/>
            <a:ext cx="4231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first two characters in the ENC cell name are the production code (IHO S-62). In </a:t>
            </a:r>
            <a:r>
              <a:rPr lang="en-US" dirty="0"/>
              <a:t>the case of </a:t>
            </a:r>
            <a:r>
              <a:rPr lang="en-US" dirty="0" smtClean="0"/>
              <a:t>NOAA (“US”).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9501" y="2634575"/>
            <a:ext cx="5267425" cy="2123541"/>
            <a:chOff x="4879428" y="1471365"/>
            <a:chExt cx="4264572" cy="17247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7451" b="86472"/>
            <a:stretch/>
          </p:blipFill>
          <p:spPr>
            <a:xfrm>
              <a:off x="4879428" y="1471365"/>
              <a:ext cx="4264572" cy="41151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7421" t="56347" b="468"/>
            <a:stretch/>
          </p:blipFill>
          <p:spPr>
            <a:xfrm>
              <a:off x="4879428" y="1882884"/>
              <a:ext cx="4264572" cy="13131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806675" y="173778"/>
            <a:ext cx="3236814" cy="3533349"/>
            <a:chOff x="4189803" y="786808"/>
            <a:chExt cx="3808734" cy="432752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21" t="37152" r="24108" b="16409"/>
            <a:stretch/>
          </p:blipFill>
          <p:spPr bwMode="auto">
            <a:xfrm>
              <a:off x="4189803" y="786808"/>
              <a:ext cx="2640762" cy="432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24" t="37152" r="9438" b="16409"/>
            <a:stretch/>
          </p:blipFill>
          <p:spPr bwMode="auto">
            <a:xfrm>
              <a:off x="6263235" y="786809"/>
              <a:ext cx="1735302" cy="432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5604933" y="4353123"/>
            <a:ext cx="3438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/>
              <a:t>first digit after “US” is the scale </a:t>
            </a:r>
            <a:r>
              <a:rPr lang="en-US" dirty="0" smtClean="0"/>
              <a:t>band (usage band).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073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501" y="1683707"/>
            <a:ext cx="89007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</a:rPr>
              <a:t>Standard State coverage - </a:t>
            </a:r>
            <a:r>
              <a:rPr lang="en-US" dirty="0" smtClean="0">
                <a:latin typeface="Arial" panose="020B0604020202020204" pitchFamily="34" charset="0"/>
              </a:rPr>
              <a:t>In </a:t>
            </a:r>
            <a:r>
              <a:rPr lang="en-US" dirty="0">
                <a:latin typeface="Arial" panose="020B0604020202020204" pitchFamily="34" charset="0"/>
              </a:rPr>
              <a:t>the re-scheming </a:t>
            </a:r>
            <a:r>
              <a:rPr lang="en-US" dirty="0" smtClean="0">
                <a:latin typeface="Arial" panose="020B0604020202020204" pitchFamily="34" charset="0"/>
              </a:rPr>
              <a:t>plan, </a:t>
            </a:r>
            <a:r>
              <a:rPr lang="en-US" dirty="0">
                <a:latin typeface="Arial" panose="020B0604020202020204" pitchFamily="34" charset="0"/>
              </a:rPr>
              <a:t>naming convention </a:t>
            </a:r>
            <a:r>
              <a:rPr lang="en-US" dirty="0" smtClean="0">
                <a:latin typeface="Arial" panose="020B0604020202020204" pitchFamily="34" charset="0"/>
              </a:rPr>
              <a:t>will utilize </a:t>
            </a:r>
            <a:r>
              <a:rPr lang="en-US" dirty="0">
                <a:latin typeface="Arial" panose="020B0604020202020204" pitchFamily="34" charset="0"/>
              </a:rPr>
              <a:t>the fourth and fifth characters represent the U.S. state, </a:t>
            </a:r>
            <a:r>
              <a:rPr lang="en-US" dirty="0" smtClean="0">
                <a:latin typeface="Arial" panose="020B0604020202020204" pitchFamily="34" charset="0"/>
              </a:rPr>
              <a:t>and </a:t>
            </a:r>
            <a:r>
              <a:rPr lang="en-US" dirty="0">
                <a:latin typeface="Arial" panose="020B0604020202020204" pitchFamily="34" charset="0"/>
              </a:rPr>
              <a:t>sixth </a:t>
            </a:r>
            <a:r>
              <a:rPr lang="en-US" dirty="0" smtClean="0">
                <a:latin typeface="Arial" panose="020B0604020202020204" pitchFamily="34" charset="0"/>
              </a:rPr>
              <a:t>character </a:t>
            </a:r>
            <a:r>
              <a:rPr lang="en-US" dirty="0">
                <a:latin typeface="Arial" panose="020B0604020202020204" pitchFamily="34" charset="0"/>
              </a:rPr>
              <a:t>represents a zone within the state. </a:t>
            </a:r>
            <a:endParaRPr lang="en-US" b="1" dirty="0" smtClean="0">
              <a:latin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</a:rPr>
              <a:t>Principle Ports -  </a:t>
            </a:r>
            <a:r>
              <a:rPr lang="en-US" dirty="0" smtClean="0">
                <a:latin typeface="Arial" panose="020B0604020202020204" pitchFamily="34" charset="0"/>
              </a:rPr>
              <a:t>In </a:t>
            </a:r>
            <a:r>
              <a:rPr lang="en-US" dirty="0">
                <a:latin typeface="Arial" panose="020B0604020202020204" pitchFamily="34" charset="0"/>
              </a:rPr>
              <a:t>order to differentiate the US Principle Ports from the rest of the re-schemed ENC cells at the same scale </a:t>
            </a:r>
            <a:r>
              <a:rPr lang="en-US" dirty="0" smtClean="0">
                <a:latin typeface="Arial" panose="020B0604020202020204" pitchFamily="34" charset="0"/>
              </a:rPr>
              <a:t>band, a three-character port identifier is obtained </a:t>
            </a:r>
            <a:r>
              <a:rPr lang="en-US" dirty="0">
                <a:latin typeface="Arial" panose="020B0604020202020204" pitchFamily="34" charset="0"/>
              </a:rPr>
              <a:t>from the UN/LOCODE Code List 2017-1 for each country (current version was published in July 2017): </a:t>
            </a:r>
            <a:r>
              <a:rPr lang="en-US" dirty="0">
                <a:latin typeface="Arial" panose="020B0604020202020204" pitchFamily="34" charset="0"/>
                <a:hlinkClick r:id="rId2"/>
              </a:rPr>
              <a:t>http://www.unece.org/cefact/locode/service/location.html</a:t>
            </a:r>
            <a:r>
              <a:rPr lang="en-US" dirty="0">
                <a:latin typeface="Arial" panose="020B0604020202020204" pitchFamily="34" charset="0"/>
              </a:rPr>
              <a:t>. 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9501" y="551346"/>
            <a:ext cx="5381133" cy="811213"/>
          </a:xfrm>
        </p:spPr>
        <p:txBody>
          <a:bodyPr/>
          <a:lstStyle/>
          <a:p>
            <a:r>
              <a:rPr lang="en-US" dirty="0" smtClean="0"/>
              <a:t>Naming convention: </a:t>
            </a:r>
            <a:br>
              <a:rPr lang="en-US" dirty="0" smtClean="0"/>
            </a:br>
            <a:r>
              <a:rPr lang="en-US" sz="2000" dirty="0" smtClean="0"/>
              <a:t>Principle ports versus standard state coverage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12070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007" y="118661"/>
            <a:ext cx="72757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Naming convention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906" y="714375"/>
            <a:ext cx="7505700" cy="4429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9806" y="4248808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NYC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3649" y="4743390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PHL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1764" y="960018"/>
            <a:ext cx="698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PSM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6342" y="1801104"/>
            <a:ext cx="698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BOS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>
            <a:off x="5872656" y="1160073"/>
            <a:ext cx="23910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77403" y="2938197"/>
            <a:ext cx="698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PVD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8855" y="4156842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NY1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9809" y="3686504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NY2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195271" y="3311418"/>
            <a:ext cx="91385" cy="511230"/>
          </a:xfrm>
          <a:custGeom>
            <a:avLst/>
            <a:gdLst>
              <a:gd name="connsiteX0" fmla="*/ 0 w 204952"/>
              <a:gd name="connsiteY0" fmla="*/ 0 h 449317"/>
              <a:gd name="connsiteX1" fmla="*/ 197069 w 204952"/>
              <a:gd name="connsiteY1" fmla="*/ 425668 h 449317"/>
              <a:gd name="connsiteX2" fmla="*/ 204952 w 204952"/>
              <a:gd name="connsiteY2" fmla="*/ 449317 h 449317"/>
              <a:gd name="connsiteX0" fmla="*/ 0 w 328777"/>
              <a:gd name="connsiteY0" fmla="*/ 0 h 835080"/>
              <a:gd name="connsiteX1" fmla="*/ 197069 w 328777"/>
              <a:gd name="connsiteY1" fmla="*/ 425668 h 835080"/>
              <a:gd name="connsiteX2" fmla="*/ 328777 w 328777"/>
              <a:gd name="connsiteY2" fmla="*/ 835080 h 835080"/>
              <a:gd name="connsiteX0" fmla="*/ 0 w 339071"/>
              <a:gd name="connsiteY0" fmla="*/ 0 h 835080"/>
              <a:gd name="connsiteX1" fmla="*/ 320894 w 339071"/>
              <a:gd name="connsiteY1" fmla="*/ 630456 h 835080"/>
              <a:gd name="connsiteX2" fmla="*/ 328777 w 339071"/>
              <a:gd name="connsiteY2" fmla="*/ 835080 h 835080"/>
              <a:gd name="connsiteX0" fmla="*/ 0 w 328777"/>
              <a:gd name="connsiteY0" fmla="*/ 0 h 835080"/>
              <a:gd name="connsiteX1" fmla="*/ 320894 w 328777"/>
              <a:gd name="connsiteY1" fmla="*/ 630456 h 835080"/>
              <a:gd name="connsiteX2" fmla="*/ 328777 w 328777"/>
              <a:gd name="connsiteY2" fmla="*/ 835080 h 835080"/>
              <a:gd name="connsiteX0" fmla="*/ 0 w 328777"/>
              <a:gd name="connsiteY0" fmla="*/ 0 h 835080"/>
              <a:gd name="connsiteX1" fmla="*/ 320894 w 328777"/>
              <a:gd name="connsiteY1" fmla="*/ 630456 h 835080"/>
              <a:gd name="connsiteX2" fmla="*/ 328777 w 328777"/>
              <a:gd name="connsiteY2" fmla="*/ 835080 h 835080"/>
              <a:gd name="connsiteX0" fmla="*/ 0 w 328777"/>
              <a:gd name="connsiteY0" fmla="*/ 0 h 835080"/>
              <a:gd name="connsiteX1" fmla="*/ 214805 w 328777"/>
              <a:gd name="connsiteY1" fmla="*/ 422383 h 835080"/>
              <a:gd name="connsiteX2" fmla="*/ 320894 w 328777"/>
              <a:gd name="connsiteY2" fmla="*/ 630456 h 835080"/>
              <a:gd name="connsiteX3" fmla="*/ 328777 w 328777"/>
              <a:gd name="connsiteY3" fmla="*/ 835080 h 835080"/>
              <a:gd name="connsiteX0" fmla="*/ 0 w 329510"/>
              <a:gd name="connsiteY0" fmla="*/ 0 h 835080"/>
              <a:gd name="connsiteX1" fmla="*/ 238617 w 329510"/>
              <a:gd name="connsiteY1" fmla="*/ 627170 h 835080"/>
              <a:gd name="connsiteX2" fmla="*/ 320894 w 329510"/>
              <a:gd name="connsiteY2" fmla="*/ 630456 h 835080"/>
              <a:gd name="connsiteX3" fmla="*/ 328777 w 329510"/>
              <a:gd name="connsiteY3" fmla="*/ 835080 h 835080"/>
              <a:gd name="connsiteX0" fmla="*/ 9033 w 90893"/>
              <a:gd name="connsiteY0" fmla="*/ 0 h 520755"/>
              <a:gd name="connsiteX1" fmla="*/ 0 w 90893"/>
              <a:gd name="connsiteY1" fmla="*/ 312845 h 520755"/>
              <a:gd name="connsiteX2" fmla="*/ 82277 w 90893"/>
              <a:gd name="connsiteY2" fmla="*/ 316131 h 520755"/>
              <a:gd name="connsiteX3" fmla="*/ 90160 w 90893"/>
              <a:gd name="connsiteY3" fmla="*/ 520755 h 520755"/>
              <a:gd name="connsiteX0" fmla="*/ 0 w 91385"/>
              <a:gd name="connsiteY0" fmla="*/ 0 h 511230"/>
              <a:gd name="connsiteX1" fmla="*/ 492 w 91385"/>
              <a:gd name="connsiteY1" fmla="*/ 303320 h 511230"/>
              <a:gd name="connsiteX2" fmla="*/ 82769 w 91385"/>
              <a:gd name="connsiteY2" fmla="*/ 306606 h 511230"/>
              <a:gd name="connsiteX3" fmla="*/ 90652 w 91385"/>
              <a:gd name="connsiteY3" fmla="*/ 511230 h 511230"/>
              <a:gd name="connsiteX0" fmla="*/ 0 w 91385"/>
              <a:gd name="connsiteY0" fmla="*/ 0 h 511230"/>
              <a:gd name="connsiteX1" fmla="*/ 492 w 91385"/>
              <a:gd name="connsiteY1" fmla="*/ 303320 h 511230"/>
              <a:gd name="connsiteX2" fmla="*/ 82769 w 91385"/>
              <a:gd name="connsiteY2" fmla="*/ 306606 h 511230"/>
              <a:gd name="connsiteX3" fmla="*/ 90652 w 91385"/>
              <a:gd name="connsiteY3" fmla="*/ 511230 h 51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385" h="511230">
                <a:moveTo>
                  <a:pt x="0" y="0"/>
                </a:moveTo>
                <a:lnTo>
                  <a:pt x="492" y="303320"/>
                </a:lnTo>
                <a:lnTo>
                  <a:pt x="82769" y="306606"/>
                </a:lnTo>
                <a:cubicBezTo>
                  <a:pt x="97796" y="341258"/>
                  <a:pt x="88024" y="443022"/>
                  <a:pt x="90652" y="51123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576388" y="3692212"/>
            <a:ext cx="1611986" cy="222564"/>
          </a:xfrm>
          <a:custGeom>
            <a:avLst/>
            <a:gdLst>
              <a:gd name="connsiteX0" fmla="*/ 0 w 204952"/>
              <a:gd name="connsiteY0" fmla="*/ 0 h 449317"/>
              <a:gd name="connsiteX1" fmla="*/ 197069 w 204952"/>
              <a:gd name="connsiteY1" fmla="*/ 425668 h 449317"/>
              <a:gd name="connsiteX2" fmla="*/ 204952 w 204952"/>
              <a:gd name="connsiteY2" fmla="*/ 449317 h 449317"/>
              <a:gd name="connsiteX0" fmla="*/ 0 w 328777"/>
              <a:gd name="connsiteY0" fmla="*/ 0 h 835080"/>
              <a:gd name="connsiteX1" fmla="*/ 197069 w 328777"/>
              <a:gd name="connsiteY1" fmla="*/ 425668 h 835080"/>
              <a:gd name="connsiteX2" fmla="*/ 328777 w 328777"/>
              <a:gd name="connsiteY2" fmla="*/ 835080 h 835080"/>
              <a:gd name="connsiteX0" fmla="*/ 0 w 339071"/>
              <a:gd name="connsiteY0" fmla="*/ 0 h 835080"/>
              <a:gd name="connsiteX1" fmla="*/ 320894 w 339071"/>
              <a:gd name="connsiteY1" fmla="*/ 630456 h 835080"/>
              <a:gd name="connsiteX2" fmla="*/ 328777 w 339071"/>
              <a:gd name="connsiteY2" fmla="*/ 835080 h 835080"/>
              <a:gd name="connsiteX0" fmla="*/ 0 w 328777"/>
              <a:gd name="connsiteY0" fmla="*/ 0 h 835080"/>
              <a:gd name="connsiteX1" fmla="*/ 320894 w 328777"/>
              <a:gd name="connsiteY1" fmla="*/ 630456 h 835080"/>
              <a:gd name="connsiteX2" fmla="*/ 328777 w 328777"/>
              <a:gd name="connsiteY2" fmla="*/ 835080 h 835080"/>
              <a:gd name="connsiteX0" fmla="*/ 0 w 328777"/>
              <a:gd name="connsiteY0" fmla="*/ 0 h 835080"/>
              <a:gd name="connsiteX1" fmla="*/ 320894 w 328777"/>
              <a:gd name="connsiteY1" fmla="*/ 630456 h 835080"/>
              <a:gd name="connsiteX2" fmla="*/ 328777 w 328777"/>
              <a:gd name="connsiteY2" fmla="*/ 835080 h 835080"/>
              <a:gd name="connsiteX0" fmla="*/ 0 w 328777"/>
              <a:gd name="connsiteY0" fmla="*/ 0 h 835080"/>
              <a:gd name="connsiteX1" fmla="*/ 214805 w 328777"/>
              <a:gd name="connsiteY1" fmla="*/ 422383 h 835080"/>
              <a:gd name="connsiteX2" fmla="*/ 320894 w 328777"/>
              <a:gd name="connsiteY2" fmla="*/ 630456 h 835080"/>
              <a:gd name="connsiteX3" fmla="*/ 328777 w 328777"/>
              <a:gd name="connsiteY3" fmla="*/ 835080 h 835080"/>
              <a:gd name="connsiteX0" fmla="*/ 0 w 329510"/>
              <a:gd name="connsiteY0" fmla="*/ 0 h 835080"/>
              <a:gd name="connsiteX1" fmla="*/ 238617 w 329510"/>
              <a:gd name="connsiteY1" fmla="*/ 627170 h 835080"/>
              <a:gd name="connsiteX2" fmla="*/ 320894 w 329510"/>
              <a:gd name="connsiteY2" fmla="*/ 630456 h 835080"/>
              <a:gd name="connsiteX3" fmla="*/ 328777 w 329510"/>
              <a:gd name="connsiteY3" fmla="*/ 835080 h 835080"/>
              <a:gd name="connsiteX0" fmla="*/ 9033 w 90893"/>
              <a:gd name="connsiteY0" fmla="*/ 0 h 520755"/>
              <a:gd name="connsiteX1" fmla="*/ 0 w 90893"/>
              <a:gd name="connsiteY1" fmla="*/ 312845 h 520755"/>
              <a:gd name="connsiteX2" fmla="*/ 82277 w 90893"/>
              <a:gd name="connsiteY2" fmla="*/ 316131 h 520755"/>
              <a:gd name="connsiteX3" fmla="*/ 90160 w 90893"/>
              <a:gd name="connsiteY3" fmla="*/ 520755 h 520755"/>
              <a:gd name="connsiteX0" fmla="*/ 0 w 91385"/>
              <a:gd name="connsiteY0" fmla="*/ 0 h 511230"/>
              <a:gd name="connsiteX1" fmla="*/ 492 w 91385"/>
              <a:gd name="connsiteY1" fmla="*/ 303320 h 511230"/>
              <a:gd name="connsiteX2" fmla="*/ 82769 w 91385"/>
              <a:gd name="connsiteY2" fmla="*/ 306606 h 511230"/>
              <a:gd name="connsiteX3" fmla="*/ 90652 w 91385"/>
              <a:gd name="connsiteY3" fmla="*/ 511230 h 511230"/>
              <a:gd name="connsiteX0" fmla="*/ 0 w 91385"/>
              <a:gd name="connsiteY0" fmla="*/ 0 h 511230"/>
              <a:gd name="connsiteX1" fmla="*/ 492 w 91385"/>
              <a:gd name="connsiteY1" fmla="*/ 303320 h 511230"/>
              <a:gd name="connsiteX2" fmla="*/ 82769 w 91385"/>
              <a:gd name="connsiteY2" fmla="*/ 306606 h 511230"/>
              <a:gd name="connsiteX3" fmla="*/ 90652 w 91385"/>
              <a:gd name="connsiteY3" fmla="*/ 511230 h 511230"/>
              <a:gd name="connsiteX0" fmla="*/ 0 w 214477"/>
              <a:gd name="connsiteY0" fmla="*/ 0 h 358830"/>
              <a:gd name="connsiteX1" fmla="*/ 492 w 214477"/>
              <a:gd name="connsiteY1" fmla="*/ 303320 h 358830"/>
              <a:gd name="connsiteX2" fmla="*/ 82769 w 214477"/>
              <a:gd name="connsiteY2" fmla="*/ 306606 h 358830"/>
              <a:gd name="connsiteX3" fmla="*/ 214477 w 214477"/>
              <a:gd name="connsiteY3" fmla="*/ 358830 h 358830"/>
              <a:gd name="connsiteX0" fmla="*/ 0 w 214477"/>
              <a:gd name="connsiteY0" fmla="*/ 0 h 358830"/>
              <a:gd name="connsiteX1" fmla="*/ 492 w 214477"/>
              <a:gd name="connsiteY1" fmla="*/ 303320 h 358830"/>
              <a:gd name="connsiteX2" fmla="*/ 82769 w 214477"/>
              <a:gd name="connsiteY2" fmla="*/ 306606 h 358830"/>
              <a:gd name="connsiteX3" fmla="*/ 214477 w 214477"/>
              <a:gd name="connsiteY3" fmla="*/ 358830 h 358830"/>
              <a:gd name="connsiteX0" fmla="*/ 300707 w 515184"/>
              <a:gd name="connsiteY0" fmla="*/ 0 h 378044"/>
              <a:gd name="connsiteX1" fmla="*/ 301199 w 515184"/>
              <a:gd name="connsiteY1" fmla="*/ 303320 h 378044"/>
              <a:gd name="connsiteX2" fmla="*/ 2476 w 515184"/>
              <a:gd name="connsiteY2" fmla="*/ 378044 h 378044"/>
              <a:gd name="connsiteX3" fmla="*/ 515184 w 515184"/>
              <a:gd name="connsiteY3" fmla="*/ 358830 h 378044"/>
              <a:gd name="connsiteX0" fmla="*/ 329889 w 544366"/>
              <a:gd name="connsiteY0" fmla="*/ 0 h 465257"/>
              <a:gd name="connsiteX1" fmla="*/ 35106 w 544366"/>
              <a:gd name="connsiteY1" fmla="*/ 465245 h 465257"/>
              <a:gd name="connsiteX2" fmla="*/ 31658 w 544366"/>
              <a:gd name="connsiteY2" fmla="*/ 378044 h 465257"/>
              <a:gd name="connsiteX3" fmla="*/ 544366 w 544366"/>
              <a:gd name="connsiteY3" fmla="*/ 358830 h 465257"/>
              <a:gd name="connsiteX0" fmla="*/ 298231 w 512708"/>
              <a:gd name="connsiteY0" fmla="*/ 0 h 465245"/>
              <a:gd name="connsiteX1" fmla="*/ 3448 w 512708"/>
              <a:gd name="connsiteY1" fmla="*/ 465245 h 465245"/>
              <a:gd name="connsiteX2" fmla="*/ 0 w 512708"/>
              <a:gd name="connsiteY2" fmla="*/ 378044 h 465245"/>
              <a:gd name="connsiteX3" fmla="*/ 512708 w 512708"/>
              <a:gd name="connsiteY3" fmla="*/ 358830 h 465245"/>
              <a:gd name="connsiteX0" fmla="*/ 0 w 2362364"/>
              <a:gd name="connsiteY0" fmla="*/ 617482 h 617482"/>
              <a:gd name="connsiteX1" fmla="*/ 1853104 w 2362364"/>
              <a:gd name="connsiteY1" fmla="*/ 106415 h 617482"/>
              <a:gd name="connsiteX2" fmla="*/ 1849656 w 2362364"/>
              <a:gd name="connsiteY2" fmla="*/ 19214 h 617482"/>
              <a:gd name="connsiteX3" fmla="*/ 2362364 w 2362364"/>
              <a:gd name="connsiteY3" fmla="*/ 0 h 617482"/>
              <a:gd name="connsiteX0" fmla="*/ 0 w 2362364"/>
              <a:gd name="connsiteY0" fmla="*/ 617482 h 617482"/>
              <a:gd name="connsiteX1" fmla="*/ 1664778 w 2362364"/>
              <a:gd name="connsiteY1" fmla="*/ 165250 h 617482"/>
              <a:gd name="connsiteX2" fmla="*/ 1853104 w 2362364"/>
              <a:gd name="connsiteY2" fmla="*/ 106415 h 617482"/>
              <a:gd name="connsiteX3" fmla="*/ 1849656 w 2362364"/>
              <a:gd name="connsiteY3" fmla="*/ 19214 h 617482"/>
              <a:gd name="connsiteX4" fmla="*/ 2362364 w 2362364"/>
              <a:gd name="connsiteY4" fmla="*/ 0 h 617482"/>
              <a:gd name="connsiteX0" fmla="*/ 0 w 2362364"/>
              <a:gd name="connsiteY0" fmla="*/ 617482 h 617482"/>
              <a:gd name="connsiteX1" fmla="*/ 1459990 w 2362364"/>
              <a:gd name="connsiteY1" fmla="*/ 103337 h 617482"/>
              <a:gd name="connsiteX2" fmla="*/ 1853104 w 2362364"/>
              <a:gd name="connsiteY2" fmla="*/ 106415 h 617482"/>
              <a:gd name="connsiteX3" fmla="*/ 1849656 w 2362364"/>
              <a:gd name="connsiteY3" fmla="*/ 19214 h 617482"/>
              <a:gd name="connsiteX4" fmla="*/ 2362364 w 2362364"/>
              <a:gd name="connsiteY4" fmla="*/ 0 h 617482"/>
              <a:gd name="connsiteX0" fmla="*/ 0 w 2362364"/>
              <a:gd name="connsiteY0" fmla="*/ 617482 h 617482"/>
              <a:gd name="connsiteX1" fmla="*/ 1459990 w 2362364"/>
              <a:gd name="connsiteY1" fmla="*/ 103337 h 617482"/>
              <a:gd name="connsiteX2" fmla="*/ 1591166 w 2362364"/>
              <a:gd name="connsiteY2" fmla="*/ 106415 h 617482"/>
              <a:gd name="connsiteX3" fmla="*/ 1849656 w 2362364"/>
              <a:gd name="connsiteY3" fmla="*/ 19214 h 617482"/>
              <a:gd name="connsiteX4" fmla="*/ 2362364 w 2362364"/>
              <a:gd name="connsiteY4" fmla="*/ 0 h 617482"/>
              <a:gd name="connsiteX0" fmla="*/ 0 w 2362364"/>
              <a:gd name="connsiteY0" fmla="*/ 617482 h 617482"/>
              <a:gd name="connsiteX1" fmla="*/ 1459990 w 2362364"/>
              <a:gd name="connsiteY1" fmla="*/ 103337 h 617482"/>
              <a:gd name="connsiteX2" fmla="*/ 1591166 w 2362364"/>
              <a:gd name="connsiteY2" fmla="*/ 106415 h 617482"/>
              <a:gd name="connsiteX3" fmla="*/ 1849656 w 2362364"/>
              <a:gd name="connsiteY3" fmla="*/ 19214 h 617482"/>
              <a:gd name="connsiteX4" fmla="*/ 2362364 w 2362364"/>
              <a:gd name="connsiteY4" fmla="*/ 0 h 617482"/>
              <a:gd name="connsiteX0" fmla="*/ 0 w 2362364"/>
              <a:gd name="connsiteY0" fmla="*/ 620292 h 620292"/>
              <a:gd name="connsiteX1" fmla="*/ 1459990 w 2362364"/>
              <a:gd name="connsiteY1" fmla="*/ 106147 h 620292"/>
              <a:gd name="connsiteX2" fmla="*/ 1591166 w 2362364"/>
              <a:gd name="connsiteY2" fmla="*/ 109225 h 620292"/>
              <a:gd name="connsiteX3" fmla="*/ 1559143 w 2362364"/>
              <a:gd name="connsiteY3" fmla="*/ 7736 h 620292"/>
              <a:gd name="connsiteX4" fmla="*/ 2362364 w 2362364"/>
              <a:gd name="connsiteY4" fmla="*/ 2810 h 620292"/>
              <a:gd name="connsiteX0" fmla="*/ 0 w 2362364"/>
              <a:gd name="connsiteY0" fmla="*/ 622408 h 622408"/>
              <a:gd name="connsiteX1" fmla="*/ 1459990 w 2362364"/>
              <a:gd name="connsiteY1" fmla="*/ 108263 h 622408"/>
              <a:gd name="connsiteX2" fmla="*/ 1567353 w 2362364"/>
              <a:gd name="connsiteY2" fmla="*/ 139916 h 622408"/>
              <a:gd name="connsiteX3" fmla="*/ 1559143 w 2362364"/>
              <a:gd name="connsiteY3" fmla="*/ 9852 h 622408"/>
              <a:gd name="connsiteX4" fmla="*/ 2362364 w 2362364"/>
              <a:gd name="connsiteY4" fmla="*/ 4926 h 622408"/>
              <a:gd name="connsiteX0" fmla="*/ 0 w 2362364"/>
              <a:gd name="connsiteY0" fmla="*/ 622408 h 622408"/>
              <a:gd name="connsiteX1" fmla="*/ 1459990 w 2362364"/>
              <a:gd name="connsiteY1" fmla="*/ 108263 h 622408"/>
              <a:gd name="connsiteX2" fmla="*/ 1567353 w 2362364"/>
              <a:gd name="connsiteY2" fmla="*/ 139916 h 622408"/>
              <a:gd name="connsiteX3" fmla="*/ 1559143 w 2362364"/>
              <a:gd name="connsiteY3" fmla="*/ 9852 h 622408"/>
              <a:gd name="connsiteX4" fmla="*/ 2362364 w 2362364"/>
              <a:gd name="connsiteY4" fmla="*/ 4926 h 622408"/>
              <a:gd name="connsiteX0" fmla="*/ 0 w 2362364"/>
              <a:gd name="connsiteY0" fmla="*/ 622408 h 622408"/>
              <a:gd name="connsiteX1" fmla="*/ 1459990 w 2362364"/>
              <a:gd name="connsiteY1" fmla="*/ 136838 h 622408"/>
              <a:gd name="connsiteX2" fmla="*/ 1567353 w 2362364"/>
              <a:gd name="connsiteY2" fmla="*/ 139916 h 622408"/>
              <a:gd name="connsiteX3" fmla="*/ 1559143 w 2362364"/>
              <a:gd name="connsiteY3" fmla="*/ 9852 h 622408"/>
              <a:gd name="connsiteX4" fmla="*/ 2362364 w 2362364"/>
              <a:gd name="connsiteY4" fmla="*/ 4926 h 622408"/>
              <a:gd name="connsiteX0" fmla="*/ 0 w 2362364"/>
              <a:gd name="connsiteY0" fmla="*/ 622408 h 622408"/>
              <a:gd name="connsiteX1" fmla="*/ 1393315 w 2362364"/>
              <a:gd name="connsiteY1" fmla="*/ 127313 h 622408"/>
              <a:gd name="connsiteX2" fmla="*/ 1567353 w 2362364"/>
              <a:gd name="connsiteY2" fmla="*/ 139916 h 622408"/>
              <a:gd name="connsiteX3" fmla="*/ 1559143 w 2362364"/>
              <a:gd name="connsiteY3" fmla="*/ 9852 h 622408"/>
              <a:gd name="connsiteX4" fmla="*/ 2362364 w 2362364"/>
              <a:gd name="connsiteY4" fmla="*/ 4926 h 622408"/>
              <a:gd name="connsiteX0" fmla="*/ 0 w 2362364"/>
              <a:gd name="connsiteY0" fmla="*/ 622408 h 622408"/>
              <a:gd name="connsiteX1" fmla="*/ 817053 w 2362364"/>
              <a:gd name="connsiteY1" fmla="*/ 322576 h 622408"/>
              <a:gd name="connsiteX2" fmla="*/ 1393315 w 2362364"/>
              <a:gd name="connsiteY2" fmla="*/ 127313 h 622408"/>
              <a:gd name="connsiteX3" fmla="*/ 1567353 w 2362364"/>
              <a:gd name="connsiteY3" fmla="*/ 139916 h 622408"/>
              <a:gd name="connsiteX4" fmla="*/ 1559143 w 2362364"/>
              <a:gd name="connsiteY4" fmla="*/ 9852 h 622408"/>
              <a:gd name="connsiteX5" fmla="*/ 2362364 w 2362364"/>
              <a:gd name="connsiteY5" fmla="*/ 4926 h 622408"/>
              <a:gd name="connsiteX0" fmla="*/ 0 w 2362364"/>
              <a:gd name="connsiteY0" fmla="*/ 622408 h 622408"/>
              <a:gd name="connsiteX1" fmla="*/ 1359978 w 2362364"/>
              <a:gd name="connsiteY1" fmla="*/ 303526 h 622408"/>
              <a:gd name="connsiteX2" fmla="*/ 1393315 w 2362364"/>
              <a:gd name="connsiteY2" fmla="*/ 127313 h 622408"/>
              <a:gd name="connsiteX3" fmla="*/ 1567353 w 2362364"/>
              <a:gd name="connsiteY3" fmla="*/ 139916 h 622408"/>
              <a:gd name="connsiteX4" fmla="*/ 1559143 w 2362364"/>
              <a:gd name="connsiteY4" fmla="*/ 9852 h 622408"/>
              <a:gd name="connsiteX5" fmla="*/ 2362364 w 2362364"/>
              <a:gd name="connsiteY5" fmla="*/ 4926 h 622408"/>
              <a:gd name="connsiteX0" fmla="*/ 0 w 2362364"/>
              <a:gd name="connsiteY0" fmla="*/ 622408 h 622408"/>
              <a:gd name="connsiteX1" fmla="*/ 1359978 w 2362364"/>
              <a:gd name="connsiteY1" fmla="*/ 303526 h 622408"/>
              <a:gd name="connsiteX2" fmla="*/ 1359977 w 2362364"/>
              <a:gd name="connsiteY2" fmla="*/ 132076 h 622408"/>
              <a:gd name="connsiteX3" fmla="*/ 1567353 w 2362364"/>
              <a:gd name="connsiteY3" fmla="*/ 139916 h 622408"/>
              <a:gd name="connsiteX4" fmla="*/ 1559143 w 2362364"/>
              <a:gd name="connsiteY4" fmla="*/ 9852 h 622408"/>
              <a:gd name="connsiteX5" fmla="*/ 2362364 w 2362364"/>
              <a:gd name="connsiteY5" fmla="*/ 4926 h 622408"/>
              <a:gd name="connsiteX0" fmla="*/ 0 w 2362364"/>
              <a:gd name="connsiteY0" fmla="*/ 622408 h 622408"/>
              <a:gd name="connsiteX1" fmla="*/ 1364741 w 2362364"/>
              <a:gd name="connsiteY1" fmla="*/ 222564 h 622408"/>
              <a:gd name="connsiteX2" fmla="*/ 1359977 w 2362364"/>
              <a:gd name="connsiteY2" fmla="*/ 132076 h 622408"/>
              <a:gd name="connsiteX3" fmla="*/ 1567353 w 2362364"/>
              <a:gd name="connsiteY3" fmla="*/ 139916 h 622408"/>
              <a:gd name="connsiteX4" fmla="*/ 1559143 w 2362364"/>
              <a:gd name="connsiteY4" fmla="*/ 9852 h 622408"/>
              <a:gd name="connsiteX5" fmla="*/ 2362364 w 2362364"/>
              <a:gd name="connsiteY5" fmla="*/ 4926 h 622408"/>
              <a:gd name="connsiteX0" fmla="*/ 0 w 1600364"/>
              <a:gd name="connsiteY0" fmla="*/ 27096 h 222564"/>
              <a:gd name="connsiteX1" fmla="*/ 602741 w 1600364"/>
              <a:gd name="connsiteY1" fmla="*/ 222564 h 222564"/>
              <a:gd name="connsiteX2" fmla="*/ 597977 w 1600364"/>
              <a:gd name="connsiteY2" fmla="*/ 132076 h 222564"/>
              <a:gd name="connsiteX3" fmla="*/ 805353 w 1600364"/>
              <a:gd name="connsiteY3" fmla="*/ 139916 h 222564"/>
              <a:gd name="connsiteX4" fmla="*/ 797143 w 1600364"/>
              <a:gd name="connsiteY4" fmla="*/ 9852 h 222564"/>
              <a:gd name="connsiteX5" fmla="*/ 1600364 w 1600364"/>
              <a:gd name="connsiteY5" fmla="*/ 4926 h 222564"/>
              <a:gd name="connsiteX0" fmla="*/ 0 w 1600364"/>
              <a:gd name="connsiteY0" fmla="*/ 27096 h 222564"/>
              <a:gd name="connsiteX1" fmla="*/ 107440 w 1600364"/>
              <a:gd name="connsiteY1" fmla="*/ 60638 h 222564"/>
              <a:gd name="connsiteX2" fmla="*/ 602741 w 1600364"/>
              <a:gd name="connsiteY2" fmla="*/ 222564 h 222564"/>
              <a:gd name="connsiteX3" fmla="*/ 597977 w 1600364"/>
              <a:gd name="connsiteY3" fmla="*/ 132076 h 222564"/>
              <a:gd name="connsiteX4" fmla="*/ 805353 w 1600364"/>
              <a:gd name="connsiteY4" fmla="*/ 139916 h 222564"/>
              <a:gd name="connsiteX5" fmla="*/ 797143 w 1600364"/>
              <a:gd name="connsiteY5" fmla="*/ 9852 h 222564"/>
              <a:gd name="connsiteX6" fmla="*/ 1600364 w 1600364"/>
              <a:gd name="connsiteY6" fmla="*/ 4926 h 222564"/>
              <a:gd name="connsiteX0" fmla="*/ 11622 w 1611986"/>
              <a:gd name="connsiteY0" fmla="*/ 27096 h 222564"/>
              <a:gd name="connsiteX1" fmla="*/ 0 w 1611986"/>
              <a:gd name="connsiteY1" fmla="*/ 217800 h 222564"/>
              <a:gd name="connsiteX2" fmla="*/ 614363 w 1611986"/>
              <a:gd name="connsiteY2" fmla="*/ 222564 h 222564"/>
              <a:gd name="connsiteX3" fmla="*/ 609599 w 1611986"/>
              <a:gd name="connsiteY3" fmla="*/ 132076 h 222564"/>
              <a:gd name="connsiteX4" fmla="*/ 816975 w 1611986"/>
              <a:gd name="connsiteY4" fmla="*/ 139916 h 222564"/>
              <a:gd name="connsiteX5" fmla="*/ 808765 w 1611986"/>
              <a:gd name="connsiteY5" fmla="*/ 9852 h 222564"/>
              <a:gd name="connsiteX6" fmla="*/ 1611986 w 1611986"/>
              <a:gd name="connsiteY6" fmla="*/ 4926 h 22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986" h="222564">
                <a:moveTo>
                  <a:pt x="11622" y="27096"/>
                </a:moveTo>
                <a:lnTo>
                  <a:pt x="0" y="217800"/>
                </a:lnTo>
                <a:lnTo>
                  <a:pt x="614363" y="222564"/>
                </a:lnTo>
                <a:cubicBezTo>
                  <a:pt x="614363" y="165414"/>
                  <a:pt x="609599" y="189226"/>
                  <a:pt x="609599" y="132076"/>
                </a:cubicBezTo>
                <a:lnTo>
                  <a:pt x="816975" y="139916"/>
                </a:lnTo>
                <a:lnTo>
                  <a:pt x="808765" y="9852"/>
                </a:lnTo>
                <a:cubicBezTo>
                  <a:pt x="941267" y="-12646"/>
                  <a:pt x="1441083" y="11331"/>
                  <a:pt x="1611986" y="4926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21054" y="3219370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CT1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3614" y="3221879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BDR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01941" y="2977990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HVN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>
            <a:off x="2729076" y="3316544"/>
            <a:ext cx="64048" cy="12952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369917" y="3494680"/>
            <a:ext cx="64048" cy="12952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604822" y="3725447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PTJ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479417" y="3901721"/>
            <a:ext cx="174735" cy="2107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329559" y="1021574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NY3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68212" y="3517227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RI1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15648" y="3529478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CT1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01735" y="2808713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MA1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26872" y="2506519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MA1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70400" y="3231509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MA1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5594666" y="822917"/>
            <a:ext cx="409817" cy="199230"/>
          </a:xfrm>
          <a:custGeom>
            <a:avLst/>
            <a:gdLst>
              <a:gd name="connsiteX0" fmla="*/ 0 w 204952"/>
              <a:gd name="connsiteY0" fmla="*/ 0 h 449317"/>
              <a:gd name="connsiteX1" fmla="*/ 197069 w 204952"/>
              <a:gd name="connsiteY1" fmla="*/ 425668 h 449317"/>
              <a:gd name="connsiteX2" fmla="*/ 204952 w 204952"/>
              <a:gd name="connsiteY2" fmla="*/ 449317 h 449317"/>
              <a:gd name="connsiteX0" fmla="*/ 0 w 328777"/>
              <a:gd name="connsiteY0" fmla="*/ 0 h 835080"/>
              <a:gd name="connsiteX1" fmla="*/ 197069 w 328777"/>
              <a:gd name="connsiteY1" fmla="*/ 425668 h 835080"/>
              <a:gd name="connsiteX2" fmla="*/ 328777 w 328777"/>
              <a:gd name="connsiteY2" fmla="*/ 835080 h 835080"/>
              <a:gd name="connsiteX0" fmla="*/ 0 w 339071"/>
              <a:gd name="connsiteY0" fmla="*/ 0 h 835080"/>
              <a:gd name="connsiteX1" fmla="*/ 320894 w 339071"/>
              <a:gd name="connsiteY1" fmla="*/ 630456 h 835080"/>
              <a:gd name="connsiteX2" fmla="*/ 328777 w 339071"/>
              <a:gd name="connsiteY2" fmla="*/ 835080 h 835080"/>
              <a:gd name="connsiteX0" fmla="*/ 0 w 328777"/>
              <a:gd name="connsiteY0" fmla="*/ 0 h 835080"/>
              <a:gd name="connsiteX1" fmla="*/ 320894 w 328777"/>
              <a:gd name="connsiteY1" fmla="*/ 630456 h 835080"/>
              <a:gd name="connsiteX2" fmla="*/ 328777 w 328777"/>
              <a:gd name="connsiteY2" fmla="*/ 835080 h 835080"/>
              <a:gd name="connsiteX0" fmla="*/ 0 w 328777"/>
              <a:gd name="connsiteY0" fmla="*/ 0 h 835080"/>
              <a:gd name="connsiteX1" fmla="*/ 320894 w 328777"/>
              <a:gd name="connsiteY1" fmla="*/ 630456 h 835080"/>
              <a:gd name="connsiteX2" fmla="*/ 328777 w 328777"/>
              <a:gd name="connsiteY2" fmla="*/ 835080 h 835080"/>
              <a:gd name="connsiteX0" fmla="*/ 0 w 328777"/>
              <a:gd name="connsiteY0" fmla="*/ 0 h 835080"/>
              <a:gd name="connsiteX1" fmla="*/ 214805 w 328777"/>
              <a:gd name="connsiteY1" fmla="*/ 422383 h 835080"/>
              <a:gd name="connsiteX2" fmla="*/ 320894 w 328777"/>
              <a:gd name="connsiteY2" fmla="*/ 630456 h 835080"/>
              <a:gd name="connsiteX3" fmla="*/ 328777 w 328777"/>
              <a:gd name="connsiteY3" fmla="*/ 835080 h 835080"/>
              <a:gd name="connsiteX0" fmla="*/ 0 w 329510"/>
              <a:gd name="connsiteY0" fmla="*/ 0 h 835080"/>
              <a:gd name="connsiteX1" fmla="*/ 238617 w 329510"/>
              <a:gd name="connsiteY1" fmla="*/ 627170 h 835080"/>
              <a:gd name="connsiteX2" fmla="*/ 320894 w 329510"/>
              <a:gd name="connsiteY2" fmla="*/ 630456 h 835080"/>
              <a:gd name="connsiteX3" fmla="*/ 328777 w 329510"/>
              <a:gd name="connsiteY3" fmla="*/ 835080 h 835080"/>
              <a:gd name="connsiteX0" fmla="*/ 9033 w 90893"/>
              <a:gd name="connsiteY0" fmla="*/ 0 h 520755"/>
              <a:gd name="connsiteX1" fmla="*/ 0 w 90893"/>
              <a:gd name="connsiteY1" fmla="*/ 312845 h 520755"/>
              <a:gd name="connsiteX2" fmla="*/ 82277 w 90893"/>
              <a:gd name="connsiteY2" fmla="*/ 316131 h 520755"/>
              <a:gd name="connsiteX3" fmla="*/ 90160 w 90893"/>
              <a:gd name="connsiteY3" fmla="*/ 520755 h 520755"/>
              <a:gd name="connsiteX0" fmla="*/ 0 w 91385"/>
              <a:gd name="connsiteY0" fmla="*/ 0 h 511230"/>
              <a:gd name="connsiteX1" fmla="*/ 492 w 91385"/>
              <a:gd name="connsiteY1" fmla="*/ 303320 h 511230"/>
              <a:gd name="connsiteX2" fmla="*/ 82769 w 91385"/>
              <a:gd name="connsiteY2" fmla="*/ 306606 h 511230"/>
              <a:gd name="connsiteX3" fmla="*/ 90652 w 91385"/>
              <a:gd name="connsiteY3" fmla="*/ 511230 h 511230"/>
              <a:gd name="connsiteX0" fmla="*/ 0 w 91385"/>
              <a:gd name="connsiteY0" fmla="*/ 0 h 511230"/>
              <a:gd name="connsiteX1" fmla="*/ 492 w 91385"/>
              <a:gd name="connsiteY1" fmla="*/ 303320 h 511230"/>
              <a:gd name="connsiteX2" fmla="*/ 82769 w 91385"/>
              <a:gd name="connsiteY2" fmla="*/ 306606 h 511230"/>
              <a:gd name="connsiteX3" fmla="*/ 90652 w 91385"/>
              <a:gd name="connsiteY3" fmla="*/ 511230 h 511230"/>
              <a:gd name="connsiteX0" fmla="*/ 0 w 512683"/>
              <a:gd name="connsiteY0" fmla="*/ 293319 h 643098"/>
              <a:gd name="connsiteX1" fmla="*/ 492 w 512683"/>
              <a:gd name="connsiteY1" fmla="*/ 596639 h 643098"/>
              <a:gd name="connsiteX2" fmla="*/ 82769 w 512683"/>
              <a:gd name="connsiteY2" fmla="*/ 599925 h 643098"/>
              <a:gd name="connsiteX3" fmla="*/ 512683 w 512683"/>
              <a:gd name="connsiteY3" fmla="*/ 5705 h 643098"/>
              <a:gd name="connsiteX0" fmla="*/ 0 w 512683"/>
              <a:gd name="connsiteY0" fmla="*/ 330919 h 634240"/>
              <a:gd name="connsiteX1" fmla="*/ 492 w 512683"/>
              <a:gd name="connsiteY1" fmla="*/ 634239 h 634240"/>
              <a:gd name="connsiteX2" fmla="*/ 102866 w 512683"/>
              <a:gd name="connsiteY2" fmla="*/ 84866 h 634240"/>
              <a:gd name="connsiteX3" fmla="*/ 512683 w 512683"/>
              <a:gd name="connsiteY3" fmla="*/ 43305 h 634240"/>
              <a:gd name="connsiteX0" fmla="*/ 0 w 512683"/>
              <a:gd name="connsiteY0" fmla="*/ 287614 h 590935"/>
              <a:gd name="connsiteX1" fmla="*/ 492 w 512683"/>
              <a:gd name="connsiteY1" fmla="*/ 590934 h 590935"/>
              <a:gd name="connsiteX2" fmla="*/ 102866 w 512683"/>
              <a:gd name="connsiteY2" fmla="*/ 41561 h 590935"/>
              <a:gd name="connsiteX3" fmla="*/ 512683 w 512683"/>
              <a:gd name="connsiteY3" fmla="*/ 0 h 590935"/>
              <a:gd name="connsiteX0" fmla="*/ 0 w 512683"/>
              <a:gd name="connsiteY0" fmla="*/ 287614 h 590934"/>
              <a:gd name="connsiteX1" fmla="*/ 492 w 512683"/>
              <a:gd name="connsiteY1" fmla="*/ 590934 h 590934"/>
              <a:gd name="connsiteX2" fmla="*/ 102866 w 512683"/>
              <a:gd name="connsiteY2" fmla="*/ 41561 h 590934"/>
              <a:gd name="connsiteX3" fmla="*/ 512683 w 512683"/>
              <a:gd name="connsiteY3" fmla="*/ 0 h 590934"/>
              <a:gd name="connsiteX0" fmla="*/ 0 w 512683"/>
              <a:gd name="connsiteY0" fmla="*/ 470404 h 470404"/>
              <a:gd name="connsiteX1" fmla="*/ 111024 w 512683"/>
              <a:gd name="connsiteY1" fmla="*/ 0 h 470404"/>
              <a:gd name="connsiteX2" fmla="*/ 102866 w 512683"/>
              <a:gd name="connsiteY2" fmla="*/ 224351 h 470404"/>
              <a:gd name="connsiteX3" fmla="*/ 512683 w 512683"/>
              <a:gd name="connsiteY3" fmla="*/ 182790 h 470404"/>
              <a:gd name="connsiteX0" fmla="*/ 36478 w 438137"/>
              <a:gd name="connsiteY0" fmla="*/ 0 h 233058"/>
              <a:gd name="connsiteX1" fmla="*/ 28320 w 438137"/>
              <a:gd name="connsiteY1" fmla="*/ 224351 h 233058"/>
              <a:gd name="connsiteX2" fmla="*/ 438137 w 438137"/>
              <a:gd name="connsiteY2" fmla="*/ 182790 h 233058"/>
              <a:gd name="connsiteX0" fmla="*/ 36478 w 438137"/>
              <a:gd name="connsiteY0" fmla="*/ 0 h 224351"/>
              <a:gd name="connsiteX1" fmla="*/ 28320 w 438137"/>
              <a:gd name="connsiteY1" fmla="*/ 224351 h 224351"/>
              <a:gd name="connsiteX2" fmla="*/ 438137 w 438137"/>
              <a:gd name="connsiteY2" fmla="*/ 182790 h 224351"/>
              <a:gd name="connsiteX0" fmla="*/ 8158 w 409817"/>
              <a:gd name="connsiteY0" fmla="*/ 0 h 224351"/>
              <a:gd name="connsiteX1" fmla="*/ 0 w 409817"/>
              <a:gd name="connsiteY1" fmla="*/ 224351 h 224351"/>
              <a:gd name="connsiteX2" fmla="*/ 409817 w 409817"/>
              <a:gd name="connsiteY2" fmla="*/ 182790 h 224351"/>
              <a:gd name="connsiteX0" fmla="*/ 8158 w 409817"/>
              <a:gd name="connsiteY0" fmla="*/ 0 h 199230"/>
              <a:gd name="connsiteX1" fmla="*/ 0 w 409817"/>
              <a:gd name="connsiteY1" fmla="*/ 199230 h 199230"/>
              <a:gd name="connsiteX2" fmla="*/ 409817 w 409817"/>
              <a:gd name="connsiteY2" fmla="*/ 182790 h 19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817" h="199230">
                <a:moveTo>
                  <a:pt x="8158" y="0"/>
                </a:moveTo>
                <a:lnTo>
                  <a:pt x="0" y="199230"/>
                </a:lnTo>
                <a:lnTo>
                  <a:pt x="409817" y="18279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5494680" y="1298927"/>
            <a:ext cx="213874" cy="8681"/>
          </a:xfrm>
          <a:custGeom>
            <a:avLst/>
            <a:gdLst>
              <a:gd name="connsiteX0" fmla="*/ 0 w 204952"/>
              <a:gd name="connsiteY0" fmla="*/ 0 h 449317"/>
              <a:gd name="connsiteX1" fmla="*/ 197069 w 204952"/>
              <a:gd name="connsiteY1" fmla="*/ 425668 h 449317"/>
              <a:gd name="connsiteX2" fmla="*/ 204952 w 204952"/>
              <a:gd name="connsiteY2" fmla="*/ 449317 h 449317"/>
              <a:gd name="connsiteX0" fmla="*/ 0 w 328777"/>
              <a:gd name="connsiteY0" fmla="*/ 0 h 835080"/>
              <a:gd name="connsiteX1" fmla="*/ 197069 w 328777"/>
              <a:gd name="connsiteY1" fmla="*/ 425668 h 835080"/>
              <a:gd name="connsiteX2" fmla="*/ 328777 w 328777"/>
              <a:gd name="connsiteY2" fmla="*/ 835080 h 835080"/>
              <a:gd name="connsiteX0" fmla="*/ 0 w 339071"/>
              <a:gd name="connsiteY0" fmla="*/ 0 h 835080"/>
              <a:gd name="connsiteX1" fmla="*/ 320894 w 339071"/>
              <a:gd name="connsiteY1" fmla="*/ 630456 h 835080"/>
              <a:gd name="connsiteX2" fmla="*/ 328777 w 339071"/>
              <a:gd name="connsiteY2" fmla="*/ 835080 h 835080"/>
              <a:gd name="connsiteX0" fmla="*/ 0 w 328777"/>
              <a:gd name="connsiteY0" fmla="*/ 0 h 835080"/>
              <a:gd name="connsiteX1" fmla="*/ 320894 w 328777"/>
              <a:gd name="connsiteY1" fmla="*/ 630456 h 835080"/>
              <a:gd name="connsiteX2" fmla="*/ 328777 w 328777"/>
              <a:gd name="connsiteY2" fmla="*/ 835080 h 835080"/>
              <a:gd name="connsiteX0" fmla="*/ 0 w 328777"/>
              <a:gd name="connsiteY0" fmla="*/ 0 h 835080"/>
              <a:gd name="connsiteX1" fmla="*/ 320894 w 328777"/>
              <a:gd name="connsiteY1" fmla="*/ 630456 h 835080"/>
              <a:gd name="connsiteX2" fmla="*/ 328777 w 328777"/>
              <a:gd name="connsiteY2" fmla="*/ 835080 h 835080"/>
              <a:gd name="connsiteX0" fmla="*/ 0 w 328777"/>
              <a:gd name="connsiteY0" fmla="*/ 0 h 835080"/>
              <a:gd name="connsiteX1" fmla="*/ 214805 w 328777"/>
              <a:gd name="connsiteY1" fmla="*/ 422383 h 835080"/>
              <a:gd name="connsiteX2" fmla="*/ 320894 w 328777"/>
              <a:gd name="connsiteY2" fmla="*/ 630456 h 835080"/>
              <a:gd name="connsiteX3" fmla="*/ 328777 w 328777"/>
              <a:gd name="connsiteY3" fmla="*/ 835080 h 835080"/>
              <a:gd name="connsiteX0" fmla="*/ 0 w 329510"/>
              <a:gd name="connsiteY0" fmla="*/ 0 h 835080"/>
              <a:gd name="connsiteX1" fmla="*/ 238617 w 329510"/>
              <a:gd name="connsiteY1" fmla="*/ 627170 h 835080"/>
              <a:gd name="connsiteX2" fmla="*/ 320894 w 329510"/>
              <a:gd name="connsiteY2" fmla="*/ 630456 h 835080"/>
              <a:gd name="connsiteX3" fmla="*/ 328777 w 329510"/>
              <a:gd name="connsiteY3" fmla="*/ 835080 h 835080"/>
              <a:gd name="connsiteX0" fmla="*/ 9033 w 90893"/>
              <a:gd name="connsiteY0" fmla="*/ 0 h 520755"/>
              <a:gd name="connsiteX1" fmla="*/ 0 w 90893"/>
              <a:gd name="connsiteY1" fmla="*/ 312845 h 520755"/>
              <a:gd name="connsiteX2" fmla="*/ 82277 w 90893"/>
              <a:gd name="connsiteY2" fmla="*/ 316131 h 520755"/>
              <a:gd name="connsiteX3" fmla="*/ 90160 w 90893"/>
              <a:gd name="connsiteY3" fmla="*/ 520755 h 520755"/>
              <a:gd name="connsiteX0" fmla="*/ 0 w 91385"/>
              <a:gd name="connsiteY0" fmla="*/ 0 h 511230"/>
              <a:gd name="connsiteX1" fmla="*/ 492 w 91385"/>
              <a:gd name="connsiteY1" fmla="*/ 303320 h 511230"/>
              <a:gd name="connsiteX2" fmla="*/ 82769 w 91385"/>
              <a:gd name="connsiteY2" fmla="*/ 306606 h 511230"/>
              <a:gd name="connsiteX3" fmla="*/ 90652 w 91385"/>
              <a:gd name="connsiteY3" fmla="*/ 511230 h 511230"/>
              <a:gd name="connsiteX0" fmla="*/ 0 w 91385"/>
              <a:gd name="connsiteY0" fmla="*/ 0 h 511230"/>
              <a:gd name="connsiteX1" fmla="*/ 492 w 91385"/>
              <a:gd name="connsiteY1" fmla="*/ 303320 h 511230"/>
              <a:gd name="connsiteX2" fmla="*/ 82769 w 91385"/>
              <a:gd name="connsiteY2" fmla="*/ 306606 h 511230"/>
              <a:gd name="connsiteX3" fmla="*/ 90652 w 91385"/>
              <a:gd name="connsiteY3" fmla="*/ 511230 h 511230"/>
              <a:gd name="connsiteX0" fmla="*/ 0 w 512683"/>
              <a:gd name="connsiteY0" fmla="*/ 293319 h 643098"/>
              <a:gd name="connsiteX1" fmla="*/ 492 w 512683"/>
              <a:gd name="connsiteY1" fmla="*/ 596639 h 643098"/>
              <a:gd name="connsiteX2" fmla="*/ 82769 w 512683"/>
              <a:gd name="connsiteY2" fmla="*/ 599925 h 643098"/>
              <a:gd name="connsiteX3" fmla="*/ 512683 w 512683"/>
              <a:gd name="connsiteY3" fmla="*/ 5705 h 643098"/>
              <a:gd name="connsiteX0" fmla="*/ 0 w 512683"/>
              <a:gd name="connsiteY0" fmla="*/ 330919 h 634240"/>
              <a:gd name="connsiteX1" fmla="*/ 492 w 512683"/>
              <a:gd name="connsiteY1" fmla="*/ 634239 h 634240"/>
              <a:gd name="connsiteX2" fmla="*/ 102866 w 512683"/>
              <a:gd name="connsiteY2" fmla="*/ 84866 h 634240"/>
              <a:gd name="connsiteX3" fmla="*/ 512683 w 512683"/>
              <a:gd name="connsiteY3" fmla="*/ 43305 h 634240"/>
              <a:gd name="connsiteX0" fmla="*/ 0 w 512683"/>
              <a:gd name="connsiteY0" fmla="*/ 287614 h 590935"/>
              <a:gd name="connsiteX1" fmla="*/ 492 w 512683"/>
              <a:gd name="connsiteY1" fmla="*/ 590934 h 590935"/>
              <a:gd name="connsiteX2" fmla="*/ 102866 w 512683"/>
              <a:gd name="connsiteY2" fmla="*/ 41561 h 590935"/>
              <a:gd name="connsiteX3" fmla="*/ 512683 w 512683"/>
              <a:gd name="connsiteY3" fmla="*/ 0 h 590935"/>
              <a:gd name="connsiteX0" fmla="*/ 0 w 512683"/>
              <a:gd name="connsiteY0" fmla="*/ 287614 h 590934"/>
              <a:gd name="connsiteX1" fmla="*/ 492 w 512683"/>
              <a:gd name="connsiteY1" fmla="*/ 590934 h 590934"/>
              <a:gd name="connsiteX2" fmla="*/ 102866 w 512683"/>
              <a:gd name="connsiteY2" fmla="*/ 41561 h 590934"/>
              <a:gd name="connsiteX3" fmla="*/ 512683 w 512683"/>
              <a:gd name="connsiteY3" fmla="*/ 0 h 590934"/>
              <a:gd name="connsiteX0" fmla="*/ 0 w 512683"/>
              <a:gd name="connsiteY0" fmla="*/ 470404 h 470404"/>
              <a:gd name="connsiteX1" fmla="*/ 111024 w 512683"/>
              <a:gd name="connsiteY1" fmla="*/ 0 h 470404"/>
              <a:gd name="connsiteX2" fmla="*/ 102866 w 512683"/>
              <a:gd name="connsiteY2" fmla="*/ 224351 h 470404"/>
              <a:gd name="connsiteX3" fmla="*/ 512683 w 512683"/>
              <a:gd name="connsiteY3" fmla="*/ 182790 h 470404"/>
              <a:gd name="connsiteX0" fmla="*/ 36478 w 438137"/>
              <a:gd name="connsiteY0" fmla="*/ 0 h 233058"/>
              <a:gd name="connsiteX1" fmla="*/ 28320 w 438137"/>
              <a:gd name="connsiteY1" fmla="*/ 224351 h 233058"/>
              <a:gd name="connsiteX2" fmla="*/ 438137 w 438137"/>
              <a:gd name="connsiteY2" fmla="*/ 182790 h 233058"/>
              <a:gd name="connsiteX0" fmla="*/ 36478 w 438137"/>
              <a:gd name="connsiteY0" fmla="*/ 0 h 224351"/>
              <a:gd name="connsiteX1" fmla="*/ 28320 w 438137"/>
              <a:gd name="connsiteY1" fmla="*/ 224351 h 224351"/>
              <a:gd name="connsiteX2" fmla="*/ 438137 w 438137"/>
              <a:gd name="connsiteY2" fmla="*/ 182790 h 224351"/>
              <a:gd name="connsiteX0" fmla="*/ 8158 w 409817"/>
              <a:gd name="connsiteY0" fmla="*/ 0 h 224351"/>
              <a:gd name="connsiteX1" fmla="*/ 0 w 409817"/>
              <a:gd name="connsiteY1" fmla="*/ 224351 h 224351"/>
              <a:gd name="connsiteX2" fmla="*/ 409817 w 409817"/>
              <a:gd name="connsiteY2" fmla="*/ 182790 h 224351"/>
              <a:gd name="connsiteX0" fmla="*/ 8158 w 409817"/>
              <a:gd name="connsiteY0" fmla="*/ 0 h 199230"/>
              <a:gd name="connsiteX1" fmla="*/ 0 w 409817"/>
              <a:gd name="connsiteY1" fmla="*/ 199230 h 199230"/>
              <a:gd name="connsiteX2" fmla="*/ 409817 w 409817"/>
              <a:gd name="connsiteY2" fmla="*/ 182790 h 199230"/>
              <a:gd name="connsiteX0" fmla="*/ 0 w 409817"/>
              <a:gd name="connsiteY0" fmla="*/ 16440 h 16440"/>
              <a:gd name="connsiteX1" fmla="*/ 409817 w 409817"/>
              <a:gd name="connsiteY1" fmla="*/ 0 h 16440"/>
              <a:gd name="connsiteX0" fmla="*/ 0 w 213874"/>
              <a:gd name="connsiteY0" fmla="*/ 0 h 8681"/>
              <a:gd name="connsiteX1" fmla="*/ 213874 w 213874"/>
              <a:gd name="connsiteY1" fmla="*/ 8681 h 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3874" h="8681">
                <a:moveTo>
                  <a:pt x="0" y="0"/>
                </a:moveTo>
                <a:lnTo>
                  <a:pt x="213874" y="8681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419973" y="1476284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MA1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92838" y="904169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NH1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65759" y="645676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ME1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46940" y="4659013"/>
            <a:ext cx="65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NJ1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54913" y="735517"/>
            <a:ext cx="2339167" cy="181588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PSM – Portsmouth, NH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BOS – Boston, MA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PVD – Providence, RI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HVN – New Haven, CT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BDR – Bridgeport, CT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PTJ – Port Jefferson, NY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NYC – New York City, NY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PHL – Philadelphia, PA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441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36513" y="514350"/>
            <a:ext cx="8310318" cy="1219200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solidFill>
                  <a:srgbClr val="FFFF00"/>
                </a:solidFill>
              </a:rPr>
              <a:t>In addition – ECDIS manufacturers</a:t>
            </a:r>
            <a:r>
              <a:rPr lang="en-US" altLang="en-US" sz="3600" dirty="0" smtClean="0">
                <a:solidFill>
                  <a:srgbClr val="FFFF00"/>
                </a:solidFill>
              </a:rPr>
              <a:t/>
            </a:r>
            <a:br>
              <a:rPr lang="en-US" altLang="en-US" sz="3600" dirty="0" smtClean="0">
                <a:solidFill>
                  <a:srgbClr val="FFFF00"/>
                </a:solidFill>
              </a:rPr>
            </a:br>
            <a:r>
              <a:rPr lang="en-US" altLang="en-US" sz="1800" dirty="0" smtClean="0">
                <a:solidFill>
                  <a:srgbClr val="FFFF00"/>
                </a:solidFill>
              </a:rPr>
              <a:t>(ECDIS - Electronic Chart Display and Information System)</a:t>
            </a:r>
            <a:r>
              <a:rPr lang="en-US" altLang="en-US" sz="2800" u="sng" dirty="0" smtClean="0">
                <a:solidFill>
                  <a:srgbClr val="FFFF00"/>
                </a:solidFill>
              </a:rPr>
              <a:t/>
            </a:r>
            <a:br>
              <a:rPr lang="en-US" altLang="en-US" sz="2800" u="sng" dirty="0" smtClean="0">
                <a:solidFill>
                  <a:srgbClr val="FFFF00"/>
                </a:solidFill>
              </a:rPr>
            </a:br>
            <a:endParaRPr lang="en-US" altLang="en-US" dirty="0" smtClean="0">
              <a:solidFill>
                <a:srgbClr val="FFFF00"/>
              </a:solidFill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152400" y="3867150"/>
            <a:ext cx="4419600" cy="10668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ts val="1200"/>
              </a:spcBef>
            </a:pPr>
            <a:r>
              <a:rPr lang="en-US" altLang="en-US" sz="2000" smtClean="0"/>
              <a:t>Vector database of chart features</a:t>
            </a:r>
          </a:p>
          <a:p>
            <a:pPr eaLnBrk="1" hangingPunct="1">
              <a:lnSpc>
                <a:spcPct val="85000"/>
              </a:lnSpc>
              <a:spcBef>
                <a:spcPts val="1200"/>
              </a:spcBef>
            </a:pPr>
            <a:r>
              <a:rPr lang="en-US" altLang="en-US" sz="2000" smtClean="0"/>
              <a:t>Built to IHO’s S-57 standard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6451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-1135" r="290" b="13644"/>
          <a:stretch>
            <a:fillRect/>
          </a:stretch>
        </p:blipFill>
        <p:spPr bwMode="auto">
          <a:xfrm>
            <a:off x="228600" y="1581150"/>
            <a:ext cx="3109913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4" descr="C:\Users\guillaume.auclert\Desktop\presentation ESRI\images\Ecdis_Syst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50"/>
          <a:stretch>
            <a:fillRect/>
          </a:stretch>
        </p:blipFill>
        <p:spPr bwMode="auto">
          <a:xfrm>
            <a:off x="5613400" y="2876550"/>
            <a:ext cx="3530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33800" y="1581150"/>
            <a:ext cx="5257800" cy="1292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defTabSz="685800" eaLnBrk="1" hangingPunct="1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cs typeface="+mn-cs"/>
              </a:rPr>
              <a:t>Displays ENC’s and integrates a variety of real-time information</a:t>
            </a:r>
          </a:p>
          <a:p>
            <a:pPr marL="171450" indent="-171450" defTabSz="685800" eaLnBrk="1" hangingPunct="1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cs typeface="+mn-cs"/>
              </a:rPr>
              <a:t>Meets IHO regulations and is an alternative to paper charts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501" y="1544370"/>
            <a:ext cx="5605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 last two characters (i.e., seventh and </a:t>
            </a:r>
            <a:r>
              <a:rPr lang="en-US" dirty="0" smtClean="0"/>
              <a:t>eighth) are </a:t>
            </a:r>
            <a:r>
              <a:rPr lang="en-US" dirty="0"/>
              <a:t>the cell location with respect to a given </a:t>
            </a:r>
            <a:r>
              <a:rPr lang="en-US" dirty="0" smtClean="0"/>
              <a:t>reference. </a:t>
            </a:r>
            <a:r>
              <a:rPr lang="en-US" dirty="0"/>
              <a:t>The southwestern corner of the ENC cell grid is the center of origin (“AA”), where the seventh </a:t>
            </a:r>
            <a:r>
              <a:rPr lang="en-US" dirty="0" smtClean="0"/>
              <a:t>character </a:t>
            </a:r>
            <a:r>
              <a:rPr lang="en-US" dirty="0"/>
              <a:t>represents distance from the center of origin in latitude and </a:t>
            </a:r>
            <a:r>
              <a:rPr lang="en-US" dirty="0" smtClean="0"/>
              <a:t> the eighth </a:t>
            </a:r>
            <a:r>
              <a:rPr lang="en-US" dirty="0"/>
              <a:t>character represents distance from the center of origin in </a:t>
            </a:r>
            <a:r>
              <a:rPr lang="en-US" dirty="0" smtClean="0"/>
              <a:t>longitude.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9501" y="551346"/>
            <a:ext cx="5381133" cy="811213"/>
          </a:xfrm>
        </p:spPr>
        <p:txBody>
          <a:bodyPr/>
          <a:lstStyle/>
          <a:p>
            <a:r>
              <a:rPr lang="en-US" dirty="0" smtClean="0"/>
              <a:t>Naming convention: </a:t>
            </a:r>
            <a:br>
              <a:rPr lang="en-US" dirty="0" smtClean="0"/>
            </a:br>
            <a:r>
              <a:rPr lang="en-US" sz="2000" dirty="0" smtClean="0"/>
              <a:t>Cell location</a:t>
            </a:r>
            <a:endParaRPr lang="en-US" sz="2000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t="36977" r="30190" b="7860"/>
          <a:stretch/>
        </p:blipFill>
        <p:spPr>
          <a:xfrm>
            <a:off x="5876935" y="1280159"/>
            <a:ext cx="3191692" cy="37621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8308" y="459813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AA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075508" y="459813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AB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535710" y="4598130"/>
            <a:ext cx="454198" cy="457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AC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17631" y="414093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BA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617631" y="368373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2836639" y="4602489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AX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3293839" y="4602489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AY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3754041" y="4602489"/>
            <a:ext cx="454198" cy="457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AZ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199909" y="4598130"/>
            <a:ext cx="339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53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Naming convention: </a:t>
            </a:r>
            <a:br>
              <a:rPr lang="en-US" dirty="0" smtClean="0"/>
            </a:br>
            <a:r>
              <a:rPr lang="en-US" sz="2000" dirty="0" smtClean="0"/>
              <a:t>Summary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033000" y="2802658"/>
            <a:ext cx="3541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</a:rPr>
              <a:t>US  5  SEA  EK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55" y="2855302"/>
            <a:ext cx="2496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</a:rPr>
              <a:t>Production code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33000" y="2802658"/>
            <a:ext cx="737812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41689" y="2802658"/>
            <a:ext cx="381969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94535" y="2802658"/>
            <a:ext cx="974151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39563" y="2802658"/>
            <a:ext cx="686769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06287" y="2864212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</a:rPr>
              <a:t>Cell Location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61490" y="1577077"/>
            <a:ext cx="2925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</a:rPr>
              <a:t>Geographic location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09182" y="4141659"/>
            <a:ext cx="1846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</a:rPr>
              <a:t>Usage band</a:t>
            </a:r>
          </a:p>
        </p:txBody>
      </p:sp>
      <p:sp>
        <p:nvSpPr>
          <p:cNvPr id="15" name="Right Arrow 14"/>
          <p:cNvSpPr/>
          <p:nvPr/>
        </p:nvSpPr>
        <p:spPr>
          <a:xfrm rot="16200000">
            <a:off x="4571108" y="2351355"/>
            <a:ext cx="426303" cy="20250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261465" y="2996440"/>
            <a:ext cx="384386" cy="19720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2484359" y="3027835"/>
            <a:ext cx="354604" cy="16581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3819521" y="3663294"/>
            <a:ext cx="426303" cy="20250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39563" y="3745625"/>
            <a:ext cx="365667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u="sng" dirty="0" smtClean="0"/>
              <a:t>Note: </a:t>
            </a:r>
            <a:r>
              <a:rPr lang="en-US" dirty="0" smtClean="0"/>
              <a:t>We will make sure that a similar name exists in the current ENC suite (especially, cells that end with “M”).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590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874"/>
            <a:ext cx="9144000" cy="4381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5543"/>
            <a:ext cx="772001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Although most features at similar scale can be copied, bathymetry will need to be recompiled!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417" y="2281178"/>
            <a:ext cx="1537548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Depth (m)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52" y="2680745"/>
            <a:ext cx="1000262" cy="237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71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6328" y="866068"/>
          <a:ext cx="8990554" cy="4261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98">
                  <a:extLst>
                    <a:ext uri="{9D8B030D-6E8A-4147-A177-3AD203B41FA5}">
                      <a16:colId xmlns:a16="http://schemas.microsoft.com/office/drawing/2014/main" val="1865968558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985765400"/>
                    </a:ext>
                  </a:extLst>
                </a:gridCol>
                <a:gridCol w="860322">
                  <a:extLst>
                    <a:ext uri="{9D8B030D-6E8A-4147-A177-3AD203B41FA5}">
                      <a16:colId xmlns:a16="http://schemas.microsoft.com/office/drawing/2014/main" val="1088140363"/>
                    </a:ext>
                  </a:extLst>
                </a:gridCol>
                <a:gridCol w="849549">
                  <a:extLst>
                    <a:ext uri="{9D8B030D-6E8A-4147-A177-3AD203B41FA5}">
                      <a16:colId xmlns:a16="http://schemas.microsoft.com/office/drawing/2014/main" val="1401037408"/>
                    </a:ext>
                  </a:extLst>
                </a:gridCol>
                <a:gridCol w="4707256">
                  <a:extLst>
                    <a:ext uri="{9D8B030D-6E8A-4147-A177-3AD203B41FA5}">
                      <a16:colId xmlns:a16="http://schemas.microsoft.com/office/drawing/2014/main" val="180488351"/>
                    </a:ext>
                  </a:extLst>
                </a:gridCol>
              </a:tblGrid>
              <a:tr h="338328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  <a:r>
                        <a:rPr lang="en-US" sz="16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 band</a:t>
                      </a:r>
                      <a:endParaRPr lang="en-US" sz="16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Standard Scale (rounded)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Width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Height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717129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1</a:t>
                      </a:r>
                      <a:endParaRPr lang="en-US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1:5,120,000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38.4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38.4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/>
                        <a:t>                                               100,      200,</a:t>
                      </a:r>
                      <a:r>
                        <a:rPr lang="en-US" altLang="en-US" sz="1400" dirty="0" smtClean="0"/>
                        <a:t>…</a:t>
                      </a:r>
                      <a:endParaRPr lang="en-US" sz="1800" dirty="0" smtClean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834780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/>
                        <a:t> 1:2,560,000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19.2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19.2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/>
                        <a:t>                                          50,100,150,200,</a:t>
                      </a:r>
                      <a:r>
                        <a:rPr lang="en-US" altLang="en-US" sz="1400" dirty="0" smtClean="0"/>
                        <a:t>…</a:t>
                      </a:r>
                      <a:endParaRPr lang="en-US" sz="1800" dirty="0" smtClean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256151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2</a:t>
                      </a:r>
                      <a:endParaRPr lang="en-US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1:1,280,000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9.6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9.6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en-US" sz="1800" dirty="0" smtClean="0"/>
                        <a:t>                                             50,100,150,200,</a:t>
                      </a:r>
                      <a:r>
                        <a:rPr lang="en-US" altLang="en-US" sz="1400" dirty="0" smtClean="0"/>
                        <a:t>…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218031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1:640,000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/>
                        <a:t>                                   20     ,50,100,150,200,</a:t>
                      </a:r>
                      <a:r>
                        <a:rPr lang="en-US" altLang="en-US" sz="1400" dirty="0" smtClean="0"/>
                        <a:t>…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844175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3</a:t>
                      </a:r>
                      <a:endParaRPr lang="en-US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1:320,000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/>
                        <a:t>                                   20,30,50,100,150,200,</a:t>
                      </a:r>
                      <a:r>
                        <a:rPr lang="en-US" altLang="en-US" sz="1400" dirty="0" smtClean="0"/>
                        <a:t>…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065160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1:160,000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/>
                        <a:t>                         10,    ,20,30,50,100,150,200,</a:t>
                      </a:r>
                      <a:r>
                        <a:rPr lang="en-US" altLang="en-US" sz="1400" dirty="0" smtClean="0"/>
                        <a:t>…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226904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4</a:t>
                      </a:r>
                      <a:endParaRPr lang="en-US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1:80,000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/>
                        <a:t>             5,         10,    ,20,30,50,100,150,200,</a:t>
                      </a:r>
                      <a:r>
                        <a:rPr lang="en-US" altLang="en-US" sz="1400" dirty="0" smtClean="0"/>
                        <a:t>…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682014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1:40,000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   2,</a:t>
                      </a:r>
                      <a:r>
                        <a:rPr kumimoji="0" lang="en-US" altLang="en-US" sz="1800" b="0" i="0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    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5,</a:t>
                      </a:r>
                      <a:r>
                        <a:rPr kumimoji="0" lang="en-US" altLang="en-US" sz="1800" b="0" i="0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       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10,</a:t>
                      </a:r>
                      <a:r>
                        <a:rPr kumimoji="0" lang="en-US" altLang="en-US" sz="1800" b="0" i="0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  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,20,30,50,1</a:t>
                      </a:r>
                      <a:r>
                        <a:rPr lang="en-US" altLang="en-US" sz="1800" dirty="0" smtClean="0"/>
                        <a:t>00,150,200,</a:t>
                      </a:r>
                      <a:r>
                        <a:rPr lang="en-US" altLang="en-US" sz="1400" dirty="0" smtClean="0"/>
                        <a:t>…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359684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Band 5</a:t>
                      </a:r>
                      <a:endParaRPr lang="en-US" sz="2000" b="1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1:20,000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   2,      5,      8,10,15,20,30,50,1</a:t>
                      </a:r>
                      <a:r>
                        <a:rPr lang="en-US" altLang="en-US" sz="1800" dirty="0" smtClean="0"/>
                        <a:t>00,150,200,</a:t>
                      </a:r>
                      <a:r>
                        <a:rPr lang="en-US" altLang="en-US" sz="1400" dirty="0" smtClean="0"/>
                        <a:t>… </a:t>
                      </a:r>
                      <a:endParaRPr lang="en-US" altLang="en-US" sz="1800" dirty="0" smtClean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67279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1:10,000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0.075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0.075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   2,3,4,5,6,7,8,10,15,20,30,50,1</a:t>
                      </a:r>
                      <a:r>
                        <a:rPr lang="en-US" altLang="en-US" sz="1800" dirty="0" smtClean="0"/>
                        <a:t>00,150,200,</a:t>
                      </a:r>
                      <a:r>
                        <a:rPr lang="en-US" altLang="en-US" sz="1400" dirty="0" smtClean="0"/>
                        <a:t>…</a:t>
                      </a:r>
                      <a:endParaRPr lang="en-US" altLang="en-US" sz="1800" dirty="0" smtClean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649874"/>
                  </a:ext>
                </a:extLst>
              </a:tr>
            </a:tbl>
          </a:graphicData>
        </a:graphic>
      </p:graphicFrame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0" y="241984"/>
            <a:ext cx="7210425" cy="811213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FF00"/>
                </a:solidFill>
              </a:rPr>
              <a:t>Recommended depth contours per scale band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9153" y="957403"/>
            <a:ext cx="114054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 IHO S-4 (B-411)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1137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42538" y="846494"/>
          <a:ext cx="8990554" cy="4261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98">
                  <a:extLst>
                    <a:ext uri="{9D8B030D-6E8A-4147-A177-3AD203B41FA5}">
                      <a16:colId xmlns:a16="http://schemas.microsoft.com/office/drawing/2014/main" val="1865968558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985765400"/>
                    </a:ext>
                  </a:extLst>
                </a:gridCol>
                <a:gridCol w="996042">
                  <a:extLst>
                    <a:ext uri="{9D8B030D-6E8A-4147-A177-3AD203B41FA5}">
                      <a16:colId xmlns:a16="http://schemas.microsoft.com/office/drawing/2014/main" val="1088140363"/>
                    </a:ext>
                  </a:extLst>
                </a:gridCol>
                <a:gridCol w="898072">
                  <a:extLst>
                    <a:ext uri="{9D8B030D-6E8A-4147-A177-3AD203B41FA5}">
                      <a16:colId xmlns:a16="http://schemas.microsoft.com/office/drawing/2014/main" val="1401037408"/>
                    </a:ext>
                  </a:extLst>
                </a:gridCol>
                <a:gridCol w="4523013">
                  <a:extLst>
                    <a:ext uri="{9D8B030D-6E8A-4147-A177-3AD203B41FA5}">
                      <a16:colId xmlns:a16="http://schemas.microsoft.com/office/drawing/2014/main" val="180488351"/>
                    </a:ext>
                  </a:extLst>
                </a:gridCol>
              </a:tblGrid>
              <a:tr h="338328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  <a:r>
                        <a:rPr lang="en-US" sz="16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 band</a:t>
                      </a:r>
                      <a:endParaRPr lang="en-US" sz="16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Standard Scale (rounded)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Width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Height</a:t>
                      </a:r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717129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1</a:t>
                      </a:r>
                      <a:endParaRPr lang="en-US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1:5,120,000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38.4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38.4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834780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/>
                        <a:t> 1:2,560,000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19.2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19.2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256151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2</a:t>
                      </a:r>
                      <a:endParaRPr lang="en-US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1:1,280,000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9.6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9.6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218031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1:640,000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844175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3</a:t>
                      </a:r>
                      <a:endParaRPr lang="en-US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1:320,000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065160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1:160,000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226904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 4</a:t>
                      </a:r>
                      <a:endParaRPr lang="en-US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1:80,000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682014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1:40,000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359684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Band 5</a:t>
                      </a:r>
                      <a:endParaRPr lang="en-US" sz="2000" b="1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1:20,000</a:t>
                      </a:r>
                      <a:endParaRPr lang="en-US" sz="18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800" dirty="0" smtClean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67279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1:10,000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0.075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0.075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800" dirty="0" smtClean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649874"/>
                  </a:ext>
                </a:extLst>
              </a:tr>
            </a:tbl>
          </a:graphicData>
        </a:graphic>
      </p:graphicFrame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0" y="241984"/>
            <a:ext cx="7210425" cy="811213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FF00"/>
                </a:solidFill>
              </a:rPr>
              <a:t>Recommended feature per scale band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78808" y="1821258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17072" y="1821258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810273" y="3870191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448536" y="3870191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95741" y="3870191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34005" y="3870191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533" y="3870191"/>
            <a:ext cx="526132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172009" y="3870191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872269" y="3876879"/>
            <a:ext cx="502920" cy="4895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95738" y="3175918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34002" y="3175918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530" y="3175918"/>
            <a:ext cx="526132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4" name="Picture 23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172006" y="3175918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Picture 24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872266" y="3182606"/>
            <a:ext cx="502920" cy="4895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Picture 2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95741" y="2523989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Picture 2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34005" y="2523989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8" name="Picture 27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872269" y="2530677"/>
            <a:ext cx="502920" cy="4895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9" name="Picture 2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810269" y="4547530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" name="Picture 2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448532" y="4547530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Picture 3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95737" y="4547530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2" name="Picture 3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34001" y="4547530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529" y="4547530"/>
            <a:ext cx="526132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4" name="Picture 33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172005" y="4547530"/>
            <a:ext cx="502920" cy="50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5" name="Picture 34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872265" y="4554218"/>
            <a:ext cx="502920" cy="48954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4542503" y="1100423"/>
            <a:ext cx="615881" cy="4308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Hydro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S.L.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9280" y="1208144"/>
            <a:ext cx="615881" cy="2154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MPA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06859" y="1100423"/>
            <a:ext cx="615881" cy="4308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Traffic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Lanes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64438" y="1100423"/>
            <a:ext cx="615881" cy="4308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Lights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Buoys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71215" y="1100423"/>
            <a:ext cx="615881" cy="4308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air-gaps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86459" y="1208144"/>
            <a:ext cx="615881" cy="2154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Topo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335571" y="1235075"/>
            <a:ext cx="615881" cy="1615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  <a:latin typeface="+mj-lt"/>
              </a:rPr>
              <a:t>Channels</a:t>
            </a:r>
          </a:p>
        </p:txBody>
      </p:sp>
    </p:spTree>
    <p:extLst>
      <p:ext uri="{BB962C8B-B14F-4D97-AF65-F5344CB8AC3E}">
        <p14:creationId xmlns:p14="http://schemas.microsoft.com/office/powerpoint/2010/main" val="20955245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FE9DF"/>
            </a:gs>
            <a:gs pos="50000">
              <a:srgbClr val="21ABC8"/>
            </a:gs>
            <a:gs pos="100000">
              <a:srgbClr val="0B2262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Current US ENC coverage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65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3367088"/>
            <a:ext cx="2481263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2413"/>
            <a:ext cx="25146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Box 2"/>
          <p:cNvSpPr txBox="1">
            <a:spLocks noChangeArrowheads="1"/>
          </p:cNvSpPr>
          <p:nvPr/>
        </p:nvSpPr>
        <p:spPr bwMode="auto">
          <a:xfrm>
            <a:off x="5870575" y="2922588"/>
            <a:ext cx="922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Norfolk</a:t>
            </a:r>
          </a:p>
        </p:txBody>
      </p:sp>
      <p:pic>
        <p:nvPicPr>
          <p:cNvPr id="6656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17650"/>
            <a:ext cx="5037138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6792913" y="473551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New York</a:t>
            </a:r>
          </a:p>
        </p:txBody>
      </p:sp>
      <p:pic>
        <p:nvPicPr>
          <p:cNvPr id="6656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t="66446" r="83868" b="6659"/>
          <a:stretch>
            <a:fillRect/>
          </a:stretch>
        </p:blipFill>
        <p:spPr bwMode="auto">
          <a:xfrm>
            <a:off x="533400" y="2724150"/>
            <a:ext cx="1563688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Current ENC footprints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87325" y="1844675"/>
            <a:ext cx="4813300" cy="3021013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ts val="1200"/>
              </a:spcBef>
            </a:pPr>
            <a:r>
              <a:rPr lang="en-US" altLang="en-US" sz="2400" dirty="0" smtClean="0"/>
              <a:t>Legacy data from raster charts (131 RNC scales and 120 ENC scales) </a:t>
            </a:r>
          </a:p>
          <a:p>
            <a:pPr eaLnBrk="1" hangingPunct="1">
              <a:lnSpc>
                <a:spcPct val="85000"/>
              </a:lnSpc>
              <a:spcBef>
                <a:spcPts val="1200"/>
              </a:spcBef>
            </a:pPr>
            <a:endParaRPr lang="en-US" altLang="en-US" sz="1200" dirty="0" smtClean="0"/>
          </a:p>
          <a:p>
            <a:pPr eaLnBrk="1" hangingPunct="1">
              <a:lnSpc>
                <a:spcPct val="85000"/>
              </a:lnSpc>
              <a:spcBef>
                <a:spcPts val="1200"/>
              </a:spcBef>
            </a:pPr>
            <a:r>
              <a:rPr lang="en-US" altLang="en-US" sz="2400" dirty="0" smtClean="0"/>
              <a:t>ENC limits copied directly from raster chart boundaries</a:t>
            </a:r>
          </a:p>
          <a:p>
            <a:pPr eaLnBrk="1" hangingPunct="1">
              <a:lnSpc>
                <a:spcPct val="85000"/>
              </a:lnSpc>
              <a:spcBef>
                <a:spcPts val="1200"/>
              </a:spcBef>
            </a:pPr>
            <a:endParaRPr lang="en-US" altLang="en-US" sz="1200" dirty="0" smtClean="0"/>
          </a:p>
          <a:p>
            <a:pPr eaLnBrk="1" hangingPunct="1">
              <a:lnSpc>
                <a:spcPct val="85000"/>
              </a:lnSpc>
              <a:spcBef>
                <a:spcPts val="1200"/>
              </a:spcBef>
            </a:pPr>
            <a:r>
              <a:rPr lang="en-US" altLang="en-US" sz="2400" dirty="0" smtClean="0"/>
              <a:t>Easy interim solution  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266" r="9869" b="5873"/>
          <a:stretch>
            <a:fillRect/>
          </a:stretch>
        </p:blipFill>
        <p:spPr bwMode="auto">
          <a:xfrm>
            <a:off x="5000625" y="1835150"/>
            <a:ext cx="4051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1"/>
          <p:cNvSpPr txBox="1">
            <a:spLocks noChangeArrowheads="1"/>
          </p:cNvSpPr>
          <p:nvPr/>
        </p:nvSpPr>
        <p:spPr bwMode="auto">
          <a:xfrm>
            <a:off x="5000625" y="4127500"/>
            <a:ext cx="4135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Ex: The English channel/ UKHO &amp; SHOM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Legacy data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68475"/>
            <a:ext cx="8605838" cy="2849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Too many scales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Scales don’t conform to IHO (S-57 &amp; S-101) recommended scales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Duplication of coverage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Lacking uniformity, consistency, and coherence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100" dirty="0" smtClean="0"/>
              <a:t>Not a smooth transition from scale to scale while navigating on ECDIS systems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509588" y="760533"/>
            <a:ext cx="7210425" cy="811213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1" t="37152" r="9438" b="16409"/>
          <a:stretch>
            <a:fillRect/>
          </a:stretch>
        </p:blipFill>
        <p:spPr bwMode="auto">
          <a:xfrm>
            <a:off x="219075" y="760533"/>
            <a:ext cx="7500938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9108" y="187569"/>
            <a:ext cx="62913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Standards are common grounds for argument!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75171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31" y="565149"/>
            <a:ext cx="7940431" cy="811213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Vision for the future: Nautical Charting Plan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82" y="1533777"/>
            <a:ext cx="7191375" cy="3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4685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56084"/>
            <a:ext cx="8983252" cy="34249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Rescheming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999"/>
            <a:ext cx="8315325" cy="1609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66" y="2244891"/>
            <a:ext cx="6908291" cy="242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72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19571</TotalTime>
  <Words>1058</Words>
  <Application>Microsoft Office PowerPoint</Application>
  <PresentationFormat>On-screen Show (16:9)</PresentationFormat>
  <Paragraphs>353</Paragraphs>
  <Slides>34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Bodoni MT</vt:lpstr>
      <vt:lpstr>Calibri</vt:lpstr>
      <vt:lpstr>Calibri Light</vt:lpstr>
      <vt:lpstr>Candara</vt:lpstr>
      <vt:lpstr>Theme1</vt:lpstr>
      <vt:lpstr>Custom Design</vt:lpstr>
      <vt:lpstr>Berlin</vt:lpstr>
      <vt:lpstr>1_Custom Design</vt:lpstr>
      <vt:lpstr>1_Berlin</vt:lpstr>
      <vt:lpstr>2_Custom Design</vt:lpstr>
      <vt:lpstr>Re-scheming Plan NOAA's Electronic Navigational Chart Coverage</vt:lpstr>
      <vt:lpstr>Motivation</vt:lpstr>
      <vt:lpstr>In addition – ECDIS manufacturers (ECDIS - Electronic Chart Display and Information System) </vt:lpstr>
      <vt:lpstr>Current US ENC coverage</vt:lpstr>
      <vt:lpstr>Current ENC footprints</vt:lpstr>
      <vt:lpstr>Legacy data issues</vt:lpstr>
      <vt:lpstr>PowerPoint Presentation</vt:lpstr>
      <vt:lpstr>Vision for the future: Nautical Charting Plan</vt:lpstr>
      <vt:lpstr>Rescheming</vt:lpstr>
      <vt:lpstr>PowerPoint Presentation</vt:lpstr>
      <vt:lpstr>PowerPoint Presentation</vt:lpstr>
      <vt:lpstr>Calculating ENC cell width and height</vt:lpstr>
      <vt:lpstr>Fishnet tool:</vt:lpstr>
      <vt:lpstr>New York</vt:lpstr>
      <vt:lpstr>Great Lakes</vt:lpstr>
      <vt:lpstr>Re-scheming at high latitudes</vt:lpstr>
      <vt:lpstr>Discussion</vt:lpstr>
      <vt:lpstr>Benefits of re-scheming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Naming convention:  </vt:lpstr>
      <vt:lpstr>Naming convention:  Production code and usage band</vt:lpstr>
      <vt:lpstr>Naming convention:  Principle ports versus standard state coverage</vt:lpstr>
      <vt:lpstr>PowerPoint Presentation</vt:lpstr>
      <vt:lpstr>Naming convention:  Cell location</vt:lpstr>
      <vt:lpstr>Naming convention:  Summary</vt:lpstr>
      <vt:lpstr>PowerPoint Presentation</vt:lpstr>
      <vt:lpstr>Recommended depth contours per scale band</vt:lpstr>
      <vt:lpstr>Recommended feature per scale band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NOSTEMP</dc:creator>
  <cp:lastModifiedBy>Megan Bartlett</cp:lastModifiedBy>
  <cp:revision>357</cp:revision>
  <dcterms:created xsi:type="dcterms:W3CDTF">2016-10-17T14:35:38Z</dcterms:created>
  <dcterms:modified xsi:type="dcterms:W3CDTF">2018-04-15T01:47:40Z</dcterms:modified>
</cp:coreProperties>
</file>