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75" r:id="rId2"/>
    <p:sldId id="276" r:id="rId3"/>
    <p:sldId id="279" r:id="rId4"/>
    <p:sldId id="277" r:id="rId5"/>
    <p:sldId id="278" r:id="rId6"/>
    <p:sldId id="280" r:id="rId7"/>
    <p:sldId id="281" r:id="rId8"/>
    <p:sldId id="284" r:id="rId9"/>
    <p:sldId id="286" r:id="rId10"/>
    <p:sldId id="291" r:id="rId11"/>
    <p:sldId id="292" r:id="rId12"/>
    <p:sldId id="312" r:id="rId13"/>
    <p:sldId id="309" r:id="rId14"/>
    <p:sldId id="310" r:id="rId15"/>
    <p:sldId id="311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2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registry.iho.i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682" y="505706"/>
            <a:ext cx="9144000" cy="784432"/>
          </a:xfrm>
        </p:spPr>
        <p:txBody>
          <a:bodyPr>
            <a:normAutofit/>
          </a:bodyPr>
          <a:lstStyle/>
          <a:p>
            <a:r>
              <a:rPr lang="en-AU" dirty="0" smtClean="0"/>
              <a:t>International Hydrographic Organization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HSSC10</a:t>
            </a:r>
            <a:r>
              <a:rPr lang="de-DE" dirty="0"/>
              <a:t>, </a:t>
            </a:r>
            <a:r>
              <a:rPr lang="de-DE" dirty="0" smtClean="0"/>
              <a:t>Warnemünde, Germany -14-17 May 2018</a:t>
            </a: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198604" y="2601792"/>
            <a:ext cx="9794789" cy="2979593"/>
          </a:xfrm>
        </p:spPr>
        <p:txBody>
          <a:bodyPr anchor="t">
            <a:normAutofit/>
          </a:bodyPr>
          <a:lstStyle/>
          <a:p>
            <a:pPr lvl="0" fontAlgn="base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SzPct val="60000"/>
              <a:defRPr/>
            </a:pPr>
            <a:r>
              <a:rPr lang="en-US" sz="2800" kern="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Summary of the Activities of the IHO Geospatial Information (GI) Registry</a:t>
            </a:r>
            <a:br>
              <a:rPr lang="en-US" sz="2800" kern="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</a:br>
            <a:r>
              <a:rPr lang="en-US" sz="2800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/>
            </a:r>
            <a:br>
              <a:rPr lang="en-US" sz="2800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</a:br>
            <a:r>
              <a:rPr lang="en-US" sz="2400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HSSC10</a:t>
            </a:r>
            <a:r>
              <a:rPr lang="en-US" sz="2400" kern="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/>
            </a:r>
            <a:br>
              <a:rPr lang="en-US" sz="2400" kern="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</a:br>
            <a:r>
              <a:rPr lang="en-US" sz="2400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/>
            </a:r>
            <a:br>
              <a:rPr lang="en-US" sz="2400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</a:br>
            <a:r>
              <a:rPr lang="en-US" sz="2400" kern="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Warnemünde</a:t>
            </a:r>
            <a:r>
              <a:rPr lang="en-US" sz="2400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, Germany </a:t>
            </a:r>
            <a:r>
              <a:rPr lang="en-US" sz="2400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– 14-17 May 2018</a:t>
            </a:r>
            <a:r>
              <a:rPr lang="en-US" sz="2400" kern="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/>
            </a:r>
            <a:br>
              <a:rPr lang="en-US" sz="2400" kern="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</a:br>
            <a:r>
              <a:rPr lang="en-US" sz="2400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/>
            </a:r>
            <a:br>
              <a:rPr lang="en-US" sz="2400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</a:br>
            <a:r>
              <a:rPr lang="en-US" sz="2400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IHO </a:t>
            </a:r>
            <a:r>
              <a:rPr lang="en-US" sz="2400" kern="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Secretariat</a:t>
            </a:r>
          </a:p>
        </p:txBody>
      </p:sp>
      <p:pic>
        <p:nvPicPr>
          <p:cNvPr id="6" name="Imag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74" y="1290138"/>
            <a:ext cx="931251" cy="122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HSSC10, Warnemünde, Germany -14-17 May 2018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091" y="292964"/>
            <a:ext cx="10554810" cy="59573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Guidelines for Proposals to </a:t>
            </a:r>
            <a:r>
              <a:rPr lang="en-AU" dirty="0"/>
              <a:t>the IHO GI Registry</a:t>
            </a:r>
            <a:endParaRPr lang="fr-F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19088" y="2837329"/>
            <a:ext cx="5757909" cy="442502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S-100WG2 Action 21: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9088" y="3258692"/>
            <a:ext cx="6879446" cy="1837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/>
              <a:t>Develop draft guidelines for submission of proposals to the IHO GI Registry for Submitting Organizations, Domain Control Bodies and the Register Manager, for consideration of the S-100WG.</a:t>
            </a:r>
            <a:endParaRPr lang="en-AU" dirty="0" smtClean="0"/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29266" t="19694" r="40612" b="11523"/>
          <a:stretch/>
        </p:blipFill>
        <p:spPr bwMode="auto">
          <a:xfrm>
            <a:off x="8161702" y="1186627"/>
            <a:ext cx="3558073" cy="4673260"/>
          </a:xfrm>
          <a:prstGeom prst="rect">
            <a:avLst/>
          </a:prstGeom>
          <a:ln>
            <a:noFill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719090" y="1084080"/>
            <a:ext cx="6428685" cy="1753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S-99 - </a:t>
            </a:r>
            <a:r>
              <a:rPr lang="en-US" i="1" dirty="0"/>
              <a:t>Operational Procedures for the Organization and Management of the S-100 Geospatial Information </a:t>
            </a:r>
            <a:r>
              <a:rPr lang="en-US" i="1" dirty="0" smtClean="0"/>
              <a:t>Registry</a:t>
            </a:r>
          </a:p>
          <a:p>
            <a:pPr lvl="1"/>
            <a:r>
              <a:rPr lang="en-US" sz="2600" dirty="0" smtClean="0"/>
              <a:t>Provides high level operational guidance for the IHO GI Registry.</a:t>
            </a:r>
            <a:r>
              <a:rPr lang="en-AU" sz="2600" dirty="0" smtClean="0"/>
              <a:t> 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19087" y="5096370"/>
            <a:ext cx="7559939" cy="442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Provisionally assigned S-99 Annex A – S-100WG3 </a:t>
            </a:r>
          </a:p>
        </p:txBody>
      </p:sp>
    </p:spTree>
    <p:extLst>
      <p:ext uri="{BB962C8B-B14F-4D97-AF65-F5344CB8AC3E}">
        <p14:creationId xmlns:p14="http://schemas.microsoft.com/office/powerpoint/2010/main" val="371676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HSSC10, Warnemünde, Germany -14-17 May 2018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9091" y="292964"/>
            <a:ext cx="9823404" cy="59573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Review of </a:t>
            </a:r>
            <a:r>
              <a:rPr lang="en-AU" dirty="0"/>
              <a:t>IHO GI </a:t>
            </a:r>
            <a:r>
              <a:rPr lang="en-AU" dirty="0" smtClean="0"/>
              <a:t>Registry </a:t>
            </a:r>
            <a:r>
              <a:rPr lang="en-AU" dirty="0" smtClean="0"/>
              <a:t>Content</a:t>
            </a:r>
            <a:endParaRPr lang="fr-F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19088" y="1142999"/>
            <a:ext cx="5757909" cy="442502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S-100WG2 Action 23: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19089" y="1564362"/>
            <a:ext cx="5153678" cy="1393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/>
              <a:t>Sub-WG to be formed to review the content of the IHO GI Registry.  </a:t>
            </a:r>
            <a:endParaRPr lang="en-AU" dirty="0" smtClean="0"/>
          </a:p>
        </p:txBody>
      </p:sp>
      <p:pic>
        <p:nvPicPr>
          <p:cNvPr id="6" name="Picture 5"/>
          <p:cNvPicPr preferRelativeResize="0">
            <a:picLocks noChangeAspect="1"/>
          </p:cNvPicPr>
          <p:nvPr/>
        </p:nvPicPr>
        <p:blipFill rotWithShape="1">
          <a:blip r:embed="rId2"/>
          <a:srcRect t="882" b="6232"/>
          <a:stretch>
            <a:fillRect/>
          </a:stretch>
        </p:blipFill>
        <p:spPr bwMode="auto">
          <a:xfrm>
            <a:off x="2745927" y="2639664"/>
            <a:ext cx="6063223" cy="3354123"/>
          </a:xfrm>
          <a:prstGeom prst="rect">
            <a:avLst/>
          </a:prstGeom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229100" y="1121860"/>
            <a:ext cx="5757909" cy="4425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Initial review conducted 2017*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29100" y="1564361"/>
            <a:ext cx="5153678" cy="86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 smtClean="0"/>
              <a:t>Initial results reviewed by </a:t>
            </a:r>
            <a:r>
              <a:rPr lang="en-AU" dirty="0" err="1" smtClean="0"/>
              <a:t>GIRegPT</a:t>
            </a:r>
            <a:r>
              <a:rPr lang="en-AU" dirty="0" smtClean="0"/>
              <a:t> December 2017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925059" y="3519805"/>
            <a:ext cx="2959996" cy="1026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/>
              <a:t>* Review criteria used were draft Guidelines and Conventions document</a:t>
            </a:r>
          </a:p>
        </p:txBody>
      </p:sp>
    </p:spTree>
    <p:extLst>
      <p:ext uri="{BB962C8B-B14F-4D97-AF65-F5344CB8AC3E}">
        <p14:creationId xmlns:p14="http://schemas.microsoft.com/office/powerpoint/2010/main" val="159882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7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HSSC10, Warnemünde, Germany -14-17 May 2018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9091" y="292964"/>
            <a:ext cx="10554810" cy="59573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GI Registry – Way Forward</a:t>
            </a:r>
            <a:endParaRPr lang="fr-FR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19088" y="1210235"/>
            <a:ext cx="5757909" cy="442502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Progressive improvement: </a:t>
            </a:r>
            <a:endParaRPr lang="en-AU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9087" y="1631598"/>
            <a:ext cx="7093263" cy="466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 smtClean="0"/>
              <a:t>Complete Conventions and Guidelines document; </a:t>
            </a:r>
            <a:endParaRPr lang="en-AU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19088" y="2097741"/>
            <a:ext cx="7434312" cy="7428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 smtClean="0"/>
              <a:t>Apply guidelines and conventions to content review spreadsheet;</a:t>
            </a:r>
            <a:endParaRPr lang="en-AU" dirty="0" smtClean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719086" y="2791658"/>
            <a:ext cx="8593590" cy="775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 smtClean="0"/>
              <a:t>Populate “new” Concept Register and Enumerate/</a:t>
            </a:r>
            <a:r>
              <a:rPr lang="en-AU" dirty="0" err="1" smtClean="0"/>
              <a:t>Codelist</a:t>
            </a:r>
            <a:r>
              <a:rPr lang="en-AU" dirty="0" smtClean="0"/>
              <a:t> Registers with consistent, “clean” concepts.</a:t>
            </a:r>
            <a:endParaRPr lang="en-AU" dirty="0" smtClean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19087" y="3513415"/>
            <a:ext cx="7093263" cy="641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AU" dirty="0" smtClean="0"/>
              <a:t>Minimum impact on Product Specifications in development</a:t>
            </a:r>
            <a:endParaRPr lang="en-AU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74" y="4000697"/>
            <a:ext cx="1525694" cy="2001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607" y="4173049"/>
            <a:ext cx="3380454" cy="1868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600" y="4159653"/>
            <a:ext cx="2579938" cy="1842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539" y="4154750"/>
            <a:ext cx="2083984" cy="184711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967374" y="4841276"/>
            <a:ext cx="585926" cy="443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4368" y="4827528"/>
            <a:ext cx="603556" cy="481626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8069802" y="1631598"/>
            <a:ext cx="319596" cy="1160060"/>
          </a:xfrm>
          <a:prstGeom prst="rightBrace">
            <a:avLst>
              <a:gd name="adj1" fmla="val 8333"/>
              <a:gd name="adj2" fmla="val 4846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8646850" y="1838069"/>
            <a:ext cx="254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Consultation – GI Registry Workshop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252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5" grpId="0"/>
      <p:bldP spid="28" grpId="0"/>
      <p:bldP spid="19" grpId="0"/>
      <p:bldP spid="7" grpId="0" animBg="1"/>
      <p:bldP spid="9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HSSC10, Warnemünde, Germany -14-17 May 2018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19091" y="1084458"/>
            <a:ext cx="5757909" cy="442502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Actions for </a:t>
            </a:r>
            <a:r>
              <a:rPr lang="en-AU" dirty="0" smtClean="0"/>
              <a:t>HSSC10: </a:t>
            </a:r>
            <a:endParaRPr lang="en-AU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19089" y="1526961"/>
            <a:ext cx="10347839" cy="464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b="1" dirty="0"/>
              <a:t>Note</a:t>
            </a:r>
            <a:r>
              <a:rPr lang="en-AU" dirty="0"/>
              <a:t> the activities of the IHO GI Registry since </a:t>
            </a:r>
            <a:r>
              <a:rPr lang="en-AU" dirty="0" smtClean="0"/>
              <a:t>April 2017.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19090" y="1991168"/>
            <a:ext cx="10038557" cy="1724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 smtClean="0"/>
              <a:t>HSSC Working Group Chairs and Stakeholders to Note</a:t>
            </a:r>
            <a:r>
              <a:rPr lang="en-US" dirty="0" smtClean="0"/>
              <a:t> the intention to conduct a “IHO GI Registry Workshop” in conjunction with S-100WG4 (tentatively March 2019) and encourage any members of their WG that have been involved in the activities of the Registry to attend.</a:t>
            </a:r>
            <a:endParaRPr lang="en-A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090" y="292964"/>
            <a:ext cx="9823404" cy="59573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Activities of the </a:t>
            </a:r>
            <a:r>
              <a:rPr lang="en-AU" dirty="0"/>
              <a:t>IHO GI </a:t>
            </a:r>
            <a:r>
              <a:rPr lang="en-AU" dirty="0" smtClean="0"/>
              <a:t>Registry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57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53" y="131463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AU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HSSC10, Warnemünde, Germany -14-17 May 2018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090" y="292964"/>
            <a:ext cx="9823404" cy="595738"/>
          </a:xfrm>
        </p:spPr>
        <p:txBody>
          <a:bodyPr>
            <a:normAutofit fontScale="90000"/>
          </a:bodyPr>
          <a:lstStyle/>
          <a:p>
            <a:r>
              <a:rPr lang="en-AU" dirty="0"/>
              <a:t>Activities of the IHO GI </a:t>
            </a:r>
            <a:r>
              <a:rPr lang="en-AU" dirty="0" smtClean="0"/>
              <a:t>Registry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85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HSSC10, Warnemünde, Germany -14-17 May 2018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19091" y="292964"/>
            <a:ext cx="10554810" cy="595738"/>
          </a:xfrm>
        </p:spPr>
        <p:txBody>
          <a:bodyPr>
            <a:normAutofit fontScale="90000"/>
          </a:bodyPr>
          <a:lstStyle/>
          <a:p>
            <a:r>
              <a:rPr lang="en-AU" dirty="0"/>
              <a:t>Activities of the IHO GI </a:t>
            </a:r>
            <a:r>
              <a:rPr lang="en-AU" dirty="0" smtClean="0"/>
              <a:t>Registry</a:t>
            </a:r>
            <a:endParaRPr lang="fr-FR" dirty="0"/>
          </a:p>
        </p:txBody>
      </p:sp>
      <p:pic>
        <p:nvPicPr>
          <p:cNvPr id="13" name="Imag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990" y="1237431"/>
            <a:ext cx="1635426" cy="2145956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1959760" y="3020210"/>
            <a:ext cx="8280400" cy="1745428"/>
          </a:xfrm>
        </p:spPr>
        <p:txBody>
          <a:bodyPr/>
          <a:lstStyle/>
          <a:p>
            <a:pPr>
              <a:defRPr/>
            </a:pPr>
            <a:endParaRPr lang="fr-FR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GB" dirty="0" smtClean="0"/>
              <a:t>For more information: </a:t>
            </a:r>
            <a:r>
              <a:rPr lang="en-GB" dirty="0" smtClean="0">
                <a:solidFill>
                  <a:srgbClr val="FF0000"/>
                </a:solidFill>
              </a:rPr>
              <a:t>https://www.iho.int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GB" dirty="0" smtClean="0"/>
              <a:t>IHO Secretariat Contact: </a:t>
            </a:r>
            <a:r>
              <a:rPr lang="en-GB" dirty="0" smtClean="0">
                <a:solidFill>
                  <a:srgbClr val="FF0000"/>
                </a:solidFill>
              </a:rPr>
              <a:t>jeff.wootton@iho.int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389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dirty="0" smtClean="0"/>
              <a:t>Introduction</a:t>
            </a:r>
            <a:endParaRPr lang="en-A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/>
              <a:t>HSSC10, Warnemünde, Germany -14-17 May 2018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7723" y="5673818"/>
            <a:ext cx="244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2"/>
              </a:rPr>
              <a:t>http://registry.iho.int/</a:t>
            </a:r>
            <a:endParaRPr lang="fr-FR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28870" y="1199177"/>
            <a:ext cx="8229600" cy="3058701"/>
          </a:xfrm>
        </p:spPr>
        <p:txBody>
          <a:bodyPr/>
          <a:lstStyle/>
          <a:p>
            <a:pPr eaLnBrk="1" hangingPunct="1">
              <a:defRPr/>
            </a:pPr>
            <a:r>
              <a:rPr lang="en-AU" sz="2800" b="1" u="sng" dirty="0" smtClean="0"/>
              <a:t>IHO Geospatial Information(GI) Registry </a:t>
            </a:r>
            <a:r>
              <a:rPr lang="en-AU" sz="2800" dirty="0" smtClean="0"/>
              <a:t>is the entire information system in which the collection of hydrographic-related Registers are located.</a:t>
            </a:r>
          </a:p>
          <a:p>
            <a:pPr lvl="1">
              <a:defRPr/>
            </a:pPr>
            <a:r>
              <a:rPr lang="en-AU" sz="2400" u="sng" dirty="0" smtClean="0"/>
              <a:t>Current Registers:</a:t>
            </a:r>
            <a:r>
              <a:rPr lang="en-AU" sz="2400" dirty="0" smtClean="0"/>
              <a:t> Feature Concept Dictionary; Portrayal; </a:t>
            </a:r>
            <a:r>
              <a:rPr lang="en-AU" sz="24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AU" sz="2400" dirty="0" smtClean="0">
                <a:solidFill>
                  <a:schemeClr val="bg1">
                    <a:lumMod val="65000"/>
                  </a:schemeClr>
                </a:solidFill>
              </a:rPr>
              <a:t>Metadata]</a:t>
            </a:r>
            <a:r>
              <a:rPr lang="en-AU" sz="2400" dirty="0" smtClean="0"/>
              <a:t>; </a:t>
            </a:r>
            <a:r>
              <a:rPr lang="en-AU" sz="2400" dirty="0" smtClean="0">
                <a:solidFill>
                  <a:srgbClr val="FF0000"/>
                </a:solidFill>
              </a:rPr>
              <a:t>Product Specification</a:t>
            </a:r>
            <a:r>
              <a:rPr lang="en-AU" sz="2400" dirty="0" smtClean="0"/>
              <a:t>; and </a:t>
            </a:r>
            <a:r>
              <a:rPr lang="en-AU" sz="2400" dirty="0" smtClean="0">
                <a:solidFill>
                  <a:srgbClr val="FF0000"/>
                </a:solidFill>
              </a:rPr>
              <a:t>Data Producer Code</a:t>
            </a:r>
            <a:r>
              <a:rPr lang="en-AU" sz="2400" dirty="0" smtClean="0"/>
              <a:t>.</a:t>
            </a:r>
          </a:p>
          <a:p>
            <a:pPr lvl="1">
              <a:defRPr/>
            </a:pPr>
            <a:r>
              <a:rPr lang="en-AU" u="sng" dirty="0" smtClean="0"/>
              <a:t>Other Components:</a:t>
            </a:r>
            <a:r>
              <a:rPr lang="en-AU" dirty="0" smtClean="0"/>
              <a:t>  Feature Catalogue Builder (FCB); Portrayal Catalogue Builder (BCB).</a:t>
            </a:r>
            <a:endParaRPr lang="en-AU" sz="2800" b="1" u="sng" dirty="0"/>
          </a:p>
        </p:txBody>
      </p:sp>
      <p:pic>
        <p:nvPicPr>
          <p:cNvPr id="13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995" y="3542191"/>
            <a:ext cx="2458043" cy="2113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181" y="4804098"/>
            <a:ext cx="2561246" cy="535186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728870" y="4257878"/>
            <a:ext cx="8229600" cy="1036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b="1" u="sng" dirty="0" smtClean="0"/>
              <a:t>KHOA has continued to support the development of the new Registry</a:t>
            </a:r>
            <a:endParaRPr lang="en-AU" b="1" u="sng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t="7507" b="7636"/>
          <a:stretch/>
        </p:blipFill>
        <p:spPr>
          <a:xfrm>
            <a:off x="9497001" y="932156"/>
            <a:ext cx="1919511" cy="259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9640248" cy="63658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dirty="0" smtClean="0"/>
              <a:t>Summary of Activities of the IHO GI Registry</a:t>
            </a:r>
            <a:endParaRPr lang="en-A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/>
              <a:t>HSSC10, Warnemünde, Germany -14-17 May 2018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4" t="8109" r="23976" b="4054"/>
          <a:stretch>
            <a:fillRect/>
          </a:stretch>
        </p:blipFill>
        <p:spPr bwMode="auto">
          <a:xfrm>
            <a:off x="2881215" y="976545"/>
            <a:ext cx="5335558" cy="497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44643" t="9112" r="45602" b="75603"/>
          <a:stretch/>
        </p:blipFill>
        <p:spPr bwMode="auto">
          <a:xfrm>
            <a:off x="1104543" y="4038276"/>
            <a:ext cx="1101373" cy="9256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22652" t="10842" r="63459" b="80857"/>
          <a:stretch/>
        </p:blipFill>
        <p:spPr bwMode="auto">
          <a:xfrm>
            <a:off x="8875065" y="2655133"/>
            <a:ext cx="2124710" cy="714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/>
          <a:srcRect l="24214" t="9112" r="63459" b="82657"/>
          <a:stretch/>
        </p:blipFill>
        <p:spPr bwMode="auto">
          <a:xfrm>
            <a:off x="9098505" y="4137319"/>
            <a:ext cx="1873783" cy="773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6"/>
          <a:srcRect l="49603" t="26455" r="29233" b="63551"/>
          <a:stretch/>
        </p:blipFill>
        <p:spPr bwMode="auto">
          <a:xfrm>
            <a:off x="8776718" y="1266075"/>
            <a:ext cx="2438400" cy="647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7"/>
          <a:srcRect l="18188" t="8524" r="65277" b="84715"/>
          <a:stretch/>
        </p:blipFill>
        <p:spPr bwMode="auto">
          <a:xfrm>
            <a:off x="148175" y="2740858"/>
            <a:ext cx="2733040" cy="628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32" y="978946"/>
            <a:ext cx="931251" cy="122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9267386" cy="63658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dirty="0"/>
              <a:t>Summary of Activities of the IHO GI Registry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/>
              <a:t>HSSC10, Warnemünde, Germany -14-17 May 2018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1" y="1084458"/>
            <a:ext cx="3307672" cy="442502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Some statistics: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1526960"/>
            <a:ext cx="7488237" cy="485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b="1" dirty="0" smtClean="0"/>
              <a:t>Total number of items</a:t>
            </a:r>
            <a:r>
              <a:rPr lang="en-AU" dirty="0" smtClean="0"/>
              <a:t> = </a:t>
            </a:r>
            <a:r>
              <a:rPr lang="en-AU" b="1" dirty="0" smtClean="0"/>
              <a:t>6371</a:t>
            </a:r>
            <a:endParaRPr lang="en-AU" dirty="0" smtClean="0"/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l="22983" t="65366" r="23942" b="10096"/>
          <a:stretch/>
        </p:blipFill>
        <p:spPr bwMode="auto">
          <a:xfrm>
            <a:off x="5488304" y="1084457"/>
            <a:ext cx="6372263" cy="1836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6299" y="1598770"/>
            <a:ext cx="6232124" cy="13219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201" y="1939721"/>
            <a:ext cx="4650104" cy="485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 smtClean="0"/>
              <a:t>Features (Geo/Meta) = </a:t>
            </a:r>
            <a:r>
              <a:rPr lang="en-AU" b="1" dirty="0" smtClean="0"/>
              <a:t>860</a:t>
            </a:r>
            <a:endParaRPr lang="en-AU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5566297" y="1598769"/>
            <a:ext cx="2912327" cy="176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566297" y="1765176"/>
            <a:ext cx="2912327" cy="176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26678" y="2354484"/>
            <a:ext cx="4650104" cy="485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 smtClean="0"/>
              <a:t>Information = </a:t>
            </a:r>
            <a:r>
              <a:rPr lang="en-AU" b="1" dirty="0" smtClean="0"/>
              <a:t>18</a:t>
            </a:r>
            <a:endParaRPr lang="en-AU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38201" y="2781548"/>
            <a:ext cx="4650104" cy="485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 smtClean="0"/>
              <a:t>Simple Attributes = </a:t>
            </a:r>
            <a:r>
              <a:rPr lang="en-AU" b="1" dirty="0" smtClean="0"/>
              <a:t>908</a:t>
            </a:r>
            <a:endParaRPr lang="en-AU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5566296" y="1952890"/>
            <a:ext cx="2912327" cy="176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838201" y="3196311"/>
            <a:ext cx="4650104" cy="485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 smtClean="0"/>
              <a:t>Enumerates = </a:t>
            </a:r>
            <a:r>
              <a:rPr lang="en-AU" b="1" dirty="0" smtClean="0"/>
              <a:t>4237</a:t>
            </a:r>
            <a:endParaRPr lang="en-AU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5566296" y="2160724"/>
            <a:ext cx="2912327" cy="176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8201" y="3651683"/>
            <a:ext cx="4650104" cy="485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 smtClean="0"/>
              <a:t>Complex Attributes = </a:t>
            </a:r>
            <a:r>
              <a:rPr lang="en-AU" b="1" dirty="0" smtClean="0"/>
              <a:t>154</a:t>
            </a:r>
            <a:endParaRPr lang="en-AU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5566296" y="2347946"/>
            <a:ext cx="2912327" cy="176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6678" y="4078749"/>
            <a:ext cx="4650104" cy="485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 err="1" smtClean="0"/>
              <a:t>Codelists</a:t>
            </a:r>
            <a:r>
              <a:rPr lang="en-AU" dirty="0" smtClean="0"/>
              <a:t> = </a:t>
            </a:r>
            <a:r>
              <a:rPr lang="en-AU" b="1" dirty="0" smtClean="0"/>
              <a:t>20</a:t>
            </a:r>
            <a:endParaRPr lang="en-AU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5566296" y="2535168"/>
            <a:ext cx="2912327" cy="176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838201" y="4513216"/>
            <a:ext cx="4650104" cy="485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 err="1" smtClean="0"/>
              <a:t>Codelist</a:t>
            </a:r>
            <a:r>
              <a:rPr lang="en-AU" dirty="0" smtClean="0"/>
              <a:t> Values = </a:t>
            </a:r>
            <a:r>
              <a:rPr lang="en-AU" b="1" dirty="0" smtClean="0"/>
              <a:t>174</a:t>
            </a:r>
            <a:endParaRPr lang="en-AU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5566296" y="2729782"/>
            <a:ext cx="2912327" cy="176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Double Brace 27"/>
          <p:cNvSpPr/>
          <p:nvPr/>
        </p:nvSpPr>
        <p:spPr>
          <a:xfrm>
            <a:off x="875258" y="1969461"/>
            <a:ext cx="4613045" cy="3029165"/>
          </a:xfrm>
          <a:prstGeom prst="brace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82291" y="3299376"/>
            <a:ext cx="141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FCD Register</a:t>
            </a:r>
            <a:endParaRPr lang="fr-FR" b="1" i="1" dirty="0"/>
          </a:p>
        </p:txBody>
      </p:sp>
      <p:sp>
        <p:nvSpPr>
          <p:cNvPr id="31" name="Rectangle 30"/>
          <p:cNvSpPr/>
          <p:nvPr/>
        </p:nvSpPr>
        <p:spPr>
          <a:xfrm>
            <a:off x="5566295" y="1603009"/>
            <a:ext cx="2912328" cy="1303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838201" y="5272447"/>
            <a:ext cx="4650104" cy="485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b="1" dirty="0" smtClean="0"/>
              <a:t>Portrayal Items</a:t>
            </a:r>
            <a:r>
              <a:rPr lang="en-AU" dirty="0" smtClean="0"/>
              <a:t> = </a:t>
            </a:r>
            <a:r>
              <a:rPr lang="en-AU" b="1" dirty="0" smtClean="0"/>
              <a:t>658</a:t>
            </a:r>
            <a:endParaRPr lang="en-AU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8790369" y="1597337"/>
            <a:ext cx="2912328" cy="7571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096000" y="3680858"/>
            <a:ext cx="4650104" cy="485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 smtClean="0"/>
              <a:t>Valid items = </a:t>
            </a:r>
            <a:r>
              <a:rPr lang="en-AU" b="1" dirty="0" smtClean="0"/>
              <a:t>4610</a:t>
            </a:r>
            <a:endParaRPr lang="en-AU" dirty="0" smtClean="0"/>
          </a:p>
        </p:txBody>
      </p:sp>
      <p:sp>
        <p:nvSpPr>
          <p:cNvPr id="35" name="Rectangle 34"/>
          <p:cNvSpPr/>
          <p:nvPr/>
        </p:nvSpPr>
        <p:spPr>
          <a:xfrm>
            <a:off x="7053531" y="1597338"/>
            <a:ext cx="332690" cy="1319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6082087" y="3287550"/>
            <a:ext cx="3307672" cy="4425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FCD Register: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096000" y="4080431"/>
            <a:ext cx="4650104" cy="485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 smtClean="0"/>
              <a:t>Superseded items = </a:t>
            </a:r>
            <a:r>
              <a:rPr lang="en-AU" b="1" dirty="0" smtClean="0"/>
              <a:t>1190</a:t>
            </a:r>
            <a:endParaRPr lang="en-AU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7569578" y="1597338"/>
            <a:ext cx="332690" cy="1319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6096000" y="4513215"/>
            <a:ext cx="4650104" cy="485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 smtClean="0"/>
              <a:t>Retired items = </a:t>
            </a:r>
            <a:r>
              <a:rPr lang="en-AU" b="1" dirty="0" smtClean="0"/>
              <a:t>571</a:t>
            </a:r>
            <a:endParaRPr lang="en-AU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8111562" y="1605623"/>
            <a:ext cx="332690" cy="1319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6095999" y="5241537"/>
            <a:ext cx="5977631" cy="442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No. of proposals Apr 17 – Apr 18 = </a:t>
            </a:r>
            <a:r>
              <a:rPr lang="en-AU" b="1" dirty="0" smtClean="0"/>
              <a:t>624</a:t>
            </a:r>
          </a:p>
        </p:txBody>
      </p:sp>
    </p:spTree>
    <p:extLst>
      <p:ext uri="{BB962C8B-B14F-4D97-AF65-F5344CB8AC3E}">
        <p14:creationId xmlns:p14="http://schemas.microsoft.com/office/powerpoint/2010/main" val="31067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14" grpId="0"/>
      <p:bldP spid="15" grpId="0" animBg="1"/>
      <p:bldP spid="16" grpId="0" animBg="1"/>
      <p:bldP spid="17" grpId="0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/>
      <p:bldP spid="38" grpId="0" animBg="1"/>
      <p:bldP spid="39" grpId="0"/>
      <p:bldP spid="40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9276264" cy="63658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dirty="0"/>
              <a:t>Summary of Activities of the IHO GI Registry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/>
              <a:t>HSSC10, Warnemünde, Germany -14-17 May 2018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30928" y="1084458"/>
            <a:ext cx="3920971" cy="442502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Domains (FCD Register):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6897" y="1526959"/>
            <a:ext cx="8444857" cy="3506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/>
              <a:t>IHO Hydrographic – (IHO Working Groups (S-100WG, NIPWG, </a:t>
            </a:r>
            <a:r>
              <a:rPr lang="en-AU" dirty="0" smtClean="0"/>
              <a:t>S101PT</a:t>
            </a:r>
            <a:r>
              <a:rPr lang="en-AU" dirty="0"/>
              <a:t>, TWCWG, WWNWS Sub-WG, </a:t>
            </a:r>
            <a:r>
              <a:rPr lang="en-AU" dirty="0" smtClean="0"/>
              <a:t>….))</a:t>
            </a:r>
            <a:endParaRPr lang="en-AU" dirty="0"/>
          </a:p>
          <a:p>
            <a:pPr lvl="1"/>
            <a:r>
              <a:rPr lang="en-AU" dirty="0"/>
              <a:t>Inland ENCs – (IEHG)</a:t>
            </a:r>
          </a:p>
          <a:p>
            <a:pPr lvl="1"/>
            <a:r>
              <a:rPr lang="en-AU" dirty="0"/>
              <a:t>Sea Ice – (WMO)</a:t>
            </a:r>
          </a:p>
          <a:p>
            <a:pPr lvl="1"/>
            <a:r>
              <a:rPr lang="en-AU" dirty="0"/>
              <a:t>Weather – (WMO)</a:t>
            </a:r>
          </a:p>
          <a:p>
            <a:pPr lvl="1"/>
            <a:r>
              <a:rPr lang="en-AU" dirty="0"/>
              <a:t>IALA </a:t>
            </a:r>
            <a:r>
              <a:rPr lang="en-AU" dirty="0" err="1"/>
              <a:t>AtoNs</a:t>
            </a:r>
            <a:r>
              <a:rPr lang="en-AU" dirty="0"/>
              <a:t> – (IALA)</a:t>
            </a:r>
          </a:p>
          <a:p>
            <a:pPr lvl="1"/>
            <a:r>
              <a:rPr lang="en-AU" dirty="0"/>
              <a:t>IALA VTS – (IALA)</a:t>
            </a:r>
          </a:p>
          <a:p>
            <a:pPr lvl="1"/>
            <a:r>
              <a:rPr lang="en-AU" dirty="0"/>
              <a:t>IALA AIS – (IALA</a:t>
            </a:r>
            <a:r>
              <a:rPr lang="en-AU" dirty="0" smtClean="0"/>
              <a:t>)</a:t>
            </a:r>
          </a:p>
          <a:p>
            <a:pPr lvl="1"/>
            <a:r>
              <a:rPr lang="en-AU" dirty="0"/>
              <a:t>IEC – (IEC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16897" y="5033638"/>
            <a:ext cx="8285800" cy="408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/>
              <a:t>Under Keel Clearance Management – (UKCM Project Team)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1946742"/>
            <a:ext cx="3737172" cy="301778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10220" y="1567442"/>
            <a:ext cx="8051534" cy="6852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110220" y="2252690"/>
            <a:ext cx="3097796" cy="3861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110221" y="3047228"/>
            <a:ext cx="2928379" cy="3876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3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91" y="292964"/>
            <a:ext cx="10554810" cy="595738"/>
          </a:xfrm>
        </p:spPr>
        <p:txBody>
          <a:bodyPr>
            <a:normAutofit fontScale="90000"/>
          </a:bodyPr>
          <a:lstStyle/>
          <a:p>
            <a:r>
              <a:rPr lang="en-AU" dirty="0"/>
              <a:t>Summary of Activities of the IHO GI Registry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HSSC10, Warnemünde, Germany -14-17 May 2018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39696" y="1078442"/>
            <a:ext cx="6294268" cy="442502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Submitting Organizations (FCD Register):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9697" y="1476702"/>
            <a:ext cx="6383046" cy="1668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 smtClean="0"/>
              <a:t>IHO, IEC, IALA, WMO, IEHG</a:t>
            </a:r>
          </a:p>
          <a:p>
            <a:pPr lvl="1"/>
            <a:r>
              <a:rPr lang="en-AU" dirty="0" smtClean="0"/>
              <a:t>S-100WG (KHOA, NOAA, SMA, Spanish HO)</a:t>
            </a:r>
            <a:endParaRPr lang="en-AU" dirty="0"/>
          </a:p>
          <a:p>
            <a:pPr lvl="1"/>
            <a:r>
              <a:rPr lang="en-AU" dirty="0" smtClean="0"/>
              <a:t>NIPWG (BSH, UNH)</a:t>
            </a:r>
            <a:endParaRPr lang="en-AU" dirty="0"/>
          </a:p>
          <a:p>
            <a:pPr lvl="1"/>
            <a:r>
              <a:rPr lang="en-AU" dirty="0" smtClean="0"/>
              <a:t>UKCMPT (AMSA)</a:t>
            </a:r>
            <a:endParaRPr lang="en-AU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791417" y="1076320"/>
            <a:ext cx="5400583" cy="442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Domain Control Body (FCD Register):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791418" y="1476702"/>
            <a:ext cx="5273336" cy="88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 smtClean="0"/>
              <a:t>IHO, IEC, IALA, WMO, IEHG</a:t>
            </a:r>
          </a:p>
          <a:p>
            <a:pPr lvl="1"/>
            <a:r>
              <a:rPr lang="en-AU" dirty="0" smtClean="0"/>
              <a:t>S-100WG, NIPWG</a:t>
            </a:r>
            <a:endParaRPr lang="en-AU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39696" y="4265919"/>
            <a:ext cx="6551721" cy="442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Submitting Organizations (Portrayal Register):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39697" y="4672664"/>
            <a:ext cx="6383046" cy="1254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 smtClean="0"/>
              <a:t>IHO, IALA, IEHG</a:t>
            </a:r>
          </a:p>
          <a:p>
            <a:pPr lvl="1"/>
            <a:r>
              <a:rPr lang="en-AU" dirty="0" smtClean="0"/>
              <a:t>S-100WG (KHOA, NOAA, SMA, Spanish HO)</a:t>
            </a:r>
            <a:endParaRPr lang="en-AU" dirty="0"/>
          </a:p>
          <a:p>
            <a:pPr lvl="1"/>
            <a:r>
              <a:rPr lang="en-AU" dirty="0" smtClean="0"/>
              <a:t>NIPWG (BSH)</a:t>
            </a:r>
            <a:endParaRPr lang="en-AU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791417" y="4260865"/>
            <a:ext cx="5400583" cy="442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Domain Control Body (Portrayal):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791418" y="4672664"/>
            <a:ext cx="5273336" cy="883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 smtClean="0"/>
              <a:t>IHO, IEHG</a:t>
            </a:r>
          </a:p>
          <a:p>
            <a:pPr lvl="1"/>
            <a:r>
              <a:rPr lang="en-AU" dirty="0" smtClean="0"/>
              <a:t>S-100WG, NIPWG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-1" b="41702"/>
          <a:stretch/>
        </p:blipFill>
        <p:spPr>
          <a:xfrm>
            <a:off x="3539230" y="2286839"/>
            <a:ext cx="3718882" cy="1976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5819" y="2955852"/>
            <a:ext cx="4048216" cy="51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Executive Control Body?</a:t>
            </a:r>
            <a:endParaRPr lang="fr-FR" sz="2800" b="1" dirty="0"/>
          </a:p>
        </p:txBody>
      </p:sp>
      <p:sp>
        <p:nvSpPr>
          <p:cNvPr id="6" name="Multiply 5"/>
          <p:cNvSpPr/>
          <p:nvPr/>
        </p:nvSpPr>
        <p:spPr>
          <a:xfrm>
            <a:off x="7528265" y="2757970"/>
            <a:ext cx="4119238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1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  <p:bldP spid="12" grpId="0"/>
      <p:bldP spid="13" grpId="0"/>
      <p:bldP spid="14" grpId="0"/>
      <p:bldP spid="15" grpId="0"/>
      <p:bldP spid="16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HSSC10, Warnemünde, Germany -14-17 May 2018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091" y="292964"/>
            <a:ext cx="10554810" cy="595738"/>
          </a:xfrm>
        </p:spPr>
        <p:txBody>
          <a:bodyPr>
            <a:normAutofit fontScale="90000"/>
          </a:bodyPr>
          <a:lstStyle/>
          <a:p>
            <a:r>
              <a:rPr lang="en-AU" dirty="0"/>
              <a:t>Summary of Activities of the IHO GI Registry</a:t>
            </a:r>
            <a:endParaRPr lang="fr-F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19091" y="1084458"/>
            <a:ext cx="5757909" cy="442502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The “IHO GI Registry Project Team”: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19090" y="1526960"/>
            <a:ext cx="7257482" cy="485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 smtClean="0"/>
              <a:t>S-100WG2 Action 22 – </a:t>
            </a:r>
            <a:r>
              <a:rPr lang="en-AU" dirty="0" err="1" smtClean="0"/>
              <a:t>ToRs</a:t>
            </a:r>
            <a:r>
              <a:rPr lang="en-AU" dirty="0" smtClean="0"/>
              <a:t> Approved S-100WG3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863" y="1028332"/>
            <a:ext cx="4140236" cy="4686088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719090" y="1969462"/>
            <a:ext cx="6300275" cy="485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 smtClean="0"/>
              <a:t>Registry structure and management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9090" y="2478994"/>
            <a:ext cx="6300275" cy="485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 smtClean="0"/>
              <a:t>Registry Content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19089" y="2964405"/>
            <a:ext cx="6300275" cy="485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 smtClean="0"/>
              <a:t>Conventions and Guidelines</a:t>
            </a:r>
          </a:p>
        </p:txBody>
      </p:sp>
      <p:pic>
        <p:nvPicPr>
          <p:cNvPr id="14" name="Picture 13"/>
          <p:cNvPicPr preferRelativeResize="0">
            <a:picLocks noChangeAspect="1"/>
          </p:cNvPicPr>
          <p:nvPr/>
        </p:nvPicPr>
        <p:blipFill rotWithShape="1">
          <a:blip r:embed="rId3"/>
          <a:srcRect l="14245" t="18281" r="29736" b="10690"/>
          <a:stretch>
            <a:fillRect/>
          </a:stretch>
        </p:blipFill>
        <p:spPr bwMode="auto">
          <a:xfrm>
            <a:off x="145683" y="3371376"/>
            <a:ext cx="3716227" cy="2650248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/>
          <p:nvPr/>
        </p:nvPicPr>
        <p:blipFill rotWithShape="1">
          <a:blip r:embed="rId4"/>
          <a:srcRect l="29266" t="19694" r="41060" b="11523"/>
          <a:stretch/>
        </p:blipFill>
        <p:spPr bwMode="auto">
          <a:xfrm>
            <a:off x="6327291" y="1849870"/>
            <a:ext cx="1499572" cy="222907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 preferRelativeResize="0">
            <a:picLocks noChangeAspect="1"/>
          </p:cNvPicPr>
          <p:nvPr/>
        </p:nvPicPr>
        <p:blipFill rotWithShape="1">
          <a:blip r:embed="rId5"/>
          <a:srcRect t="882" b="14031"/>
          <a:stretch/>
        </p:blipFill>
        <p:spPr bwMode="auto">
          <a:xfrm>
            <a:off x="3869227" y="4016123"/>
            <a:ext cx="3957636" cy="20055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17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 preferRelativeResize="0">
            <a:picLocks noChangeAspect="1"/>
          </p:cNvPicPr>
          <p:nvPr/>
        </p:nvPicPr>
        <p:blipFill rotWithShape="1">
          <a:blip r:embed="rId2"/>
          <a:srcRect l="14245" t="18281" r="29736" b="10690"/>
          <a:stretch>
            <a:fillRect/>
          </a:stretch>
        </p:blipFill>
        <p:spPr bwMode="auto">
          <a:xfrm>
            <a:off x="2363096" y="951841"/>
            <a:ext cx="7465807" cy="5324281"/>
          </a:xfrm>
          <a:prstGeom prst="rect">
            <a:avLst/>
          </a:prstGeom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HSSC10, Warnemünde, Germany -14-17 May 2018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9091" y="292964"/>
            <a:ext cx="10554810" cy="59573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Proposed Structure </a:t>
            </a:r>
            <a:r>
              <a:rPr lang="en-AU" dirty="0"/>
              <a:t>of the IHO GI Registry</a:t>
            </a:r>
            <a:endParaRPr lang="fr-FR" dirty="0"/>
          </a:p>
        </p:txBody>
      </p:sp>
      <p:sp>
        <p:nvSpPr>
          <p:cNvPr id="6" name="Freeform 5"/>
          <p:cNvSpPr/>
          <p:nvPr/>
        </p:nvSpPr>
        <p:spPr>
          <a:xfrm>
            <a:off x="2246050" y="914868"/>
            <a:ext cx="7920518" cy="5335089"/>
          </a:xfrm>
          <a:custGeom>
            <a:avLst/>
            <a:gdLst>
              <a:gd name="connsiteX0" fmla="*/ 0 w 7528264"/>
              <a:gd name="connsiteY0" fmla="*/ 17755 h 5291091"/>
              <a:gd name="connsiteX1" fmla="*/ 7528264 w 7528264"/>
              <a:gd name="connsiteY1" fmla="*/ 0 h 5291091"/>
              <a:gd name="connsiteX2" fmla="*/ 7528264 w 7528264"/>
              <a:gd name="connsiteY2" fmla="*/ 5255581 h 5291091"/>
              <a:gd name="connsiteX3" fmla="*/ 4163627 w 7528264"/>
              <a:gd name="connsiteY3" fmla="*/ 5291091 h 5291091"/>
              <a:gd name="connsiteX4" fmla="*/ 4163627 w 7528264"/>
              <a:gd name="connsiteY4" fmla="*/ 4243526 h 5291091"/>
              <a:gd name="connsiteX5" fmla="*/ 3045041 w 7528264"/>
              <a:gd name="connsiteY5" fmla="*/ 4252404 h 5291091"/>
              <a:gd name="connsiteX6" fmla="*/ 3045041 w 7528264"/>
              <a:gd name="connsiteY6" fmla="*/ 5291091 h 5291091"/>
              <a:gd name="connsiteX7" fmla="*/ 17755 w 7528264"/>
              <a:gd name="connsiteY7" fmla="*/ 5291091 h 529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8264" h="5291091">
                <a:moveTo>
                  <a:pt x="0" y="17755"/>
                </a:moveTo>
                <a:lnTo>
                  <a:pt x="7528264" y="0"/>
                </a:lnTo>
                <a:lnTo>
                  <a:pt x="7528264" y="5255581"/>
                </a:lnTo>
                <a:lnTo>
                  <a:pt x="4163627" y="5291091"/>
                </a:lnTo>
                <a:lnTo>
                  <a:pt x="4163627" y="4243526"/>
                </a:lnTo>
                <a:lnTo>
                  <a:pt x="3045041" y="4252404"/>
                </a:lnTo>
                <a:lnTo>
                  <a:pt x="3045041" y="5291091"/>
                </a:lnTo>
                <a:lnTo>
                  <a:pt x="17755" y="529109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reeform 2"/>
          <p:cNvSpPr/>
          <p:nvPr/>
        </p:nvSpPr>
        <p:spPr>
          <a:xfrm>
            <a:off x="2405849" y="941033"/>
            <a:ext cx="7688062" cy="5308923"/>
          </a:xfrm>
          <a:custGeom>
            <a:avLst/>
            <a:gdLst>
              <a:gd name="connsiteX0" fmla="*/ 0 w 7519386"/>
              <a:gd name="connsiteY0" fmla="*/ 8878 h 5282214"/>
              <a:gd name="connsiteX1" fmla="*/ 7519386 w 7519386"/>
              <a:gd name="connsiteY1" fmla="*/ 0 h 5282214"/>
              <a:gd name="connsiteX2" fmla="*/ 7510508 w 7519386"/>
              <a:gd name="connsiteY2" fmla="*/ 5255581 h 5282214"/>
              <a:gd name="connsiteX3" fmla="*/ 923277 w 7519386"/>
              <a:gd name="connsiteY3" fmla="*/ 5282214 h 5282214"/>
              <a:gd name="connsiteX4" fmla="*/ 932155 w 7519386"/>
              <a:gd name="connsiteY4" fmla="*/ 719091 h 5282214"/>
              <a:gd name="connsiteX5" fmla="*/ 8877 w 7519386"/>
              <a:gd name="connsiteY5" fmla="*/ 719091 h 528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9386" h="5282214">
                <a:moveTo>
                  <a:pt x="0" y="8878"/>
                </a:moveTo>
                <a:lnTo>
                  <a:pt x="7519386" y="0"/>
                </a:lnTo>
                <a:cubicBezTo>
                  <a:pt x="7516427" y="1751860"/>
                  <a:pt x="7513467" y="3503721"/>
                  <a:pt x="7510508" y="5255581"/>
                </a:cubicBezTo>
                <a:lnTo>
                  <a:pt x="923277" y="5282214"/>
                </a:lnTo>
                <a:cubicBezTo>
                  <a:pt x="926236" y="3761173"/>
                  <a:pt x="929196" y="2240132"/>
                  <a:pt x="932155" y="719091"/>
                </a:cubicBezTo>
                <a:lnTo>
                  <a:pt x="8877" y="71909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reeform 6"/>
          <p:cNvSpPr/>
          <p:nvPr/>
        </p:nvSpPr>
        <p:spPr>
          <a:xfrm>
            <a:off x="2405848" y="941033"/>
            <a:ext cx="7582853" cy="5308924"/>
          </a:xfrm>
          <a:custGeom>
            <a:avLst/>
            <a:gdLst>
              <a:gd name="connsiteX0" fmla="*/ 0 w 7572652"/>
              <a:gd name="connsiteY0" fmla="*/ 8878 h 5317724"/>
              <a:gd name="connsiteX1" fmla="*/ 7572652 w 7572652"/>
              <a:gd name="connsiteY1" fmla="*/ 0 h 5317724"/>
              <a:gd name="connsiteX2" fmla="*/ 7537141 w 7572652"/>
              <a:gd name="connsiteY2" fmla="*/ 5273336 h 5317724"/>
              <a:gd name="connsiteX3" fmla="*/ 7341833 w 7572652"/>
              <a:gd name="connsiteY3" fmla="*/ 5273336 h 5317724"/>
              <a:gd name="connsiteX4" fmla="*/ 7324077 w 7572652"/>
              <a:gd name="connsiteY4" fmla="*/ 4456590 h 5317724"/>
              <a:gd name="connsiteX5" fmla="*/ 5992427 w 7572652"/>
              <a:gd name="connsiteY5" fmla="*/ 4456590 h 5317724"/>
              <a:gd name="connsiteX6" fmla="*/ 5992427 w 7572652"/>
              <a:gd name="connsiteY6" fmla="*/ 3986074 h 5317724"/>
              <a:gd name="connsiteX7" fmla="*/ 4261281 w 7572652"/>
              <a:gd name="connsiteY7" fmla="*/ 3977196 h 5317724"/>
              <a:gd name="connsiteX8" fmla="*/ 4252403 w 7572652"/>
              <a:gd name="connsiteY8" fmla="*/ 5308847 h 5317724"/>
              <a:gd name="connsiteX9" fmla="*/ 0 w 7572652"/>
              <a:gd name="connsiteY9" fmla="*/ 5317724 h 531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72652" h="5317724">
                <a:moveTo>
                  <a:pt x="0" y="8878"/>
                </a:moveTo>
                <a:lnTo>
                  <a:pt x="7572652" y="0"/>
                </a:lnTo>
                <a:lnTo>
                  <a:pt x="7537141" y="5273336"/>
                </a:lnTo>
                <a:lnTo>
                  <a:pt x="7341833" y="5273336"/>
                </a:lnTo>
                <a:lnTo>
                  <a:pt x="7324077" y="4456590"/>
                </a:lnTo>
                <a:lnTo>
                  <a:pt x="5992427" y="4456590"/>
                </a:lnTo>
                <a:lnTo>
                  <a:pt x="5992427" y="3986074"/>
                </a:lnTo>
                <a:lnTo>
                  <a:pt x="4261281" y="3977196"/>
                </a:lnTo>
                <a:cubicBezTo>
                  <a:pt x="4258322" y="4421080"/>
                  <a:pt x="4255362" y="4864963"/>
                  <a:pt x="4252403" y="5308847"/>
                </a:cubicBezTo>
                <a:lnTo>
                  <a:pt x="0" y="5317724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HSSC10, Warnemünde, Germany -14-17 May 2018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19091" y="292964"/>
            <a:ext cx="10554810" cy="59573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Proposed Structure </a:t>
            </a:r>
            <a:r>
              <a:rPr lang="en-AU" dirty="0"/>
              <a:t>of the IHO GI Registry</a:t>
            </a:r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41" y="950259"/>
            <a:ext cx="907863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05" y="3874759"/>
            <a:ext cx="2369986" cy="1947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36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3448</TotalTime>
  <Words>809</Words>
  <Application>Microsoft Office PowerPoint</Application>
  <PresentationFormat>Widescreen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Wingdings</vt:lpstr>
      <vt:lpstr>Office Theme</vt:lpstr>
      <vt:lpstr>Summary of the Activities of the IHO Geospatial Information (GI) Registry  HSSC10  Warnemünde, Germany – 14-17 May 2018  IHO Secretariat</vt:lpstr>
      <vt:lpstr>Introduction</vt:lpstr>
      <vt:lpstr>Summary of Activities of the IHO GI Registry</vt:lpstr>
      <vt:lpstr>Summary of Activities of the IHO GI Registry</vt:lpstr>
      <vt:lpstr>Summary of Activities of the IHO GI Registry</vt:lpstr>
      <vt:lpstr>Summary of Activities of the IHO GI Registry</vt:lpstr>
      <vt:lpstr>Summary of Activities of the IHO GI Registry</vt:lpstr>
      <vt:lpstr>Proposed Structure of the IHO GI Registry</vt:lpstr>
      <vt:lpstr>Proposed Structure of the IHO GI Registry</vt:lpstr>
      <vt:lpstr>Guidelines for Proposals to the IHO GI Registry</vt:lpstr>
      <vt:lpstr>Review of IHO GI Registry Content</vt:lpstr>
      <vt:lpstr>GI Registry – Way Forward</vt:lpstr>
      <vt:lpstr>Activities of the IHO GI Registry</vt:lpstr>
      <vt:lpstr>Activities of the IHO GI Registry</vt:lpstr>
      <vt:lpstr>Activities of the IHO GI Registry</vt:lpstr>
    </vt:vector>
  </TitlesOfParts>
  <Company>IHO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Teh Stand</cp:lastModifiedBy>
  <cp:revision>233</cp:revision>
  <cp:lastPrinted>2017-10-13T08:19:11Z</cp:lastPrinted>
  <dcterms:created xsi:type="dcterms:W3CDTF">2017-10-09T13:46:17Z</dcterms:created>
  <dcterms:modified xsi:type="dcterms:W3CDTF">2018-05-08T09:17:00Z</dcterms:modified>
</cp:coreProperties>
</file>