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75" r:id="rId2"/>
    <p:sldId id="288" r:id="rId3"/>
    <p:sldId id="276" r:id="rId4"/>
    <p:sldId id="279" r:id="rId5"/>
    <p:sldId id="289" r:id="rId6"/>
    <p:sldId id="280" r:id="rId7"/>
    <p:sldId id="281" r:id="rId8"/>
    <p:sldId id="278" r:id="rId9"/>
    <p:sldId id="277" r:id="rId10"/>
    <p:sldId id="283" r:id="rId1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Tech" initials="Abr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8EFF8"/>
    <a:srgbClr val="DEDF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870"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D3A9B22A-55EC-4A68-A1AE-1A1AE03C8C30}" type="datetimeFigureOut">
              <a:rPr lang="en-US" smtClean="0"/>
              <a:t>5/1/2018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4B252-8EFF-4387-B930-F07556521AEC}" type="slidenum">
              <a:rPr lang="en-US" smtClean="0"/>
              <a:t>‹#›</a:t>
            </a:fld>
            <a:endParaRPr lang="en-US"/>
          </a:p>
        </p:txBody>
      </p:sp>
    </p:spTree>
    <p:extLst>
      <p:ext uri="{BB962C8B-B14F-4D97-AF65-F5344CB8AC3E}">
        <p14:creationId xmlns:p14="http://schemas.microsoft.com/office/powerpoint/2010/main"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600" y="6276122"/>
            <a:ext cx="4114800" cy="365125"/>
          </a:xfrm>
        </p:spPr>
        <p:txBody>
          <a:bodyPr/>
          <a:lstStyle/>
          <a:p>
            <a:r>
              <a:rPr lang="en-US"/>
              <a:t>IHO COUNCIL</a:t>
            </a:r>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4038600" y="6276122"/>
            <a:ext cx="4114800" cy="365125"/>
          </a:xfrm>
        </p:spPr>
        <p:txBody>
          <a:bodyPr/>
          <a:lstStyle/>
          <a:p>
            <a:r>
              <a:rPr lang="en-US"/>
              <a:t>IHO COUNCIL</a:t>
            </a:r>
            <a:endParaRPr lang="en-US" dirty="0"/>
          </a:p>
        </p:txBody>
      </p:sp>
      <p:sp>
        <p:nvSpPr>
          <p:cNvPr id="11" name="Slide Number Placeholder 5"/>
          <p:cNvSpPr>
            <a:spLocks noGrp="1"/>
          </p:cNvSpPr>
          <p:nvPr>
            <p:ph type="sldNum" sz="quarter" idx="12"/>
          </p:nvPr>
        </p:nvSpPr>
        <p:spPr>
          <a:xfrm>
            <a:off x="8986777" y="6276121"/>
            <a:ext cx="2743200" cy="365125"/>
          </a:xfrm>
        </p:spPr>
        <p:txBody>
          <a:bodyPr/>
          <a:lstStyle/>
          <a:p>
            <a:fld id="{EC878826-814C-4FD2-96B3-D147818A5C89}" type="slidenum">
              <a:rPr lang="en-US" smtClean="0"/>
              <a:t>‹#›</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372" y="6040079"/>
            <a:ext cx="637586" cy="837210"/>
          </a:xfrm>
          <a:prstGeom prst="rect">
            <a:avLst/>
          </a:prstGeom>
        </p:spPr>
      </p:pic>
    </p:spTree>
    <p:extLst>
      <p:ext uri="{BB962C8B-B14F-4D97-AF65-F5344CB8AC3E}">
        <p14:creationId xmlns:p14="http://schemas.microsoft.com/office/powerpoint/2010/main"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IHO COUNCIL</a:t>
            </a:r>
          </a:p>
        </p:txBody>
      </p:sp>
      <p:sp>
        <p:nvSpPr>
          <p:cNvPr id="6" name="Slide Number Placeholder 5"/>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IHO COUNCIL</a:t>
            </a:r>
          </a:p>
        </p:txBody>
      </p:sp>
      <p:sp>
        <p:nvSpPr>
          <p:cNvPr id="9" name="Slide Number Placeholder 8"/>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IHO COUNCIL</a:t>
            </a:r>
          </a:p>
        </p:txBody>
      </p:sp>
      <p:sp>
        <p:nvSpPr>
          <p:cNvPr id="5" name="Slide Number Placeholder 4"/>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IHO COUNCIL</a:t>
            </a:r>
          </a:p>
        </p:txBody>
      </p:sp>
      <p:sp>
        <p:nvSpPr>
          <p:cNvPr id="4" name="Slide Number Placeholder 3"/>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IHO COUNCIL</a:t>
            </a:r>
          </a:p>
        </p:txBody>
      </p:sp>
      <p:sp>
        <p:nvSpPr>
          <p:cNvPr id="7" name="Slide Number Placeholder 6"/>
          <p:cNvSpPr>
            <a:spLocks noGrp="1"/>
          </p:cNvSpPr>
          <p:nvPr>
            <p:ph type="sldNum" sz="quarter" idx="12"/>
          </p:nvPr>
        </p:nvSpPr>
        <p:spPr/>
        <p:txBody>
          <a:bodyPr/>
          <a:lstStyle/>
          <a:p>
            <a:fld id="{EC878826-814C-4FD2-96B3-D147818A5C89}" type="slidenum">
              <a:rPr lang="en-US" smtClean="0"/>
              <a:t>‹#›</a:t>
            </a:fld>
            <a:endParaRPr lang="en-US"/>
          </a:p>
        </p:txBody>
      </p:sp>
    </p:spTree>
    <p:extLst>
      <p:ext uri="{BB962C8B-B14F-4D97-AF65-F5344CB8AC3E}">
        <p14:creationId xmlns:p14="http://schemas.microsoft.com/office/powerpoint/2010/main"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IHO COUNCIL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t>‹#›</a:t>
            </a:fld>
            <a:endParaRPr lang="en-US"/>
          </a:p>
        </p:txBody>
      </p:sp>
    </p:spTree>
    <p:extLst>
      <p:ext uri="{BB962C8B-B14F-4D97-AF65-F5344CB8AC3E}">
        <p14:creationId xmlns:p14="http://schemas.microsoft.com/office/powerpoint/2010/main"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9095" y="5018332"/>
            <a:ext cx="9144000" cy="784432"/>
          </a:xfrm>
        </p:spPr>
        <p:txBody>
          <a:bodyPr>
            <a:normAutofit fontScale="70000" lnSpcReduction="20000"/>
          </a:bodyPr>
          <a:lstStyle/>
          <a:p>
            <a:r>
              <a:rPr lang="en-GB" dirty="0"/>
              <a:t>Presented by Tom Mellor </a:t>
            </a:r>
          </a:p>
          <a:p>
            <a:r>
              <a:rPr lang="en-GB" dirty="0"/>
              <a:t>Chairman of IHO ENC Standards Maintenance</a:t>
            </a:r>
            <a:br>
              <a:rPr lang="en-GB" dirty="0"/>
            </a:br>
            <a:r>
              <a:rPr lang="en-GB" dirty="0"/>
              <a:t>Working Group</a:t>
            </a:r>
            <a:endParaRPr lang="en-US" dirty="0"/>
          </a:p>
        </p:txBody>
      </p:sp>
      <p:sp>
        <p:nvSpPr>
          <p:cNvPr id="5" name="Subtitle 2"/>
          <p:cNvSpPr>
            <a:spLocks noGrp="1"/>
          </p:cNvSpPr>
          <p:nvPr>
            <p:ph type="ctrTitle"/>
          </p:nvPr>
        </p:nvSpPr>
        <p:spPr>
          <a:xfrm>
            <a:off x="1509094" y="1288209"/>
            <a:ext cx="9144000" cy="2603993"/>
          </a:xfrm>
        </p:spPr>
        <p:txBody>
          <a:bodyPr>
            <a:normAutofit/>
          </a:bodyPr>
          <a:lstStyle/>
          <a:p>
            <a:pPr>
              <a:defRPr/>
            </a:pPr>
            <a:r>
              <a:rPr lang="en-GB" sz="3600" b="1" dirty="0"/>
              <a:t>Hydrographic Services and Standards Committee</a:t>
            </a:r>
            <a:br>
              <a:rPr lang="en-GB" sz="3600" b="1" dirty="0"/>
            </a:br>
            <a:br>
              <a:rPr lang="en-GB" sz="3600" b="1" dirty="0"/>
            </a:br>
            <a:r>
              <a:rPr lang="en-GB" sz="3600" b="1" dirty="0"/>
              <a:t>Report of the ENCWG</a:t>
            </a:r>
            <a:br>
              <a:rPr lang="en-GB" sz="3600" b="1" dirty="0"/>
            </a:br>
            <a:endParaRPr lang="en-AU" sz="3600" b="1" dirty="0"/>
          </a:p>
        </p:txBody>
      </p:sp>
      <p:sp>
        <p:nvSpPr>
          <p:cNvPr id="2" name="Rectangle 1">
            <a:extLst>
              <a:ext uri="{FF2B5EF4-FFF2-40B4-BE49-F238E27FC236}">
                <a16:creationId xmlns:a16="http://schemas.microsoft.com/office/drawing/2014/main" id="{4B26BCE3-F90B-4660-A24C-7BEDC975E2D3}"/>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49291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Action requested of HSSC</a:t>
            </a:r>
          </a:p>
        </p:txBody>
      </p:sp>
      <p:sp>
        <p:nvSpPr>
          <p:cNvPr id="3" name="Content Placeholder 2"/>
          <p:cNvSpPr>
            <a:spLocks noGrp="1"/>
          </p:cNvSpPr>
          <p:nvPr>
            <p:ph idx="1"/>
          </p:nvPr>
        </p:nvSpPr>
        <p:spPr>
          <a:xfrm>
            <a:off x="838200" y="1283855"/>
            <a:ext cx="10515600" cy="2945414"/>
          </a:xfrm>
        </p:spPr>
        <p:txBody>
          <a:bodyPr anchor="ctr"/>
          <a:lstStyle/>
          <a:p>
            <a:r>
              <a:rPr lang="en-GB" dirty="0"/>
              <a:t>Approve S-58 edition 6.1.0 and recommend adoption by MS</a:t>
            </a:r>
          </a:p>
          <a:p>
            <a:r>
              <a:rPr lang="en-GB" dirty="0"/>
              <a:t>Consider the updating of S-63 to take account of the cyber risk</a:t>
            </a:r>
          </a:p>
          <a:p>
            <a:r>
              <a:rPr lang="en-GB" dirty="0"/>
              <a:t>Endorse the continued activity of the ENCWG</a:t>
            </a:r>
          </a:p>
          <a:p>
            <a:pPr marL="0" indent="0">
              <a:buNone/>
            </a:pPr>
            <a:endParaRPr lang="en-GB" dirty="0">
              <a:solidFill>
                <a:schemeClr val="bg2">
                  <a:lumMod val="50000"/>
                </a:schemeClr>
              </a:solidFill>
            </a:endParaRPr>
          </a:p>
          <a:p>
            <a:pPr marL="0" indent="0">
              <a:buNone/>
            </a:pPr>
            <a:endParaRPr lang="en-GB" dirty="0">
              <a:solidFill>
                <a:schemeClr val="bg2">
                  <a:lumMod val="50000"/>
                </a:schemeClr>
              </a:solidFill>
            </a:endParaRPr>
          </a:p>
        </p:txBody>
      </p:sp>
      <p:sp>
        <p:nvSpPr>
          <p:cNvPr id="5" name="Rectangle 4">
            <a:extLst>
              <a:ext uri="{FF2B5EF4-FFF2-40B4-BE49-F238E27FC236}">
                <a16:creationId xmlns:a16="http://schemas.microsoft.com/office/drawing/2014/main" id="{9EE89F0C-99D3-4C93-9E5D-D5F469DAB1C2}"/>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190232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40E11-CD71-4641-822A-6A72B53CC499}"/>
              </a:ext>
            </a:extLst>
          </p:cNvPr>
          <p:cNvSpPr>
            <a:spLocks noGrp="1"/>
          </p:cNvSpPr>
          <p:nvPr>
            <p:ph type="title"/>
          </p:nvPr>
        </p:nvSpPr>
        <p:spPr/>
        <p:txBody>
          <a:bodyPr>
            <a:normAutofit fontScale="90000"/>
          </a:bodyPr>
          <a:lstStyle/>
          <a:p>
            <a:r>
              <a:rPr lang="en-GB" dirty="0"/>
              <a:t>Activities and Achievements </a:t>
            </a:r>
          </a:p>
        </p:txBody>
      </p:sp>
      <p:sp>
        <p:nvSpPr>
          <p:cNvPr id="3" name="Content Placeholder 2">
            <a:extLst>
              <a:ext uri="{FF2B5EF4-FFF2-40B4-BE49-F238E27FC236}">
                <a16:creationId xmlns:a16="http://schemas.microsoft.com/office/drawing/2014/main" id="{E37B968E-3888-454F-8474-BB241D9E2ABA}"/>
              </a:ext>
            </a:extLst>
          </p:cNvPr>
          <p:cNvSpPr>
            <a:spLocks noGrp="1"/>
          </p:cNvSpPr>
          <p:nvPr>
            <p:ph idx="1"/>
          </p:nvPr>
        </p:nvSpPr>
        <p:spPr>
          <a:xfrm>
            <a:off x="823294" y="529669"/>
            <a:ext cx="10515600" cy="3793486"/>
          </a:xfrm>
        </p:spPr>
        <p:txBody>
          <a:bodyPr/>
          <a:lstStyle/>
          <a:p>
            <a:pPr marL="0" indent="0">
              <a:buNone/>
            </a:pPr>
            <a:r>
              <a:rPr lang="en-GB" dirty="0"/>
              <a:t> </a:t>
            </a:r>
          </a:p>
          <a:p>
            <a:r>
              <a:rPr lang="en-GB" dirty="0"/>
              <a:t>ENCWG3 Meeting, Wollongong, Australia, April 2018</a:t>
            </a:r>
          </a:p>
          <a:p>
            <a:pPr marL="0" indent="0">
              <a:buNone/>
            </a:pPr>
            <a:r>
              <a:rPr lang="en-GB" dirty="0"/>
              <a:t> </a:t>
            </a:r>
          </a:p>
        </p:txBody>
      </p:sp>
      <p:pic>
        <p:nvPicPr>
          <p:cNvPr id="6" name="Picture 5">
            <a:extLst>
              <a:ext uri="{FF2B5EF4-FFF2-40B4-BE49-F238E27FC236}">
                <a16:creationId xmlns:a16="http://schemas.microsoft.com/office/drawing/2014/main" id="{FAA2FD21-C0F5-4D63-AB9E-C93E3FD548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1934" y="1562793"/>
            <a:ext cx="8352169" cy="4349606"/>
          </a:xfrm>
          <a:prstGeom prst="rect">
            <a:avLst/>
          </a:prstGeom>
        </p:spPr>
      </p:pic>
      <p:sp>
        <p:nvSpPr>
          <p:cNvPr id="7" name="Rectangle 6">
            <a:extLst>
              <a:ext uri="{FF2B5EF4-FFF2-40B4-BE49-F238E27FC236}">
                <a16:creationId xmlns:a16="http://schemas.microsoft.com/office/drawing/2014/main" id="{37037948-95F3-4C9C-BFAE-0EB3195EAC84}"/>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3875705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Principal activities for 2018</a:t>
            </a:r>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a:t>S-52 Presentation Library edition 4.0.3 Clarifications</a:t>
            </a:r>
          </a:p>
          <a:p>
            <a:pPr marL="0" indent="0" algn="just">
              <a:buNone/>
              <a:defRPr/>
            </a:pPr>
            <a:r>
              <a:rPr lang="en-GB" dirty="0"/>
              <a:t>	</a:t>
            </a:r>
            <a:r>
              <a:rPr lang="en-GB" sz="2000" dirty="0"/>
              <a:t> Remove </a:t>
            </a:r>
            <a:r>
              <a:rPr lang="en-GB" sz="2000" dirty="0" err="1"/>
              <a:t>M_QUAL</a:t>
            </a:r>
            <a:r>
              <a:rPr lang="en-GB" sz="2000" dirty="0"/>
              <a:t> from ECDIS Chart 1 ENCs</a:t>
            </a:r>
          </a:p>
          <a:p>
            <a:pPr marL="0" indent="0" algn="just">
              <a:buNone/>
              <a:defRPr/>
            </a:pPr>
            <a:endParaRPr lang="en-GB" dirty="0"/>
          </a:p>
          <a:p>
            <a:pPr marL="0" indent="0" algn="just">
              <a:buNone/>
              <a:defRPr/>
            </a:pPr>
            <a:endParaRPr lang="en-GB" dirty="0"/>
          </a:p>
          <a:p>
            <a:pPr marL="0" indent="0" algn="just">
              <a:buNone/>
              <a:defRPr/>
            </a:pPr>
            <a:endParaRPr lang="en-GB" dirty="0"/>
          </a:p>
          <a:p>
            <a:pPr marL="0" indent="0" algn="just">
              <a:buNone/>
              <a:defRPr/>
            </a:pPr>
            <a:endParaRPr lang="en-GB" dirty="0"/>
          </a:p>
          <a:p>
            <a:pPr marL="0" indent="0">
              <a:buNone/>
              <a:defRPr/>
            </a:pPr>
            <a:r>
              <a:rPr lang="en-GB" dirty="0"/>
              <a:t>	</a:t>
            </a:r>
            <a:r>
              <a:rPr lang="en-GB" sz="2000" dirty="0"/>
              <a:t>Incorrect </a:t>
            </a:r>
            <a:r>
              <a:rPr lang="en-GB" sz="2000" dirty="0" err="1"/>
              <a:t>SYMINS</a:t>
            </a:r>
            <a:r>
              <a:rPr lang="en-GB" sz="2000" dirty="0"/>
              <a:t> attribute TX('MANUFACTURE'S FEATURES',3,2,2,'14109',0,0,CHBLK,11)</a:t>
            </a:r>
          </a:p>
          <a:p>
            <a:pPr marL="0" indent="0">
              <a:buNone/>
              <a:defRPr/>
            </a:pPr>
            <a:r>
              <a:rPr lang="en-GB" sz="2000" dirty="0"/>
              <a:t>	Incorrect light descriptions displayed in screen shots</a:t>
            </a:r>
          </a:p>
          <a:p>
            <a:pPr marL="0" indent="0">
              <a:buNone/>
              <a:defRPr/>
            </a:pPr>
            <a:r>
              <a:rPr lang="en-GB" sz="2000" dirty="0"/>
              <a:t>	</a:t>
            </a:r>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9122" t="45750" r="26491" b="25513"/>
          <a:stretch/>
        </p:blipFill>
        <p:spPr bwMode="auto">
          <a:xfrm>
            <a:off x="1770432" y="2354095"/>
            <a:ext cx="3793789" cy="201515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a:extLst>
              <a:ext uri="{FF2B5EF4-FFF2-40B4-BE49-F238E27FC236}">
                <a16:creationId xmlns:a16="http://schemas.microsoft.com/office/drawing/2014/main" id="{5786C392-DCFC-4F66-AAB6-3FD74D7E68C8}"/>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338604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a:defRPr/>
            </a:pPr>
            <a:r>
              <a:rPr lang="en-AU" dirty="0"/>
              <a:t>Principal activities for 2018</a:t>
            </a:r>
          </a:p>
        </p:txBody>
      </p:sp>
      <p:sp>
        <p:nvSpPr>
          <p:cNvPr id="3" name="Content Placeholder 2"/>
          <p:cNvSpPr>
            <a:spLocks noGrp="1"/>
          </p:cNvSpPr>
          <p:nvPr>
            <p:ph idx="1"/>
          </p:nvPr>
        </p:nvSpPr>
        <p:spPr>
          <a:xfrm>
            <a:off x="728870" y="1340769"/>
            <a:ext cx="10641495" cy="4530725"/>
          </a:xfrm>
        </p:spPr>
        <p:txBody>
          <a:bodyPr>
            <a:normAutofit/>
          </a:bodyPr>
          <a:lstStyle/>
          <a:p>
            <a:pPr algn="just">
              <a:defRPr/>
            </a:pPr>
            <a:r>
              <a:rPr lang="en-GB" dirty="0"/>
              <a:t>S-64 IHO Test Data Sets for ECDIS edition 3.0.3 Clarifications </a:t>
            </a:r>
          </a:p>
          <a:p>
            <a:pPr marL="0" indent="0" algn="just">
              <a:buNone/>
              <a:defRPr/>
            </a:pPr>
            <a:r>
              <a:rPr lang="en-GB" dirty="0"/>
              <a:t>	Correct screen shots and poor quality images </a:t>
            </a:r>
          </a:p>
          <a:p>
            <a:pPr algn="just">
              <a:defRPr/>
            </a:pPr>
            <a:endParaRPr lang="en-GB" dirty="0"/>
          </a:p>
          <a:p>
            <a:pPr algn="just">
              <a:defRPr/>
            </a:pPr>
            <a:endParaRPr lang="en-GB"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639" y="2567641"/>
            <a:ext cx="3636663" cy="2879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686" y="2567641"/>
            <a:ext cx="3658310" cy="2879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048222" y="5667984"/>
            <a:ext cx="2330510" cy="369332"/>
          </a:xfrm>
          <a:prstGeom prst="rect">
            <a:avLst/>
          </a:prstGeom>
          <a:noFill/>
        </p:spPr>
        <p:txBody>
          <a:bodyPr wrap="none" rtlCol="0">
            <a:spAutoFit/>
          </a:bodyPr>
          <a:lstStyle/>
          <a:p>
            <a:r>
              <a:rPr lang="en-GB" dirty="0"/>
              <a:t>Incorrect presentation</a:t>
            </a:r>
          </a:p>
        </p:txBody>
      </p:sp>
      <p:sp>
        <p:nvSpPr>
          <p:cNvPr id="9" name="TextBox 8"/>
          <p:cNvSpPr txBox="1"/>
          <p:nvPr/>
        </p:nvSpPr>
        <p:spPr>
          <a:xfrm>
            <a:off x="5378686" y="5667984"/>
            <a:ext cx="2125647" cy="369332"/>
          </a:xfrm>
          <a:prstGeom prst="rect">
            <a:avLst/>
          </a:prstGeom>
          <a:noFill/>
        </p:spPr>
        <p:txBody>
          <a:bodyPr wrap="none" rtlCol="0">
            <a:spAutoFit/>
          </a:bodyPr>
          <a:lstStyle/>
          <a:p>
            <a:r>
              <a:rPr lang="en-GB" dirty="0"/>
              <a:t>Correct presentation</a:t>
            </a:r>
          </a:p>
        </p:txBody>
      </p:sp>
      <p:sp>
        <p:nvSpPr>
          <p:cNvPr id="10" name="Rectangle 9">
            <a:extLst>
              <a:ext uri="{FF2B5EF4-FFF2-40B4-BE49-F238E27FC236}">
                <a16:creationId xmlns:a16="http://schemas.microsoft.com/office/drawing/2014/main" id="{BE60BB15-81D3-4BE2-9A56-2B5CE285C884}"/>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292940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0EE25-34CF-4A5C-BBE7-F4B3AA4A483D}"/>
              </a:ext>
            </a:extLst>
          </p:cNvPr>
          <p:cNvSpPr>
            <a:spLocks noGrp="1"/>
          </p:cNvSpPr>
          <p:nvPr>
            <p:ph type="title"/>
          </p:nvPr>
        </p:nvSpPr>
        <p:spPr/>
        <p:txBody>
          <a:bodyPr>
            <a:normAutofit fontScale="90000"/>
          </a:bodyPr>
          <a:lstStyle/>
          <a:p>
            <a:r>
              <a:rPr lang="en-GB" dirty="0"/>
              <a:t>Principal activities 2018</a:t>
            </a:r>
          </a:p>
        </p:txBody>
      </p:sp>
      <p:sp>
        <p:nvSpPr>
          <p:cNvPr id="3" name="Content Placeholder 2">
            <a:extLst>
              <a:ext uri="{FF2B5EF4-FFF2-40B4-BE49-F238E27FC236}">
                <a16:creationId xmlns:a16="http://schemas.microsoft.com/office/drawing/2014/main" id="{9B6A9673-8B0C-4230-8FE4-B7FE4036248D}"/>
              </a:ext>
            </a:extLst>
          </p:cNvPr>
          <p:cNvSpPr>
            <a:spLocks noGrp="1"/>
          </p:cNvSpPr>
          <p:nvPr>
            <p:ph idx="1"/>
          </p:nvPr>
        </p:nvSpPr>
        <p:spPr>
          <a:xfrm>
            <a:off x="838200" y="1210268"/>
            <a:ext cx="10515600" cy="4351338"/>
          </a:xfrm>
        </p:spPr>
        <p:txBody>
          <a:bodyPr>
            <a:normAutofit/>
          </a:bodyPr>
          <a:lstStyle/>
          <a:p>
            <a:r>
              <a:rPr lang="en-GB" dirty="0"/>
              <a:t>S-58 edition 6.1.0</a:t>
            </a:r>
          </a:p>
          <a:p>
            <a:pPr marL="0" indent="0">
              <a:buNone/>
            </a:pPr>
            <a:endParaRPr lang="en-GB" dirty="0"/>
          </a:p>
          <a:p>
            <a:pPr indent="492125">
              <a:buFont typeface="Wingdings" panose="05000000000000000000" pitchFamily="2" charset="2"/>
              <a:buChar char="§"/>
            </a:pPr>
            <a:r>
              <a:rPr lang="en-GB" dirty="0"/>
              <a:t>S-58 Edition 6.0.0 has errors and requires a correction</a:t>
            </a:r>
          </a:p>
          <a:p>
            <a:pPr indent="492125">
              <a:buFont typeface="Wingdings" panose="05000000000000000000" pitchFamily="2" charset="2"/>
              <a:buChar char="§"/>
            </a:pPr>
            <a:r>
              <a:rPr lang="en-GB" dirty="0"/>
              <a:t>S-58 edition 6.0 implementation date has been cancelled CL30</a:t>
            </a:r>
          </a:p>
          <a:p>
            <a:pPr indent="492125">
              <a:buFont typeface="Wingdings" panose="05000000000000000000" pitchFamily="2" charset="2"/>
              <a:buChar char="§"/>
            </a:pPr>
            <a:r>
              <a:rPr lang="en-GB" dirty="0"/>
              <a:t>S-58 edition 6.1.0 has been prepared by the ENCWG for HSSC </a:t>
            </a:r>
          </a:p>
          <a:p>
            <a:pPr marL="0" indent="0">
              <a:buNone/>
            </a:pPr>
            <a:endParaRPr lang="en-GB" dirty="0"/>
          </a:p>
        </p:txBody>
      </p:sp>
      <p:sp>
        <p:nvSpPr>
          <p:cNvPr id="5" name="Rectangle 4">
            <a:extLst>
              <a:ext uri="{FF2B5EF4-FFF2-40B4-BE49-F238E27FC236}">
                <a16:creationId xmlns:a16="http://schemas.microsoft.com/office/drawing/2014/main" id="{DAF4AA97-614D-43BB-AEF6-BA02849578E0}"/>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198493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Principal activities for 2018</a:t>
            </a:r>
          </a:p>
        </p:txBody>
      </p:sp>
      <p:sp>
        <p:nvSpPr>
          <p:cNvPr id="3" name="Content Placeholder 2"/>
          <p:cNvSpPr>
            <a:spLocks noGrp="1"/>
          </p:cNvSpPr>
          <p:nvPr>
            <p:ph idx="1"/>
          </p:nvPr>
        </p:nvSpPr>
        <p:spPr>
          <a:xfrm>
            <a:off x="847927" y="1232238"/>
            <a:ext cx="10515600" cy="4351338"/>
          </a:xfrm>
        </p:spPr>
        <p:txBody>
          <a:bodyPr/>
          <a:lstStyle/>
          <a:p>
            <a:pPr marL="0" indent="0">
              <a:buNone/>
            </a:pPr>
            <a:r>
              <a:rPr lang="en-GB" dirty="0"/>
              <a:t>Formation of the high density contour ENC Sub </a:t>
            </a:r>
            <a:r>
              <a:rPr lang="en-GB" dirty="0" err="1"/>
              <a:t>WG</a:t>
            </a:r>
            <a:r>
              <a:rPr lang="en-GB" dirty="0"/>
              <a:t> </a:t>
            </a:r>
          </a:p>
          <a:p>
            <a:pPr marL="0" indent="0">
              <a:buNone/>
            </a:pPr>
            <a:endParaRPr lang="en-GB" dirty="0"/>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63" y="1830387"/>
            <a:ext cx="4338637" cy="352346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993" y="1819272"/>
            <a:ext cx="4129500" cy="35345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690563" y="5353848"/>
            <a:ext cx="4338637" cy="646331"/>
          </a:xfrm>
          <a:prstGeom prst="rect">
            <a:avLst/>
          </a:prstGeom>
        </p:spPr>
        <p:txBody>
          <a:bodyPr wrap="square">
            <a:spAutoFit/>
          </a:bodyPr>
          <a:lstStyle/>
          <a:p>
            <a:r>
              <a:rPr lang="en-GB" dirty="0"/>
              <a:t>ECDIS with original ENC defaults to 30m contour</a:t>
            </a:r>
          </a:p>
        </p:txBody>
      </p:sp>
      <p:sp>
        <p:nvSpPr>
          <p:cNvPr id="10" name="TextBox 7"/>
          <p:cNvSpPr txBox="1">
            <a:spLocks noChangeArrowheads="1"/>
          </p:cNvSpPr>
          <p:nvPr/>
        </p:nvSpPr>
        <p:spPr bwMode="auto">
          <a:xfrm>
            <a:off x="6110343" y="5437626"/>
            <a:ext cx="4122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altLang="en-US" sz="1800" b="0" i="0" u="none" strike="noStrike" kern="0" cap="none" spc="0" normalizeH="0" baseline="0" noProof="0" dirty="0">
                <a:ln>
                  <a:noFill/>
                </a:ln>
                <a:solidFill>
                  <a:prstClr val="black"/>
                </a:solidFill>
                <a:effectLst/>
                <a:uLnTx/>
                <a:uFillTx/>
                <a:latin typeface="+mn-lt"/>
                <a:cs typeface="Arial" panose="020B0604020202020204" pitchFamily="34" charset="0"/>
              </a:rPr>
              <a:t>ECDIS with Band 6 </a:t>
            </a:r>
            <a:r>
              <a:rPr lang="en-GB" altLang="en-US" kern="0" dirty="0">
                <a:solidFill>
                  <a:prstClr val="black"/>
                </a:solidFill>
                <a:latin typeface="+mn-lt"/>
              </a:rPr>
              <a:t>high density ENC</a:t>
            </a:r>
            <a:r>
              <a:rPr kumimoji="0" lang="en-GB" altLang="en-US" sz="1800" b="0" i="0" u="none" strike="noStrike" kern="0" cap="none" spc="0" normalizeH="0" baseline="0" noProof="0" dirty="0">
                <a:ln>
                  <a:noFill/>
                </a:ln>
                <a:solidFill>
                  <a:prstClr val="black"/>
                </a:solidFill>
                <a:effectLst/>
                <a:uLnTx/>
                <a:uFillTx/>
                <a:latin typeface="+mn-lt"/>
                <a:cs typeface="Arial" panose="020B0604020202020204" pitchFamily="34" charset="0"/>
              </a:rPr>
              <a:t> defaults to 22 m contour</a:t>
            </a:r>
          </a:p>
        </p:txBody>
      </p:sp>
      <p:sp>
        <p:nvSpPr>
          <p:cNvPr id="9" name="Rectangle 8">
            <a:extLst>
              <a:ext uri="{FF2B5EF4-FFF2-40B4-BE49-F238E27FC236}">
                <a16:creationId xmlns:a16="http://schemas.microsoft.com/office/drawing/2014/main" id="{624E9B7E-6C29-4322-9EC8-97AE0A9464D7}"/>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349670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Problems or outstanding issues</a:t>
            </a:r>
          </a:p>
        </p:txBody>
      </p:sp>
      <p:sp>
        <p:nvSpPr>
          <p:cNvPr id="3" name="Content Placeholder 2"/>
          <p:cNvSpPr>
            <a:spLocks noGrp="1"/>
          </p:cNvSpPr>
          <p:nvPr>
            <p:ph idx="1"/>
          </p:nvPr>
        </p:nvSpPr>
        <p:spPr>
          <a:xfrm>
            <a:off x="818745" y="1144689"/>
            <a:ext cx="10515600" cy="4769728"/>
          </a:xfrm>
        </p:spPr>
        <p:txBody>
          <a:bodyPr>
            <a:normAutofit fontScale="25000" lnSpcReduction="20000"/>
          </a:bodyPr>
          <a:lstStyle/>
          <a:p>
            <a:pPr marL="0" indent="0">
              <a:buNone/>
            </a:pPr>
            <a:r>
              <a:rPr lang="en-GB" sz="11200" b="1" dirty="0"/>
              <a:t>HSSC 8/28	T&amp;P NMs in ENC</a:t>
            </a:r>
          </a:p>
          <a:p>
            <a:pPr marL="0" indent="0">
              <a:buNone/>
            </a:pPr>
            <a:r>
              <a:rPr lang="en-GB" sz="11200" dirty="0"/>
              <a:t>New guidance document for PSC Inspectors and Mariners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8600" dirty="0"/>
          </a:p>
          <a:p>
            <a:pPr marL="0" indent="0">
              <a:buNone/>
            </a:pPr>
            <a:r>
              <a:rPr lang="en-GB" sz="11200" dirty="0"/>
              <a:t>IHO to provide examples of encoding to encourage </a:t>
            </a:r>
            <a:r>
              <a:rPr lang="en-GB" sz="11200" dirty="0" err="1"/>
              <a:t>HOs</a:t>
            </a:r>
            <a:r>
              <a:rPr lang="en-GB" sz="11200" dirty="0"/>
              <a:t> to encode </a:t>
            </a:r>
            <a:r>
              <a:rPr lang="en-GB" sz="11200" dirty="0" err="1"/>
              <a:t>T&amp;P</a:t>
            </a:r>
            <a:r>
              <a:rPr lang="en-GB" sz="11200" dirty="0"/>
              <a:t> information as ENC updates</a:t>
            </a:r>
          </a:p>
          <a:p>
            <a:pPr marL="0" indent="0">
              <a:buNone/>
            </a:pPr>
            <a:endParaRPr lang="en-GB" dirty="0"/>
          </a:p>
          <a:p>
            <a:pPr marL="0" indent="0">
              <a:buNone/>
            </a:pPr>
            <a:endParaRPr lang="en-GB" dirty="0"/>
          </a:p>
          <a:p>
            <a:pPr marL="0" indent="0">
              <a:buNone/>
            </a:pPr>
            <a:r>
              <a:rPr lang="en-GB" dirty="0"/>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280" y="2178758"/>
            <a:ext cx="326707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059F2650-78A3-494C-A0D1-60F0B3F471CB}"/>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369023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a:defRPr/>
            </a:pPr>
            <a:r>
              <a:rPr lang="en-AU" dirty="0"/>
              <a:t>Problems or outstanding issues</a:t>
            </a:r>
          </a:p>
        </p:txBody>
      </p:sp>
      <p:sp>
        <p:nvSpPr>
          <p:cNvPr id="3" name="Content Placeholder 2"/>
          <p:cNvSpPr>
            <a:spLocks noGrp="1"/>
          </p:cNvSpPr>
          <p:nvPr>
            <p:ph idx="1"/>
          </p:nvPr>
        </p:nvSpPr>
        <p:spPr>
          <a:xfrm>
            <a:off x="796964" y="1117035"/>
            <a:ext cx="10641495" cy="3445238"/>
          </a:xfrm>
        </p:spPr>
        <p:txBody>
          <a:bodyPr>
            <a:normAutofit fontScale="77500" lnSpcReduction="20000"/>
          </a:bodyPr>
          <a:lstStyle/>
          <a:p>
            <a:pPr marL="0" indent="0" algn="just">
              <a:buNone/>
              <a:defRPr/>
            </a:pPr>
            <a:r>
              <a:rPr lang="en-GB" sz="3600" b="1" dirty="0"/>
              <a:t>Cyber Security New edition of S-63 </a:t>
            </a:r>
          </a:p>
          <a:p>
            <a:pPr algn="just">
              <a:defRPr/>
            </a:pPr>
            <a:r>
              <a:rPr lang="en-GB" dirty="0"/>
              <a:t>Proposed new edition of S-63 IHO Data Protection Scheme to address Cyber Security concerns with ENC exchange sets</a:t>
            </a:r>
          </a:p>
          <a:p>
            <a:pPr algn="just">
              <a:defRPr/>
            </a:pPr>
            <a:r>
              <a:rPr lang="en-GB" dirty="0"/>
              <a:t>IEC TC80 has initiated drafting a new standard, IEC 63154 Cyber security, the new standard will cover mitigation measures the equipment on-board shall provide against cyber risks. The current draft of the new standard IEC 63154 is based on the principle that all data files and executables should be authenticated for their source and integrity</a:t>
            </a:r>
          </a:p>
          <a:p>
            <a:pPr algn="just">
              <a:defRPr/>
            </a:pPr>
            <a:r>
              <a:rPr lang="en-GB" dirty="0"/>
              <a:t>The current version of S-63 only provides digital signatures for the ENC data and updates. No other files in an encrypted ENC exchange set have a digital signatures.</a:t>
            </a:r>
          </a:p>
          <a:p>
            <a:pPr algn="just">
              <a:defRPr/>
            </a:pPr>
            <a:r>
              <a:rPr lang="en-GB" dirty="0"/>
              <a:t>It is proposed that the following  additional files in an encrypted ENC exchange set have their own digital signature files. </a:t>
            </a:r>
          </a:p>
          <a:p>
            <a:pPr marL="0" indent="0" algn="just">
              <a:buNone/>
              <a:defRPr/>
            </a:pPr>
            <a:endParaRPr lang="en-GB" dirty="0"/>
          </a:p>
          <a:p>
            <a:pPr marL="0" indent="0" algn="just">
              <a:buNone/>
              <a:defRPr/>
            </a:pPr>
            <a:endParaRPr lang="en-GB" dirty="0"/>
          </a:p>
          <a:p>
            <a:pPr marL="0" indent="0" algn="just">
              <a:buNone/>
              <a:defRPr/>
            </a:pPr>
            <a:endParaRPr lang="en-GB" sz="2400" b="1" dirty="0"/>
          </a:p>
        </p:txBody>
      </p:sp>
      <p:graphicFrame>
        <p:nvGraphicFramePr>
          <p:cNvPr id="7" name="Table 6"/>
          <p:cNvGraphicFramePr>
            <a:graphicFrameLocks noGrp="1"/>
          </p:cNvGraphicFramePr>
          <p:nvPr>
            <p:extLst>
              <p:ext uri="{D42A27DB-BD31-4B8C-83A1-F6EECF244321}">
                <p14:modId xmlns:p14="http://schemas.microsoft.com/office/powerpoint/2010/main" val="976531957"/>
              </p:ext>
            </p:extLst>
          </p:nvPr>
        </p:nvGraphicFramePr>
        <p:xfrm>
          <a:off x="1088418" y="4510426"/>
          <a:ext cx="3464127" cy="1463040"/>
        </p:xfrm>
        <a:graphic>
          <a:graphicData uri="http://schemas.openxmlformats.org/drawingml/2006/table">
            <a:tbl>
              <a:tblPr firstRow="1" bandRow="1">
                <a:tableStyleId>{BC89EF96-8CEA-46FF-86C4-4CE0E7609802}</a:tableStyleId>
              </a:tblPr>
              <a:tblGrid>
                <a:gridCol w="1635327">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63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t>CATALOG.031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0" dirty="0"/>
                        <a:t>MEDIA.TXT</a:t>
                      </a:r>
                    </a:p>
                  </a:txBody>
                  <a:tcPr/>
                </a:tc>
                <a:extLst>
                  <a:ext uri="{0D108BD9-81ED-4DB2-BD59-A6C34878D82A}">
                    <a16:rowId xmlns:a16="http://schemas.microsoft.com/office/drawing/2014/main" val="10000"/>
                  </a:ext>
                </a:extLst>
              </a:tr>
              <a:tr h="363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README.TXT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PERMIT.TXT</a:t>
                      </a:r>
                    </a:p>
                  </a:txBody>
                  <a:tcPr/>
                </a:tc>
                <a:extLst>
                  <a:ext uri="{0D108BD9-81ED-4DB2-BD59-A6C34878D82A}">
                    <a16:rowId xmlns:a16="http://schemas.microsoft.com/office/drawing/2014/main" val="10001"/>
                  </a:ext>
                </a:extLst>
              </a:tr>
              <a:tr h="363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PRODUCTS.TXT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SERIAL.TXT</a:t>
                      </a:r>
                    </a:p>
                  </a:txBody>
                  <a:tcPr/>
                </a:tc>
                <a:extLst>
                  <a:ext uri="{0D108BD9-81ED-4DB2-BD59-A6C34878D82A}">
                    <a16:rowId xmlns:a16="http://schemas.microsoft.com/office/drawing/2014/main" val="10002"/>
                  </a:ext>
                </a:extLst>
              </a:tr>
              <a:tr h="363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STATUS.TXT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F0F9DC29-91A3-482E-8761-DB91FF240088}"/>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1296354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870" y="277815"/>
            <a:ext cx="8981868" cy="636586"/>
          </a:xfrm>
        </p:spPr>
        <p:txBody>
          <a:bodyPr>
            <a:normAutofit fontScale="90000"/>
          </a:bodyPr>
          <a:lstStyle/>
          <a:p>
            <a:pPr eaLnBrk="1" hangingPunct="1">
              <a:defRPr/>
            </a:pPr>
            <a:r>
              <a:rPr lang="en-AU" dirty="0"/>
              <a:t>Future work programme</a:t>
            </a:r>
          </a:p>
        </p:txBody>
      </p:sp>
      <p:sp>
        <p:nvSpPr>
          <p:cNvPr id="3" name="Content Placeholder 2"/>
          <p:cNvSpPr>
            <a:spLocks noGrp="1"/>
          </p:cNvSpPr>
          <p:nvPr>
            <p:ph idx="1"/>
          </p:nvPr>
        </p:nvSpPr>
        <p:spPr>
          <a:xfrm>
            <a:off x="728870" y="992221"/>
            <a:ext cx="10641495" cy="4879273"/>
          </a:xfrm>
        </p:spPr>
        <p:txBody>
          <a:bodyPr>
            <a:normAutofit/>
          </a:bodyPr>
          <a:lstStyle/>
          <a:p>
            <a:pPr marL="0" indent="0" algn="just">
              <a:buNone/>
              <a:defRPr/>
            </a:pPr>
            <a:r>
              <a:rPr lang="en-GB" b="1" dirty="0"/>
              <a:t>Large Format Monitors</a:t>
            </a:r>
          </a:p>
          <a:p>
            <a:pPr marL="0" indent="0" algn="just">
              <a:buNone/>
              <a:defRPr/>
            </a:pPr>
            <a:r>
              <a:rPr lang="en-GB" dirty="0"/>
              <a:t>Proposed new edition of S-52 and S-64 for Large Format Monitors</a:t>
            </a:r>
          </a:p>
          <a:p>
            <a:pPr marL="0" indent="0" algn="just">
              <a:buNone/>
              <a:defRPr/>
            </a:pPr>
            <a:r>
              <a:rPr lang="en-GB" dirty="0"/>
              <a:t> </a:t>
            </a:r>
            <a:endParaRPr lang="en-GB"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154" y="2074423"/>
            <a:ext cx="4477966" cy="335847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5651769" y="2307887"/>
            <a:ext cx="6157610" cy="2308324"/>
          </a:xfrm>
          <a:prstGeom prst="rect">
            <a:avLst/>
          </a:prstGeom>
          <a:noFill/>
        </p:spPr>
        <p:txBody>
          <a:bodyPr wrap="square" rtlCol="0">
            <a:spAutoFit/>
          </a:bodyPr>
          <a:lstStyle/>
          <a:p>
            <a:pPr marL="285750" indent="-285750">
              <a:buFont typeface="Arial" panose="020B0604020202020204" pitchFamily="34" charset="0"/>
              <a:buChar char="•"/>
            </a:pPr>
            <a:r>
              <a:rPr lang="en-GB" dirty="0"/>
              <a:t>S-64 tests are designed for monitors 270mmx270mm</a:t>
            </a:r>
          </a:p>
          <a:p>
            <a:endParaRPr lang="en-GB" dirty="0"/>
          </a:p>
          <a:p>
            <a:pPr marL="285750" indent="-285750">
              <a:buFont typeface="Arial" panose="020B0604020202020204" pitchFamily="34" charset="0"/>
              <a:buChar char="•"/>
            </a:pPr>
            <a:r>
              <a:rPr lang="en-GB" dirty="0"/>
              <a:t>Proposal to add clarifications which will permit large format monitors Full HD</a:t>
            </a:r>
          </a:p>
          <a:p>
            <a:endParaRPr lang="en-GB" dirty="0"/>
          </a:p>
          <a:p>
            <a:pPr marL="285750" indent="-285750">
              <a:buFont typeface="Arial" panose="020B0604020202020204" pitchFamily="34" charset="0"/>
              <a:buChar char="•"/>
            </a:pPr>
            <a:r>
              <a:rPr lang="en-GB" dirty="0"/>
              <a:t>Circulate proposal to </a:t>
            </a:r>
            <a:r>
              <a:rPr lang="en-GB" dirty="0" err="1"/>
              <a:t>CIRM</a:t>
            </a:r>
            <a:r>
              <a:rPr lang="en-GB" dirty="0"/>
              <a:t> ECDIS </a:t>
            </a:r>
            <a:r>
              <a:rPr lang="en-GB" dirty="0" err="1"/>
              <a:t>WG</a:t>
            </a:r>
            <a:r>
              <a:rPr lang="en-GB" dirty="0"/>
              <a:t> for comment</a:t>
            </a:r>
          </a:p>
          <a:p>
            <a:endParaRPr lang="en-GB" dirty="0"/>
          </a:p>
          <a:p>
            <a:endParaRPr lang="en-GB" dirty="0"/>
          </a:p>
        </p:txBody>
      </p:sp>
      <p:sp>
        <p:nvSpPr>
          <p:cNvPr id="9" name="Rectangle 8">
            <a:extLst>
              <a:ext uri="{FF2B5EF4-FFF2-40B4-BE49-F238E27FC236}">
                <a16:creationId xmlns:a16="http://schemas.microsoft.com/office/drawing/2014/main" id="{F5D1EC7D-C1CC-4F23-91C0-9736FD3693AF}"/>
              </a:ext>
            </a:extLst>
          </p:cNvPr>
          <p:cNvSpPr/>
          <p:nvPr/>
        </p:nvSpPr>
        <p:spPr>
          <a:xfrm>
            <a:off x="4597804" y="6329280"/>
            <a:ext cx="2966581" cy="276999"/>
          </a:xfrm>
          <a:prstGeom prst="rect">
            <a:avLst/>
          </a:prstGeom>
        </p:spPr>
        <p:txBody>
          <a:bodyPr wrap="none">
            <a:spAutoFit/>
          </a:bodyPr>
          <a:lstStyle/>
          <a:p>
            <a:r>
              <a:rPr lang="en-GB" sz="1200" dirty="0">
                <a:solidFill>
                  <a:schemeClr val="bg1">
                    <a:lumMod val="50000"/>
                  </a:schemeClr>
                </a:solidFill>
              </a:rPr>
              <a:t>HSSC-10, Rostock, Germany 15-17 May 2018</a:t>
            </a:r>
          </a:p>
        </p:txBody>
      </p:sp>
    </p:spTree>
    <p:extLst>
      <p:ext uri="{BB962C8B-B14F-4D97-AF65-F5344CB8AC3E}">
        <p14:creationId xmlns:p14="http://schemas.microsoft.com/office/powerpoint/2010/main" val="310678432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O presentations template" id="{C657DD33-74A5-46FF-87DC-702489CC64DD}" vid="{C4CF7E2C-A930-4DFE-9432-DAC967E2A5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 presentations template</Template>
  <TotalTime>1266</TotalTime>
  <Words>446</Words>
  <Application>Microsoft Office PowerPoint</Application>
  <PresentationFormat>Widescreen</PresentationFormat>
  <Paragraphs>90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Hydrographic Services and Standards Committee  Report of the ENCWG </vt:lpstr>
      <vt:lpstr>Activities and Achievements </vt:lpstr>
      <vt:lpstr>Principal activities for 2018</vt:lpstr>
      <vt:lpstr>Principal activities for 2018</vt:lpstr>
      <vt:lpstr>Principal activities 2018</vt:lpstr>
      <vt:lpstr>Principal activities for 2018</vt:lpstr>
      <vt:lpstr>Problems or outstanding issues</vt:lpstr>
      <vt:lpstr>Problems or outstanding issues</vt:lpstr>
      <vt:lpstr>Future work programme</vt:lpstr>
      <vt:lpstr>Action requested of HSSC</vt:lpstr>
    </vt:vector>
  </TitlesOfParts>
  <Company>IHO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DTech</dc:creator>
  <cp:lastModifiedBy>Thomas Mellor</cp:lastModifiedBy>
  <cp:revision>103</cp:revision>
  <cp:lastPrinted>2017-10-13T08:19:11Z</cp:lastPrinted>
  <dcterms:created xsi:type="dcterms:W3CDTF">2017-10-09T13:46:17Z</dcterms:created>
  <dcterms:modified xsi:type="dcterms:W3CDTF">2018-05-01T16:25:57Z</dcterms:modified>
</cp:coreProperties>
</file>