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0" r:id="rId2"/>
    <p:sldId id="289" r:id="rId3"/>
    <p:sldId id="279" r:id="rId4"/>
    <p:sldId id="272" r:id="rId5"/>
    <p:sldId id="273" r:id="rId6"/>
    <p:sldId id="278" r:id="rId7"/>
    <p:sldId id="281" r:id="rId8"/>
    <p:sldId id="291" r:id="rId9"/>
    <p:sldId id="290" r:id="rId10"/>
    <p:sldId id="283" r:id="rId11"/>
    <p:sldId id="284" r:id="rId12"/>
    <p:sldId id="285" r:id="rId13"/>
    <p:sldId id="286" r:id="rId14"/>
    <p:sldId id="287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">
          <p15:clr>
            <a:srgbClr val="A4A3A4"/>
          </p15:clr>
        </p15:guide>
        <p15:guide id="2" orient="horz" pos="4182">
          <p15:clr>
            <a:srgbClr val="A4A3A4"/>
          </p15:clr>
        </p15:guide>
        <p15:guide id="3" orient="horz" pos="1020">
          <p15:clr>
            <a:srgbClr val="A4A3A4"/>
          </p15:clr>
        </p15:guide>
        <p15:guide id="4" orient="horz" pos="3882">
          <p15:clr>
            <a:srgbClr val="A4A3A4"/>
          </p15:clr>
        </p15:guide>
        <p15:guide id="5" orient="horz" pos="2149">
          <p15:clr>
            <a:srgbClr val="A4A3A4"/>
          </p15:clr>
        </p15:guide>
        <p15:guide id="6" orient="horz" pos="3698">
          <p15:clr>
            <a:srgbClr val="A4A3A4"/>
          </p15:clr>
        </p15:guide>
        <p15:guide id="7" orient="horz" pos="570">
          <p15:clr>
            <a:srgbClr val="A4A3A4"/>
          </p15:clr>
        </p15:guide>
        <p15:guide id="8" pos="2066">
          <p15:clr>
            <a:srgbClr val="A4A3A4"/>
          </p15:clr>
        </p15:guide>
        <p15:guide id="9" pos="2665">
          <p15:clr>
            <a:srgbClr val="A4A3A4"/>
          </p15:clr>
        </p15:guide>
        <p15:guide id="10" pos="2774">
          <p15:clr>
            <a:srgbClr val="A4A3A4"/>
          </p15:clr>
        </p15:guide>
        <p15:guide id="11" pos="372">
          <p15:clr>
            <a:srgbClr val="A4A3A4"/>
          </p15:clr>
        </p15:guide>
        <p15:guide id="12" pos="5601">
          <p15:clr>
            <a:srgbClr val="A4A3A4"/>
          </p15:clr>
        </p15:guide>
        <p15:guide id="13" pos="144">
          <p15:clr>
            <a:srgbClr val="A4A3A4"/>
          </p15:clr>
        </p15:guide>
        <p15:guide id="14" pos="30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0156" autoAdjust="0"/>
  </p:normalViewPr>
  <p:slideViewPr>
    <p:cSldViewPr snapToGrid="0" snapToObjects="1">
      <p:cViewPr varScale="1">
        <p:scale>
          <a:sx n="80" d="100"/>
          <a:sy n="80" d="100"/>
        </p:scale>
        <p:origin x="2514" y="90"/>
      </p:cViewPr>
      <p:guideLst>
        <p:guide orient="horz" pos="204"/>
        <p:guide orient="horz" pos="4182"/>
        <p:guide orient="horz" pos="1020"/>
        <p:guide orient="horz" pos="3882"/>
        <p:guide orient="horz" pos="2149"/>
        <p:guide orient="horz" pos="3698"/>
        <p:guide orient="horz" pos="570"/>
        <p:guide pos="2066"/>
        <p:guide pos="2665"/>
        <p:guide pos="2774"/>
        <p:guide pos="372"/>
        <p:guide pos="5601"/>
        <p:guide pos="144"/>
        <p:guide pos="30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36" d="100"/>
          <a:sy n="136" d="100"/>
        </p:scale>
        <p:origin x="-4216" y="-12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41789-9BD5-F744-AB77-27C039BA470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697E4-8E3B-6D4B-9B9C-A4D4711C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7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3EA28-000E-E640-8682-3B5DB6422FF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70A8-B7A6-8645-9FC9-EABFC3D41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3.energistics.org/uom/poscUnits22.x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770A8-B7A6-8645-9FC9-EABFC3D41A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IOGP SSDM model ( officially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launched in April 2011) and version  2 released in 2017 is the IOGP Industry template and standard for how seabed survey data is delivered to and managed by oil and gas companies.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IOGP SSDM schema is applied for platform and drilling hazard site surveys; sweep surveys and, bathymetric surveys, platform and drilling hazard site surveys using side scan sonar (SSS) and,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singlebeam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multibeam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echosounder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(MBES), sub-bottom profiler (SBP) and high-resolution seismic (HR2D). It also captures the offshore pipeline route survey, pre-lay and maintenance surveillance surveys using SSS and MBES, but excludes the ROV based (video) pipeline surveys for as-built/inspection surveys. 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gap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currently being addressed by newly formed </a:t>
            </a:r>
            <a:r>
              <a:rPr lang="en-GB" dirty="0"/>
              <a:t>IOGP Offshore Infrastructure Survey Data Model (OISDM) Task Force.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770A8-B7A6-8645-9FC9-EABFC3D41A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19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770A8-B7A6-8645-9FC9-EABFC3D41A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2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/>
              <a:t>Focus of SSDM</a:t>
            </a:r>
            <a:r>
              <a:rPr lang="en-US" sz="1200" baseline="0" dirty="0"/>
              <a:t> v 2 development</a:t>
            </a:r>
          </a:p>
          <a:p>
            <a:pPr lvl="0"/>
            <a:endParaRPr lang="en-US" sz="1200" dirty="0"/>
          </a:p>
          <a:p>
            <a:pPr lvl="0"/>
            <a:r>
              <a:rPr lang="en-US" sz="1200" dirty="0"/>
              <a:t>UML design of the model in Enterprise Architect for both ArcGIS implementation and GML encoding.</a:t>
            </a:r>
          </a:p>
          <a:p>
            <a:pPr lvl="0"/>
            <a:endParaRPr lang="en-US" sz="1200" dirty="0"/>
          </a:p>
          <a:p>
            <a:pPr lvl="0"/>
            <a:r>
              <a:rPr lang="en-US" sz="1200" dirty="0"/>
              <a:t>Compliance with EPSG and consistency with other IOGP Standards</a:t>
            </a:r>
          </a:p>
          <a:p>
            <a:pPr lvl="0"/>
            <a:endParaRPr lang="en-US" sz="1200" dirty="0"/>
          </a:p>
          <a:p>
            <a:pPr lvl="1"/>
            <a:r>
              <a:rPr lang="en-US" sz="1200" dirty="0"/>
              <a:t>	</a:t>
            </a:r>
            <a:r>
              <a:rPr lang="en-GB" sz="1200" dirty="0"/>
              <a:t>All coordinates in SSDM now reference a single horizontal and vertical Coordinate Reference System. </a:t>
            </a:r>
          </a:p>
          <a:p>
            <a:pPr lvl="1"/>
            <a:endParaRPr lang="en-US" sz="1200" dirty="0"/>
          </a:p>
          <a:p>
            <a:pPr lvl="1"/>
            <a:r>
              <a:rPr lang="en-GB" sz="1200" dirty="0"/>
              <a:t>	The identification of indirect (EPSG - full OGC URN string) and direct description (Well-known text (WKT)) of CRS for the whole model will be defined as string text in the attribute fields of </a:t>
            </a:r>
            <a:r>
              <a:rPr lang="en-GB" sz="1200" dirty="0" err="1"/>
              <a:t>T_Survey_JobDetails</a:t>
            </a:r>
            <a:r>
              <a:rPr lang="en-GB" sz="1200" dirty="0"/>
              <a:t> table.</a:t>
            </a:r>
          </a:p>
          <a:p>
            <a:pPr marL="457200" lvl="1" indent="0">
              <a:buNone/>
            </a:pPr>
            <a:endParaRPr lang="en-US" sz="1200" dirty="0"/>
          </a:p>
          <a:p>
            <a:pPr lvl="1"/>
            <a:r>
              <a:rPr lang="en-US" sz="1200" dirty="0"/>
              <a:t>	Well-known Text (WKT) format will follow the requirements specified in ISO 19162.</a:t>
            </a:r>
          </a:p>
          <a:p>
            <a:pPr lvl="1"/>
            <a:endParaRPr lang="en-US" sz="1200" dirty="0"/>
          </a:p>
          <a:p>
            <a:pPr lvl="1"/>
            <a:r>
              <a:rPr lang="en-GB" sz="1200" dirty="0"/>
              <a:t>	Direct description of CRS will be required only in cases where indirect citation to EPSG code is not possible.</a:t>
            </a:r>
          </a:p>
          <a:p>
            <a:pPr lvl="0"/>
            <a:r>
              <a:rPr lang="en-GB" sz="1200" dirty="0"/>
              <a:t>		</a:t>
            </a:r>
          </a:p>
          <a:p>
            <a:pPr lvl="0"/>
            <a:r>
              <a:rPr lang="en-GB" sz="1200" dirty="0"/>
              <a:t>		</a:t>
            </a:r>
            <a:r>
              <a:rPr lang="en-US" sz="2000" dirty="0"/>
              <a:t>SSDM v2 includes a centralized reference table for units of measure (‘</a:t>
            </a:r>
            <a:r>
              <a:rPr lang="en-US" sz="2000" dirty="0" err="1"/>
              <a:t>UnitOfMeasure</a:t>
            </a:r>
            <a:r>
              <a:rPr lang="en-US" sz="2000" dirty="0"/>
              <a:t>’) for all of the objects in SSDM.</a:t>
            </a:r>
          </a:p>
          <a:p>
            <a:pPr lvl="0"/>
            <a:r>
              <a:rPr lang="en-US" sz="2000" dirty="0"/>
              <a:t>	</a:t>
            </a:r>
          </a:p>
          <a:p>
            <a:pPr lvl="0"/>
            <a:r>
              <a:rPr lang="en-US" sz="2000" dirty="0"/>
              <a:t>		Measurement units in ‘</a:t>
            </a:r>
            <a:r>
              <a:rPr lang="en-US" sz="2000" dirty="0" err="1"/>
              <a:t>UnitOfMeasure</a:t>
            </a:r>
            <a:r>
              <a:rPr lang="en-US" sz="2000" dirty="0"/>
              <a:t>’ Table should reference the </a:t>
            </a:r>
            <a:r>
              <a:rPr lang="en-US" sz="2000" dirty="0" err="1"/>
              <a:t>Energistics</a:t>
            </a:r>
            <a:r>
              <a:rPr lang="en-US" sz="2000" dirty="0"/>
              <a:t> Unit Symbols (</a:t>
            </a:r>
            <a:r>
              <a:rPr lang="en-US" sz="2000" u="sng" dirty="0">
                <a:hlinkClick r:id="rId3"/>
              </a:rPr>
              <a:t>http://w3.energistics.org/uom/poscUnits22.xml</a:t>
            </a:r>
            <a:r>
              <a:rPr lang="en-US" sz="2000" dirty="0"/>
              <a:t>).</a:t>
            </a:r>
          </a:p>
          <a:p>
            <a:pPr lvl="1"/>
            <a:endParaRPr lang="en-GB" sz="1200" dirty="0"/>
          </a:p>
          <a:p>
            <a:pPr lvl="0"/>
            <a:endParaRPr lang="en-US" sz="1200" dirty="0"/>
          </a:p>
          <a:p>
            <a:pPr lvl="0"/>
            <a:r>
              <a:rPr lang="en-US" sz="1200" dirty="0"/>
              <a:t>Closing the gap in defining more seabed and subsurface features </a:t>
            </a:r>
          </a:p>
          <a:p>
            <a:pPr lvl="0"/>
            <a:endParaRPr lang="en-US" sz="1200" dirty="0"/>
          </a:p>
          <a:p>
            <a:pPr lvl="0"/>
            <a:r>
              <a:rPr lang="en-US" sz="1200" dirty="0"/>
              <a:t>Completing CAD Template and GIS </a:t>
            </a:r>
            <a:r>
              <a:rPr lang="en-US" sz="1200" dirty="0" err="1"/>
              <a:t>Symbology</a:t>
            </a:r>
            <a:r>
              <a:rPr lang="en-US" sz="1200" dirty="0"/>
              <a:t> stylesheet for SSDM Features</a:t>
            </a:r>
          </a:p>
          <a:p>
            <a:pPr lvl="0"/>
            <a:endParaRPr lang="en-US" sz="1200" dirty="0"/>
          </a:p>
          <a:p>
            <a:pPr lvl="0"/>
            <a:r>
              <a:rPr lang="en-US" sz="1200" dirty="0"/>
              <a:t>Integration of environmental/benthic survey and geotechnical surveys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770A8-B7A6-8645-9FC9-EABFC3D41A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84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770A8-B7A6-8645-9FC9-EABFC3D41A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70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770A8-B7A6-8645-9FC9-EABFC3D41A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46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33363" y="1627188"/>
            <a:ext cx="8661400" cy="5011736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algn="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Change this image and send to the background (right click, arrange, send to back)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33363" y="1634381"/>
            <a:ext cx="5021975" cy="5004544"/>
          </a:xfrm>
          <a:custGeom>
            <a:avLst/>
            <a:gdLst>
              <a:gd name="connsiteX0" fmla="*/ 0 w 5030787"/>
              <a:gd name="connsiteY0" fmla="*/ 0 h 5013325"/>
              <a:gd name="connsiteX1" fmla="*/ 5030787 w 5030787"/>
              <a:gd name="connsiteY1" fmla="*/ 0 h 5013325"/>
              <a:gd name="connsiteX2" fmla="*/ 5030787 w 5030787"/>
              <a:gd name="connsiteY2" fmla="*/ 5013325 h 5013325"/>
              <a:gd name="connsiteX3" fmla="*/ 0 w 5030787"/>
              <a:gd name="connsiteY3" fmla="*/ 5013325 h 5013325"/>
              <a:gd name="connsiteX4" fmla="*/ 0 w 5030787"/>
              <a:gd name="connsiteY4" fmla="*/ 0 h 5013325"/>
              <a:gd name="connsiteX0" fmla="*/ 0 w 5030787"/>
              <a:gd name="connsiteY0" fmla="*/ 0 h 5013325"/>
              <a:gd name="connsiteX1" fmla="*/ 5030787 w 5030787"/>
              <a:gd name="connsiteY1" fmla="*/ 0 h 5013325"/>
              <a:gd name="connsiteX2" fmla="*/ 4593817 w 5030787"/>
              <a:gd name="connsiteY2" fmla="*/ 5013325 h 5013325"/>
              <a:gd name="connsiteX3" fmla="*/ 0 w 5030787"/>
              <a:gd name="connsiteY3" fmla="*/ 5013325 h 5013325"/>
              <a:gd name="connsiteX4" fmla="*/ 0 w 5030787"/>
              <a:gd name="connsiteY4" fmla="*/ 0 h 501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0787" h="5013325">
                <a:moveTo>
                  <a:pt x="0" y="0"/>
                </a:moveTo>
                <a:lnTo>
                  <a:pt x="5030787" y="0"/>
                </a:lnTo>
                <a:lnTo>
                  <a:pt x="4593817" y="5013325"/>
                </a:lnTo>
                <a:lnTo>
                  <a:pt x="0" y="50133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5000"/>
            </a:schemeClr>
          </a:solidFill>
          <a:ln>
            <a:noFill/>
          </a:ln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138" y="1970088"/>
            <a:ext cx="3902075" cy="3041600"/>
          </a:xfrm>
        </p:spPr>
        <p:txBody>
          <a:bodyPr/>
          <a:lstStyle>
            <a:lvl1pPr>
              <a:lnSpc>
                <a:spcPct val="90000"/>
              </a:lnSpc>
              <a:defRPr sz="40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Title of the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2137" y="5343525"/>
            <a:ext cx="3902075" cy="1092199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Presentation or event</a:t>
            </a:r>
            <a:br>
              <a:rPr lang="en-GB" dirty="0"/>
            </a:br>
            <a:r>
              <a:rPr lang="en-GB" dirty="0"/>
              <a:t>00 Month 2014</a:t>
            </a:r>
            <a:endParaRPr lang="en-US" dirty="0"/>
          </a:p>
        </p:txBody>
      </p:sp>
      <p:pic>
        <p:nvPicPr>
          <p:cNvPr id="7" name="Picture 6" descr="IOGP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" y="19580"/>
            <a:ext cx="3081072" cy="10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7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33363" y="1634381"/>
            <a:ext cx="5021975" cy="5010863"/>
          </a:xfrm>
          <a:custGeom>
            <a:avLst/>
            <a:gdLst>
              <a:gd name="connsiteX0" fmla="*/ 0 w 5021975"/>
              <a:gd name="connsiteY0" fmla="*/ 0 h 5004544"/>
              <a:gd name="connsiteX1" fmla="*/ 5021975 w 5021975"/>
              <a:gd name="connsiteY1" fmla="*/ 0 h 5004544"/>
              <a:gd name="connsiteX2" fmla="*/ 5021975 w 5021975"/>
              <a:gd name="connsiteY2" fmla="*/ 5004544 h 5004544"/>
              <a:gd name="connsiteX3" fmla="*/ 0 w 5021975"/>
              <a:gd name="connsiteY3" fmla="*/ 5004544 h 5004544"/>
              <a:gd name="connsiteX4" fmla="*/ 0 w 5021975"/>
              <a:gd name="connsiteY4" fmla="*/ 0 h 5004544"/>
              <a:gd name="connsiteX0" fmla="*/ 0 w 5021975"/>
              <a:gd name="connsiteY0" fmla="*/ 0 h 5010863"/>
              <a:gd name="connsiteX1" fmla="*/ 5021975 w 5021975"/>
              <a:gd name="connsiteY1" fmla="*/ 0 h 5010863"/>
              <a:gd name="connsiteX2" fmla="*/ 4592339 w 5021975"/>
              <a:gd name="connsiteY2" fmla="*/ 5010863 h 5010863"/>
              <a:gd name="connsiteX3" fmla="*/ 0 w 5021975"/>
              <a:gd name="connsiteY3" fmla="*/ 5004544 h 5010863"/>
              <a:gd name="connsiteX4" fmla="*/ 0 w 5021975"/>
              <a:gd name="connsiteY4" fmla="*/ 0 h 501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1975" h="5010863">
                <a:moveTo>
                  <a:pt x="0" y="0"/>
                </a:moveTo>
                <a:lnTo>
                  <a:pt x="5021975" y="0"/>
                </a:lnTo>
                <a:lnTo>
                  <a:pt x="4592339" y="5010863"/>
                </a:lnTo>
                <a:lnTo>
                  <a:pt x="0" y="5004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4724" y="3419475"/>
            <a:ext cx="4406364" cy="1197551"/>
          </a:xfrm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Surname</a:t>
            </a:r>
          </a:p>
          <a:p>
            <a:pPr lvl="0"/>
            <a:r>
              <a:rPr lang="en-GB" dirty="0" err="1"/>
              <a:t>Email.address@iogp.org</a:t>
            </a:r>
            <a:endParaRPr lang="en-GB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99842" y="2770458"/>
            <a:ext cx="43912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For more information please contact:</a:t>
            </a:r>
          </a:p>
        </p:txBody>
      </p:sp>
      <p:pic>
        <p:nvPicPr>
          <p:cNvPr id="18" name="Picture 17" descr="IOGP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" y="19580"/>
            <a:ext cx="3081072" cy="1050985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auto">
          <a:xfrm>
            <a:off x="7604724" y="6236263"/>
            <a:ext cx="1330448" cy="49134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07401" y="5689282"/>
            <a:ext cx="3344545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/>
            <a:r>
              <a:rPr lang="en-US" sz="3200" b="0" dirty="0" err="1">
                <a:solidFill>
                  <a:schemeClr val="bg1"/>
                </a:solidFill>
                <a:latin typeface="+mn-lt"/>
              </a:rPr>
              <a:t>www.iogp.org</a:t>
            </a:r>
            <a:endParaRPr lang="en-US" sz="3200" b="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118158" y="4124034"/>
            <a:ext cx="26059" cy="289427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200625" y="1676592"/>
            <a:ext cx="2675066" cy="447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kern="1200" dirty="0">
                <a:solidFill>
                  <a:srgbClr val="833177"/>
                </a:solidFill>
                <a:latin typeface="+mn-lt"/>
                <a:ea typeface="+mn-ea"/>
                <a:cs typeface="+mn-cs"/>
              </a:rPr>
              <a:t>Registered Office</a:t>
            </a:r>
            <a:endParaRPr lang="en-US" sz="1800" b="0" kern="1200" dirty="0">
              <a:solidFill>
                <a:srgbClr val="833177"/>
              </a:solidFill>
              <a:latin typeface="+mn-lt"/>
              <a:ea typeface="+mn-ea"/>
              <a:cs typeface="+mn-cs"/>
            </a:endParaRPr>
          </a:p>
          <a:p>
            <a:r>
              <a:rPr lang="en-US" sz="1800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Level 5</a:t>
            </a:r>
          </a:p>
          <a:p>
            <a:r>
              <a:rPr lang="en-US" sz="1800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209-215 </a:t>
            </a:r>
            <a:r>
              <a:rPr lang="en-US" sz="1800" b="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Blackfriars</a:t>
            </a:r>
            <a:r>
              <a:rPr lang="en-US" sz="1800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Rd</a:t>
            </a:r>
          </a:p>
          <a:p>
            <a:r>
              <a:rPr lang="en-US" sz="1800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London SE1 8NL</a:t>
            </a:r>
          </a:p>
          <a:p>
            <a:r>
              <a:rPr lang="en-US" sz="1800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United Kingdom</a:t>
            </a:r>
          </a:p>
          <a:p>
            <a:r>
              <a:rPr lang="en-US" sz="1800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 +44 (0)20 3763 9700</a:t>
            </a:r>
          </a:p>
          <a:p>
            <a:r>
              <a:rPr lang="en-US" sz="1800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 +44 (0)20 3763 9701</a:t>
            </a:r>
          </a:p>
          <a:p>
            <a:r>
              <a:rPr lang="en-US" sz="18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reception@iogp.org</a:t>
            </a:r>
            <a:endParaRPr lang="en-US" sz="1800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>
              <a:spcBef>
                <a:spcPts val="1800"/>
              </a:spcBef>
            </a:pPr>
            <a:r>
              <a:rPr lang="en-US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Brussels Office</a:t>
            </a:r>
          </a:p>
          <a:p>
            <a:r>
              <a:rPr lang="en-US" sz="1800" b="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Bd</a:t>
            </a:r>
            <a:r>
              <a:rPr lang="en-US" sz="1800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du Souverain,165</a:t>
            </a:r>
          </a:p>
          <a:p>
            <a:r>
              <a:rPr lang="en-US" sz="1800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4th Floor</a:t>
            </a:r>
          </a:p>
          <a:p>
            <a:r>
              <a:rPr lang="en-US" sz="1800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B-1160 Brussels</a:t>
            </a:r>
          </a:p>
          <a:p>
            <a:r>
              <a:rPr lang="en-US" sz="1800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Belgium</a:t>
            </a:r>
          </a:p>
          <a:p>
            <a:r>
              <a:rPr lang="en-US" sz="1800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 +32 (0)2 566 9150</a:t>
            </a:r>
          </a:p>
          <a:p>
            <a:r>
              <a:rPr lang="en-US" sz="1800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 +32 (0)2 566 9159</a:t>
            </a:r>
            <a:endParaRPr lang="en-US" sz="1800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>
            <a:off x="6118158" y="1722835"/>
            <a:ext cx="26059" cy="289427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54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49" y="211138"/>
            <a:ext cx="8659813" cy="12065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00" y="1622482"/>
            <a:ext cx="8659812" cy="4541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49658" y="63623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609556" y="6362313"/>
            <a:ext cx="22196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3565A"/>
                </a:solidFill>
              </a:defRPr>
            </a:lvl1pPr>
          </a:lstStyle>
          <a:p>
            <a:pPr algn="ctr"/>
            <a:fld id="{8DD765FA-CC63-F54B-96A3-B32CEDCEE495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1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quo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33364" y="1606469"/>
            <a:ext cx="4581254" cy="4565353"/>
          </a:xfrm>
          <a:custGeom>
            <a:avLst/>
            <a:gdLst>
              <a:gd name="connsiteX0" fmla="*/ 0 w 5030787"/>
              <a:gd name="connsiteY0" fmla="*/ 0 h 5013325"/>
              <a:gd name="connsiteX1" fmla="*/ 5030787 w 5030787"/>
              <a:gd name="connsiteY1" fmla="*/ 0 h 5013325"/>
              <a:gd name="connsiteX2" fmla="*/ 5030787 w 5030787"/>
              <a:gd name="connsiteY2" fmla="*/ 5013325 h 5013325"/>
              <a:gd name="connsiteX3" fmla="*/ 0 w 5030787"/>
              <a:gd name="connsiteY3" fmla="*/ 5013325 h 5013325"/>
              <a:gd name="connsiteX4" fmla="*/ 0 w 5030787"/>
              <a:gd name="connsiteY4" fmla="*/ 0 h 5013325"/>
              <a:gd name="connsiteX0" fmla="*/ 0 w 5030787"/>
              <a:gd name="connsiteY0" fmla="*/ 0 h 5013325"/>
              <a:gd name="connsiteX1" fmla="*/ 5030787 w 5030787"/>
              <a:gd name="connsiteY1" fmla="*/ 0 h 5013325"/>
              <a:gd name="connsiteX2" fmla="*/ 4593817 w 5030787"/>
              <a:gd name="connsiteY2" fmla="*/ 5013325 h 5013325"/>
              <a:gd name="connsiteX3" fmla="*/ 0 w 5030787"/>
              <a:gd name="connsiteY3" fmla="*/ 5013325 h 5013325"/>
              <a:gd name="connsiteX4" fmla="*/ 0 w 5030787"/>
              <a:gd name="connsiteY4" fmla="*/ 0 h 501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0787" h="5013325">
                <a:moveTo>
                  <a:pt x="0" y="0"/>
                </a:moveTo>
                <a:lnTo>
                  <a:pt x="5030787" y="0"/>
                </a:lnTo>
                <a:lnTo>
                  <a:pt x="4593817" y="5013325"/>
                </a:lnTo>
                <a:lnTo>
                  <a:pt x="0" y="50133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814227" y="1607759"/>
            <a:ext cx="4080535" cy="4564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92137" y="2675924"/>
            <a:ext cx="3616325" cy="2667601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'You could use a pull out quote or something similar here’ 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49658" y="63623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609556" y="6362313"/>
            <a:ext cx="22196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3565A"/>
                </a:solidFill>
              </a:defRPr>
            </a:lvl1pPr>
          </a:lstStyle>
          <a:p>
            <a:pPr algn="ctr"/>
            <a:fld id="{8DD765FA-CC63-F54B-96A3-B32CEDCEE495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3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quo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4313585" y="1619249"/>
            <a:ext cx="4579590" cy="4545013"/>
          </a:xfrm>
          <a:custGeom>
            <a:avLst/>
            <a:gdLst>
              <a:gd name="connsiteX0" fmla="*/ 0 w 4595586"/>
              <a:gd name="connsiteY0" fmla="*/ 0 h 4560888"/>
              <a:gd name="connsiteX1" fmla="*/ 4595586 w 4595586"/>
              <a:gd name="connsiteY1" fmla="*/ 0 h 4560888"/>
              <a:gd name="connsiteX2" fmla="*/ 4595586 w 4595586"/>
              <a:gd name="connsiteY2" fmla="*/ 4560888 h 4560888"/>
              <a:gd name="connsiteX3" fmla="*/ 0 w 4595586"/>
              <a:gd name="connsiteY3" fmla="*/ 4560888 h 4560888"/>
              <a:gd name="connsiteX4" fmla="*/ 0 w 4595586"/>
              <a:gd name="connsiteY4" fmla="*/ 0 h 4560888"/>
              <a:gd name="connsiteX0" fmla="*/ 412694 w 4595586"/>
              <a:gd name="connsiteY0" fmla="*/ 8092 h 4560888"/>
              <a:gd name="connsiteX1" fmla="*/ 4595586 w 4595586"/>
              <a:gd name="connsiteY1" fmla="*/ 0 h 4560888"/>
              <a:gd name="connsiteX2" fmla="*/ 4595586 w 4595586"/>
              <a:gd name="connsiteY2" fmla="*/ 4560888 h 4560888"/>
              <a:gd name="connsiteX3" fmla="*/ 0 w 4595586"/>
              <a:gd name="connsiteY3" fmla="*/ 4560888 h 4560888"/>
              <a:gd name="connsiteX4" fmla="*/ 412694 w 4595586"/>
              <a:gd name="connsiteY4" fmla="*/ 8092 h 456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5586" h="4560888">
                <a:moveTo>
                  <a:pt x="412694" y="8092"/>
                </a:moveTo>
                <a:lnTo>
                  <a:pt x="4595586" y="0"/>
                </a:lnTo>
                <a:lnTo>
                  <a:pt x="4595586" y="4560888"/>
                </a:lnTo>
                <a:lnTo>
                  <a:pt x="0" y="4560888"/>
                </a:lnTo>
                <a:lnTo>
                  <a:pt x="412694" y="80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GB" dirty="0"/>
              <a:t>     Object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34950" y="1619250"/>
            <a:ext cx="4168775" cy="4545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91088" y="2675924"/>
            <a:ext cx="3616325" cy="2667601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'You could use a pull out quote or something similar here’ 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49658" y="63623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609556" y="6362313"/>
            <a:ext cx="22196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3565A"/>
                </a:solidFill>
              </a:defRPr>
            </a:lvl1pPr>
          </a:lstStyle>
          <a:p>
            <a:pPr algn="ctr"/>
            <a:fld id="{8DD765FA-CC63-F54B-96A3-B32CEDCEE495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6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8"/>
          <p:cNvSpPr>
            <a:spLocks noGrp="1"/>
          </p:cNvSpPr>
          <p:nvPr>
            <p:ph sz="quarter" idx="15"/>
          </p:nvPr>
        </p:nvSpPr>
        <p:spPr>
          <a:xfrm>
            <a:off x="234950" y="1622613"/>
            <a:ext cx="4565054" cy="4549209"/>
          </a:xfrm>
          <a:custGeom>
            <a:avLst/>
            <a:gdLst>
              <a:gd name="connsiteX0" fmla="*/ 0 w 5030787"/>
              <a:gd name="connsiteY0" fmla="*/ 0 h 5013325"/>
              <a:gd name="connsiteX1" fmla="*/ 5030787 w 5030787"/>
              <a:gd name="connsiteY1" fmla="*/ 0 h 5013325"/>
              <a:gd name="connsiteX2" fmla="*/ 5030787 w 5030787"/>
              <a:gd name="connsiteY2" fmla="*/ 5013325 h 5013325"/>
              <a:gd name="connsiteX3" fmla="*/ 0 w 5030787"/>
              <a:gd name="connsiteY3" fmla="*/ 5013325 h 5013325"/>
              <a:gd name="connsiteX4" fmla="*/ 0 w 5030787"/>
              <a:gd name="connsiteY4" fmla="*/ 0 h 5013325"/>
              <a:gd name="connsiteX0" fmla="*/ 0 w 5030787"/>
              <a:gd name="connsiteY0" fmla="*/ 0 h 5013325"/>
              <a:gd name="connsiteX1" fmla="*/ 5030787 w 5030787"/>
              <a:gd name="connsiteY1" fmla="*/ 0 h 5013325"/>
              <a:gd name="connsiteX2" fmla="*/ 4585725 w 5030787"/>
              <a:gd name="connsiteY2" fmla="*/ 5013325 h 5013325"/>
              <a:gd name="connsiteX3" fmla="*/ 0 w 5030787"/>
              <a:gd name="connsiteY3" fmla="*/ 5013325 h 5013325"/>
              <a:gd name="connsiteX4" fmla="*/ 0 w 5030787"/>
              <a:gd name="connsiteY4" fmla="*/ 0 h 501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0787" h="5013325">
                <a:moveTo>
                  <a:pt x="0" y="0"/>
                </a:moveTo>
                <a:lnTo>
                  <a:pt x="5030787" y="0"/>
                </a:lnTo>
                <a:lnTo>
                  <a:pt x="4585725" y="5013325"/>
                </a:lnTo>
                <a:lnTo>
                  <a:pt x="0" y="501332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/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99373" y="1622613"/>
            <a:ext cx="4080535" cy="4564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49658" y="63623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609556" y="6362313"/>
            <a:ext cx="22196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3565A"/>
                </a:solidFill>
              </a:defRPr>
            </a:lvl1pPr>
          </a:lstStyle>
          <a:p>
            <a:pPr algn="ctr"/>
            <a:fld id="{8DD765FA-CC63-F54B-96A3-B32CEDCEE495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3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34950" y="1619250"/>
            <a:ext cx="4168775" cy="4545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315172" y="1619250"/>
            <a:ext cx="4579590" cy="4545013"/>
          </a:xfrm>
          <a:custGeom>
            <a:avLst/>
            <a:gdLst>
              <a:gd name="connsiteX0" fmla="*/ 0 w 4595586"/>
              <a:gd name="connsiteY0" fmla="*/ 0 h 4560888"/>
              <a:gd name="connsiteX1" fmla="*/ 4595586 w 4595586"/>
              <a:gd name="connsiteY1" fmla="*/ 0 h 4560888"/>
              <a:gd name="connsiteX2" fmla="*/ 4595586 w 4595586"/>
              <a:gd name="connsiteY2" fmla="*/ 4560888 h 4560888"/>
              <a:gd name="connsiteX3" fmla="*/ 0 w 4595586"/>
              <a:gd name="connsiteY3" fmla="*/ 4560888 h 4560888"/>
              <a:gd name="connsiteX4" fmla="*/ 0 w 4595586"/>
              <a:gd name="connsiteY4" fmla="*/ 0 h 4560888"/>
              <a:gd name="connsiteX0" fmla="*/ 412694 w 4595586"/>
              <a:gd name="connsiteY0" fmla="*/ 8092 h 4560888"/>
              <a:gd name="connsiteX1" fmla="*/ 4595586 w 4595586"/>
              <a:gd name="connsiteY1" fmla="*/ 0 h 4560888"/>
              <a:gd name="connsiteX2" fmla="*/ 4595586 w 4595586"/>
              <a:gd name="connsiteY2" fmla="*/ 4560888 h 4560888"/>
              <a:gd name="connsiteX3" fmla="*/ 0 w 4595586"/>
              <a:gd name="connsiteY3" fmla="*/ 4560888 h 4560888"/>
              <a:gd name="connsiteX4" fmla="*/ 412694 w 4595586"/>
              <a:gd name="connsiteY4" fmla="*/ 8092 h 456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5586" h="4560888">
                <a:moveTo>
                  <a:pt x="412694" y="8092"/>
                </a:moveTo>
                <a:lnTo>
                  <a:pt x="4595586" y="0"/>
                </a:lnTo>
                <a:lnTo>
                  <a:pt x="4595586" y="4560888"/>
                </a:lnTo>
                <a:lnTo>
                  <a:pt x="0" y="4560888"/>
                </a:lnTo>
                <a:lnTo>
                  <a:pt x="412694" y="8092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GB" dirty="0"/>
              <a:t>     Object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49658" y="63623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609556" y="6362313"/>
            <a:ext cx="22196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3565A"/>
                </a:solidFill>
              </a:defRPr>
            </a:lvl1pPr>
          </a:lstStyle>
          <a:p>
            <a:pPr algn="ctr"/>
            <a:fld id="{8DD765FA-CC63-F54B-96A3-B32CEDCEE495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4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950" y="1619249"/>
            <a:ext cx="4168775" cy="555625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950" y="2174875"/>
            <a:ext cx="4168775" cy="3989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0913" y="1619249"/>
            <a:ext cx="4133849" cy="555625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0913" y="2174875"/>
            <a:ext cx="4133849" cy="3989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49658" y="63623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3609556" y="6362313"/>
            <a:ext cx="22196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3565A"/>
                </a:solidFill>
              </a:defRPr>
            </a:lvl1pPr>
          </a:lstStyle>
          <a:p>
            <a:pPr algn="ctr"/>
            <a:fld id="{8DD765FA-CC63-F54B-96A3-B32CEDCEE495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5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233363" y="211138"/>
            <a:ext cx="8661400" cy="5953125"/>
          </a:xfrm>
          <a:blipFill rotWithShape="0">
            <a:blip r:embed="rId2"/>
            <a:stretch>
              <a:fillRect/>
            </a:stretch>
          </a:blipFill>
        </p:spPr>
        <p:txBody>
          <a:bodyPr/>
          <a:lstStyle>
            <a:lvl4pPr marL="1371600" indent="0" algn="l">
              <a:buNone/>
              <a:defRPr/>
            </a:lvl4pPr>
          </a:lstStyle>
          <a:p>
            <a:pPr lvl="3"/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6394920" y="213256"/>
            <a:ext cx="2492284" cy="5951007"/>
          </a:xfrm>
          <a:custGeom>
            <a:avLst/>
            <a:gdLst>
              <a:gd name="T0" fmla="*/ 1194 w 1194"/>
              <a:gd name="T1" fmla="*/ 0 h 2851"/>
              <a:gd name="T2" fmla="*/ 255 w 1194"/>
              <a:gd name="T3" fmla="*/ 0 h 2851"/>
              <a:gd name="T4" fmla="*/ 0 w 1194"/>
              <a:gd name="T5" fmla="*/ 2851 h 2851"/>
              <a:gd name="T6" fmla="*/ 1194 w 1194"/>
              <a:gd name="T7" fmla="*/ 2851 h 2851"/>
              <a:gd name="T8" fmla="*/ 1194 w 1194"/>
              <a:gd name="T9" fmla="*/ 0 h 2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4" h="2851">
                <a:moveTo>
                  <a:pt x="1194" y="0"/>
                </a:moveTo>
                <a:lnTo>
                  <a:pt x="255" y="0"/>
                </a:lnTo>
                <a:lnTo>
                  <a:pt x="0" y="2851"/>
                </a:lnTo>
                <a:lnTo>
                  <a:pt x="1194" y="2851"/>
                </a:lnTo>
                <a:lnTo>
                  <a:pt x="1194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77294" y="1628775"/>
            <a:ext cx="1670623" cy="4241800"/>
          </a:xfrm>
          <a:noFill/>
          <a:ln>
            <a:noFill/>
          </a:ln>
        </p:spPr>
        <p:txBody>
          <a:bodyPr anchor="ctr">
            <a:normAutofit/>
          </a:bodyPr>
          <a:lstStyle>
            <a:lvl5pPr marL="90488" indent="0" algn="l">
              <a:lnSpc>
                <a:spcPct val="110000"/>
              </a:lnSpc>
              <a:buFont typeface="Arial"/>
              <a:buNone/>
              <a:defRPr sz="1800" baseline="0">
                <a:solidFill>
                  <a:schemeClr val="bg2"/>
                </a:solidFill>
              </a:defRPr>
            </a:lvl5pPr>
          </a:lstStyle>
          <a:p>
            <a:pPr lvl="4"/>
            <a:r>
              <a:rPr lang="en-US" dirty="0"/>
              <a:t>You could add a caption or description for this image, a section title or just delete the textbox.</a:t>
            </a:r>
          </a:p>
          <a:p>
            <a:pPr lvl="4"/>
            <a:r>
              <a:rPr lang="en-US" dirty="0"/>
              <a:t>You can change the </a:t>
            </a:r>
            <a:r>
              <a:rPr lang="en-US" dirty="0" err="1"/>
              <a:t>colour</a:t>
            </a:r>
            <a:r>
              <a:rPr lang="en-US" dirty="0"/>
              <a:t> of the shape.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6402479" y="213256"/>
            <a:ext cx="2492284" cy="595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394450" y="213256"/>
            <a:ext cx="2500313" cy="5951007"/>
          </a:xfrm>
          <a:custGeom>
            <a:avLst/>
            <a:gdLst>
              <a:gd name="connsiteX0" fmla="*/ 0 w 2500313"/>
              <a:gd name="connsiteY0" fmla="*/ 0 h 5951007"/>
              <a:gd name="connsiteX1" fmla="*/ 2500313 w 2500313"/>
              <a:gd name="connsiteY1" fmla="*/ 0 h 5951007"/>
              <a:gd name="connsiteX2" fmla="*/ 2500313 w 2500313"/>
              <a:gd name="connsiteY2" fmla="*/ 5951007 h 5951007"/>
              <a:gd name="connsiteX3" fmla="*/ 0 w 2500313"/>
              <a:gd name="connsiteY3" fmla="*/ 5951007 h 5951007"/>
              <a:gd name="connsiteX4" fmla="*/ 0 w 2500313"/>
              <a:gd name="connsiteY4" fmla="*/ 0 h 5951007"/>
              <a:gd name="connsiteX0" fmla="*/ 534074 w 2500313"/>
              <a:gd name="connsiteY0" fmla="*/ 0 h 5951007"/>
              <a:gd name="connsiteX1" fmla="*/ 2500313 w 2500313"/>
              <a:gd name="connsiteY1" fmla="*/ 0 h 5951007"/>
              <a:gd name="connsiteX2" fmla="*/ 2500313 w 2500313"/>
              <a:gd name="connsiteY2" fmla="*/ 5951007 h 5951007"/>
              <a:gd name="connsiteX3" fmla="*/ 0 w 2500313"/>
              <a:gd name="connsiteY3" fmla="*/ 5951007 h 5951007"/>
              <a:gd name="connsiteX4" fmla="*/ 534074 w 2500313"/>
              <a:gd name="connsiteY4" fmla="*/ 0 h 595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313" h="5951007">
                <a:moveTo>
                  <a:pt x="534074" y="0"/>
                </a:moveTo>
                <a:lnTo>
                  <a:pt x="2500313" y="0"/>
                </a:lnTo>
                <a:lnTo>
                  <a:pt x="2500313" y="5951007"/>
                </a:lnTo>
                <a:lnTo>
                  <a:pt x="0" y="5951007"/>
                </a:lnTo>
                <a:lnTo>
                  <a:pt x="534074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49658" y="63623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609556" y="6362313"/>
            <a:ext cx="22196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3565A"/>
                </a:solidFill>
              </a:defRPr>
            </a:lvl1pPr>
          </a:lstStyle>
          <a:p>
            <a:pPr algn="ctr"/>
            <a:fld id="{8DD765FA-CC63-F54B-96A3-B32CEDCEE495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1349" y="203200"/>
            <a:ext cx="3641725" cy="5978525"/>
          </a:xfrm>
          <a:custGeom>
            <a:avLst/>
            <a:gdLst>
              <a:gd name="connsiteX0" fmla="*/ 0 w 3641725"/>
              <a:gd name="connsiteY0" fmla="*/ 0 h 5978525"/>
              <a:gd name="connsiteX1" fmla="*/ 3641725 w 3641725"/>
              <a:gd name="connsiteY1" fmla="*/ 0 h 5978525"/>
              <a:gd name="connsiteX2" fmla="*/ 3641725 w 3641725"/>
              <a:gd name="connsiteY2" fmla="*/ 5978525 h 5978525"/>
              <a:gd name="connsiteX3" fmla="*/ 0 w 3641725"/>
              <a:gd name="connsiteY3" fmla="*/ 5978525 h 5978525"/>
              <a:gd name="connsiteX4" fmla="*/ 0 w 3641725"/>
              <a:gd name="connsiteY4" fmla="*/ 0 h 5978525"/>
              <a:gd name="connsiteX0" fmla="*/ 0 w 3641725"/>
              <a:gd name="connsiteY0" fmla="*/ 0 h 5978525"/>
              <a:gd name="connsiteX1" fmla="*/ 3641725 w 3641725"/>
              <a:gd name="connsiteY1" fmla="*/ 0 h 5978525"/>
              <a:gd name="connsiteX2" fmla="*/ 3115743 w 3641725"/>
              <a:gd name="connsiteY2" fmla="*/ 5970433 h 5978525"/>
              <a:gd name="connsiteX3" fmla="*/ 0 w 3641725"/>
              <a:gd name="connsiteY3" fmla="*/ 5978525 h 5978525"/>
              <a:gd name="connsiteX4" fmla="*/ 0 w 3641725"/>
              <a:gd name="connsiteY4" fmla="*/ 0 h 597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1725" h="5978525">
                <a:moveTo>
                  <a:pt x="0" y="0"/>
                </a:moveTo>
                <a:lnTo>
                  <a:pt x="3641725" y="0"/>
                </a:lnTo>
                <a:lnTo>
                  <a:pt x="3115743" y="5970433"/>
                </a:lnTo>
                <a:lnTo>
                  <a:pt x="0" y="597852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28" y="339724"/>
            <a:ext cx="2865000" cy="1025525"/>
          </a:xfrm>
        </p:spPr>
        <p:txBody>
          <a:bodyPr anchor="b"/>
          <a:lstStyle>
            <a:lvl1pPr marL="0" indent="0" algn="l">
              <a:lnSpc>
                <a:spcPct val="110000"/>
              </a:lnSpc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853" y="203200"/>
            <a:ext cx="4773908" cy="596106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528" y="1435101"/>
            <a:ext cx="2865000" cy="45847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49658" y="63623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609556" y="6362313"/>
            <a:ext cx="22196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3565A"/>
                </a:solidFill>
              </a:defRPr>
            </a:lvl1pPr>
          </a:lstStyle>
          <a:p>
            <a:pPr algn="ctr"/>
            <a:fld id="{8DD765FA-CC63-F54B-96A3-B32CEDCEE495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949" y="211138"/>
            <a:ext cx="8659813" cy="1206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Title of Slide:</a:t>
            </a:r>
            <a:br>
              <a:rPr lang="en-GB" dirty="0"/>
            </a:br>
            <a:r>
              <a:rPr lang="en-GB" dirty="0"/>
              <a:t>Here’s a much longer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950" y="1638055"/>
            <a:ext cx="8659812" cy="454843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IOGP_RGB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58" y="6289631"/>
            <a:ext cx="1202532" cy="41019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49658" y="63623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609556" y="6362313"/>
            <a:ext cx="22196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3565A"/>
                </a:solidFill>
              </a:defRPr>
            </a:lvl1pPr>
          </a:lstStyle>
          <a:p>
            <a:pPr algn="ctr"/>
            <a:fld id="{8DD765FA-CC63-F54B-96A3-B32CEDCEE495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9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71" r:id="rId5"/>
    <p:sldLayoutId id="2147483670" r:id="rId6"/>
    <p:sldLayoutId id="2147483665" r:id="rId7"/>
    <p:sldLayoutId id="2147483667" r:id="rId8"/>
    <p:sldLayoutId id="2147483668" r:id="rId9"/>
    <p:sldLayoutId id="2147483669" r:id="rId10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2138" y="1970088"/>
            <a:ext cx="3902075" cy="1458912"/>
          </a:xfrm>
        </p:spPr>
        <p:txBody>
          <a:bodyPr/>
          <a:lstStyle/>
          <a:p>
            <a:r>
              <a:rPr lang="en-US" dirty="0"/>
              <a:t>SSDM and OISDM models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92137" y="4606183"/>
            <a:ext cx="4159325" cy="1829542"/>
          </a:xfrm>
        </p:spPr>
        <p:txBody>
          <a:bodyPr>
            <a:normAutofit/>
          </a:bodyPr>
          <a:lstStyle/>
          <a:p>
            <a:r>
              <a:rPr lang="en-US" dirty="0"/>
              <a:t>May 9th, 2019</a:t>
            </a:r>
          </a:p>
          <a:p>
            <a:endParaRPr lang="en-US" dirty="0"/>
          </a:p>
          <a:p>
            <a:r>
              <a:rPr lang="en-US" dirty="0"/>
              <a:t>IHO HSSC 11: Cape Town</a:t>
            </a:r>
          </a:p>
        </p:txBody>
      </p:sp>
    </p:spTree>
    <p:extLst>
      <p:ext uri="{BB962C8B-B14F-4D97-AF65-F5344CB8AC3E}">
        <p14:creationId xmlns:p14="http://schemas.microsoft.com/office/powerpoint/2010/main" val="3415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OISDM  Terms of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00" y="1317682"/>
            <a:ext cx="8659812" cy="4541782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IOGP Offshore Infrastructure Survey Data Model (OISDM) Task Force Terms of reference agreed April 2018</a:t>
            </a:r>
          </a:p>
          <a:p>
            <a:endParaRPr lang="en-GB" dirty="0"/>
          </a:p>
          <a:p>
            <a:r>
              <a:rPr lang="en-GB" dirty="0"/>
              <a:t>Build on the success of the Seabed Survey Data Model (SSDM)</a:t>
            </a:r>
          </a:p>
          <a:p>
            <a:endParaRPr lang="en-GB" dirty="0"/>
          </a:p>
          <a:p>
            <a:r>
              <a:rPr lang="en-GB" dirty="0"/>
              <a:t>Create an industry standard data model for the delivery and exchange of geographic features representing oil and gas infrastructure mapped during the course of offshore engineering and inspection surveys</a:t>
            </a:r>
          </a:p>
          <a:p>
            <a:endParaRPr lang="en-GB" dirty="0"/>
          </a:p>
          <a:p>
            <a:r>
              <a:rPr lang="en-GB" dirty="0"/>
              <a:t>Will be implemented in GIS (ESRI File Geodatabase/GML) and CAD (template) formats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Objectives: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Standardise IRM survey data deliverables</a:t>
            </a:r>
          </a:p>
          <a:p>
            <a:pPr lvl="1"/>
            <a:r>
              <a:rPr lang="en-GB" dirty="0"/>
              <a:t>Maximise flexibility</a:t>
            </a:r>
          </a:p>
          <a:p>
            <a:pPr lvl="1"/>
            <a:r>
              <a:rPr lang="en-GB" dirty="0"/>
              <a:t>Complement existing SSDM data model</a:t>
            </a:r>
          </a:p>
          <a:p>
            <a:pPr lvl="1"/>
            <a:r>
              <a:rPr lang="en-GB" dirty="0"/>
              <a:t>Simplify asset charting</a:t>
            </a:r>
          </a:p>
          <a:p>
            <a:pPr lvl="1"/>
            <a:r>
              <a:rPr lang="en-GB" dirty="0"/>
              <a:t>Reduce reporting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51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OISDM Industry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80" y="1011726"/>
            <a:ext cx="8659812" cy="640658"/>
          </a:xfrm>
        </p:spPr>
        <p:txBody>
          <a:bodyPr/>
          <a:lstStyle/>
          <a:p>
            <a:r>
              <a:rPr lang="en-US" dirty="0"/>
              <a:t>Oil and Gas Operators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9086" y="1855805"/>
            <a:ext cx="7579376" cy="1996458"/>
            <a:chOff x="764612" y="1790672"/>
            <a:chExt cx="7579376" cy="19964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9752" y="2003440"/>
              <a:ext cx="624092" cy="788116"/>
            </a:xfrm>
            <a:prstGeom prst="rect">
              <a:avLst/>
            </a:prstGeom>
          </p:spPr>
        </p:pic>
        <p:pic>
          <p:nvPicPr>
            <p:cNvPr id="7" name="Picture 6" descr="Image result for she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199" y="2029294"/>
              <a:ext cx="794686" cy="736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oodsid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563" y="2021743"/>
              <a:ext cx="751511" cy="751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chevr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565" y="2002486"/>
              <a:ext cx="706956" cy="790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Image result for petrobra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522" y="1790672"/>
              <a:ext cx="1213652" cy="1213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Image result for petrona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853" y="2038900"/>
              <a:ext cx="699135" cy="717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Image result for equino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12" y="3212164"/>
              <a:ext cx="1393718" cy="551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Image result for exxon mobil wiki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71" y="3338447"/>
              <a:ext cx="1592254" cy="299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84412" y="3345564"/>
              <a:ext cx="700311" cy="28511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92616" y="3189108"/>
              <a:ext cx="1630969" cy="598022"/>
            </a:xfrm>
            <a:prstGeom prst="rect">
              <a:avLst/>
            </a:prstGeom>
          </p:spPr>
        </p:pic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234949" y="4044486"/>
            <a:ext cx="8659812" cy="64065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Survey and Engineering Contractors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90156" y="4659428"/>
            <a:ext cx="1629486" cy="1629486"/>
          </a:xfrm>
          <a:prstGeom prst="rect">
            <a:avLst/>
          </a:prstGeom>
        </p:spPr>
      </p:pic>
      <p:pic>
        <p:nvPicPr>
          <p:cNvPr id="18" name="Picture 17" descr="Image result for subsea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914" y="4684281"/>
            <a:ext cx="2072892" cy="116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Related imag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19" y="5073873"/>
            <a:ext cx="1060321" cy="106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Related imag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63" y="5698303"/>
            <a:ext cx="1247660" cy="70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32876" y="5849355"/>
            <a:ext cx="2012829" cy="368763"/>
          </a:xfrm>
          <a:prstGeom prst="rect">
            <a:avLst/>
          </a:prstGeom>
        </p:spPr>
      </p:pic>
      <p:pic>
        <p:nvPicPr>
          <p:cNvPr id="22" name="Picture 21" descr="Image result for oceaneeri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09" y="5073873"/>
            <a:ext cx="1751896" cy="51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67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OISDM Data Model progress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3025" y="1089886"/>
            <a:ext cx="5614667" cy="4953767"/>
            <a:chOff x="421784" y="914966"/>
            <a:chExt cx="5614667" cy="495376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784" y="914966"/>
              <a:ext cx="5614667" cy="495376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796136" y="5589240"/>
              <a:ext cx="240315" cy="279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549" y="1089886"/>
            <a:ext cx="1237325" cy="3360961"/>
          </a:xfrm>
          <a:prstGeom prst="rect">
            <a:avLst/>
          </a:prstGeom>
        </p:spPr>
      </p:pic>
      <p:sp>
        <p:nvSpPr>
          <p:cNvPr id="8" name="TextBox 25"/>
          <p:cNvSpPr txBox="1"/>
          <p:nvPr/>
        </p:nvSpPr>
        <p:spPr>
          <a:xfrm>
            <a:off x="4070226" y="4718596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Design in progress:</a:t>
            </a:r>
          </a:p>
          <a:p>
            <a:pPr marL="742950" lvl="1" indent="-285750">
              <a:buFont typeface="Arial" panose="020B0604020202020204" pitchFamily="34" charset="0"/>
              <a:buChar char="-"/>
            </a:pPr>
            <a:r>
              <a:rPr lang="en-GB" dirty="0"/>
              <a:t>18 </a:t>
            </a:r>
            <a:r>
              <a:rPr lang="en-GB" dirty="0">
                <a:solidFill>
                  <a:srgbClr val="00B050"/>
                </a:solidFill>
              </a:rPr>
              <a:t>physical classes </a:t>
            </a:r>
            <a:r>
              <a:rPr lang="en-GB" dirty="0"/>
              <a:t>(</a:t>
            </a:r>
            <a:r>
              <a:rPr lang="en-GB" dirty="0" err="1"/>
              <a:t>Pnt</a:t>
            </a:r>
            <a:r>
              <a:rPr lang="en-GB" dirty="0"/>
              <a:t>, Arc, Ply, 3D)</a:t>
            </a:r>
            <a:endParaRPr lang="en-GB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-"/>
            </a:pPr>
            <a:r>
              <a:rPr lang="en-GB" dirty="0"/>
              <a:t>2 </a:t>
            </a:r>
            <a:r>
              <a:rPr lang="en-GB" dirty="0">
                <a:solidFill>
                  <a:srgbClr val="FF0000"/>
                </a:solidFill>
              </a:rPr>
              <a:t>event tables</a:t>
            </a:r>
          </a:p>
          <a:p>
            <a:pPr marL="1200150" lvl="2" indent="-285750">
              <a:buFont typeface="Arial" panose="020B0604020202020204" pitchFamily="34" charset="0"/>
              <a:buChar char="-"/>
            </a:pPr>
            <a:r>
              <a:rPr lang="en-GB" dirty="0"/>
              <a:t>Use measures or absolute X/Y</a:t>
            </a:r>
          </a:p>
        </p:txBody>
      </p:sp>
    </p:spTree>
    <p:extLst>
      <p:ext uri="{BB962C8B-B14F-4D97-AF65-F5344CB8AC3E}">
        <p14:creationId xmlns:p14="http://schemas.microsoft.com/office/powerpoint/2010/main" val="342175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IMR Survey Data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2066" y="1592898"/>
            <a:ext cx="6773114" cy="4358322"/>
            <a:chOff x="290626" y="1417638"/>
            <a:chExt cx="7617868" cy="53335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626" y="1417638"/>
              <a:ext cx="3600000" cy="25762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8494" y="1419660"/>
              <a:ext cx="3600000" cy="257425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8494" y="4176938"/>
              <a:ext cx="3600000" cy="25734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626" y="4176938"/>
              <a:ext cx="3600000" cy="2574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3102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OISDM Schedule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083" y="1142365"/>
            <a:ext cx="7141936" cy="4541838"/>
          </a:xfrm>
          <a:prstGeom prst="rect">
            <a:avLst/>
          </a:prstGeom>
        </p:spPr>
      </p:pic>
      <p:sp>
        <p:nvSpPr>
          <p:cNvPr id="5" name="TextBox 24"/>
          <p:cNvSpPr txBox="1"/>
          <p:nvPr/>
        </p:nvSpPr>
        <p:spPr>
          <a:xfrm>
            <a:off x="395083" y="4417814"/>
            <a:ext cx="280717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Rev 0 release ~Q4 2019 </a:t>
            </a:r>
          </a:p>
        </p:txBody>
      </p:sp>
    </p:spTree>
    <p:extLst>
      <p:ext uri="{BB962C8B-B14F-4D97-AF65-F5344CB8AC3E}">
        <p14:creationId xmlns:p14="http://schemas.microsoft.com/office/powerpoint/2010/main" val="3876766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Lucyna Kryla</a:t>
            </a:r>
          </a:p>
          <a:p>
            <a:pPr lvl="0"/>
            <a:r>
              <a:rPr lang="en-GB" dirty="0"/>
              <a:t>lks@iogp.org</a:t>
            </a:r>
          </a:p>
        </p:txBody>
      </p:sp>
    </p:spTree>
    <p:extLst>
      <p:ext uri="{BB962C8B-B14F-4D97-AF65-F5344CB8AC3E}">
        <p14:creationId xmlns:p14="http://schemas.microsoft.com/office/powerpoint/2010/main" val="73560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881" y="173951"/>
            <a:ext cx="8659813" cy="1206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Introduction – What is SSDM?</a:t>
            </a:r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76" y="3075823"/>
            <a:ext cx="1009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131" y="1766783"/>
            <a:ext cx="576066" cy="90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491" y="3066298"/>
            <a:ext cx="9525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36" y="1802862"/>
            <a:ext cx="1009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05" y="1766783"/>
            <a:ext cx="6477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64183" y="2821780"/>
            <a:ext cx="11133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FF"/>
                </a:solidFill>
              </a:rPr>
              <a:t>Sub-bottom profilers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2823" y="2808638"/>
            <a:ext cx="145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FF"/>
                </a:solidFill>
              </a:rPr>
              <a:t>Multi-beam </a:t>
            </a:r>
            <a:r>
              <a:rPr lang="en-US" sz="800" dirty="0" err="1">
                <a:solidFill>
                  <a:srgbClr val="0000FF"/>
                </a:solidFill>
              </a:rPr>
              <a:t>echosounders</a:t>
            </a:r>
            <a:endParaRPr lang="en-US" sz="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2090" y="1587639"/>
            <a:ext cx="11133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FF"/>
                </a:solidFill>
              </a:rPr>
              <a:t>Side scan sonar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58333" y="1587860"/>
            <a:ext cx="1361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FF"/>
                </a:solidFill>
              </a:rPr>
              <a:t>Geotechnical Sampling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10593" y="1567533"/>
            <a:ext cx="449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FF"/>
                </a:solidFill>
              </a:rPr>
              <a:t>ROV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5048" y="1320658"/>
            <a:ext cx="4572000" cy="34932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Generally used by offshore O&amp;G Operators to manage survey data for:</a:t>
            </a:r>
          </a:p>
          <a:p>
            <a:pPr lvl="1"/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/>
              <a:t>Platform and Drilling Hazard Surveys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/>
              <a:t>Sweep Debris Surveys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/>
              <a:t>Environmental Surveys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/>
              <a:t>Bathymetric Surveys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/>
              <a:t>Geotechnical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/>
              <a:t>Pipeline Route Surveys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/>
              <a:t>Pipeline Pre-lay Surveys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/>
              <a:t>Maintenance Surveillance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700" dirty="0"/>
          </a:p>
          <a:p>
            <a:pPr lvl="1"/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191559" y="4426649"/>
            <a:ext cx="73311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Adopted by:</a:t>
            </a:r>
          </a:p>
          <a:p>
            <a:pPr lvl="1"/>
            <a:r>
              <a:rPr lang="en-US" sz="1700" dirty="0"/>
              <a:t>			O&amp;G Operators: internal data standard</a:t>
            </a:r>
          </a:p>
          <a:p>
            <a:pPr lvl="1"/>
            <a:r>
              <a:rPr lang="en-US" sz="1700" dirty="0"/>
              <a:t>			Survey Contractors: survey data delivery standard</a:t>
            </a:r>
          </a:p>
          <a:p>
            <a:pPr lvl="1"/>
            <a:endParaRPr lang="en-US" sz="1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582" y="5678539"/>
            <a:ext cx="64770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8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49" y="211138"/>
            <a:ext cx="8659813" cy="960437"/>
          </a:xfrm>
        </p:spPr>
        <p:txBody>
          <a:bodyPr/>
          <a:lstStyle/>
          <a:p>
            <a:r>
              <a:rPr lang="en-US" dirty="0"/>
              <a:t>Introduction – What is SSDM?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"/>
          <a:stretch/>
        </p:blipFill>
        <p:spPr bwMode="auto">
          <a:xfrm>
            <a:off x="234949" y="910590"/>
            <a:ext cx="3284537" cy="556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709" y="808672"/>
            <a:ext cx="4038383" cy="31205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58509" y="3671192"/>
            <a:ext cx="457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200" dirty="0"/>
          </a:p>
          <a:p>
            <a:r>
              <a:rPr lang="en-US" sz="2200" dirty="0"/>
              <a:t>SSDM Includes: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Change Log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Data Dictionary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Data Model Template (ESRI File GDB &amp; </a:t>
            </a:r>
            <a:r>
              <a:rPr lang="en-US" sz="1600" dirty="0" err="1"/>
              <a:t>SeabedML</a:t>
            </a:r>
            <a:r>
              <a:rPr lang="en-US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Data Model Guidelines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Standardized Symbology (ESRI *.style &amp; CAD)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Metadata Template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FAQ</a:t>
            </a:r>
          </a:p>
        </p:txBody>
      </p:sp>
    </p:spTree>
    <p:extLst>
      <p:ext uri="{BB962C8B-B14F-4D97-AF65-F5344CB8AC3E}">
        <p14:creationId xmlns:p14="http://schemas.microsoft.com/office/powerpoint/2010/main" val="61432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" y="342583"/>
            <a:ext cx="8042910" cy="63630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69" y="0"/>
            <a:ext cx="8659813" cy="1206500"/>
          </a:xfrm>
        </p:spPr>
        <p:txBody>
          <a:bodyPr/>
          <a:lstStyle/>
          <a:p>
            <a:r>
              <a:rPr lang="en-US" dirty="0"/>
              <a:t>SSDM UML </a:t>
            </a:r>
            <a:br>
              <a:rPr lang="en-US" dirty="0"/>
            </a:br>
            <a:r>
              <a:rPr lang="en-US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38679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SSDM Objects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810"/>
            <a:ext cx="7353300" cy="5650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22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SSDM </a:t>
            </a:r>
            <a:r>
              <a:rPr lang="en-US" dirty="0" err="1"/>
              <a:t>Symbology</a:t>
            </a:r>
            <a:r>
              <a:rPr lang="en-US" dirty="0"/>
              <a:t> Codes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7500" y="1179513"/>
            <a:ext cx="8659812" cy="454178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400" dirty="0" err="1"/>
              <a:t>Symbology</a:t>
            </a:r>
            <a:r>
              <a:rPr lang="en-US" sz="1400" dirty="0"/>
              <a:t> Codes have been extended to close the gap in defining more seabed and subsurface features. </a:t>
            </a:r>
          </a:p>
          <a:p>
            <a:pPr marL="0" indent="0">
              <a:buNone/>
            </a:pPr>
            <a:r>
              <a:rPr lang="en-US" sz="1400" dirty="0"/>
              <a:t>Changes and Additions to SSDMv2 </a:t>
            </a:r>
            <a:r>
              <a:rPr lang="en-US" sz="1400" dirty="0" err="1"/>
              <a:t>symbology</a:t>
            </a:r>
            <a:r>
              <a:rPr lang="en-US" sz="1400" dirty="0"/>
              <a:t> domain codes are presented  in the Change Log  as per below, with changes and/or additions highlighted in green: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052831"/>
            <a:ext cx="3157538" cy="350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108" y="2052831"/>
            <a:ext cx="4573565" cy="40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434030" y="2435551"/>
            <a:ext cx="563620" cy="440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42576" y="5479888"/>
            <a:ext cx="563620" cy="354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74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SSDM </a:t>
            </a:r>
            <a:r>
              <a:rPr lang="en-US" dirty="0" err="1"/>
              <a:t>Symbology</a:t>
            </a:r>
            <a:r>
              <a:rPr lang="en-US" dirty="0"/>
              <a:t> Codes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0" y="895628"/>
            <a:ext cx="3657600" cy="543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04" y="895628"/>
            <a:ext cx="3657600" cy="54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79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EACD2-C34E-4995-B34D-F36298984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SSDM as OGC Community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F7BAC-8F36-4426-B804-F9809422D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00" y="1009762"/>
            <a:ext cx="8659812" cy="533088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A Community standard is an official position of the OGC endorsing a specification or standard developed external to the OGC. A Community standard is considered to be a normative standard by OGC membership and part of the OGC Standards Baseline. The key consideration for a Community standard is that there must be strong evidence of implementation. OGC does not take over the maintenance of the work, rather a Community standard is a “snapshot” of a mature standard for which the originator has either shared the Intellectual Property Rights with the OGC or granted unlimited free use of the Intellectual Property to all implementers.</a:t>
            </a:r>
          </a:p>
          <a:p>
            <a:pPr>
              <a:lnSpc>
                <a:spcPct val="100000"/>
              </a:lnSpc>
            </a:pP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100" i="1" dirty="0">
                <a:latin typeface="Calibri" panose="020F0502020204030204" pitchFamily="34" charset="0"/>
                <a:cs typeface="Calibri" panose="020F0502020204030204" pitchFamily="34" charset="0"/>
              </a:rPr>
              <a:t>Community standards can serve two purposes: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to bring de facto standards from the larger geospatial community to be a stable reference point that can normatively referenced by governments and other organizations; and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to bring new, but implemented, standards to the OGC to form the basis for further refinement and development of interoperability between other OGC standards.</a:t>
            </a:r>
          </a:p>
          <a:p>
            <a:pPr>
              <a:lnSpc>
                <a:spcPct val="100000"/>
              </a:lnSpc>
            </a:pP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7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309ED-0524-4C3B-BCDB-D77AE7DB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SSDM as OGC Community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32F54-ACBC-4E36-BEFF-66363FBB8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Motion was put forward at the Singapore OGC TC meeting in March</a:t>
            </a:r>
          </a:p>
          <a:p>
            <a:endParaRPr lang="en-US" sz="2800" dirty="0"/>
          </a:p>
          <a:p>
            <a:r>
              <a:rPr lang="en-US" sz="2800" dirty="0"/>
              <a:t>Voting by OGC members was open until April 29</a:t>
            </a:r>
            <a:r>
              <a:rPr lang="en-US" sz="2800" baseline="30000" dirty="0"/>
              <a:t>th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SSDM will be adopted as a community standard</a:t>
            </a:r>
          </a:p>
        </p:txBody>
      </p:sp>
    </p:spTree>
    <p:extLst>
      <p:ext uri="{BB962C8B-B14F-4D97-AF65-F5344CB8AC3E}">
        <p14:creationId xmlns:p14="http://schemas.microsoft.com/office/powerpoint/2010/main" val="574707308"/>
      </p:ext>
    </p:extLst>
  </p:cSld>
  <p:clrMapOvr>
    <a:masterClrMapping/>
  </p:clrMapOvr>
</p:sld>
</file>

<file path=ppt/theme/theme1.xml><?xml version="1.0" encoding="utf-8"?>
<a:theme xmlns:a="http://schemas.openxmlformats.org/drawingml/2006/main" name="IOGP">
  <a:themeElements>
    <a:clrScheme name="IOGP Palette 1">
      <a:dk1>
        <a:srgbClr val="53565A"/>
      </a:dk1>
      <a:lt1>
        <a:srgbClr val="FFFFFF"/>
      </a:lt1>
      <a:dk2>
        <a:srgbClr val="000000"/>
      </a:dk2>
      <a:lt2>
        <a:srgbClr val="FFFFFF"/>
      </a:lt2>
      <a:accent1>
        <a:srgbClr val="EF9600"/>
      </a:accent1>
      <a:accent2>
        <a:srgbClr val="833177"/>
      </a:accent2>
      <a:accent3>
        <a:srgbClr val="385E9D"/>
      </a:accent3>
      <a:accent4>
        <a:srgbClr val="453536"/>
      </a:accent4>
      <a:accent5>
        <a:srgbClr val="802F2D"/>
      </a:accent5>
      <a:accent6>
        <a:srgbClr val="523178"/>
      </a:accent6>
      <a:hlink>
        <a:srgbClr val="385E9D"/>
      </a:hlink>
      <a:folHlink>
        <a:srgbClr val="8331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alpha val="80000"/>
          </a:schemeClr>
        </a:solidFill>
        <a:ln>
          <a:noFill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IOGP PP template Nov 14</Template>
  <TotalTime>6449</TotalTime>
  <Words>719</Words>
  <Application>Microsoft Office PowerPoint</Application>
  <PresentationFormat>On-screen Show (4:3)</PresentationFormat>
  <Paragraphs>116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Courier New</vt:lpstr>
      <vt:lpstr>IOGP</vt:lpstr>
      <vt:lpstr>SSDM and OISDM models    </vt:lpstr>
      <vt:lpstr>PowerPoint Presentation</vt:lpstr>
      <vt:lpstr>Introduction – What is SSDM?</vt:lpstr>
      <vt:lpstr>SSDM UML  Model</vt:lpstr>
      <vt:lpstr>NEW SSDM Objects</vt:lpstr>
      <vt:lpstr>SSDM Symbology Codes</vt:lpstr>
      <vt:lpstr>SSDM Symbology Codes</vt:lpstr>
      <vt:lpstr>SSDM as OGC Community Standard</vt:lpstr>
      <vt:lpstr>SSDM as OGC Community Standard</vt:lpstr>
      <vt:lpstr>OISDM  Terms of Reference</vt:lpstr>
      <vt:lpstr>OISDM Industry Collaboration</vt:lpstr>
      <vt:lpstr>OISDM Data Model progress</vt:lpstr>
      <vt:lpstr>IMR Survey Data</vt:lpstr>
      <vt:lpstr>OISDM Schedule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Lucyna Kryla-Straszewska</dc:creator>
  <cp:lastModifiedBy>Hoggarth, Andy (INT)</cp:lastModifiedBy>
  <cp:revision>85</cp:revision>
  <dcterms:created xsi:type="dcterms:W3CDTF">2015-04-01T16:15:24Z</dcterms:created>
  <dcterms:modified xsi:type="dcterms:W3CDTF">2019-05-02T14:10:13Z</dcterms:modified>
</cp:coreProperties>
</file>