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338" r:id="rId2"/>
    <p:sldId id="345" r:id="rId3"/>
    <p:sldId id="346" r:id="rId4"/>
    <p:sldId id="347" r:id="rId5"/>
    <p:sldId id="352" r:id="rId6"/>
    <p:sldId id="357" r:id="rId7"/>
    <p:sldId id="359" r:id="rId8"/>
    <p:sldId id="356" r:id="rId9"/>
    <p:sldId id="353" r:id="rId10"/>
    <p:sldId id="392" r:id="rId11"/>
    <p:sldId id="355" r:id="rId12"/>
    <p:sldId id="405" r:id="rId13"/>
    <p:sldId id="406" r:id="rId14"/>
    <p:sldId id="394" r:id="rId15"/>
    <p:sldId id="360" r:id="rId16"/>
    <p:sldId id="403" r:id="rId17"/>
    <p:sldId id="362" r:id="rId18"/>
    <p:sldId id="312" r:id="rId19"/>
    <p:sldId id="402" r:id="rId20"/>
    <p:sldId id="404" r:id="rId21"/>
    <p:sldId id="401" r:id="rId22"/>
    <p:sldId id="313" r:id="rId23"/>
    <p:sldId id="378" r:id="rId24"/>
    <p:sldId id="379" r:id="rId25"/>
    <p:sldId id="380" r:id="rId26"/>
    <p:sldId id="381" r:id="rId27"/>
    <p:sldId id="396" r:id="rId28"/>
    <p:sldId id="382" r:id="rId29"/>
    <p:sldId id="383" r:id="rId30"/>
    <p:sldId id="397" r:id="rId31"/>
    <p:sldId id="398" r:id="rId32"/>
    <p:sldId id="399" r:id="rId33"/>
    <p:sldId id="391" r:id="rId34"/>
    <p:sldId id="329" r:id="rId35"/>
    <p:sldId id="400" r:id="rId36"/>
    <p:sldId id="388" r:id="rId37"/>
    <p:sldId id="387" r:id="rId38"/>
    <p:sldId id="333" r:id="rId39"/>
    <p:sldId id="334" r:id="rId40"/>
    <p:sldId id="389" r:id="rId41"/>
    <p:sldId id="390" r:id="rId4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118" autoAdjust="0"/>
  </p:normalViewPr>
  <p:slideViewPr>
    <p:cSldViewPr snapToGrid="0">
      <p:cViewPr varScale="1">
        <p:scale>
          <a:sx n="81" d="100"/>
          <a:sy n="81" d="100"/>
        </p:scale>
        <p:origin x="166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ko-KR" dirty="0" smtClean="0"/>
              <a:t>KHOA Test</a:t>
            </a:r>
            <a:r>
              <a:rPr lang="en-US" altLang="ko-KR" baseline="0" dirty="0" smtClean="0"/>
              <a:t> Bed aims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to develop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Phase 3 (Simple Viewer) </a:t>
            </a:r>
            <a:r>
              <a:rPr lang="en-US" altLang="ko-KR" dirty="0" smtClean="0"/>
              <a:t>and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Phase 6 (shore based ECDIS) </a:t>
            </a:r>
            <a:r>
              <a:rPr lang="en-US" altLang="ko-KR" dirty="0" smtClean="0"/>
              <a:t>of S-100 test framework to support the S-100 Testbed project of the IHO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To validate the test bed program, KHOA focused to producing</a:t>
            </a:r>
            <a:r>
              <a:rPr lang="en-US" altLang="ko-KR" baseline="0" dirty="0" smtClean="0"/>
              <a:t> TDS for various S-100 based PSs such as S-101, S-122, S-123 and S-111.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0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They tested</a:t>
            </a:r>
            <a:r>
              <a:rPr lang="en-US" altLang="ko-KR" baseline="0" dirty="0" smtClean="0"/>
              <a:t> S-100 portrayal process, S-100 exchange catalogue, S-100 interoperability and Plug &amp; Play concept with S-100 Test system.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89B29-82DA-4C5A-A343-5933B8FCE0E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87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/>
              <a:t>Report </a:t>
            </a:r>
            <a:r>
              <a:rPr lang="en-AU" sz="3600" dirty="0" smtClean="0"/>
              <a:t>of the S-100WG</a:t>
            </a:r>
            <a:br>
              <a:rPr lang="en-AU" sz="3600" dirty="0" smtClean="0"/>
            </a:b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Hydrographic Services and Standards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25275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S-98 Interoperability Specification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172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S100WG recommends also adding S-129 Underkeel Clearance Management to the list of specifications for consideration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15164"/>
              </p:ext>
            </p:extLst>
          </p:nvPr>
        </p:nvGraphicFramePr>
        <p:xfrm>
          <a:off x="733926" y="2278002"/>
          <a:ext cx="10724147" cy="368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938">
                  <a:extLst>
                    <a:ext uri="{9D8B030D-6E8A-4147-A177-3AD203B41FA5}">
                      <a16:colId xmlns:a16="http://schemas.microsoft.com/office/drawing/2014/main" xmlns="" val="2690564001"/>
                    </a:ext>
                  </a:extLst>
                </a:gridCol>
                <a:gridCol w="8843209">
                  <a:extLst>
                    <a:ext uri="{9D8B030D-6E8A-4147-A177-3AD203B41FA5}">
                      <a16:colId xmlns:a16="http://schemas.microsoft.com/office/drawing/2014/main" xmlns="" val="897583546"/>
                    </a:ext>
                  </a:extLst>
                </a:gridCol>
              </a:tblGrid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Specification No.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Title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43598978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Electronic Navigational Chart (ENC)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1053025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S-102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Bathymetric </a:t>
                      </a:r>
                      <a:r>
                        <a:rPr lang="en-GB" sz="1600" dirty="0" smtClean="0">
                          <a:effectLst/>
                        </a:rPr>
                        <a:t>Surface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1226408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Level Information for </a:t>
                      </a:r>
                      <a:r>
                        <a:rPr lang="en-GB" sz="1600" dirty="0" smtClean="0">
                          <a:effectLst/>
                        </a:rPr>
                        <a:t>Surface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75196756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Surface currents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7977253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S-122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Marine Protected </a:t>
                      </a:r>
                      <a:r>
                        <a:rPr lang="en-GB" sz="1600" dirty="0" smtClean="0">
                          <a:effectLst/>
                        </a:rPr>
                        <a:t>Areas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31621569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S-124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Navigational </a:t>
                      </a:r>
                      <a:r>
                        <a:rPr lang="en-GB" sz="1600" dirty="0" smtClean="0">
                          <a:effectLst/>
                        </a:rPr>
                        <a:t>warnings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1763668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S-129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Underkeel Clearance Management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476234"/>
                  </a:ext>
                </a:extLst>
              </a:tr>
              <a:tr h="60814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S-411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Sea </a:t>
                      </a:r>
                      <a:r>
                        <a:rPr lang="en-GB" sz="1600" dirty="0" smtClean="0">
                          <a:effectLst/>
                        </a:rPr>
                        <a:t>Ice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1391937"/>
                  </a:ext>
                </a:extLst>
              </a:tr>
              <a:tr h="60814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S-412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Met-ocean forecasts (JCOMM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8934035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23558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70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Q2 2018 -Incorporate the editorial changes into a revised draft</a:t>
            </a:r>
          </a:p>
          <a:p>
            <a:r>
              <a:rPr lang="en-US" dirty="0" smtClean="0"/>
              <a:t>Q2 2018 -Create a red-line for any substantive comments</a:t>
            </a:r>
          </a:p>
          <a:p>
            <a:r>
              <a:rPr lang="en-US" dirty="0" smtClean="0"/>
              <a:t>Q3 2018 Review redline at the S-100 Test Strategy Meeting</a:t>
            </a:r>
          </a:p>
          <a:p>
            <a:pPr lvl="1"/>
            <a:r>
              <a:rPr lang="en-US" dirty="0" smtClean="0"/>
              <a:t>Address the need for a strong set of functional principles for S-98 as an executive summary of the document</a:t>
            </a:r>
          </a:p>
          <a:p>
            <a:r>
              <a:rPr lang="en-US" dirty="0" smtClean="0"/>
              <a:t>Q3 2018 – Send S-98 for a second and final round of comments</a:t>
            </a:r>
          </a:p>
          <a:p>
            <a:r>
              <a:rPr lang="en-US" dirty="0" smtClean="0"/>
              <a:t>Q1 2019 – S-100 agreed to move forward with S-98 edition 1.0.0</a:t>
            </a:r>
            <a:r>
              <a:rPr lang="en-US" dirty="0"/>
              <a:t> </a:t>
            </a:r>
            <a:r>
              <a:rPr lang="en-US" dirty="0" smtClean="0"/>
              <a:t>for HSSC endorsement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17413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S-98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827"/>
            <a:ext cx="10515600" cy="4351338"/>
          </a:xfrm>
        </p:spPr>
        <p:txBody>
          <a:bodyPr/>
          <a:lstStyle/>
          <a:p>
            <a:r>
              <a:rPr lang="en-US" dirty="0" smtClean="0"/>
              <a:t>Still mainly a theoretical specification that needs more testing and development</a:t>
            </a:r>
          </a:p>
          <a:p>
            <a:pPr lvl="1"/>
            <a:r>
              <a:rPr lang="en-US" dirty="0"/>
              <a:t>Continue to develop the Interoperability Catalogue</a:t>
            </a:r>
          </a:p>
          <a:p>
            <a:r>
              <a:rPr lang="en-US" dirty="0"/>
              <a:t>Work on harmonizing portrayal across products intended to be used in navigation systems</a:t>
            </a:r>
          </a:p>
          <a:p>
            <a:pPr lvl="1"/>
            <a:r>
              <a:rPr lang="en-US" dirty="0"/>
              <a:t>Reserved </a:t>
            </a:r>
            <a:r>
              <a:rPr lang="en-US" dirty="0" err="1"/>
              <a:t>Colours</a:t>
            </a:r>
            <a:endParaRPr lang="en-US" dirty="0"/>
          </a:p>
          <a:p>
            <a:pPr lvl="1"/>
            <a:r>
              <a:rPr lang="en-US" dirty="0"/>
              <a:t>Reserved Symbols</a:t>
            </a:r>
          </a:p>
          <a:p>
            <a:r>
              <a:rPr lang="en-US" dirty="0"/>
              <a:t>Development of test data and test </a:t>
            </a:r>
            <a:r>
              <a:rPr lang="en-US" dirty="0" smtClean="0"/>
              <a:t>cases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HSSC-11, Capetown, South Africa 6-9 May 2019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12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67"/>
            <a:ext cx="10515600" cy="4351338"/>
          </a:xfrm>
        </p:spPr>
        <p:txBody>
          <a:bodyPr/>
          <a:lstStyle/>
          <a:p>
            <a:r>
              <a:rPr lang="en-US" dirty="0" smtClean="0"/>
              <a:t>S-100 Test Strategy Meeting will further discuss and refine S-98</a:t>
            </a:r>
          </a:p>
          <a:p>
            <a:r>
              <a:rPr lang="en-US" dirty="0" smtClean="0"/>
              <a:t>Present the outcome to S-100 Working Group in February 2020</a:t>
            </a:r>
          </a:p>
          <a:p>
            <a:r>
              <a:rPr lang="en-US" dirty="0" smtClean="0"/>
              <a:t>Ask for HSSC approval for Edition 1.0.0 according to the newly revised TR 2/2007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HSSC-11, Capetown, South Africa 6-9 May 2019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686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HSSC is 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39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Note the continued progress on S-98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Note the revised timeline for S-98 Edition 1.0.0 to 2020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7915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S-100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6" y="1258900"/>
            <a:ext cx="5112433" cy="4351338"/>
          </a:xfrm>
        </p:spPr>
        <p:txBody>
          <a:bodyPr/>
          <a:lstStyle/>
          <a:p>
            <a:r>
              <a:rPr lang="en-US" dirty="0" smtClean="0"/>
              <a:t>Essential Framework for developing product specifications</a:t>
            </a:r>
          </a:p>
          <a:p>
            <a:r>
              <a:rPr lang="en-US" dirty="0" smtClean="0"/>
              <a:t>Maintained by KHOA on behalf of the IHO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/>
          <a:stretch/>
        </p:blipFill>
        <p:spPr>
          <a:xfrm>
            <a:off x="6711884" y="924611"/>
            <a:ext cx="4515440" cy="52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Status of S-100 Infrastructure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HSSC-11, Capetown, South Africa 6-9 May 2019</a:t>
            </a:r>
            <a:endParaRPr lang="de-DE" dirty="0" smtClean="0"/>
          </a:p>
        </p:txBody>
      </p:sp>
      <p:grpSp>
        <p:nvGrpSpPr>
          <p:cNvPr id="20" name="그룹 19"/>
          <p:cNvGrpSpPr/>
          <p:nvPr/>
        </p:nvGrpSpPr>
        <p:grpSpPr>
          <a:xfrm>
            <a:off x="562304" y="1062745"/>
            <a:ext cx="11143920" cy="4905886"/>
            <a:chOff x="171779" y="1062745"/>
            <a:chExt cx="11143920" cy="4905886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171779" y="2982040"/>
              <a:ext cx="1749973" cy="7725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S-100 Infra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750302" y="3076543"/>
              <a:ext cx="323850" cy="3333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2074152" y="1446236"/>
              <a:ext cx="2017984" cy="1796995"/>
              <a:chOff x="2074152" y="1446236"/>
              <a:chExt cx="2017984" cy="1796995"/>
            </a:xfrm>
          </p:grpSpPr>
          <p:grpSp>
            <p:nvGrpSpPr>
              <p:cNvPr id="112" name="그룹 111"/>
              <p:cNvGrpSpPr/>
              <p:nvPr/>
            </p:nvGrpSpPr>
            <p:grpSpPr>
              <a:xfrm>
                <a:off x="2762249" y="1446236"/>
                <a:ext cx="1329887" cy="400107"/>
                <a:chOff x="3594538" y="1443703"/>
                <a:chExt cx="1329887" cy="400107"/>
              </a:xfrm>
            </p:grpSpPr>
            <p:sp>
              <p:nvSpPr>
                <p:cNvPr id="114" name="직사각형 113"/>
                <p:cNvSpPr/>
                <p:nvPr/>
              </p:nvSpPr>
              <p:spPr>
                <a:xfrm flipV="1">
                  <a:off x="3689429" y="1798091"/>
                  <a:ext cx="1111171" cy="457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94538" y="1443703"/>
                  <a:ext cx="1329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GI registry</a:t>
                  </a:r>
                  <a:endParaRPr lang="en-US" dirty="0"/>
                </a:p>
              </p:txBody>
            </p:sp>
          </p:grpSp>
          <p:cxnSp>
            <p:nvCxnSpPr>
              <p:cNvPr id="113" name="꺾인 연결선 112"/>
              <p:cNvCxnSpPr>
                <a:stCxn id="22" idx="6"/>
                <a:endCxn id="115" idx="1"/>
              </p:cNvCxnSpPr>
              <p:nvPr/>
            </p:nvCxnSpPr>
            <p:spPr>
              <a:xfrm flipV="1">
                <a:off x="2074152" y="1630902"/>
                <a:ext cx="688097" cy="1612329"/>
              </a:xfrm>
              <a:prstGeom prst="bentConnector3">
                <a:avLst/>
              </a:prstGeom>
              <a:ln w="19050"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그룹 23"/>
            <p:cNvGrpSpPr/>
            <p:nvPr/>
          </p:nvGrpSpPr>
          <p:grpSpPr>
            <a:xfrm>
              <a:off x="2074152" y="2594521"/>
              <a:ext cx="2017984" cy="648710"/>
              <a:chOff x="2074152" y="2594521"/>
              <a:chExt cx="2017984" cy="648710"/>
            </a:xfrm>
          </p:grpSpPr>
          <p:grpSp>
            <p:nvGrpSpPr>
              <p:cNvPr id="108" name="그룹 107"/>
              <p:cNvGrpSpPr/>
              <p:nvPr/>
            </p:nvGrpSpPr>
            <p:grpSpPr>
              <a:xfrm>
                <a:off x="2762249" y="2594521"/>
                <a:ext cx="1329887" cy="400107"/>
                <a:chOff x="3594538" y="1443703"/>
                <a:chExt cx="1329887" cy="400107"/>
              </a:xfrm>
            </p:grpSpPr>
            <p:sp>
              <p:nvSpPr>
                <p:cNvPr id="110" name="직사각형 109"/>
                <p:cNvSpPr/>
                <p:nvPr/>
              </p:nvSpPr>
              <p:spPr>
                <a:xfrm flipV="1">
                  <a:off x="3689429" y="1798091"/>
                  <a:ext cx="1111171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3594538" y="1443703"/>
                  <a:ext cx="1329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FC builder</a:t>
                  </a:r>
                  <a:endParaRPr lang="en-US" dirty="0"/>
                </a:p>
              </p:txBody>
            </p:sp>
          </p:grpSp>
          <p:cxnSp>
            <p:nvCxnSpPr>
              <p:cNvPr id="109" name="꺾인 연결선 108"/>
              <p:cNvCxnSpPr>
                <a:stCxn id="22" idx="6"/>
                <a:endCxn id="111" idx="1"/>
              </p:cNvCxnSpPr>
              <p:nvPr/>
            </p:nvCxnSpPr>
            <p:spPr>
              <a:xfrm flipV="1">
                <a:off x="2074152" y="2779187"/>
                <a:ext cx="688097" cy="464044"/>
              </a:xfrm>
              <a:prstGeom prst="bentConnector3">
                <a:avLst/>
              </a:prstGeom>
              <a:ln w="19050"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그룹 24"/>
            <p:cNvGrpSpPr/>
            <p:nvPr/>
          </p:nvGrpSpPr>
          <p:grpSpPr>
            <a:xfrm>
              <a:off x="2074152" y="3243231"/>
              <a:ext cx="2017985" cy="678956"/>
              <a:chOff x="2074152" y="3243231"/>
              <a:chExt cx="2017985" cy="678956"/>
            </a:xfrm>
          </p:grpSpPr>
          <p:grpSp>
            <p:nvGrpSpPr>
              <p:cNvPr id="104" name="그룹 103"/>
              <p:cNvGrpSpPr/>
              <p:nvPr/>
            </p:nvGrpSpPr>
            <p:grpSpPr>
              <a:xfrm>
                <a:off x="2762250" y="3522080"/>
                <a:ext cx="1329887" cy="400107"/>
                <a:chOff x="3594538" y="1443703"/>
                <a:chExt cx="1329887" cy="400107"/>
              </a:xfrm>
            </p:grpSpPr>
            <p:sp>
              <p:nvSpPr>
                <p:cNvPr id="106" name="직사각형 105"/>
                <p:cNvSpPr/>
                <p:nvPr/>
              </p:nvSpPr>
              <p:spPr>
                <a:xfrm flipV="1">
                  <a:off x="3689429" y="1798091"/>
                  <a:ext cx="1111171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594538" y="1443703"/>
                  <a:ext cx="1329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PC builder</a:t>
                  </a:r>
                  <a:endParaRPr lang="en-US" dirty="0"/>
                </a:p>
              </p:txBody>
            </p:sp>
          </p:grpSp>
          <p:cxnSp>
            <p:nvCxnSpPr>
              <p:cNvPr id="105" name="꺾인 연결선 104"/>
              <p:cNvCxnSpPr>
                <a:stCxn id="22" idx="6"/>
                <a:endCxn id="107" idx="1"/>
              </p:cNvCxnSpPr>
              <p:nvPr/>
            </p:nvCxnSpPr>
            <p:spPr>
              <a:xfrm>
                <a:off x="2074152" y="3243231"/>
                <a:ext cx="688098" cy="463515"/>
              </a:xfrm>
              <a:prstGeom prst="bentConnector3">
                <a:avLst/>
              </a:prstGeom>
              <a:ln w="19050"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그룹 25"/>
            <p:cNvGrpSpPr/>
            <p:nvPr/>
          </p:nvGrpSpPr>
          <p:grpSpPr>
            <a:xfrm>
              <a:off x="2074152" y="3243231"/>
              <a:ext cx="2162666" cy="1684366"/>
              <a:chOff x="2074152" y="3243231"/>
              <a:chExt cx="2162666" cy="1684366"/>
            </a:xfrm>
          </p:grpSpPr>
          <p:grpSp>
            <p:nvGrpSpPr>
              <p:cNvPr id="100" name="그룹 99"/>
              <p:cNvGrpSpPr/>
              <p:nvPr/>
            </p:nvGrpSpPr>
            <p:grpSpPr>
              <a:xfrm>
                <a:off x="2747782" y="4527490"/>
                <a:ext cx="1489036" cy="400107"/>
                <a:chOff x="3594539" y="1443703"/>
                <a:chExt cx="1517010" cy="400107"/>
              </a:xfrm>
            </p:grpSpPr>
            <p:sp>
              <p:nvSpPr>
                <p:cNvPr id="102" name="직사각형 101"/>
                <p:cNvSpPr/>
                <p:nvPr/>
              </p:nvSpPr>
              <p:spPr>
                <a:xfrm flipV="1">
                  <a:off x="3689429" y="1798091"/>
                  <a:ext cx="1111171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594539" y="1443703"/>
                  <a:ext cx="15170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DCEG builder</a:t>
                  </a:r>
                  <a:endParaRPr lang="en-US" dirty="0"/>
                </a:p>
              </p:txBody>
            </p:sp>
          </p:grpSp>
          <p:cxnSp>
            <p:nvCxnSpPr>
              <p:cNvPr id="101" name="꺾인 연결선 100"/>
              <p:cNvCxnSpPr>
                <a:stCxn id="22" idx="6"/>
                <a:endCxn id="103" idx="1"/>
              </p:cNvCxnSpPr>
              <p:nvPr/>
            </p:nvCxnSpPr>
            <p:spPr>
              <a:xfrm>
                <a:off x="2074152" y="3243231"/>
                <a:ext cx="673630" cy="1468925"/>
              </a:xfrm>
              <a:prstGeom prst="bentConnector3">
                <a:avLst>
                  <a:gd name="adj1" fmla="val 50000"/>
                </a:avLst>
              </a:prstGeom>
              <a:ln w="19050"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그룹 26"/>
            <p:cNvGrpSpPr/>
            <p:nvPr/>
          </p:nvGrpSpPr>
          <p:grpSpPr>
            <a:xfrm>
              <a:off x="4092136" y="1370665"/>
              <a:ext cx="5128065" cy="348079"/>
              <a:chOff x="4092136" y="1370665"/>
              <a:chExt cx="5128065" cy="348079"/>
            </a:xfrm>
          </p:grpSpPr>
          <p:grpSp>
            <p:nvGrpSpPr>
              <p:cNvPr id="95" name="그룹 94"/>
              <p:cNvGrpSpPr/>
              <p:nvPr/>
            </p:nvGrpSpPr>
            <p:grpSpPr>
              <a:xfrm>
                <a:off x="4395434" y="1380190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98" name="직선 연결선 97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98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</a:t>
                  </a:r>
                  <a:r>
                    <a:rPr lang="en-US" sz="1600" dirty="0" smtClean="0"/>
                    <a:t>.0</a:t>
                  </a:r>
                  <a:endParaRPr lang="en-US" sz="1600" dirty="0"/>
                </a:p>
              </p:txBody>
            </p:sp>
          </p:grpSp>
          <p:cxnSp>
            <p:nvCxnSpPr>
              <p:cNvPr id="96" name="직선 화살표 연결선 95"/>
              <p:cNvCxnSpPr>
                <a:stCxn id="115" idx="3"/>
                <a:endCxn id="99" idx="1"/>
              </p:cNvCxnSpPr>
              <p:nvPr/>
            </p:nvCxnSpPr>
            <p:spPr>
              <a:xfrm flipV="1">
                <a:off x="4092136" y="1549467"/>
                <a:ext cx="303298" cy="81435"/>
              </a:xfrm>
              <a:prstGeom prst="straightConnector1">
                <a:avLst/>
              </a:prstGeom>
              <a:ln w="3175">
                <a:prstDash val="solid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직사각형 96"/>
              <p:cNvSpPr/>
              <p:nvPr/>
            </p:nvSpPr>
            <p:spPr>
              <a:xfrm>
                <a:off x="4902053" y="1370665"/>
                <a:ext cx="4318148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NEW Interface, Proposal process(PP), FCD, Portrayal (4types)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4092136" y="1630902"/>
              <a:ext cx="7223563" cy="388035"/>
              <a:chOff x="4092136" y="1630902"/>
              <a:chExt cx="7223563" cy="388035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4409368" y="1680383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93" name="직선 연결선 92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3</a:t>
                  </a:r>
                  <a:r>
                    <a:rPr lang="en-US" sz="1600" dirty="0" smtClean="0"/>
                    <a:t>.0</a:t>
                  </a:r>
                  <a:endParaRPr lang="en-US" sz="1600" dirty="0"/>
                </a:p>
              </p:txBody>
            </p:sp>
          </p:grpSp>
          <p:cxnSp>
            <p:nvCxnSpPr>
              <p:cNvPr id="91" name="직선 화살표 연결선 90"/>
              <p:cNvCxnSpPr>
                <a:stCxn id="115" idx="3"/>
                <a:endCxn id="94" idx="1"/>
              </p:cNvCxnSpPr>
              <p:nvPr/>
            </p:nvCxnSpPr>
            <p:spPr>
              <a:xfrm>
                <a:off x="4092136" y="1630902"/>
                <a:ext cx="317232" cy="218758"/>
              </a:xfrm>
              <a:prstGeom prst="straightConnector1">
                <a:avLst/>
              </a:prstGeom>
              <a:ln w="3175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직사각형 91"/>
              <p:cNvSpPr/>
              <p:nvPr/>
            </p:nvSpPr>
            <p:spPr>
              <a:xfrm>
                <a:off x="4902050" y="1680383"/>
                <a:ext cx="6413649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NEW Interface, PP, Concept, DD, Portrayal (4types), Product, Produce code, Test Bed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4092136" y="1630902"/>
              <a:ext cx="6223438" cy="669177"/>
              <a:chOff x="4092136" y="1630902"/>
              <a:chExt cx="6223438" cy="669177"/>
            </a:xfrm>
          </p:grpSpPr>
          <p:grpSp>
            <p:nvGrpSpPr>
              <p:cNvPr id="85" name="그룹 84"/>
              <p:cNvGrpSpPr/>
              <p:nvPr/>
            </p:nvGrpSpPr>
            <p:grpSpPr>
              <a:xfrm>
                <a:off x="4423302" y="1961525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88" name="직선 연결선 87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3.1</a:t>
                  </a:r>
                  <a:endParaRPr lang="en-US" sz="1600" dirty="0"/>
                </a:p>
              </p:txBody>
            </p:sp>
          </p:grpSp>
          <p:cxnSp>
            <p:nvCxnSpPr>
              <p:cNvPr id="86" name="직선 화살표 연결선 85"/>
              <p:cNvCxnSpPr>
                <a:stCxn id="115" idx="3"/>
                <a:endCxn id="89" idx="1"/>
              </p:cNvCxnSpPr>
              <p:nvPr/>
            </p:nvCxnSpPr>
            <p:spPr>
              <a:xfrm>
                <a:off x="4092136" y="1630902"/>
                <a:ext cx="331166" cy="49990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oval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직사각형 86"/>
              <p:cNvSpPr/>
              <p:nvPr/>
            </p:nvSpPr>
            <p:spPr>
              <a:xfrm>
                <a:off x="4911575" y="1994708"/>
                <a:ext cx="5403999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PP, Portrayal (19types), Meta, Product,(Doc.) Test Bed (S</a:t>
                </a:r>
                <a:r>
                  <a:rPr lang="en-US" altLang="ko-KR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-100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Web viewer)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4092136" y="2437066"/>
              <a:ext cx="2670615" cy="353085"/>
              <a:chOff x="4092136" y="2437066"/>
              <a:chExt cx="2670615" cy="353085"/>
            </a:xfrm>
          </p:grpSpPr>
          <p:sp>
            <p:nvSpPr>
              <p:cNvPr id="80" name="직사각형 79"/>
              <p:cNvSpPr/>
              <p:nvPr/>
            </p:nvSpPr>
            <p:spPr>
              <a:xfrm>
                <a:off x="4911577" y="2437066"/>
                <a:ext cx="1851174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S-100(3.0.0)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81" name="그룹 80"/>
              <p:cNvGrpSpPr/>
              <p:nvPr/>
            </p:nvGrpSpPr>
            <p:grpSpPr>
              <a:xfrm>
                <a:off x="4437236" y="2451597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83" name="직선 연결선 82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1.0</a:t>
                  </a:r>
                  <a:endParaRPr lang="en-US" sz="1600" dirty="0"/>
                </a:p>
              </p:txBody>
            </p:sp>
          </p:grpSp>
          <p:cxnSp>
            <p:nvCxnSpPr>
              <p:cNvPr id="82" name="직선 화살표 연결선 81"/>
              <p:cNvCxnSpPr>
                <a:stCxn id="111" idx="3"/>
                <a:endCxn id="84" idx="1"/>
              </p:cNvCxnSpPr>
              <p:nvPr/>
            </p:nvCxnSpPr>
            <p:spPr>
              <a:xfrm flipV="1">
                <a:off x="4092136" y="2620874"/>
                <a:ext cx="345100" cy="158313"/>
              </a:xfrm>
              <a:prstGeom prst="straightConnector1">
                <a:avLst/>
              </a:prstGeom>
              <a:ln w="3175">
                <a:solidFill>
                  <a:srgbClr val="92D050"/>
                </a:solidFill>
                <a:prstDash val="sysDash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그룹 30"/>
            <p:cNvGrpSpPr/>
            <p:nvPr/>
          </p:nvGrpSpPr>
          <p:grpSpPr>
            <a:xfrm>
              <a:off x="4092137" y="2758972"/>
              <a:ext cx="3639320" cy="353085"/>
              <a:chOff x="4092137" y="2758972"/>
              <a:chExt cx="3639320" cy="353085"/>
            </a:xfrm>
          </p:grpSpPr>
          <p:sp>
            <p:nvSpPr>
              <p:cNvPr id="75" name="직사각형 74"/>
              <p:cNvSpPr/>
              <p:nvPr/>
            </p:nvSpPr>
            <p:spPr>
              <a:xfrm>
                <a:off x="4926361" y="2758972"/>
                <a:ext cx="2805096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S-100(3.0.0), fix bug, FC DB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76" name="그룹 75"/>
              <p:cNvGrpSpPr/>
              <p:nvPr/>
            </p:nvGrpSpPr>
            <p:grpSpPr>
              <a:xfrm>
                <a:off x="4451170" y="2773503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78" name="직선 연결선 77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1.1</a:t>
                  </a:r>
                  <a:endParaRPr lang="en-US" sz="1600" dirty="0"/>
                </a:p>
              </p:txBody>
            </p:sp>
          </p:grpSp>
          <p:cxnSp>
            <p:nvCxnSpPr>
              <p:cNvPr id="77" name="직선 화살표 연결선 76"/>
              <p:cNvCxnSpPr>
                <a:endCxn id="79" idx="1"/>
              </p:cNvCxnSpPr>
              <p:nvPr/>
            </p:nvCxnSpPr>
            <p:spPr>
              <a:xfrm>
                <a:off x="4092137" y="2790152"/>
                <a:ext cx="359033" cy="152628"/>
              </a:xfrm>
              <a:prstGeom prst="straightConnector1">
                <a:avLst/>
              </a:prstGeom>
              <a:ln w="3175">
                <a:solidFill>
                  <a:srgbClr val="92D050"/>
                </a:solidFill>
                <a:prstDash val="solid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그룹 31"/>
            <p:cNvGrpSpPr/>
            <p:nvPr/>
          </p:nvGrpSpPr>
          <p:grpSpPr>
            <a:xfrm>
              <a:off x="4092136" y="2779187"/>
              <a:ext cx="7051260" cy="675164"/>
              <a:chOff x="4092136" y="2779187"/>
              <a:chExt cx="7051260" cy="675164"/>
            </a:xfrm>
          </p:grpSpPr>
          <p:sp>
            <p:nvSpPr>
              <p:cNvPr id="70" name="직사각형 69"/>
              <p:cNvSpPr/>
              <p:nvPr/>
            </p:nvSpPr>
            <p:spPr>
              <a:xfrm>
                <a:off x="4927495" y="3101266"/>
                <a:ext cx="6215901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S-100(4.0.0), Association/Role(AR), AR Validation, Regi.3.0 connection, user feedbacks 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71" name="그룹 70"/>
              <p:cNvGrpSpPr/>
              <p:nvPr/>
            </p:nvGrpSpPr>
            <p:grpSpPr>
              <a:xfrm>
                <a:off x="4465104" y="3115797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73" name="직선 연결선 72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</a:t>
                  </a:r>
                  <a:r>
                    <a:rPr lang="en-US" sz="1600" dirty="0" smtClean="0"/>
                    <a:t>.0</a:t>
                  </a:r>
                  <a:endParaRPr lang="en-US" sz="1600" dirty="0"/>
                </a:p>
              </p:txBody>
            </p:sp>
          </p:grpSp>
          <p:cxnSp>
            <p:nvCxnSpPr>
              <p:cNvPr id="72" name="직선 화살표 연결선 71"/>
              <p:cNvCxnSpPr>
                <a:stCxn id="111" idx="3"/>
                <a:endCxn id="74" idx="1"/>
              </p:cNvCxnSpPr>
              <p:nvPr/>
            </p:nvCxnSpPr>
            <p:spPr>
              <a:xfrm>
                <a:off x="4092136" y="2779187"/>
                <a:ext cx="372968" cy="505887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headEnd type="oval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그룹 32"/>
            <p:cNvGrpSpPr/>
            <p:nvPr/>
          </p:nvGrpSpPr>
          <p:grpSpPr>
            <a:xfrm>
              <a:off x="4092136" y="1062745"/>
              <a:ext cx="3639320" cy="568157"/>
              <a:chOff x="4092136" y="1062745"/>
              <a:chExt cx="3639320" cy="568157"/>
            </a:xfrm>
          </p:grpSpPr>
          <p:grpSp>
            <p:nvGrpSpPr>
              <p:cNvPr id="65" name="그룹 64"/>
              <p:cNvGrpSpPr/>
              <p:nvPr/>
            </p:nvGrpSpPr>
            <p:grpSpPr>
              <a:xfrm>
                <a:off x="4381500" y="1079997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68" name="직선 연결선 67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1.0</a:t>
                  </a:r>
                  <a:endParaRPr lang="en-US" sz="1600" dirty="0"/>
                </a:p>
              </p:txBody>
            </p:sp>
          </p:grpSp>
          <p:cxnSp>
            <p:nvCxnSpPr>
              <p:cNvPr id="66" name="직선 화살표 연결선 65"/>
              <p:cNvCxnSpPr>
                <a:stCxn id="115" idx="3"/>
                <a:endCxn id="69" idx="1"/>
              </p:cNvCxnSpPr>
              <p:nvPr/>
            </p:nvCxnSpPr>
            <p:spPr>
              <a:xfrm flipV="1">
                <a:off x="4092136" y="1249274"/>
                <a:ext cx="289364" cy="381628"/>
              </a:xfrm>
              <a:prstGeom prst="straightConnector1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직사각형 66"/>
              <p:cNvSpPr/>
              <p:nvPr/>
            </p:nvSpPr>
            <p:spPr>
              <a:xfrm>
                <a:off x="4911575" y="1062745"/>
                <a:ext cx="2819881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Developing Interface, Database … 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4092137" y="3538326"/>
              <a:ext cx="1745027" cy="353085"/>
              <a:chOff x="4092137" y="3538326"/>
              <a:chExt cx="1745027" cy="353085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4943213" y="3538326"/>
                <a:ext cx="893951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Beta 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61" name="그룹 60"/>
              <p:cNvGrpSpPr/>
              <p:nvPr/>
            </p:nvGrpSpPr>
            <p:grpSpPr>
              <a:xfrm>
                <a:off x="4479038" y="3552857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63" name="직선 연결선 62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0.1</a:t>
                  </a:r>
                  <a:endParaRPr lang="en-US" sz="1600" dirty="0"/>
                </a:p>
              </p:txBody>
            </p:sp>
          </p:grpSp>
          <p:cxnSp>
            <p:nvCxnSpPr>
              <p:cNvPr id="62" name="직선 화살표 연결선 61"/>
              <p:cNvCxnSpPr>
                <a:stCxn id="107" idx="3"/>
                <a:endCxn id="64" idx="1"/>
              </p:cNvCxnSpPr>
              <p:nvPr/>
            </p:nvCxnSpPr>
            <p:spPr>
              <a:xfrm>
                <a:off x="4092137" y="3706746"/>
                <a:ext cx="386901" cy="15388"/>
              </a:xfrm>
              <a:prstGeom prst="straightConnector1">
                <a:avLst/>
              </a:prstGeom>
              <a:ln w="3175">
                <a:solidFill>
                  <a:srgbClr val="FFC000"/>
                </a:solidFill>
                <a:prstDash val="sysDash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그룹 34"/>
            <p:cNvGrpSpPr/>
            <p:nvPr/>
          </p:nvGrpSpPr>
          <p:grpSpPr>
            <a:xfrm>
              <a:off x="4092137" y="3706746"/>
              <a:ext cx="5051862" cy="506571"/>
              <a:chOff x="4092137" y="3706746"/>
              <a:chExt cx="5051862" cy="506571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4957996" y="3860232"/>
                <a:ext cx="4186003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NEW GUI, S-10X XSLT, connected Regi.3.0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56" name="그룹 55"/>
              <p:cNvGrpSpPr/>
              <p:nvPr/>
            </p:nvGrpSpPr>
            <p:grpSpPr>
              <a:xfrm>
                <a:off x="4492972" y="3874763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58" name="직선 연결선 57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1.0</a:t>
                  </a:r>
                  <a:endParaRPr lang="en-US" sz="1600" dirty="0"/>
                </a:p>
              </p:txBody>
            </p:sp>
          </p:grpSp>
          <p:cxnSp>
            <p:nvCxnSpPr>
              <p:cNvPr id="57" name="직선 화살표 연결선 56"/>
              <p:cNvCxnSpPr>
                <a:stCxn id="107" idx="3"/>
                <a:endCxn id="59" idx="1"/>
              </p:cNvCxnSpPr>
              <p:nvPr/>
            </p:nvCxnSpPr>
            <p:spPr>
              <a:xfrm>
                <a:off x="4092137" y="3706746"/>
                <a:ext cx="400835" cy="337294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headEnd type="oval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그룹 35"/>
            <p:cNvGrpSpPr/>
            <p:nvPr/>
          </p:nvGrpSpPr>
          <p:grpSpPr>
            <a:xfrm>
              <a:off x="4236818" y="4458440"/>
              <a:ext cx="1600346" cy="353085"/>
              <a:chOff x="4236818" y="4458440"/>
              <a:chExt cx="1600346" cy="353085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5026605" y="4458440"/>
                <a:ext cx="810559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Beta 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51" name="그룹 50"/>
              <p:cNvGrpSpPr/>
              <p:nvPr/>
            </p:nvGrpSpPr>
            <p:grpSpPr>
              <a:xfrm>
                <a:off x="4506906" y="4472971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53" name="직선 연결선 52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0.1</a:t>
                  </a:r>
                  <a:endParaRPr lang="en-US" sz="1600" dirty="0"/>
                </a:p>
              </p:txBody>
            </p:sp>
          </p:grpSp>
          <p:cxnSp>
            <p:nvCxnSpPr>
              <p:cNvPr id="52" name="직선 화살표 연결선 51"/>
              <p:cNvCxnSpPr>
                <a:stCxn id="103" idx="3"/>
                <a:endCxn id="54" idx="1"/>
              </p:cNvCxnSpPr>
              <p:nvPr/>
            </p:nvCxnSpPr>
            <p:spPr>
              <a:xfrm flipV="1">
                <a:off x="4236818" y="4642248"/>
                <a:ext cx="270088" cy="69908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sysDash"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그룹 36"/>
            <p:cNvGrpSpPr/>
            <p:nvPr/>
          </p:nvGrpSpPr>
          <p:grpSpPr>
            <a:xfrm>
              <a:off x="4236818" y="4712156"/>
              <a:ext cx="4990573" cy="421275"/>
              <a:chOff x="4236818" y="4712156"/>
              <a:chExt cx="4990573" cy="421275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5041388" y="4780346"/>
                <a:ext cx="4186003" cy="289441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NEW GUI, connected Regi.3.0, Doc. export.</a:t>
                </a:r>
                <a:endParaRPr lang="en-US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6" name="그룹 45"/>
              <p:cNvGrpSpPr/>
              <p:nvPr/>
            </p:nvGrpSpPr>
            <p:grpSpPr>
              <a:xfrm>
                <a:off x="4520837" y="4794877"/>
                <a:ext cx="520552" cy="338554"/>
                <a:chOff x="4381500" y="967859"/>
                <a:chExt cx="520552" cy="338554"/>
              </a:xfrm>
            </p:grpSpPr>
            <p:cxnSp>
              <p:nvCxnSpPr>
                <p:cNvPr id="48" name="직선 연결선 47"/>
                <p:cNvCxnSpPr/>
                <p:nvPr/>
              </p:nvCxnSpPr>
              <p:spPr>
                <a:xfrm>
                  <a:off x="4457700" y="1257300"/>
                  <a:ext cx="444352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4381500" y="967859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1.0</a:t>
                  </a:r>
                  <a:endParaRPr lang="en-US" sz="1600" dirty="0"/>
                </a:p>
              </p:txBody>
            </p:sp>
          </p:grpSp>
          <p:cxnSp>
            <p:nvCxnSpPr>
              <p:cNvPr id="47" name="직선 화살표 연결선 46"/>
              <p:cNvCxnSpPr>
                <a:stCxn id="103" idx="3"/>
                <a:endCxn id="49" idx="1"/>
              </p:cNvCxnSpPr>
              <p:nvPr/>
            </p:nvCxnSpPr>
            <p:spPr>
              <a:xfrm>
                <a:off x="4236818" y="4712156"/>
                <a:ext cx="284019" cy="2519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그룹 37"/>
            <p:cNvGrpSpPr/>
            <p:nvPr/>
          </p:nvGrpSpPr>
          <p:grpSpPr>
            <a:xfrm>
              <a:off x="1774079" y="3361096"/>
              <a:ext cx="4917913" cy="2607535"/>
              <a:chOff x="1774079" y="3361096"/>
              <a:chExt cx="4917913" cy="2607535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2762249" y="5084318"/>
                <a:ext cx="3929743" cy="884313"/>
                <a:chOff x="2770957" y="5208037"/>
                <a:chExt cx="3929743" cy="884313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788044" y="5208037"/>
                  <a:ext cx="14890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u="sng" dirty="0" smtClean="0">
                      <a:solidFill>
                        <a:srgbClr val="002060"/>
                      </a:solidFill>
                    </a:rPr>
                    <a:t>Symbol Gen.</a:t>
                  </a:r>
                  <a:endParaRPr lang="en-US" sz="1400" u="sng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774880" y="5484248"/>
                  <a:ext cx="39258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u="sng" dirty="0" smtClean="0">
                      <a:solidFill>
                        <a:srgbClr val="002060"/>
                      </a:solidFill>
                    </a:rPr>
                    <a:t>Interoperability Catalogue builder</a:t>
                  </a:r>
                  <a:endParaRPr lang="en-US" sz="1400" u="sng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770957" y="5784573"/>
                  <a:ext cx="22831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u="sng" dirty="0" smtClean="0">
                      <a:solidFill>
                        <a:srgbClr val="002060"/>
                      </a:solidFill>
                    </a:rPr>
                    <a:t>Exchange Set editor</a:t>
                  </a:r>
                  <a:endParaRPr lang="en-US" sz="1400" u="sng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40" name="꺾인 연결선 39"/>
              <p:cNvCxnSpPr>
                <a:stCxn id="22" idx="5"/>
                <a:endCxn id="43" idx="1"/>
              </p:cNvCxnSpPr>
              <p:nvPr/>
            </p:nvCxnSpPr>
            <p:spPr>
              <a:xfrm rot="16200000" flipH="1">
                <a:off x="1319787" y="4068033"/>
                <a:ext cx="2153322" cy="739447"/>
              </a:xfrm>
              <a:prstGeom prst="bentConnector2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16200000">
                <a:off x="1604995" y="4916965"/>
                <a:ext cx="6151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</a:rPr>
                  <a:t>Option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116" name="직사각형 115"/>
          <p:cNvSpPr/>
          <p:nvPr/>
        </p:nvSpPr>
        <p:spPr>
          <a:xfrm>
            <a:off x="4855629" y="1994708"/>
            <a:ext cx="5450421" cy="305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>
            <a:off x="4911362" y="3097642"/>
            <a:ext cx="6251938" cy="345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>
            <a:off x="4931829" y="3840504"/>
            <a:ext cx="3593046" cy="345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4931829" y="4752603"/>
            <a:ext cx="3593046" cy="345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38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IHO special project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35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HSSC9 approved funds for </a:t>
            </a:r>
          </a:p>
          <a:p>
            <a:pPr lvl="1"/>
            <a:r>
              <a:rPr lang="en-US" dirty="0" smtClean="0"/>
              <a:t>Building S-101 Portrayal Catalogue</a:t>
            </a:r>
          </a:p>
          <a:p>
            <a:r>
              <a:rPr lang="en-US" dirty="0" smtClean="0"/>
              <a:t>Status of funds</a:t>
            </a:r>
          </a:p>
          <a:p>
            <a:pPr lvl="1"/>
            <a:r>
              <a:rPr lang="en-US" dirty="0" smtClean="0"/>
              <a:t>Contract for 31,500 EUROs</a:t>
            </a:r>
          </a:p>
          <a:p>
            <a:pPr lvl="2"/>
            <a:r>
              <a:rPr lang="en-US" dirty="0" smtClean="0"/>
              <a:t>Build the S-101 Portrayal Catalogue using the ROK PCB</a:t>
            </a:r>
          </a:p>
          <a:p>
            <a:pPr lvl="2"/>
            <a:r>
              <a:rPr lang="en-US" dirty="0" smtClean="0"/>
              <a:t>Portrayal Consultation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769963" y="3591612"/>
            <a:ext cx="6825008" cy="2403295"/>
            <a:chOff x="2236081" y="2133831"/>
            <a:chExt cx="7012514" cy="2483277"/>
          </a:xfrm>
        </p:grpSpPr>
        <p:sp>
          <p:nvSpPr>
            <p:cNvPr id="6" name="모서리가 접힌 도형 5"/>
            <p:cNvSpPr/>
            <p:nvPr/>
          </p:nvSpPr>
          <p:spPr>
            <a:xfrm>
              <a:off x="8376856" y="3482608"/>
              <a:ext cx="871739" cy="1117245"/>
            </a:xfrm>
            <a:prstGeom prst="foldedCorner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S-10X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PC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(XSLT)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8879" y="2978987"/>
              <a:ext cx="901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DB Access</a:t>
              </a:r>
              <a:endParaRPr lang="ko-KR" altLang="en-US" sz="1200"/>
            </a:p>
          </p:txBody>
        </p:sp>
        <p:sp>
          <p:nvSpPr>
            <p:cNvPr id="8" name="Rectangle 94"/>
            <p:cNvSpPr>
              <a:spLocks noChangeArrowheads="1"/>
            </p:cNvSpPr>
            <p:nvPr/>
          </p:nvSpPr>
          <p:spPr bwMode="auto">
            <a:xfrm>
              <a:off x="4975507" y="2452057"/>
              <a:ext cx="3300640" cy="2749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algn="ctr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dirty="0" smtClean="0">
                  <a:solidFill>
                    <a:srgbClr val="000066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KHOA PCB(Portrayal Catalogue Builder)</a:t>
              </a:r>
            </a:p>
          </p:txBody>
        </p:sp>
        <p:sp>
          <p:nvSpPr>
            <p:cNvPr id="9" name="모서리가 접힌 도형 8"/>
            <p:cNvSpPr/>
            <p:nvPr/>
          </p:nvSpPr>
          <p:spPr>
            <a:xfrm>
              <a:off x="3990682" y="3499863"/>
              <a:ext cx="871739" cy="1117245"/>
            </a:xfrm>
            <a:prstGeom prst="foldedCorner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S-10X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FC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(XML)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원통 9"/>
            <p:cNvSpPr/>
            <p:nvPr/>
          </p:nvSpPr>
          <p:spPr>
            <a:xfrm>
              <a:off x="2311410" y="2133831"/>
              <a:ext cx="1009762" cy="727261"/>
            </a:xfrm>
            <a:prstGeom prst="can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Portrayal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Register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꺾인 연결선 10"/>
            <p:cNvCxnSpPr>
              <a:stCxn id="10" idx="3"/>
              <a:endCxn id="7" idx="1"/>
            </p:cNvCxnSpPr>
            <p:nvPr/>
          </p:nvCxnSpPr>
          <p:spPr>
            <a:xfrm rot="16200000" flipH="1">
              <a:off x="3769388" y="1907995"/>
              <a:ext cx="256395" cy="2162588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98985" y="2849591"/>
              <a:ext cx="901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DB Access</a:t>
              </a:r>
              <a:endParaRPr lang="ko-KR" altLang="en-US" sz="1200"/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9638" y="2775051"/>
              <a:ext cx="3275842" cy="184137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" name="Rectangle 94"/>
            <p:cNvSpPr>
              <a:spLocks noChangeArrowheads="1"/>
            </p:cNvSpPr>
            <p:nvPr/>
          </p:nvSpPr>
          <p:spPr bwMode="auto">
            <a:xfrm>
              <a:off x="2236081" y="3153515"/>
              <a:ext cx="1361135" cy="18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 smtClean="0">
                  <a:solidFill>
                    <a:srgbClr val="000066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Viewing Group</a:t>
              </a:r>
            </a:p>
          </p:txBody>
        </p:sp>
        <p:sp>
          <p:nvSpPr>
            <p:cNvPr id="15" name="Rectangle 94"/>
            <p:cNvSpPr>
              <a:spLocks noChangeArrowheads="1"/>
            </p:cNvSpPr>
            <p:nvPr/>
          </p:nvSpPr>
          <p:spPr bwMode="auto">
            <a:xfrm>
              <a:off x="2236081" y="3380908"/>
              <a:ext cx="1361135" cy="18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 smtClean="0">
                  <a:solidFill>
                    <a:srgbClr val="000066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Display Plane</a:t>
              </a:r>
            </a:p>
          </p:txBody>
        </p:sp>
        <p:sp>
          <p:nvSpPr>
            <p:cNvPr id="16" name="Rectangle 94"/>
            <p:cNvSpPr>
              <a:spLocks noChangeArrowheads="1"/>
            </p:cNvSpPr>
            <p:nvPr/>
          </p:nvSpPr>
          <p:spPr bwMode="auto">
            <a:xfrm>
              <a:off x="2236081" y="3624939"/>
              <a:ext cx="1361135" cy="18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 smtClean="0">
                  <a:solidFill>
                    <a:srgbClr val="000066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Drawing Priority</a:t>
              </a:r>
            </a:p>
          </p:txBody>
        </p:sp>
        <p:sp>
          <p:nvSpPr>
            <p:cNvPr id="17" name="Rectangle 94"/>
            <p:cNvSpPr>
              <a:spLocks noChangeArrowheads="1"/>
            </p:cNvSpPr>
            <p:nvPr/>
          </p:nvSpPr>
          <p:spPr bwMode="auto">
            <a:xfrm>
              <a:off x="2236081" y="3852331"/>
              <a:ext cx="1361135" cy="2797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 smtClean="0">
                  <a:solidFill>
                    <a:srgbClr val="000066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Symbol reference</a:t>
              </a:r>
            </a:p>
            <a:p>
              <a:pPr algn="ctr"/>
              <a:r>
                <a:rPr lang="en-US" altLang="ko-KR" sz="1000" dirty="0" smtClean="0">
                  <a:solidFill>
                    <a:srgbClr val="000066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(Point/Line/Pattern)</a:t>
              </a:r>
            </a:p>
          </p:txBody>
        </p:sp>
        <p:sp>
          <p:nvSpPr>
            <p:cNvPr id="18" name="오른쪽 화살표 17"/>
            <p:cNvSpPr/>
            <p:nvPr/>
          </p:nvSpPr>
          <p:spPr>
            <a:xfrm>
              <a:off x="4818095" y="3784959"/>
              <a:ext cx="326302" cy="450789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8103323" y="3784958"/>
              <a:ext cx="326302" cy="450789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60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on the S-100 Test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850"/>
            <a:ext cx="10515600" cy="4351338"/>
          </a:xfrm>
        </p:spPr>
        <p:txBody>
          <a:bodyPr/>
          <a:lstStyle/>
          <a:p>
            <a:r>
              <a:rPr lang="en-US" dirty="0" smtClean="0"/>
              <a:t>Currently two major test beds</a:t>
            </a:r>
          </a:p>
          <a:p>
            <a:pPr lvl="1"/>
            <a:r>
              <a:rPr lang="en-US" dirty="0" smtClean="0"/>
              <a:t>ROK</a:t>
            </a:r>
          </a:p>
          <a:p>
            <a:pPr lvl="1"/>
            <a:r>
              <a:rPr lang="en-US" dirty="0" smtClean="0"/>
              <a:t>SPAWAR</a:t>
            </a:r>
          </a:p>
          <a:p>
            <a:r>
              <a:rPr lang="en-US" dirty="0" smtClean="0"/>
              <a:t>Iterative Process </a:t>
            </a:r>
          </a:p>
          <a:p>
            <a:pPr lvl="1"/>
            <a:r>
              <a:rPr lang="en-US" dirty="0" smtClean="0"/>
              <a:t>Feeds into refinement of S-100 and associated product specifications</a:t>
            </a:r>
          </a:p>
          <a:p>
            <a:pPr lvl="1"/>
            <a:r>
              <a:rPr lang="en-US" dirty="0" smtClean="0"/>
              <a:t>Testing Interoperability concepts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5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KHOA Test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S-10X Feature Catalogue (XML)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S-10X Portrayal Catalogue (XSLT, </a:t>
            </a:r>
            <a:r>
              <a:rPr lang="en-US" altLang="ko-KR" dirty="0" err="1"/>
              <a:t>Lua</a:t>
            </a:r>
            <a:r>
              <a:rPr lang="en-US" altLang="ko-KR" dirty="0"/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TDS in 8211 </a:t>
            </a:r>
            <a:r>
              <a:rPr lang="en-US" altLang="ko-KR" b="1" u="sng" dirty="0">
                <a:solidFill>
                  <a:srgbClr val="FF0000"/>
                </a:solidFill>
              </a:rPr>
              <a:t>(S-101)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TDS in GML </a:t>
            </a:r>
            <a:r>
              <a:rPr lang="en-US" altLang="ko-KR" b="1" u="sng" dirty="0">
                <a:solidFill>
                  <a:srgbClr val="FF0000"/>
                </a:solidFill>
              </a:rPr>
              <a:t>(S-122, S-123, S-124, S-127, S-128)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TDS in HDF-5 </a:t>
            </a:r>
            <a:r>
              <a:rPr lang="en-US" altLang="ko-KR" b="1" u="sng" dirty="0">
                <a:solidFill>
                  <a:srgbClr val="FF0000"/>
                </a:solidFill>
              </a:rPr>
              <a:t>(S-102, S-104, S-111)</a:t>
            </a:r>
            <a:endParaRPr lang="ko-KR" altLang="en-US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46" y="3250994"/>
            <a:ext cx="4689252" cy="2636635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395202" y="4051300"/>
            <a:ext cx="6378389" cy="1954679"/>
            <a:chOff x="60511" y="1674300"/>
            <a:chExt cx="12192000" cy="430627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11" y="1904131"/>
              <a:ext cx="12192000" cy="4076448"/>
            </a:xfrm>
            <a:prstGeom prst="rect">
              <a:avLst/>
            </a:prstGeom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268941" y="1674300"/>
              <a:ext cx="3200401" cy="39852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S-122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4410633" y="1674300"/>
              <a:ext cx="3200401" cy="39852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S-123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8534396" y="1674300"/>
              <a:ext cx="3592605" cy="39852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S-127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3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and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1" y="1224734"/>
            <a:ext cx="10515600" cy="4351338"/>
          </a:xfrm>
        </p:spPr>
        <p:txBody>
          <a:bodyPr/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23 member states, 15+ industry members</a:t>
            </a:r>
            <a:endParaRPr lang="en-US" dirty="0"/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Test Strategy Meeting – Sept 2018 (Busan, ROK)</a:t>
            </a:r>
          </a:p>
          <a:p>
            <a:pPr lvl="1"/>
            <a:r>
              <a:rPr lang="en-US" dirty="0" smtClean="0"/>
              <a:t>Working Group 4 – Feb 2019 (Aalborg, DEN)</a:t>
            </a:r>
          </a:p>
          <a:p>
            <a:pPr lvl="2"/>
            <a:r>
              <a:rPr lang="en-US" dirty="0" smtClean="0"/>
              <a:t>60+ delegates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9" y="1628503"/>
            <a:ext cx="5061857" cy="337457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3993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KHOA Test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S-100 test </a:t>
            </a:r>
            <a:r>
              <a:rPr lang="en-US" altLang="ko-KR" dirty="0" smtClean="0"/>
              <a:t>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93485" y="1661885"/>
            <a:ext cx="11386458" cy="4510314"/>
            <a:chOff x="-1736760" y="816034"/>
            <a:chExt cx="13134534" cy="5001792"/>
          </a:xfrm>
        </p:grpSpPr>
        <p:sp>
          <p:nvSpPr>
            <p:cNvPr id="7" name="TextBox 6"/>
            <p:cNvSpPr txBox="1"/>
            <p:nvPr/>
          </p:nvSpPr>
          <p:spPr>
            <a:xfrm>
              <a:off x="8677102" y="5540067"/>
              <a:ext cx="200025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382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&lt;UCK </a:t>
              </a:r>
              <a:r>
                <a:rPr kumimoji="0" lang="ko-KR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횡단 정보 표출 예시</a:t>
              </a:r>
              <a:r>
                <a:rPr kumimoji="0" lang="en-US" altLang="ko-KR" sz="1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&gt;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8" name="_x49444592" descr="EMB000047343e5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44"/>
            <a:stretch>
              <a:fillRect/>
            </a:stretch>
          </p:blipFill>
          <p:spPr bwMode="auto">
            <a:xfrm>
              <a:off x="1827213" y="816034"/>
              <a:ext cx="5590922" cy="344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_x186053896" descr="EMB000047343e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637" y="2035175"/>
              <a:ext cx="6157137" cy="378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11" t="38518" r="32917"/>
            <a:stretch/>
          </p:blipFill>
          <p:spPr>
            <a:xfrm>
              <a:off x="-1736760" y="816034"/>
              <a:ext cx="3338454" cy="497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55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SPAWAR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9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S-102 Edition 2.0.0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8903"/>
            <a:ext cx="8872538" cy="5112023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Did not receive enough votes for HSSC10 endorsement via HSSC Letter</a:t>
            </a:r>
          </a:p>
          <a:p>
            <a:pPr>
              <a:defRPr/>
            </a:pPr>
            <a:r>
              <a:rPr lang="en-AU" dirty="0" smtClean="0"/>
              <a:t>Held a Project Team Meeting in February 2019</a:t>
            </a:r>
          </a:p>
          <a:p>
            <a:pPr lvl="1">
              <a:defRPr/>
            </a:pPr>
            <a:r>
              <a:rPr lang="en-AU" dirty="0" smtClean="0"/>
              <a:t>Adjudicated comments from HSSC Letter 02/2018</a:t>
            </a:r>
          </a:p>
          <a:p>
            <a:pPr lvl="1">
              <a:defRPr/>
            </a:pPr>
            <a:r>
              <a:rPr lang="en-AU" dirty="0" smtClean="0"/>
              <a:t>Adjudicated comments from the S-102 Project Team</a:t>
            </a:r>
          </a:p>
          <a:p>
            <a:pPr lvl="1">
              <a:defRPr/>
            </a:pPr>
            <a:r>
              <a:rPr lang="en-AU" dirty="0" smtClean="0"/>
              <a:t>Developed a BAG to S-102 Convertor for test data</a:t>
            </a:r>
          </a:p>
          <a:p>
            <a:pPr>
              <a:defRPr/>
            </a:pPr>
            <a:r>
              <a:rPr lang="en-AU" dirty="0" smtClean="0"/>
              <a:t>S100WG endorsed edition 2.0.0 to move to HSSC for approval</a:t>
            </a:r>
            <a:endParaRPr lang="en-AU" dirty="0"/>
          </a:p>
          <a:p>
            <a:pPr lvl="1">
              <a:defRPr/>
            </a:pPr>
            <a:endParaRPr lang="en-AU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AU" dirty="0" smtClean="0"/>
          </a:p>
          <a:p>
            <a:pPr marL="363538" lvl="1" indent="0">
              <a:buNone/>
              <a:defRPr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747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S-102 and TR 2/2007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354"/>
            <a:ext cx="10515600" cy="4351338"/>
          </a:xfrm>
        </p:spPr>
        <p:txBody>
          <a:bodyPr/>
          <a:lstStyle/>
          <a:p>
            <a:r>
              <a:rPr lang="en-US" dirty="0" smtClean="0"/>
              <a:t>Impact study conducted in 2016 that supported the update to S-102</a:t>
            </a:r>
          </a:p>
          <a:p>
            <a:r>
              <a:rPr lang="en-US" dirty="0" smtClean="0"/>
              <a:t>Finland, Sweden, Norway and </a:t>
            </a:r>
            <a:r>
              <a:rPr lang="en-US" dirty="0" err="1" smtClean="0"/>
              <a:t>Primar</a:t>
            </a:r>
            <a:r>
              <a:rPr lang="en-US" dirty="0" smtClean="0"/>
              <a:t> have started to develop test data sets</a:t>
            </a:r>
          </a:p>
          <a:p>
            <a:r>
              <a:rPr lang="en-US" dirty="0" smtClean="0"/>
              <a:t>US Navy is creating a convertor to continue to support the S-102 test bed</a:t>
            </a:r>
          </a:p>
          <a:p>
            <a:r>
              <a:rPr lang="en-US" dirty="0" smtClean="0"/>
              <a:t>S-102 has undergone numerous rounds of stakeholder review and input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28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HSSC is 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354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Endorse the publication of S-102 Edition 2.0.0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 the IHO Secretariat to send out a Circular Letter requesting Member State Approval with a target date of December 2019 for publication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72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S-121 – Maritime Limits and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803"/>
            <a:ext cx="10515600" cy="4351338"/>
          </a:xfrm>
        </p:spPr>
        <p:txBody>
          <a:bodyPr/>
          <a:lstStyle/>
          <a:p>
            <a:r>
              <a:rPr lang="en-US" dirty="0" smtClean="0"/>
              <a:t>Progress on Edition 1.0.0</a:t>
            </a:r>
          </a:p>
          <a:p>
            <a:pPr lvl="1"/>
            <a:r>
              <a:rPr lang="en-US" dirty="0" smtClean="0"/>
              <a:t>Aligned to S-100 Templates</a:t>
            </a:r>
          </a:p>
          <a:p>
            <a:pPr lvl="1"/>
            <a:r>
              <a:rPr lang="en-US" dirty="0" smtClean="0"/>
              <a:t>Registration of new features</a:t>
            </a:r>
          </a:p>
          <a:p>
            <a:pPr lvl="1"/>
            <a:r>
              <a:rPr lang="en-US" dirty="0" smtClean="0"/>
              <a:t>Encoding Guidance</a:t>
            </a:r>
          </a:p>
          <a:p>
            <a:pPr lvl="1"/>
            <a:r>
              <a:rPr lang="en-US" dirty="0" smtClean="0"/>
              <a:t>Feature Catalogue Developed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320" y="2291731"/>
            <a:ext cx="3866680" cy="30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0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S-121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74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March 2019 – S100WG issued a letter asking for working group and member state comments (12 weeks)</a:t>
            </a:r>
          </a:p>
          <a:p>
            <a:r>
              <a:rPr lang="en-US" dirty="0" smtClean="0"/>
              <a:t>July 2019 – S-121 project team adjudicates comments and any outstanding issues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S-121 – HSSC10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03"/>
            <a:ext cx="10515600" cy="4351338"/>
          </a:xfrm>
        </p:spPr>
        <p:txBody>
          <a:bodyPr/>
          <a:lstStyle/>
          <a:p>
            <a:r>
              <a:rPr lang="en-US" dirty="0" smtClean="0"/>
              <a:t>HSSC10 endorsed the publication of S-121 Edition 1.0.0 once the following conditions were met</a:t>
            </a:r>
          </a:p>
          <a:p>
            <a:pPr lvl="1"/>
            <a:r>
              <a:rPr lang="en-US" dirty="0" smtClean="0"/>
              <a:t>Wider Stakeholder Review</a:t>
            </a:r>
          </a:p>
          <a:p>
            <a:pPr lvl="1"/>
            <a:r>
              <a:rPr lang="en-US" dirty="0" smtClean="0"/>
              <a:t>Adjudication of Comments</a:t>
            </a:r>
          </a:p>
          <a:p>
            <a:r>
              <a:rPr lang="en-US" dirty="0" smtClean="0"/>
              <a:t>The S100 Working Group also asked the Project Team for the following:</a:t>
            </a:r>
          </a:p>
          <a:p>
            <a:pPr lvl="1"/>
            <a:r>
              <a:rPr lang="en-US" dirty="0" smtClean="0"/>
              <a:t>Alignment of documentation to S-100 Templates</a:t>
            </a:r>
          </a:p>
          <a:p>
            <a:pPr lvl="1"/>
            <a:r>
              <a:rPr lang="en-US" dirty="0" smtClean="0"/>
              <a:t>Registration of Features</a:t>
            </a:r>
          </a:p>
          <a:p>
            <a:pPr lvl="1"/>
            <a:r>
              <a:rPr lang="en-US" dirty="0" smtClean="0"/>
              <a:t>Feature Catalogue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5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HSSC is 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Note the Stakeholder Review that is in progress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 successful adjudication of comments received from the stakeholder review to publish Edition 1.0.0 of S-121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6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S-129 Under Keel Clearance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7"/>
            <a:ext cx="10515600" cy="4351338"/>
          </a:xfrm>
        </p:spPr>
        <p:txBody>
          <a:bodyPr/>
          <a:lstStyle/>
          <a:p>
            <a:r>
              <a:rPr lang="en-AU" altLang="ko-KR" dirty="0"/>
              <a:t>A Ship’s Master has an obligation under SOLAS regulation V/34 to plan and monitor their ship’s passage from berth to berth. </a:t>
            </a:r>
          </a:p>
          <a:p>
            <a:r>
              <a:rPr lang="en-AU" altLang="ko-KR" dirty="0"/>
              <a:t>When implemented in a ship’s navigation system, and made use of by a UKCM service provider, S-129 enables UKCM information to be shown on a ship’s navigation system and so enable the ship’s crew to safely monitor a ship’s passage in a UKCM service area.</a:t>
            </a:r>
          </a:p>
          <a:p>
            <a:r>
              <a:rPr lang="en-AU" altLang="ko-KR" dirty="0"/>
              <a:t>S-129 enables encoding the extent and nature of UKCM information products.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and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354"/>
            <a:ext cx="10515600" cy="4351338"/>
          </a:xfrm>
        </p:spPr>
        <p:txBody>
          <a:bodyPr/>
          <a:lstStyle/>
          <a:p>
            <a:r>
              <a:rPr lang="en-US" dirty="0" smtClean="0"/>
              <a:t>S-100 Edition 4.0.0 </a:t>
            </a:r>
            <a:r>
              <a:rPr lang="en-US" dirty="0" smtClean="0">
                <a:sym typeface="Wingdings" panose="05000000000000000000" pitchFamily="2" charset="2"/>
              </a:rPr>
              <a:t> Edition 5.0.0</a:t>
            </a:r>
            <a:endParaRPr lang="en-US" dirty="0" smtClean="0"/>
          </a:p>
          <a:p>
            <a:r>
              <a:rPr lang="en-US" dirty="0" smtClean="0"/>
              <a:t>S-102 Edition 2.0.0</a:t>
            </a:r>
          </a:p>
          <a:p>
            <a:r>
              <a:rPr lang="en-US" dirty="0" smtClean="0"/>
              <a:t>S-121 Status</a:t>
            </a:r>
          </a:p>
          <a:p>
            <a:r>
              <a:rPr lang="en-US" dirty="0" smtClean="0"/>
              <a:t>S-129 Edition 1.0.0</a:t>
            </a:r>
          </a:p>
          <a:p>
            <a:r>
              <a:rPr lang="en-US" dirty="0" smtClean="0"/>
              <a:t>S-97 Guidebook for S-100 Development</a:t>
            </a:r>
          </a:p>
          <a:p>
            <a:r>
              <a:rPr lang="en-US" dirty="0" smtClean="0"/>
              <a:t>S-98 Interoperability Specification</a:t>
            </a:r>
          </a:p>
          <a:p>
            <a:r>
              <a:rPr lang="en-US" dirty="0" smtClean="0"/>
              <a:t>S-100 Test Bed Development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21253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347" y="0"/>
            <a:ext cx="10714875" cy="13208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Example portrayal - no-go and almost no-go 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15982" y="1478663"/>
            <a:ext cx="2208180" cy="388077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mockup of S-129 portrayal based on an output from the UKCM system operating in Torres Strait </a:t>
            </a:r>
          </a:p>
          <a:p>
            <a:pPr marL="0" indent="0">
              <a:buNone/>
            </a:pPr>
            <a:r>
              <a:rPr lang="en-US" altLang="ko-KR" dirty="0" smtClean="0"/>
              <a:t>	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7" y="1125254"/>
            <a:ext cx="8037233" cy="56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1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7" y="1829262"/>
            <a:ext cx="8677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96727" y="127229"/>
            <a:ext cx="9456415" cy="1320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TS UKCM system output </a:t>
            </a:r>
            <a:br>
              <a:rPr lang="en-US" altLang="ko-KR" dirty="0" smtClean="0">
                <a:solidFill>
                  <a:schemeClr val="tx2"/>
                </a:solidFill>
              </a:rPr>
            </a:br>
            <a:r>
              <a:rPr lang="en-US" altLang="ko-KR" sz="2400" dirty="0" smtClean="0">
                <a:solidFill>
                  <a:schemeClr val="tx2"/>
                </a:solidFill>
              </a:rPr>
              <a:t>as displayed on a pilot’s PPU </a:t>
            </a:r>
            <a:endParaRPr lang="ko-KR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S-129 UKC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7"/>
            <a:ext cx="10515600" cy="4351338"/>
          </a:xfrm>
        </p:spPr>
        <p:txBody>
          <a:bodyPr/>
          <a:lstStyle/>
          <a:p>
            <a:r>
              <a:rPr lang="en-US" dirty="0" smtClean="0"/>
              <a:t>Finalized the Data Model</a:t>
            </a:r>
          </a:p>
          <a:p>
            <a:r>
              <a:rPr lang="en-US" dirty="0" smtClean="0"/>
              <a:t>Finalized the Data Encoding</a:t>
            </a:r>
          </a:p>
          <a:p>
            <a:r>
              <a:rPr lang="en-US" dirty="0" smtClean="0"/>
              <a:t>Presented draft Edition 1.0.0 at the S-100 Working Group meeting</a:t>
            </a:r>
          </a:p>
          <a:p>
            <a:pPr lvl="1"/>
            <a:r>
              <a:rPr lang="en-US" dirty="0" smtClean="0"/>
              <a:t>No showstoppers were identified</a:t>
            </a:r>
          </a:p>
          <a:p>
            <a:r>
              <a:rPr lang="en-US" dirty="0" smtClean="0"/>
              <a:t>S-100WG4 endorsed S-129 to move forward to HSSC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89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requested of HSSC: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14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Endorse S-129 Edition 1.0.0 for publication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87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Liaison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1"/>
            <a:ext cx="7488237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WMO </a:t>
            </a:r>
          </a:p>
          <a:p>
            <a:pPr lvl="1"/>
            <a:r>
              <a:rPr lang="en-US" dirty="0" smtClean="0"/>
              <a:t>S-412 Re-scoping </a:t>
            </a:r>
          </a:p>
          <a:p>
            <a:pPr lvl="2"/>
            <a:r>
              <a:rPr lang="en-US" dirty="0" smtClean="0"/>
              <a:t>Weather and Wave Hazards</a:t>
            </a:r>
          </a:p>
          <a:p>
            <a:pPr lvl="3"/>
            <a:r>
              <a:rPr lang="en-US" dirty="0" smtClean="0"/>
              <a:t>Weather messages and systems</a:t>
            </a:r>
          </a:p>
          <a:p>
            <a:pPr lvl="1"/>
            <a:r>
              <a:rPr lang="en-US" dirty="0" smtClean="0"/>
              <a:t>Requests two new S-4XX numbers for the following</a:t>
            </a:r>
          </a:p>
          <a:p>
            <a:pPr lvl="2"/>
            <a:r>
              <a:rPr lang="en-US" dirty="0" smtClean="0"/>
              <a:t>S-4XX Weather and Wave Conditions</a:t>
            </a:r>
          </a:p>
          <a:p>
            <a:pPr lvl="3"/>
            <a:r>
              <a:rPr lang="en-US" dirty="0" smtClean="0"/>
              <a:t>Atmospheric and oceanographic surface conditions</a:t>
            </a:r>
          </a:p>
          <a:p>
            <a:pPr lvl="2"/>
            <a:r>
              <a:rPr lang="en-US" dirty="0" smtClean="0"/>
              <a:t>S-4XX Weather and Wave Observations</a:t>
            </a:r>
          </a:p>
          <a:p>
            <a:pPr lvl="3"/>
            <a:r>
              <a:rPr lang="en-US" dirty="0" smtClean="0"/>
              <a:t>Marine and coastal land-based weather observations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HSSC is requested to establish two new S-4XX numbers for the WMO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37" y="1420836"/>
            <a:ext cx="3693996" cy="31443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4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Liaison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1"/>
            <a:ext cx="7488237" cy="4530725"/>
          </a:xfrm>
        </p:spPr>
        <p:txBody>
          <a:bodyPr>
            <a:normAutofit/>
          </a:bodyPr>
          <a:lstStyle/>
          <a:p>
            <a:pPr lvl="3"/>
            <a:endParaRPr lang="en-US" dirty="0" smtClean="0"/>
          </a:p>
          <a:p>
            <a:r>
              <a:rPr lang="en-US" dirty="0" smtClean="0"/>
              <a:t>IALA</a:t>
            </a:r>
            <a:endParaRPr lang="en-US" dirty="0"/>
          </a:p>
          <a:p>
            <a:pPr lvl="1"/>
            <a:r>
              <a:rPr lang="en-US" dirty="0" smtClean="0"/>
              <a:t>Drafting joint guidance on how to utilize the Marine Resource Naming concept</a:t>
            </a:r>
          </a:p>
          <a:p>
            <a:pPr lvl="1"/>
            <a:r>
              <a:rPr lang="en-US" dirty="0" smtClean="0"/>
              <a:t>Will incorporate into S-97</a:t>
            </a:r>
          </a:p>
          <a:p>
            <a:r>
              <a:rPr lang="en-US" dirty="0" smtClean="0"/>
              <a:t>IEC</a:t>
            </a:r>
          </a:p>
          <a:p>
            <a:pPr lvl="1"/>
            <a:r>
              <a:rPr lang="en-US" dirty="0" smtClean="0"/>
              <a:t>Continue to liaise on HSSC10/05 regarding the incorporation of S-100 into the current IMO 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26854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S-100 Working Group Priorities to the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999"/>
            <a:ext cx="10515600" cy="4351338"/>
          </a:xfrm>
        </p:spPr>
        <p:txBody>
          <a:bodyPr/>
          <a:lstStyle/>
          <a:p>
            <a:r>
              <a:rPr lang="en-US" dirty="0" smtClean="0"/>
              <a:t>Priority 1</a:t>
            </a:r>
          </a:p>
          <a:p>
            <a:pPr lvl="1"/>
            <a:r>
              <a:rPr lang="en-US" dirty="0" smtClean="0"/>
              <a:t>Refine and enhance S-98 Interoperability Specification (2021)</a:t>
            </a:r>
          </a:p>
          <a:p>
            <a:r>
              <a:rPr lang="en-US" dirty="0" smtClean="0"/>
              <a:t>Priority 2</a:t>
            </a:r>
          </a:p>
          <a:p>
            <a:pPr lvl="1"/>
            <a:r>
              <a:rPr lang="en-US" dirty="0" smtClean="0"/>
              <a:t>Publication of S-100 Edition 5.0.0 (2021)</a:t>
            </a:r>
          </a:p>
          <a:p>
            <a:r>
              <a:rPr lang="en-US" dirty="0" smtClean="0"/>
              <a:t>Priority 3</a:t>
            </a:r>
          </a:p>
          <a:p>
            <a:pPr lvl="1"/>
            <a:r>
              <a:rPr lang="en-US" dirty="0" smtClean="0"/>
              <a:t>Continue to engage with Industry regarding the operationalization of S-100 and its associated product specifications (2020)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5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4" y="2618"/>
            <a:ext cx="10068232" cy="68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5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Action requested of HSSC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The HSSC is invited </a:t>
            </a:r>
            <a:r>
              <a:rPr lang="en-GB" dirty="0" smtClean="0">
                <a:effectLst/>
              </a:rPr>
              <a:t>to</a:t>
            </a:r>
            <a:endParaRPr lang="en-US" dirty="0">
              <a:effectLst/>
            </a:endParaRPr>
          </a:p>
          <a:p>
            <a:pPr lvl="1"/>
            <a:r>
              <a:rPr lang="en-GB" dirty="0">
                <a:effectLst/>
              </a:rPr>
              <a:t>note this report and approve the continuance of the Work Plan.</a:t>
            </a: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en-AU" dirty="0" smtClean="0"/>
              <a:t>Approve the actions requested with in this report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26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Actions Requested of HSSC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17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HSSC11 is requested to note the deadlines for S-100 Edition 5.0.0 proposals</a:t>
            </a:r>
          </a:p>
          <a:p>
            <a:r>
              <a:rPr lang="en-US" dirty="0">
                <a:solidFill>
                  <a:srgbClr val="FF0000"/>
                </a:solidFill>
              </a:rPr>
              <a:t>Endorse Edition 1.0.0 of S-97 according to the revised approval process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 that S-97 will undergo additional editing to improve readability as part of the iterative process for </a:t>
            </a:r>
            <a:r>
              <a:rPr lang="en-US" dirty="0" smtClean="0">
                <a:solidFill>
                  <a:srgbClr val="FF0000"/>
                </a:solidFill>
              </a:rPr>
              <a:t>2.0.0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Endorse the revised timeline of S-98 Edition </a:t>
            </a:r>
            <a:r>
              <a:rPr lang="en-US" smtClean="0">
                <a:solidFill>
                  <a:srgbClr val="FF0000"/>
                </a:solidFill>
              </a:rPr>
              <a:t>1.0.0 for 2020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S-100 Edition 4.0.0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354"/>
            <a:ext cx="10515600" cy="4351338"/>
          </a:xfrm>
        </p:spPr>
        <p:txBody>
          <a:bodyPr/>
          <a:lstStyle/>
          <a:p>
            <a:r>
              <a:rPr lang="en-US" dirty="0" smtClean="0"/>
              <a:t>Published December 2018</a:t>
            </a:r>
          </a:p>
          <a:p>
            <a:r>
              <a:rPr lang="en-US" dirty="0" smtClean="0"/>
              <a:t>Continue to receive new proposals to improve S-100</a:t>
            </a:r>
          </a:p>
          <a:p>
            <a:r>
              <a:rPr lang="en-US" dirty="0" smtClean="0"/>
              <a:t>Next scheduled release will be 2021</a:t>
            </a:r>
          </a:p>
          <a:p>
            <a:pPr lvl="1"/>
            <a:r>
              <a:rPr lang="en-US" dirty="0" smtClean="0"/>
              <a:t>Proposal cutoff date will be S-100 Working Group 5 (early 2020)</a:t>
            </a:r>
          </a:p>
          <a:p>
            <a:r>
              <a:rPr lang="en-US" dirty="0" smtClean="0"/>
              <a:t>S-100 Product Specifications baselined to Edition 3.0.0 should consider moving to edition 4.0.0</a:t>
            </a:r>
          </a:p>
          <a:p>
            <a:pPr lvl="1"/>
            <a:r>
              <a:rPr lang="en-US" dirty="0" smtClean="0"/>
              <a:t>Encryption and Digital Signatures</a:t>
            </a:r>
          </a:p>
          <a:p>
            <a:pPr lvl="1"/>
            <a:r>
              <a:rPr lang="en-US" dirty="0" smtClean="0"/>
              <a:t>Improvements to the Feature Catalogue Model</a:t>
            </a:r>
          </a:p>
          <a:p>
            <a:pPr lvl="1"/>
            <a:r>
              <a:rPr lang="en-US" dirty="0" smtClean="0"/>
              <a:t>Refined Discovery Metadata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6871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Actions Requested of HSSC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9713"/>
            <a:ext cx="10515600" cy="4807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S-102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Endorse </a:t>
            </a:r>
            <a:r>
              <a:rPr lang="en-US" dirty="0">
                <a:solidFill>
                  <a:srgbClr val="FF0000"/>
                </a:solidFill>
              </a:rPr>
              <a:t>the publication of S-102 Edition 2.0.0</a:t>
            </a:r>
          </a:p>
          <a:p>
            <a:r>
              <a:rPr lang="en-US" dirty="0">
                <a:solidFill>
                  <a:srgbClr val="FF0000"/>
                </a:solidFill>
              </a:rPr>
              <a:t>Ask the IHO Secretariat to send out a Circular Letter requesting Member State Approval with a target date of December 2019 for </a:t>
            </a:r>
            <a:r>
              <a:rPr lang="en-US" dirty="0" smtClean="0">
                <a:solidFill>
                  <a:srgbClr val="FF0000"/>
                </a:solidFill>
              </a:rPr>
              <a:t>publication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S-121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Note </a:t>
            </a:r>
            <a:r>
              <a:rPr lang="en-US" dirty="0">
                <a:solidFill>
                  <a:srgbClr val="FF0000"/>
                </a:solidFill>
              </a:rPr>
              <a:t>the Stakeholder Review that is in progress</a:t>
            </a:r>
          </a:p>
          <a:p>
            <a:r>
              <a:rPr lang="en-US" dirty="0">
                <a:solidFill>
                  <a:srgbClr val="FF0000"/>
                </a:solidFill>
              </a:rPr>
              <a:t>Post successful adjudication of comments received from the stakeholder review publish Edition 1.0.0 of S-121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Actions requested of HSSC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Endorse S-129 Edition 1.0.0 for </a:t>
            </a:r>
            <a:r>
              <a:rPr lang="en-US" dirty="0" smtClean="0">
                <a:solidFill>
                  <a:srgbClr val="FF0000"/>
                </a:solidFill>
              </a:rPr>
              <a:t>publication</a:t>
            </a:r>
          </a:p>
          <a:p>
            <a:r>
              <a:rPr lang="en-US" dirty="0">
                <a:solidFill>
                  <a:srgbClr val="FF0000"/>
                </a:solidFill>
              </a:rPr>
              <a:t>HSSC is requested to establish two new S-4XX numbers for the WMO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HSSC is requested: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40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HSSC11 is requested to note the deadlines for S-100 Edition 5.0.0 proposals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24902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S-97 Product Specification Guidebook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37"/>
            <a:ext cx="6007768" cy="4351338"/>
          </a:xfrm>
        </p:spPr>
        <p:txBody>
          <a:bodyPr/>
          <a:lstStyle/>
          <a:p>
            <a:r>
              <a:rPr lang="en-US" dirty="0" smtClean="0"/>
              <a:t>S-100 is a framework for increased standardization</a:t>
            </a:r>
          </a:p>
          <a:p>
            <a:pPr lvl="1"/>
            <a:r>
              <a:rPr lang="en-US" dirty="0" smtClean="0"/>
              <a:t>Difficult to decipher</a:t>
            </a:r>
          </a:p>
          <a:p>
            <a:pPr lvl="1"/>
            <a:r>
              <a:rPr lang="en-US" dirty="0" smtClean="0"/>
              <a:t>Over 400 pages </a:t>
            </a:r>
          </a:p>
          <a:p>
            <a:pPr lvl="1"/>
            <a:r>
              <a:rPr lang="en-US" dirty="0" smtClean="0"/>
              <a:t>14 parts and counting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96461" y="6276122"/>
            <a:ext cx="4243138" cy="365125"/>
          </a:xfrm>
        </p:spPr>
        <p:txBody>
          <a:bodyPr/>
          <a:lstStyle/>
          <a:p>
            <a:pPr algn="l"/>
            <a:r>
              <a:rPr lang="de-DE" dirty="0" smtClean="0"/>
              <a:t>		Image Credit KHOA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2" y="870389"/>
            <a:ext cx="4243137" cy="5449233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4038600" y="6276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HSSC-11, Capetown, South Africa 6-9 May 2019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905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Guidance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814"/>
            <a:ext cx="10515600" cy="4351338"/>
          </a:xfrm>
        </p:spPr>
        <p:txBody>
          <a:bodyPr/>
          <a:lstStyle/>
          <a:p>
            <a:pPr algn="just">
              <a:defRPr/>
            </a:pPr>
            <a:r>
              <a:rPr lang="en-GB" dirty="0"/>
              <a:t>Contains Three Parts</a:t>
            </a:r>
          </a:p>
          <a:p>
            <a:pPr algn="just">
              <a:defRPr/>
            </a:pPr>
            <a:r>
              <a:rPr lang="en-GB" b="1" dirty="0">
                <a:solidFill>
                  <a:srgbClr val="FF0000"/>
                </a:solidFill>
              </a:rPr>
              <a:t>Part A </a:t>
            </a:r>
            <a:r>
              <a:rPr lang="en-GB" b="1" dirty="0"/>
              <a:t>– In depth Description of the various components of S-100</a:t>
            </a:r>
          </a:p>
          <a:p>
            <a:pPr algn="just">
              <a:defRPr/>
            </a:pPr>
            <a:r>
              <a:rPr lang="en-GB" b="1" dirty="0">
                <a:solidFill>
                  <a:srgbClr val="00B050"/>
                </a:solidFill>
              </a:rPr>
              <a:t>Part B </a:t>
            </a:r>
            <a:r>
              <a:rPr lang="en-GB" b="1" dirty="0"/>
              <a:t>– Describes the typical steps and activities needed to create a product specification</a:t>
            </a:r>
          </a:p>
          <a:p>
            <a:pPr algn="just">
              <a:defRPr/>
            </a:pPr>
            <a:r>
              <a:rPr lang="en-GB" b="1" dirty="0">
                <a:solidFill>
                  <a:srgbClr val="00B0F0"/>
                </a:solidFill>
              </a:rPr>
              <a:t>Part C </a:t>
            </a:r>
            <a:r>
              <a:rPr lang="en-GB" b="1" dirty="0"/>
              <a:t>– Describes the data quality measures used in S-100 </a:t>
            </a:r>
            <a:r>
              <a:rPr lang="en-GB" b="1" dirty="0" smtClean="0"/>
              <a:t>specifications</a:t>
            </a:r>
          </a:p>
          <a:p>
            <a:pPr lvl="1" algn="just">
              <a:defRPr/>
            </a:pPr>
            <a:r>
              <a:rPr lang="en-GB" dirty="0" smtClean="0">
                <a:solidFill>
                  <a:srgbClr val="FF0000"/>
                </a:solidFill>
              </a:rPr>
              <a:t>HSSC10/36 and HSSC10/37</a:t>
            </a:r>
          </a:p>
          <a:p>
            <a:pPr algn="just">
              <a:defRPr/>
            </a:pPr>
            <a:r>
              <a:rPr lang="en-GB" dirty="0" smtClean="0">
                <a:solidFill>
                  <a:srgbClr val="FF0000"/>
                </a:solidFill>
              </a:rPr>
              <a:t>S100WG4 endorsed S-97 Edition 1.0.0 for approval by HSSC11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371434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HSSC is 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39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Endorse Edition 1.0.0 of S-97 according to the revised approval process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Note that S-97 will undergo additional editing to improve readability as part of the iterative process for 2.0.0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137965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S-98 Interoperability Specification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172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List of S-100 Specifications considered as part of front of bridge interoperability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87268"/>
              </p:ext>
            </p:extLst>
          </p:nvPr>
        </p:nvGraphicFramePr>
        <p:xfrm>
          <a:off x="733926" y="2278002"/>
          <a:ext cx="10724147" cy="3394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938">
                  <a:extLst>
                    <a:ext uri="{9D8B030D-6E8A-4147-A177-3AD203B41FA5}">
                      <a16:colId xmlns:a16="http://schemas.microsoft.com/office/drawing/2014/main" xmlns="" val="2690564001"/>
                    </a:ext>
                  </a:extLst>
                </a:gridCol>
                <a:gridCol w="8843209">
                  <a:extLst>
                    <a:ext uri="{9D8B030D-6E8A-4147-A177-3AD203B41FA5}">
                      <a16:colId xmlns:a16="http://schemas.microsoft.com/office/drawing/2014/main" xmlns="" val="897583546"/>
                    </a:ext>
                  </a:extLst>
                </a:gridCol>
              </a:tblGrid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Specification No.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Title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43598978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Electronic Navigational Chart (ENC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1053025"/>
                  </a:ext>
                </a:extLst>
              </a:tr>
              <a:tr h="3534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S-102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Bathymetric </a:t>
                      </a:r>
                      <a:r>
                        <a:rPr lang="en-GB" sz="1600" dirty="0" smtClean="0">
                          <a:effectLst/>
                        </a:rPr>
                        <a:t>Surface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1226408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Level Information for Surface </a:t>
                      </a:r>
                      <a:r>
                        <a:rPr lang="en-GB" sz="1600" dirty="0" smtClean="0">
                          <a:effectLst/>
                        </a:rPr>
                        <a:t>Navigation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75196756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Surface currents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7977253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S-122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Marine Protected </a:t>
                      </a:r>
                      <a:r>
                        <a:rPr lang="en-GB" sz="1600" dirty="0" smtClean="0">
                          <a:effectLst/>
                        </a:rPr>
                        <a:t>Areas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31621569"/>
                  </a:ext>
                </a:extLst>
              </a:tr>
              <a:tr h="3040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S-124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Navigational </a:t>
                      </a:r>
                      <a:r>
                        <a:rPr lang="en-GB" sz="1600" dirty="0" smtClean="0">
                          <a:effectLst/>
                        </a:rPr>
                        <a:t>warnings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1763668"/>
                  </a:ext>
                </a:extLst>
              </a:tr>
              <a:tr h="60814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S-411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Sea Ice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1391937"/>
                  </a:ext>
                </a:extLst>
              </a:tr>
              <a:tr h="60814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S-412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Met-ocean forecasts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8934035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HSSC-11, Capetown, South Africa 6-9 May 2019</a:t>
            </a:r>
          </a:p>
        </p:txBody>
      </p:sp>
    </p:spTree>
    <p:extLst>
      <p:ext uri="{BB962C8B-B14F-4D97-AF65-F5344CB8AC3E}">
        <p14:creationId xmlns:p14="http://schemas.microsoft.com/office/powerpoint/2010/main" val="41256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3725</TotalTime>
  <Words>1831</Words>
  <Application>Microsoft Office PowerPoint</Application>
  <PresentationFormat>Widescreen</PresentationFormat>
  <Paragraphs>327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맑은 고딕</vt:lpstr>
      <vt:lpstr>MS Mincho</vt:lpstr>
      <vt:lpstr>Arial</vt:lpstr>
      <vt:lpstr>Arial Narrow</vt:lpstr>
      <vt:lpstr>Calibri</vt:lpstr>
      <vt:lpstr>Calibri Light</vt:lpstr>
      <vt:lpstr>휴먼모음T</vt:lpstr>
      <vt:lpstr>Times New Roman</vt:lpstr>
      <vt:lpstr>Wingdings</vt:lpstr>
      <vt:lpstr>Office Theme</vt:lpstr>
      <vt:lpstr>Report of the S-100WG  </vt:lpstr>
      <vt:lpstr>Activities and achievements</vt:lpstr>
      <vt:lpstr>Activities and achievements</vt:lpstr>
      <vt:lpstr>S-100 Edition 4.0.0</vt:lpstr>
      <vt:lpstr>HSSC is requested:</vt:lpstr>
      <vt:lpstr>S-97 Product Specification Guidebook</vt:lpstr>
      <vt:lpstr>Guidance Document</vt:lpstr>
      <vt:lpstr>HSSC is requested</vt:lpstr>
      <vt:lpstr>S-98 Interoperability Specification</vt:lpstr>
      <vt:lpstr>S-98 Interoperability Specification</vt:lpstr>
      <vt:lpstr>Current Status</vt:lpstr>
      <vt:lpstr>S-98 Interoperability</vt:lpstr>
      <vt:lpstr>Proposed Next Steps</vt:lpstr>
      <vt:lpstr>HSSC is requested</vt:lpstr>
      <vt:lpstr>S-100 Infrastructure</vt:lpstr>
      <vt:lpstr>Status of S-100 Infrastructure</vt:lpstr>
      <vt:lpstr>Use of IHO special project funds</vt:lpstr>
      <vt:lpstr>Progress on the S-100 Test bed</vt:lpstr>
      <vt:lpstr>KHOA Test Bed</vt:lpstr>
      <vt:lpstr>KHOA Test Bed</vt:lpstr>
      <vt:lpstr>INSERT SPAWAR SLIDE</vt:lpstr>
      <vt:lpstr>S-102 Edition 2.0.0</vt:lpstr>
      <vt:lpstr>S-102 and TR 2/2007</vt:lpstr>
      <vt:lpstr>HSSC is requested</vt:lpstr>
      <vt:lpstr>S-121 – Maritime Limits and Boundaries</vt:lpstr>
      <vt:lpstr>S-121 Progress</vt:lpstr>
      <vt:lpstr>S-121 – HSSC10 Decision</vt:lpstr>
      <vt:lpstr>HSSC is requested</vt:lpstr>
      <vt:lpstr>S-129 Under Keel Clearance Management</vt:lpstr>
      <vt:lpstr>Example portrayal - no-go and almost no-go </vt:lpstr>
      <vt:lpstr>TS UKCM system output  as displayed on a pilot’s PPU </vt:lpstr>
      <vt:lpstr>S-129 UKC Progress</vt:lpstr>
      <vt:lpstr>Action requested of HSSC:</vt:lpstr>
      <vt:lpstr>Liaison Activities</vt:lpstr>
      <vt:lpstr>Liaison Activities</vt:lpstr>
      <vt:lpstr>S-100 Working Group Priorities to the Council</vt:lpstr>
      <vt:lpstr>PowerPoint Presentation</vt:lpstr>
      <vt:lpstr>Action requested of HSSC</vt:lpstr>
      <vt:lpstr>Actions Requested of HSSC</vt:lpstr>
      <vt:lpstr>Actions Requested of HSSC</vt:lpstr>
      <vt:lpstr>Actions requested of HSSC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Yves</cp:lastModifiedBy>
  <cp:revision>153</cp:revision>
  <cp:lastPrinted>2017-10-13T08:19:11Z</cp:lastPrinted>
  <dcterms:created xsi:type="dcterms:W3CDTF">2017-10-09T13:46:17Z</dcterms:created>
  <dcterms:modified xsi:type="dcterms:W3CDTF">2019-03-28T13:46:14Z</dcterms:modified>
</cp:coreProperties>
</file>