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5" r:id="rId2"/>
    <p:sldId id="276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77" r:id="rId13"/>
    <p:sldId id="278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eview%20Phase%203/20160812-S-101%20to%20NGIM%201.0%20Mapping%20-%20P3%20WORKING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1385853"/>
            <a:ext cx="9144000" cy="2999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3600" dirty="0"/>
              <a:t>GBR Report of NATO Geospatial Maritime Working Group (GMWG) activity 2018/19</a:t>
            </a:r>
            <a:br>
              <a:rPr lang="fr-FR" sz="3600" dirty="0"/>
            </a:br>
            <a:br>
              <a:rPr lang="fr-FR" sz="3600" dirty="0"/>
            </a:br>
            <a:endParaRPr lang="en-AU" sz="3600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3FF913BB-1689-4561-A661-FE7562D519E8}"/>
              </a:ext>
            </a:extLst>
          </p:cNvPr>
          <p:cNvGrpSpPr>
            <a:grpSpLocks/>
          </p:cNvGrpSpPr>
          <p:nvPr/>
        </p:nvGrpSpPr>
        <p:grpSpPr bwMode="auto">
          <a:xfrm>
            <a:off x="4005418" y="3586214"/>
            <a:ext cx="1665287" cy="1573213"/>
            <a:chOff x="3638" y="291"/>
            <a:chExt cx="1534" cy="1509"/>
          </a:xfrm>
        </p:grpSpPr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06407A05-5FFA-4533-BB04-3D08D7A35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9" y="658"/>
              <a:ext cx="738" cy="766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C5D51A87-4FCC-4E41-93F5-69BDA4C45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8" y="576"/>
              <a:ext cx="212" cy="4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7D35FD08-EAC9-4122-850B-56E19F791A1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298" y="1036"/>
              <a:ext cx="212" cy="459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/>
            </a:p>
          </p:txBody>
        </p:sp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AEF0A322-0C7B-4F7D-9607-2E0DBC2DC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8" y="576"/>
              <a:ext cx="212" cy="46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D8689A08-DA7F-4DAD-B163-1C06767AFD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533" y="799"/>
              <a:ext cx="209" cy="47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F0472791-D7CB-4A27-A491-6562B0F522F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063" y="799"/>
              <a:ext cx="209" cy="47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AD1914D3-4A47-41F7-8B16-6338F8A4D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" y="1035"/>
              <a:ext cx="460" cy="72"/>
            </a:xfrm>
            <a:custGeom>
              <a:avLst/>
              <a:gdLst>
                <a:gd name="T0" fmla="*/ 0 w 1544"/>
                <a:gd name="T1" fmla="*/ 0 h 240"/>
                <a:gd name="T2" fmla="*/ 0 w 1544"/>
                <a:gd name="T3" fmla="*/ 0 h 240"/>
                <a:gd name="T4" fmla="*/ 0 w 1544"/>
                <a:gd name="T5" fmla="*/ 0 h 240"/>
                <a:gd name="T6" fmla="*/ 0 w 154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4" h="240">
                  <a:moveTo>
                    <a:pt x="0" y="0"/>
                  </a:moveTo>
                  <a:lnTo>
                    <a:pt x="1544" y="0"/>
                  </a:lnTo>
                  <a:lnTo>
                    <a:pt x="22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9"/>
            </a:solidFill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1CFAC410-0322-45AD-9675-1FEF2CF155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141" y="1225"/>
              <a:ext cx="452" cy="73"/>
            </a:xfrm>
            <a:custGeom>
              <a:avLst/>
              <a:gdLst>
                <a:gd name="T0" fmla="*/ 0 w 1544"/>
                <a:gd name="T1" fmla="*/ 0 h 240"/>
                <a:gd name="T2" fmla="*/ 0 w 1544"/>
                <a:gd name="T3" fmla="*/ 0 h 240"/>
                <a:gd name="T4" fmla="*/ 0 w 1544"/>
                <a:gd name="T5" fmla="*/ 0 h 240"/>
                <a:gd name="T6" fmla="*/ 0 w 154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4" h="240">
                  <a:moveTo>
                    <a:pt x="0" y="0"/>
                  </a:moveTo>
                  <a:lnTo>
                    <a:pt x="1544" y="0"/>
                  </a:lnTo>
                  <a:lnTo>
                    <a:pt x="22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9"/>
            </a:solidFill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9E62F7C-AD1F-4B49-83D8-CE427F74483A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4217" y="773"/>
              <a:ext cx="449" cy="74"/>
            </a:xfrm>
            <a:custGeom>
              <a:avLst/>
              <a:gdLst>
                <a:gd name="T0" fmla="*/ 0 w 1544"/>
                <a:gd name="T1" fmla="*/ 0 h 240"/>
                <a:gd name="T2" fmla="*/ 0 w 1544"/>
                <a:gd name="T3" fmla="*/ 0 h 240"/>
                <a:gd name="T4" fmla="*/ 0 w 1544"/>
                <a:gd name="T5" fmla="*/ 0 h 240"/>
                <a:gd name="T6" fmla="*/ 0 w 154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4" h="240">
                  <a:moveTo>
                    <a:pt x="0" y="0"/>
                  </a:moveTo>
                  <a:lnTo>
                    <a:pt x="1544" y="0"/>
                  </a:lnTo>
                  <a:lnTo>
                    <a:pt x="22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9"/>
            </a:solidFill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728B4049-DA7A-44F8-8C8C-8DBC2196671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945" y="960"/>
              <a:ext cx="459" cy="72"/>
            </a:xfrm>
            <a:custGeom>
              <a:avLst/>
              <a:gdLst>
                <a:gd name="T0" fmla="*/ 0 w 1544"/>
                <a:gd name="T1" fmla="*/ 0 h 240"/>
                <a:gd name="T2" fmla="*/ 0 w 1544"/>
                <a:gd name="T3" fmla="*/ 0 h 240"/>
                <a:gd name="T4" fmla="*/ 0 w 1544"/>
                <a:gd name="T5" fmla="*/ 0 h 240"/>
                <a:gd name="T6" fmla="*/ 0 w 1544"/>
                <a:gd name="T7" fmla="*/ 0 h 2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44" h="240">
                  <a:moveTo>
                    <a:pt x="0" y="0"/>
                  </a:moveTo>
                  <a:lnTo>
                    <a:pt x="1544" y="0"/>
                  </a:lnTo>
                  <a:lnTo>
                    <a:pt x="224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9"/>
            </a:solidFill>
            <a:ln w="12700" cap="flat" cmpd="sng">
              <a:solidFill>
                <a:schemeClr val="tx2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929DE65D-3543-4D01-ABC7-706DD8F72F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276" y="419"/>
              <a:ext cx="25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80BECC9A-0282-44D5-8EF7-DB645BBF2D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279" y="1671"/>
              <a:ext cx="256" cy="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4A2A3C7D-790B-4541-A131-7218A3CABD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8" y="1035"/>
              <a:ext cx="25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1E9C44D9-423C-40F6-8C9B-A8F4DC7ACA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2" y="1032"/>
              <a:ext cx="25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pic>
        <p:nvPicPr>
          <p:cNvPr id="21" name="Picture 21" descr="logo">
            <a:extLst>
              <a:ext uri="{FF2B5EF4-FFF2-40B4-BE49-F238E27FC236}">
                <a16:creationId xmlns:a16="http://schemas.microsoft.com/office/drawing/2014/main" id="{64D9F36E-A401-4C83-B247-9803763BE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945" y="3777533"/>
            <a:ext cx="11525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9E7FFC4-E222-4AB8-978D-A98CAB4AF83D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28870" y="914401"/>
            <a:ext cx="11262025" cy="5472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2600" b="1" dirty="0"/>
              <a:t>Discovery Services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/>
              <a:t>NATO AML Handbook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Maintained by GBR, available online via UKHO Website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4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Edition published August 2016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To be reviewed by GBR in 2019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/>
              <a:t>GMWG Portal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Secure Portal/Forum maintained on the UKHO Website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POC GMWG Secretary:  </a:t>
            </a:r>
            <a:r>
              <a:rPr lang="en-US" altLang="en-US" sz="1800" u="sng" dirty="0">
                <a:solidFill>
                  <a:srgbClr val="0707FF"/>
                </a:solidFill>
              </a:rPr>
              <a:t>GMWGSecretariat@ukho.gov.uk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The Portal/Forum have been extensively refreshed and a prototype is being tested with the aim to ‘go live’ May 2019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/>
              <a:t>e-Catalogue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/>
              <a:t>Details of national maritime geospatial information for possible release to NATO is reported by Nations to SHAPE for inclusion in the ACO Geospatial e-Catalogue</a:t>
            </a:r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AML Implementation</a:t>
            </a:r>
            <a:r>
              <a:rPr lang="en-GB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en-US" sz="2000" b="1" dirty="0"/>
              <a:t>Guidance Manual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Published Mar 2018</a:t>
            </a:r>
          </a:p>
          <a:p>
            <a:pPr lvl="1">
              <a:lnSpc>
                <a:spcPct val="80000"/>
              </a:lnSpc>
              <a:defRPr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3321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Future work programme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02913B-E4E1-4295-8844-A8962652F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69" y="596108"/>
            <a:ext cx="11026355" cy="573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GB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altLang="en-US" sz="2400" b="1" dirty="0">
                <a:solidFill>
                  <a:srgbClr val="000000"/>
                </a:solidFill>
                <a:latin typeface="Arial" charset="0"/>
              </a:rPr>
              <a:t>Priorities for GMWG engagement</a:t>
            </a:r>
          </a:p>
          <a:p>
            <a:pPr>
              <a:spcBef>
                <a:spcPct val="20000"/>
              </a:spcBef>
              <a:defRPr/>
            </a:pPr>
            <a:endParaRPr lang="en-GB" altLang="en-US" sz="2400" b="1" dirty="0">
              <a:solidFill>
                <a:srgbClr val="000000"/>
              </a:solidFill>
              <a:latin typeface="Arial" charset="0"/>
            </a:endParaRPr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GMWG continues to engage closely with MILOC/MILMET communities;</a:t>
            </a:r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Engage with Industry regarding development of the next generation of AML and further AML Portrayal developments;  </a:t>
            </a:r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Consider </a:t>
            </a:r>
            <a:r>
              <a:rPr lang="en-US" altLang="en-US" sz="2000" dirty="0" err="1"/>
              <a:t>organising</a:t>
            </a:r>
            <a:r>
              <a:rPr lang="en-US" altLang="en-US" sz="2000" dirty="0"/>
              <a:t> a further Industry briefing day;</a:t>
            </a:r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Maintain close liaison with DGIWG &amp; IHO as NGIF &amp; S-100 evolve</a:t>
            </a:r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2000" dirty="0"/>
          </a:p>
          <a:p>
            <a:pPr indent="-342900" defTabSz="449263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/>
              <a:t>Capture requirements of other NATO Maritime WGs </a:t>
            </a:r>
            <a:r>
              <a:rPr lang="en-US" altLang="en-US" sz="2000" dirty="0" err="1"/>
              <a:t>eg</a:t>
            </a:r>
            <a:r>
              <a:rPr lang="en-US" altLang="en-US" sz="2000" dirty="0"/>
              <a:t> Amphib, MW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128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Future work programme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02913B-E4E1-4295-8844-A8962652F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69" y="596108"/>
            <a:ext cx="11026355" cy="573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endParaRPr lang="en-GB" altLang="en-US" sz="2000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altLang="en-US" sz="2400" b="1" dirty="0">
                <a:solidFill>
                  <a:srgbClr val="000000"/>
                </a:solidFill>
                <a:latin typeface="Arial" charset="0"/>
              </a:rPr>
              <a:t>Forthcoming meetings</a:t>
            </a:r>
          </a:p>
          <a:p>
            <a:pPr>
              <a:spcBef>
                <a:spcPct val="20000"/>
              </a:spcBef>
              <a:defRPr/>
            </a:pPr>
            <a:endParaRPr lang="en-GB" altLang="en-US" sz="2400" b="1" dirty="0">
              <a:solidFill>
                <a:srgbClr val="000000"/>
              </a:solidFill>
              <a:latin typeface="Arial" charset="0"/>
            </a:endParaRPr>
          </a:p>
          <a:p>
            <a:pPr marL="342900" indent="-342900" defTabSz="449263">
              <a:buFont typeface="Arial" panose="020B0604020202020204" pitchFamily="34" charset="0"/>
              <a:buChar char="•"/>
            </a:pPr>
            <a:r>
              <a:rPr lang="en-GB" altLang="en-US" sz="2400" dirty="0"/>
              <a:t>Autumn TPs in 2019 – Portugal tbc</a:t>
            </a:r>
          </a:p>
          <a:p>
            <a:pPr marL="342900" indent="-342900" defTabSz="449263"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marL="342900" indent="-342900" defTabSz="449263">
              <a:buFont typeface="Arial" panose="020B0604020202020204" pitchFamily="34" charset="0"/>
              <a:buChar char="•"/>
            </a:pPr>
            <a:r>
              <a:rPr lang="en-GB" altLang="en-US" sz="2400" dirty="0"/>
              <a:t>GMWG 20 – Poland in Spring 2020 to coincide with the centenary of the Polish Hydrographic Office</a:t>
            </a:r>
          </a:p>
          <a:p>
            <a:pPr marL="342900" indent="-342900" defTabSz="449263"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marL="342900" indent="-342900" defTabSz="449263">
              <a:buFont typeface="Arial" panose="020B0604020202020204" pitchFamily="34" charset="0"/>
              <a:buChar char="•"/>
            </a:pPr>
            <a:r>
              <a:rPr lang="en-GB" altLang="en-US" sz="2400" dirty="0"/>
              <a:t>GMWG 21 – venue to be arranged</a:t>
            </a:r>
          </a:p>
          <a:p>
            <a:pPr marL="342900" indent="-342900" defTabSz="449263"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marL="342900" indent="-342900" defTabSz="449263">
              <a:buFont typeface="Arial" panose="020B0604020202020204" pitchFamily="34" charset="0"/>
              <a:buChar char="•"/>
            </a:pPr>
            <a:r>
              <a:rPr lang="en-GB" altLang="en-US" sz="2400" dirty="0"/>
              <a:t>Further industry and GIR sessions will be held on an opportunity basis during GMWG Full &amp; TP meetings 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Action requested of HSSC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To note recent activity </a:t>
            </a:r>
          </a:p>
          <a:p>
            <a:pPr algn="just">
              <a:defRPr/>
            </a:pPr>
            <a:r>
              <a:rPr lang="en-GB" dirty="0"/>
              <a:t>Support GMWG development of S-500 series (AML+) PS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65444AF-9B72-4601-9172-02CCD38BF534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007336" y="1250948"/>
            <a:ext cx="9550685" cy="5329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ea typeface="ＭＳ Ｐゴシック" pitchFamily="34" charset="-128"/>
              </a:rPr>
              <a:t>The role of GMWG is</a:t>
            </a:r>
          </a:p>
          <a:p>
            <a:pPr lvl="1"/>
            <a:r>
              <a:rPr lang="en-US" altLang="ja-JP" sz="2800" dirty="0">
                <a:ea typeface="ＭＳ Ｐゴシック" pitchFamily="34" charset="-128"/>
              </a:rPr>
              <a:t>To provide the NATO Command and Force Structure with: </a:t>
            </a:r>
          </a:p>
          <a:p>
            <a:pPr lvl="2"/>
            <a:r>
              <a:rPr lang="en-US" altLang="ja-JP" dirty="0">
                <a:ea typeface="ＭＳ Ｐゴシック" pitchFamily="34" charset="-128"/>
              </a:rPr>
              <a:t>Maritime Geospatial Standards </a:t>
            </a:r>
          </a:p>
          <a:p>
            <a:pPr lvl="2"/>
            <a:r>
              <a:rPr lang="en-US" altLang="ja-JP" dirty="0">
                <a:ea typeface="ＭＳ Ｐゴシック" pitchFamily="34" charset="-128"/>
              </a:rPr>
              <a:t>Governance of Production and Co-production</a:t>
            </a:r>
          </a:p>
          <a:p>
            <a:pPr lvl="2"/>
            <a:r>
              <a:rPr lang="en-US" altLang="ja-JP" dirty="0">
                <a:ea typeface="ＭＳ Ｐゴシック" pitchFamily="34" charset="-128"/>
              </a:rPr>
              <a:t>Operational Support</a:t>
            </a:r>
          </a:p>
          <a:p>
            <a:pPr lvl="2"/>
            <a:r>
              <a:rPr lang="en-US" altLang="ja-JP" dirty="0">
                <a:ea typeface="ＭＳ Ｐゴシック" pitchFamily="34" charset="-128"/>
              </a:rPr>
              <a:t>Provision of Maritime Geospatial Information </a:t>
            </a:r>
          </a:p>
          <a:p>
            <a:pPr lvl="2"/>
            <a:endParaRPr lang="en-US" altLang="en-US" dirty="0"/>
          </a:p>
          <a:p>
            <a:pPr lvl="1"/>
            <a:r>
              <a:rPr lang="en-US" altLang="ja-JP" sz="2800" dirty="0">
                <a:ea typeface="ＭＳ Ｐゴシック" pitchFamily="34" charset="-128"/>
              </a:rPr>
              <a:t>In close consultation with and as directed by:</a:t>
            </a:r>
          </a:p>
          <a:p>
            <a:pPr lvl="2"/>
            <a:r>
              <a:rPr lang="en-US" altLang="ja-JP" dirty="0">
                <a:ea typeface="ＭＳ Ｐゴシック" pitchFamily="34" charset="-128"/>
              </a:rPr>
              <a:t>the Joint Geospatial Standardization Working Group (JGSWG) with regard to maritime geospatial standardization </a:t>
            </a:r>
            <a:endParaRPr lang="en-US" altLang="en-US" dirty="0"/>
          </a:p>
          <a:p>
            <a:pPr lvl="2"/>
            <a:r>
              <a:rPr lang="en-US" altLang="ja-JP" dirty="0">
                <a:ea typeface="ＭＳ Ｐゴシック" pitchFamily="34" charset="-128"/>
              </a:rPr>
              <a:t>the Geospatial Requirements Working Group (GRWG) with regard to operational geospatial requirements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874949C-E500-4BD2-8C30-6C86B72F3F34}"/>
              </a:ext>
            </a:extLst>
          </p:cNvPr>
          <p:cNvSpPr txBox="1">
            <a:spLocks/>
          </p:cNvSpPr>
          <p:nvPr/>
        </p:nvSpPr>
        <p:spPr>
          <a:xfrm>
            <a:off x="808342" y="1107028"/>
            <a:ext cx="10560383" cy="497646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9263">
              <a:defRPr/>
            </a:pPr>
            <a:r>
              <a:rPr lang="en-GB" altLang="en-US" sz="2400" b="1" dirty="0"/>
              <a:t>NACPP TP </a:t>
            </a:r>
            <a:r>
              <a:rPr lang="en-US" altLang="ja-JP" sz="2400" dirty="0"/>
              <a:t>(NATO AML Co-Production </a:t>
            </a:r>
            <a:r>
              <a:rPr lang="en-US" altLang="ja-JP" sz="2400" dirty="0" err="1"/>
              <a:t>Programme</a:t>
            </a:r>
            <a:r>
              <a:rPr lang="en-US" altLang="ja-JP" sz="2400" dirty="0"/>
              <a:t>)</a:t>
            </a:r>
          </a:p>
          <a:p>
            <a:pPr lvl="1" defTabSz="449263">
              <a:defRPr/>
            </a:pPr>
            <a:r>
              <a:rPr lang="en-GB" altLang="en-US" sz="2000" dirty="0"/>
              <a:t>Convened Nov 2018 in Constanta, Romania and March 2019 in Brest, France</a:t>
            </a:r>
          </a:p>
          <a:p>
            <a:pPr marL="457200" lvl="1" indent="0" defTabSz="449263">
              <a:buFont typeface="Arial" panose="020B0604020202020204" pitchFamily="34" charset="0"/>
              <a:buNone/>
              <a:defRPr/>
            </a:pPr>
            <a:r>
              <a:rPr lang="en-GB" altLang="en-US" sz="2000" dirty="0"/>
              <a:t> </a:t>
            </a:r>
            <a:endParaRPr lang="en-GB" altLang="en-US" sz="2000" b="1" dirty="0"/>
          </a:p>
          <a:p>
            <a:pPr defTabSz="449263">
              <a:defRPr/>
            </a:pPr>
            <a:r>
              <a:rPr lang="en-GB" altLang="en-US" sz="2400" b="1" dirty="0"/>
              <a:t>NACPP Phase 1</a:t>
            </a:r>
          </a:p>
          <a:p>
            <a:pPr lvl="1" defTabSz="449263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NACPP Phase 1 responds to Op SEA GUARDIAN (Mediterranean) &amp; Op OCEAN SHIELD (Horn of Africa).</a:t>
            </a:r>
          </a:p>
          <a:p>
            <a:pPr lvl="1" defTabSz="449263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Steady progress, maturing programme, 85% complete and maintenance of existing cells which includes:</a:t>
            </a:r>
          </a:p>
          <a:p>
            <a:pPr lvl="2" defTabSz="449263">
              <a:defRPr/>
            </a:pPr>
            <a:r>
              <a:rPr lang="en-GB" altLang="en-US" sz="1600" dirty="0">
                <a:solidFill>
                  <a:srgbClr val="000000"/>
                </a:solidFill>
              </a:rPr>
              <a:t>NACPP coverage of Black Sea refreshed by TUR</a:t>
            </a:r>
          </a:p>
          <a:p>
            <a:pPr lvl="2" defTabSz="449263">
              <a:defRPr/>
            </a:pPr>
            <a:r>
              <a:rPr lang="en-GB" altLang="en-US" sz="1600" dirty="0">
                <a:solidFill>
                  <a:srgbClr val="000000"/>
                </a:solidFill>
              </a:rPr>
              <a:t>ITA has made good progress refreshing NACPP cells in the Mediterranean</a:t>
            </a:r>
          </a:p>
          <a:p>
            <a:pPr lvl="1" defTabSz="449263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Lessons Learnt from NACPP Phase 1 informing NACPP methodology;</a:t>
            </a:r>
          </a:p>
          <a:p>
            <a:pPr lvl="1" defTabSz="449263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NACPP Phase 1 product used for Op Dynamic Manta;</a:t>
            </a:r>
          </a:p>
          <a:p>
            <a:pPr lvl="1" defTabSz="449263"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SHAPE/MARCOM seeking feedback on NACPP products used in NATO Ops and Exercises</a:t>
            </a:r>
            <a:r>
              <a:rPr lang="en-GB" altLang="en-US" sz="2000" dirty="0"/>
              <a:t>.</a:t>
            </a:r>
          </a:p>
          <a:p>
            <a:pPr marL="457200" lvl="1" indent="0" defTabSz="449263">
              <a:buFont typeface="Arial" panose="020B0604020202020204" pitchFamily="34" charset="0"/>
              <a:buNone/>
              <a:defRPr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3706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A1BA0-60F3-4790-9E06-6609BADD90D2}"/>
              </a:ext>
            </a:extLst>
          </p:cNvPr>
          <p:cNvSpPr txBox="1">
            <a:spLocks/>
          </p:cNvSpPr>
          <p:nvPr/>
        </p:nvSpPr>
        <p:spPr>
          <a:xfrm>
            <a:off x="811107" y="1110823"/>
            <a:ext cx="10519912" cy="496887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9263">
              <a:defRPr/>
            </a:pPr>
            <a:r>
              <a:rPr lang="en-GB" altLang="en-US" sz="2400" b="1" dirty="0"/>
              <a:t>NACPP Phase 2 </a:t>
            </a:r>
          </a:p>
          <a:p>
            <a:pPr lvl="1" defTabSz="449263">
              <a:defRPr/>
            </a:pPr>
            <a:r>
              <a:rPr lang="en-GB" altLang="en-US" sz="2000" dirty="0"/>
              <a:t>Data-centric approach with the focus on quick delivery using readily available data, often open source </a:t>
            </a:r>
          </a:p>
          <a:p>
            <a:pPr lvl="1" defTabSz="449263">
              <a:defRPr/>
            </a:pPr>
            <a:r>
              <a:rPr lang="en-GB" altLang="en-US" sz="2000" dirty="0"/>
              <a:t>Limits, </a:t>
            </a:r>
            <a:r>
              <a:rPr lang="en-GB" altLang="en-US" sz="2000" dirty="0" err="1"/>
              <a:t>reqs</a:t>
            </a:r>
            <a:r>
              <a:rPr lang="en-GB" altLang="en-US" sz="2000" dirty="0"/>
              <a:t> and products defined/refined by SHAPE/MARCOM; </a:t>
            </a:r>
          </a:p>
          <a:p>
            <a:pPr lvl="1" defTabSz="449263">
              <a:defRPr/>
            </a:pPr>
            <a:r>
              <a:rPr lang="en-GB" altLang="en-US" sz="2000" dirty="0"/>
              <a:t>Work to progress in areas of highest priority;</a:t>
            </a:r>
          </a:p>
          <a:p>
            <a:pPr lvl="1" defTabSz="449263">
              <a:defRPr/>
            </a:pPr>
            <a:r>
              <a:rPr lang="en-GB" altLang="en-US" sz="2000" dirty="0"/>
              <a:t>NR divided into smaller areas lead by ‘Regional Expert Nations’; </a:t>
            </a:r>
          </a:p>
          <a:p>
            <a:pPr lvl="1" defTabSz="449263">
              <a:defRPr/>
            </a:pPr>
            <a:r>
              <a:rPr lang="en-GB" altLang="en-US" sz="2000" dirty="0"/>
              <a:t>Preparatory work has reached a mature stage</a:t>
            </a:r>
          </a:p>
          <a:p>
            <a:pPr marL="457200" lvl="1" indent="0" defTabSz="449263">
              <a:buNone/>
              <a:defRPr/>
            </a:pPr>
            <a:endParaRPr lang="en-GB" altLang="en-US" sz="2000" dirty="0"/>
          </a:p>
          <a:p>
            <a:pPr defTabSz="449263">
              <a:defRPr/>
            </a:pPr>
            <a:r>
              <a:rPr lang="en-GB" altLang="en-US" sz="2400" b="1" dirty="0"/>
              <a:t>NACPP Documentation</a:t>
            </a:r>
            <a:r>
              <a:rPr lang="en-GB" altLang="en-US" sz="2400" dirty="0"/>
              <a:t> </a:t>
            </a:r>
          </a:p>
          <a:p>
            <a:pPr lvl="1" defTabSz="449263">
              <a:defRPr/>
            </a:pPr>
            <a:r>
              <a:rPr lang="en-GB" altLang="en-US" sz="2000" dirty="0"/>
              <a:t>NACPP Process Control documentation subject to ongoing rationalization; </a:t>
            </a:r>
          </a:p>
          <a:p>
            <a:pPr lvl="1" defTabSz="449263">
              <a:defRPr/>
            </a:pPr>
            <a:r>
              <a:rPr lang="en-GB" altLang="en-US" sz="2000" dirty="0"/>
              <a:t>NACPP TORs endorsed and published.</a:t>
            </a:r>
          </a:p>
          <a:p>
            <a:pPr marL="457200" lvl="1" indent="0" defTabSz="449263">
              <a:buFont typeface="Arial" panose="020B0604020202020204" pitchFamily="34" charset="0"/>
              <a:buNone/>
              <a:defRPr/>
            </a:pPr>
            <a:endParaRPr lang="en-GB" alt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75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35AD5179-63D7-4D19-B1AD-6E3086137826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28870" y="731506"/>
            <a:ext cx="10903806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400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>
                <a:solidFill>
                  <a:srgbClr val="000000"/>
                </a:solidFill>
              </a:rPr>
              <a:t>GMWG Technical Standards TP </a:t>
            </a:r>
            <a:endParaRPr lang="en-GB" altLang="en-US" sz="2000" dirty="0">
              <a:solidFill>
                <a:srgbClr val="000000"/>
              </a:solidFill>
              <a:cs typeface="Arial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Nov 2018 in Constanta, Romania and March 2019 in Brest, France</a:t>
            </a:r>
            <a:endParaRPr lang="en-GB" altLang="en-US" sz="1800" b="1" dirty="0"/>
          </a:p>
          <a:p>
            <a:pPr lvl="1">
              <a:lnSpc>
                <a:spcPct val="80000"/>
              </a:lnSpc>
              <a:defRPr/>
            </a:pPr>
            <a:endParaRPr lang="en-GB" altLang="en-US" sz="1800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Workplan</a:t>
            </a:r>
            <a:endParaRPr lang="en-GB" altLang="en-US" sz="2000" b="1" dirty="0">
              <a:cs typeface="Arial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GMWG TP workplan has been comprehensively reworked to include technical activities, tasks, leads, priorities, the ‘so what’, timelines</a:t>
            </a:r>
            <a:endParaRPr lang="en-GB" altLang="en-US" sz="1800" dirty="0">
              <a:cs typeface="Arial"/>
            </a:endParaRPr>
          </a:p>
          <a:p>
            <a:pPr lvl="1">
              <a:lnSpc>
                <a:spcPct val="80000"/>
              </a:lnSpc>
              <a:defRPr/>
            </a:pPr>
            <a:endParaRPr lang="en-GB" altLang="en-US" sz="1800" dirty="0"/>
          </a:p>
          <a:p>
            <a:pPr>
              <a:lnSpc>
                <a:spcPct val="80000"/>
              </a:lnSpc>
              <a:defRPr/>
            </a:pPr>
            <a:r>
              <a:rPr lang="en-GB" sz="2000" b="1" dirty="0">
                <a:solidFill>
                  <a:srgbClr val="000000"/>
                </a:solidFill>
              </a:rPr>
              <a:t>GIR Session in 2020</a:t>
            </a:r>
            <a:endParaRPr lang="en-GB" alt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GB" sz="1800" dirty="0">
                <a:cs typeface="Arial"/>
              </a:rPr>
              <a:t>Geographic Information Requirement session will be planned for 2020 to inform requirements for development of AML+</a:t>
            </a:r>
            <a:endParaRPr lang="en-GB" altLang="en-US" sz="1800" dirty="0"/>
          </a:p>
          <a:p>
            <a:pPr marL="457200" lvl="1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1800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Next Steps</a:t>
            </a:r>
            <a:endParaRPr lang="en-GB" alt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AML Next Steps paper describing ongoing development of the next generation of AML will be updated - </a:t>
            </a:r>
            <a:r>
              <a:rPr lang="en-GB" altLang="en-US" sz="1800" b="1" dirty="0"/>
              <a:t>feedback from users required</a:t>
            </a:r>
            <a:endParaRPr lang="en-GB" altLang="en-US" sz="1800" b="1" dirty="0">
              <a:cs typeface="Arial"/>
            </a:endParaRPr>
          </a:p>
          <a:p>
            <a:pPr marL="457200" lvl="1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1800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DGIF/NGIF Mapping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Mapping between ENC/AML and DGIF/NGIF is ongoing by USA, CAN, GBR</a:t>
            </a:r>
            <a:endParaRPr lang="en-GB" altLang="en-US" sz="1800" dirty="0">
              <a:cs typeface="Arial"/>
            </a:endParaRPr>
          </a:p>
          <a:p>
            <a:pPr>
              <a:lnSpc>
                <a:spcPct val="80000"/>
              </a:lnSpc>
              <a:defRPr/>
            </a:pPr>
            <a:endParaRPr lang="en-GB" altLang="en-US" dirty="0"/>
          </a:p>
          <a:p>
            <a:pPr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721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7DAFDA2-349E-40EE-9945-A23C707F8ADF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28870" y="714956"/>
            <a:ext cx="11082916" cy="6048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altLang="en-US" sz="2400" b="1" dirty="0"/>
              <a:t>Maritime Geo Standardization</a:t>
            </a:r>
            <a:r>
              <a:rPr lang="en-GB" altLang="en-US" sz="2400" dirty="0"/>
              <a:t> </a:t>
            </a:r>
            <a:endParaRPr lang="en-GB" altLang="en-US" sz="2400" b="1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AML Portrayal Specification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maintained by DEU, provides consistent guidance for the symbolisation of AML in WECDIS;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v3.0.0 </a:t>
            </a:r>
            <a:r>
              <a:rPr lang="en-GB" altLang="en-US" sz="1800" dirty="0">
                <a:solidFill>
                  <a:srgbClr val="000000"/>
                </a:solidFill>
              </a:rPr>
              <a:t>pub June 2018; shared with DGIWG, JGSWG; IHO and Industry; </a:t>
            </a:r>
            <a:r>
              <a:rPr lang="en-GB" altLang="en-US" sz="1800" u="sng" dirty="0">
                <a:solidFill>
                  <a:srgbClr val="000000"/>
                </a:solidFill>
              </a:rPr>
              <a:t>Proposed Industry session to promote v3.0.0 implementation</a:t>
            </a:r>
            <a:r>
              <a:rPr lang="en-GB" altLang="en-US" sz="1800" dirty="0">
                <a:solidFill>
                  <a:srgbClr val="000000"/>
                </a:solidFill>
              </a:rPr>
              <a:t>;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DEU to engage with IHO for future development in line with the S-100 feature catalogue development.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GMWG TP agreed to share interoperability lessons learnt and associated documentation with S98 project team</a:t>
            </a:r>
          </a:p>
          <a:p>
            <a:pPr>
              <a:lnSpc>
                <a:spcPct val="80000"/>
              </a:lnSpc>
              <a:defRPr/>
            </a:pPr>
            <a:endParaRPr lang="en-GB" altLang="en-US" sz="1400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Verification Checks Document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draft document prepared by FRA, based on IHO S-58 v6.0.0. A further review required with the aim to endorse at GMWG20 in Mar 2020.</a:t>
            </a:r>
          </a:p>
          <a:p>
            <a:pPr>
              <a:lnSpc>
                <a:spcPct val="80000"/>
              </a:lnSpc>
              <a:defRPr/>
            </a:pPr>
            <a:endParaRPr lang="en-GB" altLang="en-US" sz="1400" b="1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AML Test Standard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GBR have almost completed guidance for AML v1.0 &amp; 2.1.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u="sng" dirty="0"/>
              <a:t>Support sought from other nations to complete</a:t>
            </a:r>
            <a:r>
              <a:rPr lang="en-GB" altLang="en-US" sz="1800" dirty="0"/>
              <a:t>.</a:t>
            </a:r>
            <a:endParaRPr lang="en-GB" altLang="en-US" dirty="0"/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400" b="1" dirty="0"/>
          </a:p>
          <a:p>
            <a:pPr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61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6E61B0D-64E1-4B89-A8D7-1CCBF75FF9BA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28870" y="1062597"/>
            <a:ext cx="10630429" cy="5185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GB" altLang="en-US" sz="2600" b="1" dirty="0"/>
              <a:t>Product Specifications</a:t>
            </a:r>
            <a:endParaRPr lang="en-GB" altLang="en-US" sz="1700" b="1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Amphibious Ops Graphics (AOG)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CAN has made excellent progress developing a product spec for AOG. Endorsed at GMWG19 March 2019, Brest, France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Template will now be developed for use by nations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S-500 series (AML+)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Aim to capture user requirements for the product spec which is based on IHO S-101 &amp; AML v3.0.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Nations invited to capture national requirements to inform  development.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GMWG TP to request S52 development update to inform visualisation capability for AML+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GB" altLang="en-US" sz="2000" b="1" dirty="0"/>
              <a:t>Integrated Water Column (IWC) Product Specification</a:t>
            </a:r>
            <a:endParaRPr lang="en-GB" alt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V3.0 of the IWC product spec published Mar 2018;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GBR to include further GRC amends in a refreshed v3.1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1800" dirty="0"/>
              <a:t>Input from MILOC sought prior to circulation of draft</a:t>
            </a:r>
          </a:p>
          <a:p>
            <a:pPr lvl="1">
              <a:lnSpc>
                <a:spcPct val="80000"/>
              </a:lnSpc>
              <a:defRPr/>
            </a:pPr>
            <a:endParaRPr lang="en-GB" altLang="en-US" sz="2000" dirty="0"/>
          </a:p>
          <a:p>
            <a:pPr lvl="1">
              <a:lnSpc>
                <a:spcPct val="80000"/>
              </a:lnSpc>
              <a:defRPr/>
            </a:pPr>
            <a:endParaRPr lang="en-GB" altLang="en-US" sz="2000" dirty="0"/>
          </a:p>
          <a:p>
            <a:pPr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73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6E61B0D-64E1-4B89-A8D7-1CCBF75FF9BA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728870" y="1062597"/>
            <a:ext cx="10630429" cy="5185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  <a:defRPr/>
            </a:pPr>
            <a:r>
              <a:rPr lang="en-GB" altLang="en-US" sz="2600" b="1" dirty="0"/>
              <a:t>STANAGs</a:t>
            </a:r>
            <a:endParaRPr lang="en-GB" altLang="en-US" sz="1700" b="1" dirty="0"/>
          </a:p>
          <a:p>
            <a:pPr lvl="0">
              <a:lnSpc>
                <a:spcPct val="80000"/>
              </a:lnSpc>
              <a:defRPr/>
            </a:pPr>
            <a:r>
              <a:rPr lang="en-GB" altLang="en-US" sz="2400" b="1" dirty="0">
                <a:solidFill>
                  <a:srgbClr val="000000"/>
                </a:solidFill>
              </a:rPr>
              <a:t>DMGEM STANAG 6503 </a:t>
            </a:r>
            <a:r>
              <a:rPr lang="en-GB" altLang="en-US" sz="2400" b="1" dirty="0" err="1">
                <a:solidFill>
                  <a:srgbClr val="000000"/>
                </a:solidFill>
              </a:rPr>
              <a:t>Edn</a:t>
            </a:r>
            <a:r>
              <a:rPr lang="en-GB" altLang="en-US" sz="2400" b="1" dirty="0">
                <a:solidFill>
                  <a:srgbClr val="000000"/>
                </a:solidFill>
              </a:rPr>
              <a:t> 1 / AGeoP-14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STANAG 6503 / AGeoP-14, concerning the Defence Model Geospatial Exchange Model (DMGEM) was promulgated 12 May 2017;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Due for review in 2020. </a:t>
            </a:r>
          </a:p>
          <a:p>
            <a:pPr>
              <a:lnSpc>
                <a:spcPct val="80000"/>
              </a:lnSpc>
              <a:defRPr/>
            </a:pPr>
            <a:endParaRPr lang="en-GB" altLang="en-US" sz="2400" dirty="0"/>
          </a:p>
          <a:p>
            <a:pPr>
              <a:lnSpc>
                <a:spcPct val="80000"/>
              </a:lnSpc>
              <a:defRPr/>
            </a:pPr>
            <a:r>
              <a:rPr lang="en-GB" altLang="en-US" sz="2400" b="1" dirty="0"/>
              <a:t>AML STANAG 7170, </a:t>
            </a:r>
            <a:r>
              <a:rPr lang="en-GB" altLang="en-US" sz="2400" b="1" dirty="0" err="1"/>
              <a:t>Edn</a:t>
            </a:r>
            <a:r>
              <a:rPr lang="en-GB" altLang="en-US" sz="2400" b="1" dirty="0"/>
              <a:t> 3 / AGeoP-19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2000" dirty="0"/>
              <a:t>STANAG 7170, </a:t>
            </a:r>
            <a:r>
              <a:rPr lang="en-GB" altLang="en-US" sz="2000" dirty="0" err="1"/>
              <a:t>Edn</a:t>
            </a:r>
            <a:r>
              <a:rPr lang="en-GB" altLang="en-US" sz="2000" dirty="0"/>
              <a:t> 3 / AGeoP-19, concerning Additional Military Layers (AML), promulgated 25 Sept 2015;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2000" dirty="0"/>
              <a:t>In line with SAVE initiative, STANAG 7170 tested in CWIX 2018; 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2000" dirty="0"/>
              <a:t>GBR to prepare a New </a:t>
            </a:r>
            <a:r>
              <a:rPr lang="en-GB" altLang="en-US" sz="2000" dirty="0" err="1"/>
              <a:t>Edn</a:t>
            </a:r>
            <a:r>
              <a:rPr lang="en-GB" altLang="en-US" sz="2000" dirty="0"/>
              <a:t> incorporating a greater level of detail on AML product specs and to include existing AML product specs as Standard Related Documents (SRD);</a:t>
            </a:r>
          </a:p>
          <a:p>
            <a:pPr lvl="1">
              <a:lnSpc>
                <a:spcPct val="80000"/>
              </a:lnSpc>
              <a:defRPr/>
            </a:pPr>
            <a:r>
              <a:rPr lang="en-GB" altLang="en-US" sz="2000" dirty="0"/>
              <a:t>Methodology for testing STANAG 7170 in CWIX recommended for the future testing of Geo STANAGs. </a:t>
            </a:r>
          </a:p>
          <a:p>
            <a:pPr lvl="1">
              <a:lnSpc>
                <a:spcPct val="80000"/>
              </a:lnSpc>
              <a:defRPr/>
            </a:pPr>
            <a:endParaRPr lang="en-GB" altLang="en-US" sz="2000" dirty="0"/>
          </a:p>
          <a:p>
            <a:pPr lvl="1">
              <a:lnSpc>
                <a:spcPct val="80000"/>
              </a:lnSpc>
              <a:defRPr/>
            </a:pPr>
            <a:endParaRPr lang="en-GB" altLang="en-US" sz="2000" dirty="0"/>
          </a:p>
          <a:p>
            <a:pPr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  <a:defRPr/>
            </a:pPr>
            <a:endParaRPr lang="en-GB" altLang="en-US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600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Principal activities and achievements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HSSC-11, Cape Town, South Africa,  6- 9 May 2019</a:t>
            </a:r>
          </a:p>
        </p:txBody>
      </p:sp>
      <p:sp>
        <p:nvSpPr>
          <p:cNvPr id="6" name="Rectangle 3">
            <a:hlinkClick r:id="rId2" action="ppaction://hlinkfile"/>
            <a:extLst>
              <a:ext uri="{FF2B5EF4-FFF2-40B4-BE49-F238E27FC236}">
                <a16:creationId xmlns:a16="http://schemas.microsoft.com/office/drawing/2014/main" id="{910604A8-C732-456E-862A-4A4391C138C1}"/>
              </a:ext>
            </a:extLst>
          </p:cNvPr>
          <p:cNvSpPr txBox="1">
            <a:spLocks noRot="1" noChangeArrowheads="1"/>
          </p:cNvSpPr>
          <p:nvPr/>
        </p:nvSpPr>
        <p:spPr bwMode="auto">
          <a:xfrm>
            <a:off x="728870" y="1250948"/>
            <a:ext cx="10168516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Wingdings" panose="05000000000000000000" pitchFamily="2" charset="2"/>
              <a:buChar char="q"/>
            </a:pPr>
            <a:endParaRPr lang="en-GB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The following definition for Additional Military Layers + has been agreed by GMWG and JGSWG and endorsed by the NATO Terminology Committee: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0000FF"/>
                </a:solidFill>
              </a:rPr>
              <a:t>‘a</a:t>
            </a:r>
            <a:r>
              <a:rPr lang="en-GB" sz="2400" i="1" dirty="0">
                <a:solidFill>
                  <a:srgbClr val="0000FF"/>
                </a:solidFill>
              </a:rPr>
              <a:t>n evolution of Additional Military Layers which is aligned with contemporary geospatial standards, including the NATO Geospatial Information Framework’  </a:t>
            </a:r>
            <a:endParaRPr lang="en-GB" sz="2400" dirty="0"/>
          </a:p>
          <a:p>
            <a:pPr marL="457200" lvl="1" indent="0"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0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567</TotalTime>
  <Words>1042</Words>
  <Application>Microsoft Office PowerPoint</Application>
  <PresentationFormat>Widescreen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Wingdings</vt:lpstr>
      <vt:lpstr>Office Theme</vt:lpstr>
      <vt:lpstr>GBR Report of NATO Geospatial Maritime Working Group (GMWG) activity 2018/19  </vt:lpstr>
      <vt:lpstr>Principal activities and achievements</vt:lpstr>
      <vt:lpstr>Principal activities and achievements</vt:lpstr>
      <vt:lpstr>Principal activities and achievements</vt:lpstr>
      <vt:lpstr>Principal activities and achievements</vt:lpstr>
      <vt:lpstr>Principal activities and achievements</vt:lpstr>
      <vt:lpstr>Principal activities and achievements</vt:lpstr>
      <vt:lpstr>Principal activities and achievements</vt:lpstr>
      <vt:lpstr>Principal activities and achievements</vt:lpstr>
      <vt:lpstr>Principal activities and achievements</vt:lpstr>
      <vt:lpstr>Future work programme</vt:lpstr>
      <vt:lpstr>Future work programme</vt:lpstr>
      <vt:lpstr>Action requested of HSSC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Hazel Newman</cp:lastModifiedBy>
  <cp:revision>70</cp:revision>
  <cp:lastPrinted>2017-10-13T08:19:11Z</cp:lastPrinted>
  <dcterms:created xsi:type="dcterms:W3CDTF">2017-10-09T13:46:17Z</dcterms:created>
  <dcterms:modified xsi:type="dcterms:W3CDTF">2019-04-18T10:02:31Z</dcterms:modified>
</cp:coreProperties>
</file>