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8" r:id="rId2"/>
    <p:sldId id="259" r:id="rId3"/>
    <p:sldId id="260" r:id="rId4"/>
    <p:sldId id="275" r:id="rId5"/>
    <p:sldId id="261" r:id="rId6"/>
    <p:sldId id="262" r:id="rId7"/>
    <p:sldId id="264" r:id="rId8"/>
    <p:sldId id="284" r:id="rId9"/>
    <p:sldId id="285" r:id="rId10"/>
    <p:sldId id="286" r:id="rId11"/>
    <p:sldId id="287" r:id="rId12"/>
    <p:sldId id="291" r:id="rId13"/>
    <p:sldId id="288" r:id="rId14"/>
    <p:sldId id="290" r:id="rId15"/>
    <p:sldId id="267" r:id="rId16"/>
    <p:sldId id="279" r:id="rId17"/>
    <p:sldId id="280" r:id="rId18"/>
    <p:sldId id="282" r:id="rId19"/>
    <p:sldId id="283" r:id="rId20"/>
    <p:sldId id="268" r:id="rId21"/>
    <p:sldId id="294" r:id="rId22"/>
    <p:sldId id="295" r:id="rId23"/>
    <p:sldId id="296" r:id="rId24"/>
    <p:sldId id="271" r:id="rId25"/>
    <p:sldId id="289" r:id="rId26"/>
    <p:sldId id="272" r:id="rId2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s Rackham" initials="LR" lastIdx="4" clrIdx="0"/>
  <p:cmAuthor id="1" name="Andrew Coote" initials="A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5305" autoAdjust="0"/>
  </p:normalViewPr>
  <p:slideViewPr>
    <p:cSldViewPr>
      <p:cViewPr>
        <p:scale>
          <a:sx n="70" d="100"/>
          <a:sy n="70" d="100"/>
        </p:scale>
        <p:origin x="-744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>
        <p:scale>
          <a:sx n="70" d="100"/>
          <a:sy n="70" d="100"/>
        </p:scale>
        <p:origin x="-2448" y="24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2-26T14:55:36.881" idx="1">
    <p:pos x="10" y="10"/>
    <p:text>AC suggests cut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15213-63DA-4139-B20B-DEC2685C22F3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D9AFC-C6FA-4DA2-A9A4-6C49535964B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 dirty="0" smtClean="0"/>
              <a:t>Presenter’s notes</a:t>
            </a:r>
            <a:endParaRPr lang="en-GB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GB" dirty="0" smtClean="0"/>
              <a:t>20150303</a:t>
            </a:r>
            <a:endParaRPr lang="en-GB" dirty="0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727E6D-7280-4965-8B21-13CA5C63D41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ct.govt.nz/programmes-and-initiatives/open-and-transparent-government/open-government-information-and-data-work-programm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E5C3C0B-E5D0-495E-9C69-1C785DF65824}" type="datetime1">
              <a:rPr lang="en-US" smtClean="0"/>
              <a:pPr/>
              <a:t>3/2/2015</a:t>
            </a:fld>
            <a:endParaRPr lang="en-US" dirty="0" smtClean="0"/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FC0F5A-901D-4BF5-8592-5A0634C674A1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16388" name="Rectangle 7"/>
          <p:cNvSpPr txBox="1">
            <a:spLocks noGrp="1" noChangeArrowheads="1"/>
          </p:cNvSpPr>
          <p:nvPr/>
        </p:nvSpPr>
        <p:spPr bwMode="auto">
          <a:xfrm>
            <a:off x="3885507" y="8684436"/>
            <a:ext cx="2970894" cy="45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702" tIns="48851" rIns="97702" bIns="48851" anchor="b"/>
          <a:lstStyle/>
          <a:p>
            <a:pPr algn="r" defTabSz="976313"/>
            <a:fld id="{CA4EAE02-4D61-47C9-9336-5B4EC7D9816A}" type="slidenum">
              <a:rPr lang="en-GB" sz="1300"/>
              <a:pPr algn="r" defTabSz="976313"/>
              <a:t>1</a:t>
            </a:fld>
            <a:endParaRPr lang="en-GB" sz="1300" dirty="0"/>
          </a:p>
        </p:txBody>
      </p:sp>
      <p:sp>
        <p:nvSpPr>
          <p:cNvPr id="16389" name="Rectangle 7"/>
          <p:cNvSpPr txBox="1">
            <a:spLocks noGrp="1" noChangeArrowheads="1"/>
          </p:cNvSpPr>
          <p:nvPr/>
        </p:nvSpPr>
        <p:spPr bwMode="auto">
          <a:xfrm>
            <a:off x="3887106" y="8685913"/>
            <a:ext cx="2970894" cy="45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702" tIns="48851" rIns="97702" bIns="48851" anchor="b"/>
          <a:lstStyle/>
          <a:p>
            <a:pPr algn="r" defTabSz="976313"/>
            <a:endParaRPr lang="en-GB" sz="1300" dirty="0"/>
          </a:p>
        </p:txBody>
      </p:sp>
      <p:sp>
        <p:nvSpPr>
          <p:cNvPr id="163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" name="Notes Placeholder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79465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27E6D-7280-4965-8B21-13CA5C63D410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90095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27E6D-7280-4965-8B21-13CA5C63D410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27E6D-7280-4965-8B21-13CA5C63D410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27E6D-7280-4965-8B21-13CA5C63D410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27E6D-7280-4965-8B21-13CA5C63D410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27E6D-7280-4965-8B21-13CA5C63D410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27E6D-7280-4965-8B21-13CA5C63D410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27E6D-7280-4965-8B21-13CA5C63D410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27E6D-7280-4965-8B21-13CA5C63D410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27E6D-7280-4965-8B21-13CA5C63D410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27E6D-7280-4965-8B21-13CA5C63D410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27E6D-7280-4965-8B21-13CA5C63D410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27E6D-7280-4965-8B21-13CA5C63D410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27E6D-7280-4965-8B21-13CA5C63D410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27E6D-7280-4965-8B21-13CA5C63D410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27E6D-7280-4965-8B21-13CA5C63D410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4945EE-CD00-46F4-87ED-9CAD5492C977}" type="slidenum">
              <a:rPr lang="en-GB" smtClean="0"/>
              <a:pPr>
                <a:defRPr/>
              </a:pPr>
              <a:t>25</a:t>
            </a:fld>
            <a:endParaRPr lang="en-GB" dirty="0" smtClean="0"/>
          </a:p>
        </p:txBody>
      </p:sp>
      <p:sp>
        <p:nvSpPr>
          <p:cNvPr id="28160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81606" name="Slide Number Placeholder 3"/>
          <p:cNvSpPr txBox="1">
            <a:spLocks noGrp="1"/>
          </p:cNvSpPr>
          <p:nvPr/>
        </p:nvSpPr>
        <p:spPr bwMode="auto">
          <a:xfrm>
            <a:off x="3889107" y="9494081"/>
            <a:ext cx="2973645" cy="50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13" tIns="46206" rIns="92413" bIns="46206" anchor="b"/>
          <a:lstStyle/>
          <a:p>
            <a:pPr algn="r" defTabSz="923806"/>
            <a:fld id="{215799DD-F1E3-4FD6-955C-ED8465F92B58}" type="slidenum">
              <a:rPr lang="en-GB" sz="1200"/>
              <a:pPr algn="r" defTabSz="923806"/>
              <a:t>25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3777457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27E6D-7280-4965-8B21-13CA5C63D410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27E6D-7280-4965-8B21-13CA5C63D410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27E6D-7280-4965-8B21-13CA5C63D410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27E6D-7280-4965-8B21-13CA5C63D410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27E6D-7280-4965-8B21-13CA5C63D410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1000" dirty="0" smtClean="0"/>
              <a:t>See:</a:t>
            </a:r>
            <a:r>
              <a:rPr lang="en-GB" sz="1000" baseline="0" dirty="0" smtClean="0"/>
              <a:t> </a:t>
            </a:r>
            <a:r>
              <a:rPr lang="en-GB" sz="1000" dirty="0" smtClean="0">
                <a:hlinkClick r:id="rId3"/>
              </a:rPr>
              <a:t>http://ict.govt.nz/programmes-and-initiatives/open-and-transparent-government/open-government-information-and-data-work-programm/</a:t>
            </a:r>
            <a:endParaRPr lang="en-GB" sz="1000" dirty="0" smtClean="0"/>
          </a:p>
          <a:p>
            <a:endParaRPr lang="en-GB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27E6D-7280-4965-8B21-13CA5C63D410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27E6D-7280-4965-8B21-13CA5C63D410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27E6D-7280-4965-8B21-13CA5C63D410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684213" y="4005064"/>
            <a:ext cx="7775575" cy="0"/>
          </a:xfrm>
          <a:prstGeom prst="line">
            <a:avLst/>
          </a:prstGeom>
          <a:noFill/>
          <a:ln w="38100">
            <a:solidFill>
              <a:srgbClr val="4DB85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35039"/>
            <a:ext cx="7772400" cy="1470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65104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10" name="Picture 9" descr="ConsultingWhere logo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67744" y="764704"/>
            <a:ext cx="4536504" cy="122779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F0936-FF93-49C7-BACD-75C3935CB9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F857B-D8C0-4C7D-9143-70541642B92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482453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963D58A-81DE-46B5-B964-10A1E6C8D88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651101"/>
            <a:ext cx="7772400" cy="1362075"/>
          </a:xfrm>
        </p:spPr>
        <p:txBody>
          <a:bodyPr anchor="t"/>
          <a:lstStyle>
            <a:lvl1pPr algn="ctr">
              <a:defRPr sz="2800" b="0" cap="none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72829"/>
            <a:ext cx="7772400" cy="1500187"/>
          </a:xfrm>
        </p:spPr>
        <p:txBody>
          <a:bodyPr anchor="b"/>
          <a:lstStyle>
            <a:lvl1pPr marL="0" indent="0" algn="ctr">
              <a:buNone/>
              <a:defRPr sz="36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D9BCE0E-1493-4F3F-8692-F49AA5E4177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52B856A-7AC9-4506-889E-9DE2985531B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68760"/>
            <a:ext cx="4040188" cy="48574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68760"/>
            <a:ext cx="4041775" cy="48574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A8DA005-D1C1-4F0C-9FC7-AA2B910A4B6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F27A700-4F5E-4989-A875-F4C6DA25EA4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A005477-A113-4151-8F73-3CE8ECB71B3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7DA4364-0BC3-4CB7-ABCF-E7A490CF21C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0B0AD-C8BE-4C14-99D1-54B86E5298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760"/>
            <a:ext cx="8229600" cy="48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66725" y="1196752"/>
            <a:ext cx="8208963" cy="0"/>
          </a:xfrm>
          <a:prstGeom prst="line">
            <a:avLst/>
          </a:prstGeom>
          <a:noFill/>
          <a:ln w="38100">
            <a:solidFill>
              <a:srgbClr val="4DB85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V="1">
            <a:off x="468312" y="6165304"/>
            <a:ext cx="8208143" cy="546"/>
          </a:xfrm>
          <a:prstGeom prst="line">
            <a:avLst/>
          </a:prstGeom>
          <a:noFill/>
          <a:ln w="38100">
            <a:solidFill>
              <a:srgbClr val="4DB85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328"/>
            <a:ext cx="2133600" cy="34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 algn="r">
              <a:defRPr/>
            </a:pPr>
            <a:fld id="{425F9A13-44B4-40F3-B484-FAF82263C8E8}" type="slidenum">
              <a:rPr lang="en-GB" smtClean="0"/>
              <a:pPr algn="r">
                <a:defRPr/>
              </a:pPr>
              <a:t>‹#›</a:t>
            </a:fld>
            <a:endParaRPr lang="en-GB" dirty="0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Trebuchet MS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Open Data –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An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Economic Stimulus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pic>
        <p:nvPicPr>
          <p:cNvPr id="11" name="Picture 2" descr="C:\Users\Rackham\Documents\ConsultingWhere\Marketing\Logo\New logo\ConsultingWhere logo.bm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4" y="6237312"/>
            <a:ext cx="1915198" cy="51787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ingwher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opendatabarometer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opendatabarometer.org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uploads/system/uploads/attachment_data/file/198905/bis-13-743-market-assessment-of-public-sector-information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bis-13-950-assessing-value-of-opendata-to-economy-of-great-britain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la.fi/wp-content/uploads/2012/09/dp1260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ingwhere.com/resources/roi-information-centre.html" TargetMode="External"/><Relationship Id="rId7" Type="http://schemas.openxmlformats.org/officeDocument/2006/relationships/hyperlink" Target="http://www.nasa.gov/sites/default/files/files/SocioeconomicImpactsPrimer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cioeconomicbenefits.org/" TargetMode="External"/><Relationship Id="rId5" Type="http://schemas.openxmlformats.org/officeDocument/2006/relationships/hyperlink" Target="http://www.ordnancesurvey.co.uk/business-and-government/case-studies/index.html" TargetMode="External"/><Relationship Id="rId4" Type="http://schemas.openxmlformats.org/officeDocument/2006/relationships/hyperlink" Target="http://www.linz.govt.nz/about-linz/our-location-strategy/geospatial-projects/spatial-information-new-zealand-economy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les.rackham@consultingwhere.co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onsultingwhere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govt.nz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Open Data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An Economic Stimulus</a:t>
            </a:r>
            <a:endParaRPr lang="en-GB" dirty="0"/>
          </a:p>
        </p:txBody>
      </p:sp>
      <p:sp>
        <p:nvSpPr>
          <p:cNvPr id="5124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200" dirty="0">
              <a:latin typeface="Trebuchet MS" pitchFamily="34" charset="0"/>
            </a:endParaRPr>
          </a:p>
        </p:txBody>
      </p:sp>
      <p:sp>
        <p:nvSpPr>
          <p:cNvPr id="5125" name="Text Box 16"/>
          <p:cNvSpPr txBox="1">
            <a:spLocks noChangeArrowheads="1"/>
          </p:cNvSpPr>
          <p:nvPr/>
        </p:nvSpPr>
        <p:spPr bwMode="auto">
          <a:xfrm>
            <a:off x="2844205" y="5733256"/>
            <a:ext cx="34559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GB" dirty="0">
                <a:solidFill>
                  <a:schemeClr val="folHlink"/>
                </a:solidFill>
                <a:hlinkClick r:id="rId3"/>
              </a:rPr>
              <a:t>www.consultingwhere.com</a:t>
            </a:r>
            <a:endParaRPr lang="en-GB" dirty="0">
              <a:solidFill>
                <a:schemeClr val="folHlink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80528" y="1196752"/>
            <a:ext cx="9505056" cy="86481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GB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-4356992" y="3356992"/>
            <a:ext cx="7200528" cy="1752600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sz="2800" dirty="0" smtClean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sz="32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27584" y="4365104"/>
            <a:ext cx="7632848" cy="2304256"/>
          </a:xfrm>
        </p:spPr>
        <p:txBody>
          <a:bodyPr/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IHO MSDIWG Open Forum 3</a:t>
            </a:r>
            <a:r>
              <a:rPr lang="en-GB" sz="2000" baseline="300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rd</a:t>
            </a: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March 2015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Building a Maritime Spatial Data Infrastructure 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en-GB" sz="2000" dirty="0" smtClean="0">
                <a:latin typeface="Trebuchet MS" pitchFamily="34" charset="0"/>
              </a:rPr>
              <a:t>Les Rackham &amp; Andrew Coote 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en-GB" sz="2000" dirty="0" smtClean="0">
                <a:latin typeface="Trebuchet MS" pitchFamily="34" charset="0"/>
              </a:rPr>
              <a:t>ConsultingWhere Ltd</a:t>
            </a:r>
          </a:p>
          <a:p>
            <a:pPr marL="342900" indent="-342900" fontAlgn="auto">
              <a:spcAft>
                <a:spcPts val="0"/>
              </a:spcAft>
              <a:defRPr/>
            </a:pPr>
            <a:endParaRPr lang="en-GB" dirty="0" smtClean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LINZ Data Service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3D58A-81DE-46B5-B964-10A1E6C8D881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9" t="8512"/>
          <a:stretch/>
        </p:blipFill>
        <p:spPr>
          <a:xfrm>
            <a:off x="899592" y="1215554"/>
            <a:ext cx="7526558" cy="494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85874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Finland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Freedom of Information Act in 1766 in Sweden-Finland</a:t>
            </a:r>
          </a:p>
          <a:p>
            <a:r>
              <a:rPr lang="en-GB" dirty="0" err="1" smtClean="0"/>
              <a:t>Act:Openness</a:t>
            </a:r>
            <a:r>
              <a:rPr lang="en-GB" dirty="0" smtClean="0"/>
              <a:t> of Government Activities 1999</a:t>
            </a:r>
          </a:p>
          <a:p>
            <a:r>
              <a:rPr lang="en-GB" dirty="0" smtClean="0"/>
              <a:t>EU open data policy directives</a:t>
            </a:r>
          </a:p>
          <a:p>
            <a:pPr lvl="1"/>
            <a:r>
              <a:rPr lang="en-GB" dirty="0" smtClean="0"/>
              <a:t>Directive on re-use of Public Sector Information 2003 and 2013 </a:t>
            </a:r>
          </a:p>
          <a:p>
            <a:pPr lvl="1"/>
            <a:r>
              <a:rPr lang="en-GB" dirty="0" smtClean="0"/>
              <a:t>INSPIRE 2007</a:t>
            </a:r>
          </a:p>
          <a:p>
            <a:r>
              <a:rPr lang="en-GB" dirty="0" smtClean="0"/>
              <a:t>Government policy in 2011: increasing the availability and re-use of data assets in public sector with aim of:</a:t>
            </a:r>
          </a:p>
          <a:p>
            <a:pPr lvl="1"/>
            <a:r>
              <a:rPr lang="en-GB" dirty="0" smtClean="0"/>
              <a:t>positive economic impact on society as a whole</a:t>
            </a:r>
          </a:p>
          <a:p>
            <a:pPr lvl="1"/>
            <a:r>
              <a:rPr lang="en-GB" dirty="0" smtClean="0"/>
              <a:t>increasing democracy and promoting transparency </a:t>
            </a:r>
          </a:p>
          <a:p>
            <a:pPr lvl="1"/>
            <a:r>
              <a:rPr lang="en-GB" dirty="0" smtClean="0"/>
              <a:t>improving the data quality and efficiency of public sector</a:t>
            </a:r>
          </a:p>
          <a:p>
            <a:r>
              <a:rPr lang="en-GB" dirty="0" smtClean="0"/>
              <a:t>Major government agencies have opened up their data since 2012 e.g. National Land Survey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D58A-81DE-46B5-B964-10A1E6C8D881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645758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NLS Finland – Open Data File Service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3D58A-81DE-46B5-B964-10A1E6C8D881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7983" t="14391" r="19479" b="8829"/>
          <a:stretch>
            <a:fillRect/>
          </a:stretch>
        </p:blipFill>
        <p:spPr bwMode="auto">
          <a:xfrm>
            <a:off x="1043608" y="1251553"/>
            <a:ext cx="7056784" cy="487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b="9496"/>
          <a:stretch>
            <a:fillRect/>
          </a:stretch>
        </p:blipFill>
        <p:spPr bwMode="auto">
          <a:xfrm>
            <a:off x="0" y="1196752"/>
            <a:ext cx="91440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Data Barometer (ODB)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3D58A-81DE-46B5-B964-10A1E6C8D881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492858"/>
            <a:ext cx="2016224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Degree to which a well-resourced open government data initiative exists in each country  On a scale of 0-10, lightest to darkest.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36685" y="5446965"/>
            <a:ext cx="6099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Source: Open Data Barometer, Global Report, 2</a:t>
            </a:r>
            <a:r>
              <a:rPr lang="en-GB" i="1" baseline="30000" dirty="0" smtClean="0"/>
              <a:t>nd</a:t>
            </a:r>
            <a:r>
              <a:rPr lang="en-GB" i="1" dirty="0" smtClean="0"/>
              <a:t> Edition </a:t>
            </a:r>
          </a:p>
          <a:p>
            <a:pPr algn="r"/>
            <a:r>
              <a:rPr lang="en-GB" i="1" dirty="0" smtClean="0">
                <a:hlinkClick r:id="rId4"/>
              </a:rPr>
              <a:t>http://www.opendatabarometer.org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xmlns="" val="3719355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Country rankings – ODB top 20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7A700-4F5E-4989-A875-F4C6DA25EA44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52058"/>
          <a:stretch>
            <a:fillRect/>
          </a:stretch>
        </p:blipFill>
        <p:spPr bwMode="auto">
          <a:xfrm>
            <a:off x="1" y="1196752"/>
            <a:ext cx="91440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23928" y="5661248"/>
            <a:ext cx="482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 smtClean="0"/>
              <a:t>Source: Open Data Barometer, Global Report, 2</a:t>
            </a:r>
            <a:r>
              <a:rPr lang="en-GB" sz="1400" i="1" baseline="30000" dirty="0" smtClean="0"/>
              <a:t>nd</a:t>
            </a:r>
            <a:r>
              <a:rPr lang="en-GB" sz="1400" i="1" dirty="0" smtClean="0"/>
              <a:t> Edition </a:t>
            </a:r>
            <a:r>
              <a:rPr lang="en-GB" sz="1400" i="1" dirty="0" smtClean="0">
                <a:hlinkClick r:id="rId4"/>
              </a:rPr>
              <a:t>http://www.opendatabarometer.org</a:t>
            </a:r>
            <a:endParaRPr lang="en-GB" sz="1400" i="1" dirty="0" smtClean="0"/>
          </a:p>
          <a:p>
            <a:endParaRPr lang="en-GB" sz="1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26965"/>
            <a:ext cx="7772400" cy="1362075"/>
          </a:xfrm>
        </p:spPr>
        <p:txBody>
          <a:bodyPr/>
          <a:lstStyle/>
          <a:p>
            <a:r>
              <a:rPr lang="en-GB" sz="3600" dirty="0" smtClean="0"/>
              <a:t>Economic Case</a:t>
            </a:r>
            <a:endParaRPr lang="en-GB" sz="3600" dirty="0"/>
          </a:p>
        </p:txBody>
      </p:sp>
    </p:spTree>
    <p:extLst>
      <p:ext uri="{BB962C8B-B14F-4D97-AF65-F5344CB8AC3E}">
        <p14:creationId xmlns="" xmlns:p14="http://schemas.microsoft.com/office/powerpoint/2010/main" val="17872531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Economic arguments for open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Benefits to public and private sectors of open data: </a:t>
            </a:r>
          </a:p>
          <a:p>
            <a:pPr lvl="1"/>
            <a:r>
              <a:rPr lang="en-GB" dirty="0" smtClean="0"/>
              <a:t>drive </a:t>
            </a:r>
            <a:r>
              <a:rPr lang="en-GB" dirty="0" smtClean="0"/>
              <a:t>efficiencies</a:t>
            </a:r>
            <a:endParaRPr lang="en-GB" dirty="0" smtClean="0"/>
          </a:p>
          <a:p>
            <a:pPr lvl="1"/>
            <a:r>
              <a:rPr lang="en-GB" dirty="0" smtClean="0"/>
              <a:t>increase innovation</a:t>
            </a:r>
          </a:p>
          <a:p>
            <a:pPr lvl="1"/>
            <a:r>
              <a:rPr lang="en-GB" dirty="0" smtClean="0"/>
              <a:t>lower barriers to entry</a:t>
            </a:r>
          </a:p>
          <a:p>
            <a:pPr lvl="1"/>
            <a:r>
              <a:rPr lang="en-GB" dirty="0" smtClean="0"/>
              <a:t>generate new insights into old problems</a:t>
            </a:r>
          </a:p>
          <a:p>
            <a:pPr lvl="1"/>
            <a:r>
              <a:rPr lang="en-GB" dirty="0" smtClean="0"/>
              <a:t>reduce public expenditure </a:t>
            </a:r>
          </a:p>
          <a:p>
            <a:pPr lvl="1"/>
            <a:r>
              <a:rPr lang="en-GB" dirty="0" smtClean="0"/>
              <a:t>promote economic growth</a:t>
            </a:r>
          </a:p>
          <a:p>
            <a:pPr lvl="1"/>
            <a:r>
              <a:rPr lang="en-GB" dirty="0" smtClean="0"/>
              <a:t>i</a:t>
            </a:r>
            <a:r>
              <a:rPr lang="en-GB" dirty="0" smtClean="0"/>
              <a:t>mprove </a:t>
            </a:r>
            <a:r>
              <a:rPr lang="en-GB" dirty="0" smtClean="0"/>
              <a:t>the lot of the citizen </a:t>
            </a:r>
          </a:p>
          <a:p>
            <a:r>
              <a:rPr lang="en-GB" dirty="0" smtClean="0"/>
              <a:t>But how can we establish the economic impacts of these benefits?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3D58A-81DE-46B5-B964-10A1E6C8D881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Assessing economic impacts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studies agree open data delivers greater benefit than the costs of providing it but:</a:t>
            </a:r>
          </a:p>
          <a:p>
            <a:pPr lvl="1"/>
            <a:r>
              <a:rPr lang="en-GB" dirty="0" smtClean="0"/>
              <a:t>Rigorous and robust methods needed to establish this</a:t>
            </a:r>
          </a:p>
          <a:p>
            <a:pPr lvl="1"/>
            <a:r>
              <a:rPr lang="en-GB" dirty="0" smtClean="0"/>
              <a:t>Data on costs and benefits required </a:t>
            </a:r>
            <a:r>
              <a:rPr lang="en-GB" i="1" dirty="0" smtClean="0"/>
              <a:t>plus</a:t>
            </a:r>
          </a:p>
          <a:p>
            <a:pPr lvl="1"/>
            <a:r>
              <a:rPr lang="en-GB" dirty="0" smtClean="0"/>
              <a:t>An understanding of the demand side</a:t>
            </a:r>
          </a:p>
          <a:p>
            <a:r>
              <a:rPr lang="en-GB" dirty="0" smtClean="0"/>
              <a:t>Comparing:</a:t>
            </a:r>
          </a:p>
          <a:p>
            <a:pPr lvl="1"/>
            <a:r>
              <a:rPr lang="en-GB" dirty="0" smtClean="0"/>
              <a:t>What will happen or has happened after release of open data</a:t>
            </a:r>
          </a:p>
          <a:p>
            <a:pPr>
              <a:buNone/>
            </a:pPr>
            <a:r>
              <a:rPr lang="en-GB" sz="1800" i="1" dirty="0" smtClean="0"/>
              <a:t>With</a:t>
            </a:r>
          </a:p>
          <a:p>
            <a:pPr lvl="1"/>
            <a:r>
              <a:rPr lang="en-GB" dirty="0" smtClean="0"/>
              <a:t>Counterfactual – what would have happened anyway if data not available as open data</a:t>
            </a:r>
          </a:p>
          <a:p>
            <a:pPr>
              <a:buNone/>
            </a:pPr>
            <a:r>
              <a:rPr lang="en-GB" dirty="0" smtClean="0"/>
              <a:t> 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3D58A-81DE-46B5-B964-10A1E6C8D881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Assessing Economic Impacts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Need to distinguish between:</a:t>
            </a:r>
          </a:p>
          <a:p>
            <a:pPr lvl="1"/>
            <a:r>
              <a:rPr lang="en-GB" b="1" dirty="0" smtClean="0"/>
              <a:t>Direct value</a:t>
            </a:r>
            <a:r>
              <a:rPr lang="en-GB" dirty="0" smtClean="0"/>
              <a:t>: i.e. revenue generated by government from selling access to public sector information</a:t>
            </a:r>
          </a:p>
          <a:p>
            <a:pPr lvl="1"/>
            <a:r>
              <a:rPr lang="en-GB" b="1" dirty="0" smtClean="0"/>
              <a:t>Commercial value </a:t>
            </a:r>
            <a:r>
              <a:rPr lang="en-GB" dirty="0" smtClean="0"/>
              <a:t>- revenue generated by companies through the use of open data to develop products and services</a:t>
            </a:r>
          </a:p>
          <a:p>
            <a:pPr lvl="1"/>
            <a:r>
              <a:rPr lang="en-GB" b="1" dirty="0" smtClean="0"/>
              <a:t>Downstream value</a:t>
            </a:r>
            <a:r>
              <a:rPr lang="en-GB" dirty="0" smtClean="0"/>
              <a:t>: value to users of products and services  and the wider economic, social and environment benefits</a:t>
            </a:r>
          </a:p>
          <a:p>
            <a:r>
              <a:rPr lang="en-GB" dirty="0" smtClean="0"/>
              <a:t>Approaches have included:</a:t>
            </a:r>
          </a:p>
          <a:p>
            <a:pPr lvl="1"/>
            <a:r>
              <a:rPr lang="en-GB" dirty="0" smtClean="0"/>
              <a:t>Top down – value-added approach </a:t>
            </a:r>
          </a:p>
          <a:p>
            <a:pPr lvl="1"/>
            <a:r>
              <a:rPr lang="en-GB" dirty="0" smtClean="0"/>
              <a:t>Bottom up – based on multiplying up from specific case studies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D58A-81DE-46B5-B964-10A1E6C8D881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Value of public sector information in UK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24744"/>
            <a:ext cx="8219256" cy="4824536"/>
          </a:xfrm>
        </p:spPr>
        <p:txBody>
          <a:bodyPr/>
          <a:lstStyle/>
          <a:p>
            <a:pPr marL="457200" indent="-457200">
              <a:buNone/>
            </a:pPr>
            <a:r>
              <a:rPr lang="en-GB" dirty="0" smtClean="0"/>
              <a:t>Taking into account: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b="1" dirty="0" smtClean="0"/>
              <a:t>direct value </a:t>
            </a:r>
            <a:r>
              <a:rPr lang="en-GB" dirty="0" smtClean="0"/>
              <a:t>to producers and suppliers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b="1" dirty="0" smtClean="0"/>
              <a:t>indirect value </a:t>
            </a:r>
            <a:r>
              <a:rPr lang="en-GB" dirty="0" smtClean="0"/>
              <a:t>deriving from production and supply i.e. the benefits accruing up the supply chain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b="1" dirty="0" smtClean="0"/>
              <a:t>direct use value</a:t>
            </a:r>
            <a:r>
              <a:rPr lang="en-GB" dirty="0" smtClean="0"/>
              <a:t> to consumers: benefits to businesses, society, citizens and the public sector from directly using and re-using public sector information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b="1" dirty="0" smtClean="0"/>
              <a:t>wider societal value</a:t>
            </a:r>
            <a:r>
              <a:rPr lang="en-GB" dirty="0" smtClean="0"/>
              <a:t> arising from the use and re-use of public sector information.</a:t>
            </a:r>
          </a:p>
          <a:p>
            <a:r>
              <a:rPr lang="en-GB" dirty="0" smtClean="0"/>
              <a:t>Estimated value of 1-3 is £1.8 billion (lower bound:£1.2 billion, and upper bound: £2.2 billion) at 2011 prices</a:t>
            </a:r>
          </a:p>
          <a:p>
            <a:r>
              <a:rPr lang="en-GB" dirty="0" smtClean="0"/>
              <a:t>Adding 4  at £5 billion gives total estimated value of public sector information £6.2 billion and £7.2 billion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E0E-1493-4F3F-8692-F49AA5E41776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5805264"/>
            <a:ext cx="54726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 err="1" smtClean="0"/>
              <a:t>Deloitte,Market</a:t>
            </a:r>
            <a:r>
              <a:rPr lang="en-GB" sz="1200" i="1" dirty="0" smtClean="0"/>
              <a:t> </a:t>
            </a:r>
            <a:r>
              <a:rPr lang="en-GB" sz="1200" i="1" dirty="0" smtClean="0"/>
              <a:t>Assessment of Public Sector </a:t>
            </a:r>
            <a:r>
              <a:rPr lang="en-GB" sz="1200" i="1" dirty="0" smtClean="0"/>
              <a:t>Information 2013</a:t>
            </a:r>
            <a:r>
              <a:rPr lang="en-GB" sz="1200" i="1" dirty="0" smtClean="0"/>
              <a:t>, BIS </a:t>
            </a:r>
            <a:r>
              <a:rPr lang="en-GB" sz="1200" i="1" dirty="0" smtClean="0">
                <a:hlinkClick r:id="rId3"/>
              </a:rPr>
              <a:t>https://www.gov.uk/government/uploads/system/uploads/attachment_data/file/</a:t>
            </a:r>
            <a:endParaRPr lang="en-GB" sz="12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meant by open data? </a:t>
            </a:r>
            <a:endParaRPr lang="en-GB" dirty="0" smtClean="0"/>
          </a:p>
          <a:p>
            <a:r>
              <a:rPr lang="en-GB" dirty="0" smtClean="0"/>
              <a:t>Open </a:t>
            </a:r>
            <a:r>
              <a:rPr lang="en-GB" dirty="0"/>
              <a:t>data in </a:t>
            </a:r>
            <a:r>
              <a:rPr lang="en-GB" dirty="0" smtClean="0"/>
              <a:t>UK and other </a:t>
            </a:r>
            <a:r>
              <a:rPr lang="en-GB" dirty="0"/>
              <a:t>countries </a:t>
            </a:r>
            <a:endParaRPr lang="en-GB" dirty="0" smtClean="0"/>
          </a:p>
          <a:p>
            <a:r>
              <a:rPr lang="en-GB" dirty="0" smtClean="0"/>
              <a:t>What are the benefits of open data?</a:t>
            </a:r>
          </a:p>
          <a:p>
            <a:r>
              <a:rPr lang="en-GB" dirty="0" smtClean="0"/>
              <a:t>Can the economic impact be measure quantitatively?</a:t>
            </a:r>
          </a:p>
          <a:p>
            <a:r>
              <a:rPr lang="en-GB" dirty="0" smtClean="0"/>
              <a:t>What approaches are used? </a:t>
            </a:r>
          </a:p>
          <a:p>
            <a:r>
              <a:rPr lang="en-GB" dirty="0" smtClean="0"/>
              <a:t>Geospatial </a:t>
            </a:r>
            <a:r>
              <a:rPr lang="en-GB" dirty="0" smtClean="0"/>
              <a:t>data </a:t>
            </a:r>
            <a:r>
              <a:rPr lang="en-GB" dirty="0" smtClean="0"/>
              <a:t>– some case studies of economic value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3D58A-81DE-46B5-B964-10A1E6C8D881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420417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Ordnance Survey Open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Study</a:t>
            </a:r>
            <a:r>
              <a:rPr lang="en-GB" baseline="30000" dirty="0" smtClean="0"/>
              <a:t>1</a:t>
            </a:r>
            <a:r>
              <a:rPr lang="en-GB" dirty="0" smtClean="0"/>
              <a:t> undertaken in 2012 of benefits of OS </a:t>
            </a:r>
            <a:r>
              <a:rPr lang="en-GB" dirty="0" err="1" smtClean="0"/>
              <a:t>OpenData</a:t>
            </a:r>
            <a:r>
              <a:rPr lang="en-GB" dirty="0" smtClean="0"/>
              <a:t>™ to commercial organisations:</a:t>
            </a:r>
          </a:p>
          <a:p>
            <a:pPr lvl="1"/>
            <a:r>
              <a:rPr lang="en-GB" dirty="0" smtClean="0"/>
              <a:t>Datasets included small and medium scale topographic </a:t>
            </a:r>
            <a:r>
              <a:rPr lang="en-GB" dirty="0" smtClean="0"/>
              <a:t>data</a:t>
            </a:r>
            <a:r>
              <a:rPr lang="en-GB" dirty="0" smtClean="0"/>
              <a:t> </a:t>
            </a:r>
            <a:endParaRPr lang="en-GB" dirty="0" smtClean="0"/>
          </a:p>
          <a:p>
            <a:pPr lvl="1"/>
            <a:r>
              <a:rPr lang="en-GB" dirty="0" smtClean="0"/>
              <a:t>Excluded high revenue earning data </a:t>
            </a:r>
            <a:r>
              <a:rPr lang="en-GB" dirty="0" err="1" smtClean="0"/>
              <a:t>MasterMap</a:t>
            </a:r>
            <a:r>
              <a:rPr lang="en-GB" dirty="0" smtClean="0"/>
              <a:t> and </a:t>
            </a:r>
            <a:r>
              <a:rPr lang="en-GB" dirty="0" err="1" smtClean="0"/>
              <a:t>Geoplace</a:t>
            </a:r>
            <a:endParaRPr lang="en-GB" dirty="0" smtClean="0"/>
          </a:p>
          <a:p>
            <a:r>
              <a:rPr lang="en-GB" dirty="0" smtClean="0"/>
              <a:t>Result of making OS </a:t>
            </a:r>
            <a:r>
              <a:rPr lang="en-GB" dirty="0" err="1" smtClean="0"/>
              <a:t>OpenData</a:t>
            </a:r>
            <a:r>
              <a:rPr lang="en-GB" dirty="0" smtClean="0"/>
              <a:t> free at point of delivery:</a:t>
            </a:r>
          </a:p>
          <a:p>
            <a:pPr lvl="1"/>
            <a:r>
              <a:rPr lang="en-GB" dirty="0" smtClean="0"/>
              <a:t>Net £13.0M </a:t>
            </a:r>
            <a:r>
              <a:rPr lang="en-GB" dirty="0" smtClean="0"/>
              <a:t>- £</a:t>
            </a:r>
            <a:r>
              <a:rPr lang="en-GB" dirty="0" smtClean="0"/>
              <a:t>28.5M increase in GDP after 5 years (in 2016)</a:t>
            </a:r>
          </a:p>
          <a:p>
            <a:pPr lvl="1"/>
            <a:r>
              <a:rPr lang="en-GB" dirty="0" smtClean="0"/>
              <a:t>Improved productivity in economy and higher levels of output</a:t>
            </a:r>
          </a:p>
          <a:p>
            <a:r>
              <a:rPr lang="en-GB" dirty="0" smtClean="0"/>
              <a:t>Dependent on continuing maintenance</a:t>
            </a:r>
          </a:p>
          <a:p>
            <a:r>
              <a:rPr lang="en-GB" dirty="0" smtClean="0"/>
              <a:t>Biggest benefits were to existing users</a:t>
            </a:r>
          </a:p>
          <a:p>
            <a:r>
              <a:rPr lang="en-GB" dirty="0" smtClean="0"/>
              <a:t>Importance of awareness programme for new users (</a:t>
            </a:r>
            <a:r>
              <a:rPr lang="en-GB" dirty="0" err="1" smtClean="0"/>
              <a:t>Geovation</a:t>
            </a:r>
            <a:r>
              <a:rPr lang="en-GB" dirty="0" smtClean="0"/>
              <a:t>)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D58A-81DE-46B5-B964-10A1E6C8D881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5262251"/>
            <a:ext cx="6809467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endParaRPr lang="en-GB" sz="1200" i="1" dirty="0" smtClean="0">
              <a:hlinkClick r:id="rId3"/>
            </a:endParaRPr>
          </a:p>
          <a:p>
            <a:pPr algn="r"/>
            <a:endParaRPr lang="en-GB" sz="1200" i="1" dirty="0" smtClean="0">
              <a:hlinkClick r:id="rId3"/>
            </a:endParaRPr>
          </a:p>
          <a:p>
            <a:pPr algn="r"/>
            <a:r>
              <a:rPr lang="en-GB" sz="1200" baseline="30000" dirty="0" smtClean="0"/>
              <a:t>1</a:t>
            </a:r>
            <a:r>
              <a:rPr lang="en-GB" sz="1200" i="1" dirty="0" smtClean="0"/>
              <a:t>Assessing the Value of OS </a:t>
            </a:r>
            <a:r>
              <a:rPr lang="en-GB" sz="1200" i="1" dirty="0" err="1" smtClean="0"/>
              <a:t>OpenData</a:t>
            </a:r>
            <a:r>
              <a:rPr lang="en-GB" sz="1200" i="1" dirty="0" smtClean="0"/>
              <a:t>™ to the Economy of Great Britain – Synopsis  June 2013  </a:t>
            </a:r>
            <a:r>
              <a:rPr lang="en-GB" sz="1200" i="1" dirty="0" smtClean="0">
                <a:hlinkClick r:id="rId3"/>
              </a:rPr>
              <a:t>https://www.gov.uk/bis-13-950-assessing-value-of-opendata-to-economy-of-great-britain.pdf</a:t>
            </a:r>
            <a:endParaRPr lang="en-GB" sz="1200" i="1" dirty="0"/>
          </a:p>
        </p:txBody>
      </p:sp>
    </p:spTree>
    <p:extLst>
      <p:ext uri="{BB962C8B-B14F-4D97-AF65-F5344CB8AC3E}">
        <p14:creationId xmlns="" xmlns:p14="http://schemas.microsoft.com/office/powerpoint/2010/main" val="41743122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Marginal costing of GI and SME growth </a:t>
            </a:r>
            <a:br>
              <a:rPr lang="en-GB" sz="2800" dirty="0" smtClean="0"/>
            </a:br>
            <a:r>
              <a:rPr lang="en-GB" sz="2400" dirty="0" smtClean="0"/>
              <a:t>Study by Research Institute of the Finnish Economy</a:t>
            </a:r>
            <a:r>
              <a:rPr lang="en-GB" sz="2400" baseline="30000" dirty="0" smtClean="0"/>
              <a:t>1</a:t>
            </a: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Examined use of public sector GI by commercial companies in 15 countries between 2000 - 2007</a:t>
            </a:r>
          </a:p>
          <a:p>
            <a:r>
              <a:rPr lang="en-GB" dirty="0" smtClean="0"/>
              <a:t>Findings were:</a:t>
            </a:r>
          </a:p>
          <a:p>
            <a:pPr lvl="1"/>
            <a:r>
              <a:rPr lang="en-GB" dirty="0" smtClean="0"/>
              <a:t>Commercial companies in countries using marginally priced or free data have grown on average 15% more per annum than those in countries where  the price is based on cost recovery</a:t>
            </a:r>
          </a:p>
          <a:p>
            <a:pPr lvl="1"/>
            <a:r>
              <a:rPr lang="en-GB" dirty="0" smtClean="0"/>
              <a:t>Positive growth impact was found one year after switching to marginal costing with a stronger boost after two years</a:t>
            </a:r>
          </a:p>
          <a:p>
            <a:pPr lvl="1"/>
            <a:r>
              <a:rPr lang="en-GB" dirty="0" smtClean="0"/>
              <a:t>SME (Small to Medium Size Enterprises) benefit most, notable growth not evident amongst larger companies</a:t>
            </a:r>
          </a:p>
          <a:p>
            <a:r>
              <a:rPr lang="en-GB" dirty="0" smtClean="0"/>
              <a:t>Concluded </a:t>
            </a:r>
            <a:r>
              <a:rPr lang="en-GB" dirty="0" smtClean="0"/>
              <a:t>that switching to marginal cost pricing substantially lowers barriers for SMEs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D58A-81DE-46B5-B964-10A1E6C8D881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573325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aseline="30000" dirty="0" smtClean="0"/>
              <a:t>1</a:t>
            </a:r>
            <a:r>
              <a:rPr lang="en-GB" sz="1200" i="1" dirty="0" smtClean="0"/>
              <a:t>Koski,Does Marginal Cost Pricing of Public Sector Information Spur Firm Growth? ETLA</a:t>
            </a:r>
          </a:p>
          <a:p>
            <a:pPr algn="r"/>
            <a:r>
              <a:rPr lang="en-GB" sz="1200" i="1" dirty="0" smtClean="0">
                <a:hlinkClick r:id="rId3"/>
              </a:rPr>
              <a:t>http://www.etla.fi/wp-content/uploads/2012/09/dp1260.pdf</a:t>
            </a:r>
            <a:endParaRPr lang="en-GB" sz="1200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21290">
            <a:off x="467544" y="1516089"/>
            <a:ext cx="3204435" cy="413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Economic value of hydrographic data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3D58A-81DE-46B5-B964-10A1E6C8D881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7" y="1268760"/>
            <a:ext cx="2952329" cy="4177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58243">
            <a:off x="5518146" y="1593786"/>
            <a:ext cx="2944738" cy="4149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Case study of Vanuatu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4824536"/>
          </a:xfrm>
        </p:spPr>
        <p:txBody>
          <a:bodyPr/>
          <a:lstStyle/>
          <a:p>
            <a:r>
              <a:rPr lang="en-GB" sz="2100" dirty="0" smtClean="0"/>
              <a:t>Report on case for updated hydrographic surveys and electronic navigational charts for Vanuatu’s ports</a:t>
            </a:r>
          </a:p>
          <a:p>
            <a:r>
              <a:rPr lang="en-GB" sz="2100" dirty="0" smtClean="0"/>
              <a:t>Economy very dependent on international maritime trade – relies heavily on cruise tourism</a:t>
            </a:r>
          </a:p>
          <a:p>
            <a:r>
              <a:rPr lang="en-GB" sz="2100" dirty="0" smtClean="0"/>
              <a:t>SOLAS regulations required ECDIS from July 2014</a:t>
            </a:r>
          </a:p>
          <a:p>
            <a:r>
              <a:rPr lang="en-GB" sz="2100" dirty="0" smtClean="0"/>
              <a:t>Lack of such accurate charts meant that cargo and cruise ships traffic to these countries disrupted</a:t>
            </a:r>
          </a:p>
          <a:p>
            <a:r>
              <a:rPr lang="en-GB" sz="2100" dirty="0" smtClean="0"/>
              <a:t>Preliminary study confirmed that the benefits of complying with IMO Conventions far outweigh the costs </a:t>
            </a:r>
          </a:p>
          <a:p>
            <a:r>
              <a:rPr lang="en-GB" sz="2100" dirty="0" smtClean="0"/>
              <a:t>The benefit/cost ratio in “worst case scenario” was 91, for every Vatu spent, government can expect to receive 91 Vatu in return. </a:t>
            </a:r>
          </a:p>
          <a:p>
            <a:r>
              <a:rPr lang="en-GB" sz="2100" dirty="0" smtClean="0"/>
              <a:t>Put another way the net present value of implementing this project  would be 37 billion Vatu (US$ 383 million) over 5 years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A700-4F5E-4989-A875-F4C6DA25EA44}" type="slidenum">
              <a:rPr lang="en-GB" smtClean="0"/>
              <a:pPr/>
              <a:t>23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Summary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Increasing body of evidence on quantitative benefits</a:t>
            </a:r>
          </a:p>
          <a:p>
            <a:r>
              <a:rPr lang="en-GB" dirty="0" smtClean="0"/>
              <a:t>Range of methodologies makes direct comparison of results difficult</a:t>
            </a:r>
          </a:p>
          <a:p>
            <a:r>
              <a:rPr lang="en-GB" dirty="0" smtClean="0"/>
              <a:t>Nascent community of geospatial scientists and economists working on guidelines for preferred approaches</a:t>
            </a:r>
          </a:p>
          <a:p>
            <a:r>
              <a:rPr lang="en-GB" dirty="0" smtClean="0"/>
              <a:t>A lot can be learned from looking at the work of environmental and transport communities who have assembled good databases and standards for valuation</a:t>
            </a:r>
          </a:p>
          <a:p>
            <a:r>
              <a:rPr lang="en-GB" dirty="0" smtClean="0"/>
              <a:t>Economic benefits studies only useful when linked to effective “storytelling” aligned to political agenda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3D58A-81DE-46B5-B964-10A1E6C8D881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8287446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Information on economic benefits</a:t>
            </a:r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824536"/>
          </a:xfrm>
        </p:spPr>
        <p:txBody>
          <a:bodyPr/>
          <a:lstStyle/>
          <a:p>
            <a:pPr lvl="0"/>
            <a:r>
              <a:rPr lang="en-US" sz="2000" b="1" dirty="0">
                <a:solidFill>
                  <a:srgbClr val="000000"/>
                </a:solidFill>
              </a:rPr>
              <a:t>ConsultingWhere  - Return on Investment (</a:t>
            </a:r>
            <a:r>
              <a:rPr lang="en-US" sz="2000" b="1" dirty="0" err="1">
                <a:solidFill>
                  <a:srgbClr val="000000"/>
                </a:solidFill>
              </a:rPr>
              <a:t>RoI</a:t>
            </a:r>
            <a:r>
              <a:rPr lang="en-US" sz="2000" b="1" dirty="0">
                <a:solidFill>
                  <a:srgbClr val="000000"/>
                </a:solidFill>
              </a:rPr>
              <a:t>) Information Centre </a:t>
            </a:r>
            <a:r>
              <a:rPr lang="en-US" sz="1600" dirty="0">
                <a:solidFill>
                  <a:srgbClr val="000000"/>
                </a:solidFill>
                <a:hlinkClick r:id="rId3"/>
              </a:rPr>
              <a:t>http://www.consultingwhere.com/resources/roi-information-centre.html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GB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Environmental </a:t>
            </a: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Valuation Reference Inventory (EVRI)</a:t>
            </a:r>
          </a:p>
          <a:p>
            <a:pPr marL="357188" indent="0">
              <a:buNone/>
            </a:pPr>
            <a:r>
              <a:rPr lang="en-GB" sz="1600" b="1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http://www.evri.ca</a:t>
            </a:r>
            <a:endParaRPr lang="en-GB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b="1" dirty="0" smtClean="0"/>
              <a:t>Spatial</a:t>
            </a:r>
            <a:r>
              <a:rPr lang="en-GB" sz="2000" b="1" dirty="0"/>
              <a:t> Information in the New Zealand Economy - Realising Productivity </a:t>
            </a:r>
            <a:r>
              <a:rPr lang="en-GB" sz="2000" b="1" dirty="0" smtClean="0"/>
              <a:t>Gains</a:t>
            </a:r>
            <a:endParaRPr lang="en-GB" sz="2000" b="1" dirty="0" smtClean="0">
              <a:hlinkClick r:id="rId4"/>
            </a:endParaRPr>
          </a:p>
          <a:p>
            <a:pPr marL="357188" indent="0">
              <a:buNone/>
            </a:pPr>
            <a:r>
              <a:rPr lang="en-GB" sz="1600" dirty="0" smtClean="0">
                <a:hlinkClick r:id="rId4"/>
              </a:rPr>
              <a:t>http</a:t>
            </a:r>
            <a:r>
              <a:rPr lang="en-GB" sz="1600" dirty="0">
                <a:hlinkClick r:id="rId4"/>
              </a:rPr>
              <a:t>://</a:t>
            </a:r>
            <a:r>
              <a:rPr lang="en-GB" sz="1600" dirty="0" smtClean="0">
                <a:hlinkClick r:id="rId4"/>
              </a:rPr>
              <a:t>www.linz.govt.nz/about-linz/our-location-strategy/geospatial-projects/spatial-information-new-zealand-economy</a:t>
            </a:r>
            <a:endParaRPr lang="en-GB" sz="1600" dirty="0" smtClean="0"/>
          </a:p>
          <a:p>
            <a:r>
              <a:rPr lang="en-US" sz="2000" b="1" dirty="0" smtClean="0"/>
              <a:t>Ordnance Survey: Case Studies Locator </a:t>
            </a:r>
            <a:r>
              <a:rPr lang="en-US" sz="1600" dirty="0" smtClean="0">
                <a:hlinkClick r:id="rId5"/>
              </a:rPr>
              <a:t>http://www.ordnancesurvey.co.uk/business-and-government/case-studies/index.html</a:t>
            </a:r>
            <a:endParaRPr lang="en-US" sz="1600" dirty="0" smtClean="0"/>
          </a:p>
          <a:p>
            <a:r>
              <a:rPr lang="en-US" sz="2000" b="1" dirty="0" smtClean="0"/>
              <a:t>Socio-economic Benefits Community website</a:t>
            </a:r>
          </a:p>
          <a:p>
            <a:pPr marL="400050" lvl="1" indent="0">
              <a:buNone/>
            </a:pPr>
            <a:r>
              <a:rPr lang="en-US" sz="1600" dirty="0" smtClean="0">
                <a:hlinkClick r:id="rId6"/>
              </a:rPr>
              <a:t>http://www.socioeconomicbenefits.org</a:t>
            </a:r>
            <a:endParaRPr lang="en-US" sz="1200" dirty="0" smtClean="0"/>
          </a:p>
          <a:p>
            <a:pPr marL="357188" indent="-357188"/>
            <a:r>
              <a:rPr lang="en-GB" sz="2000" b="1" dirty="0" smtClean="0"/>
              <a:t>NASA: Measuring Socioeconomic Impacts of Earth Observation</a:t>
            </a:r>
          </a:p>
          <a:p>
            <a:pPr indent="17463">
              <a:buNone/>
            </a:pPr>
            <a:r>
              <a:rPr lang="en-GB" sz="1600" dirty="0" smtClean="0">
                <a:hlinkClick r:id="rId7"/>
              </a:rPr>
              <a:t>http://www.nasa.gov/sites/default/files/files/SocioeconomicImpactsPrimer.pdf</a:t>
            </a:r>
            <a:endParaRPr lang="en-GB" sz="1600" dirty="0" smtClean="0"/>
          </a:p>
          <a:p>
            <a:pPr marL="357188" indent="0">
              <a:buNone/>
            </a:pPr>
            <a:endParaRPr lang="en-GB" sz="1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463">
              <a:buNone/>
            </a:pPr>
            <a:endParaRPr lang="en-GB" sz="1600" dirty="0" smtClean="0"/>
          </a:p>
          <a:p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D58A-81DE-46B5-B964-10A1E6C8D881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1836955"/>
      </p:ext>
    </p:extLst>
  </p:cSld>
  <p:clrMapOvr>
    <a:masterClrMapping/>
  </p:clrMapOvr>
  <p:transition spd="med" advTm="5008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dirty="0" smtClean="0"/>
              <a:t>Contact Information:</a:t>
            </a:r>
            <a:endParaRPr lang="en-GB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dirty="0" smtClean="0">
                <a:solidFill>
                  <a:schemeClr val="tx2"/>
                </a:solidFill>
                <a:ea typeface="+mj-ea"/>
                <a:cs typeface="+mj-cs"/>
              </a:rPr>
              <a:t>Mobile: +44 7976852097</a:t>
            </a:r>
            <a:br>
              <a:rPr lang="en-GB" sz="2000" dirty="0" smtClean="0">
                <a:solidFill>
                  <a:schemeClr val="tx2"/>
                </a:solidFill>
                <a:ea typeface="+mj-ea"/>
                <a:cs typeface="+mj-cs"/>
              </a:rPr>
            </a:br>
            <a:r>
              <a:rPr lang="en-GB" sz="2000" dirty="0" smtClean="0">
                <a:solidFill>
                  <a:schemeClr val="tx2"/>
                </a:solidFill>
                <a:ea typeface="+mj-ea"/>
                <a:cs typeface="+mj-cs"/>
              </a:rPr>
              <a:t>Email: </a:t>
            </a:r>
            <a:r>
              <a:rPr lang="en-GB" sz="2000" dirty="0" err="1" smtClean="0">
                <a:solidFill>
                  <a:schemeClr val="tx2"/>
                </a:solidFill>
                <a:ea typeface="+mj-ea"/>
                <a:cs typeface="+mj-cs"/>
                <a:hlinkClick r:id="rId3"/>
              </a:rPr>
              <a:t>les.rackham@consultingwhere.com</a:t>
            </a:r>
            <a:endParaRPr lang="en-GB" sz="20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r>
              <a:rPr lang="en-GB" sz="2000" dirty="0" smtClean="0">
                <a:solidFill>
                  <a:schemeClr val="tx2"/>
                </a:solidFill>
                <a:ea typeface="+mj-ea"/>
                <a:cs typeface="+mj-cs"/>
              </a:rPr>
              <a:t>Skype: </a:t>
            </a:r>
            <a:r>
              <a:rPr lang="en-GB" sz="2000" dirty="0" err="1" smtClean="0">
                <a:solidFill>
                  <a:schemeClr val="tx2"/>
                </a:solidFill>
                <a:ea typeface="+mj-ea"/>
                <a:cs typeface="+mj-cs"/>
              </a:rPr>
              <a:t>les.rackham</a:t>
            </a:r>
            <a:r>
              <a:rPr lang="en-GB" sz="2000" dirty="0" smtClean="0">
                <a:solidFill>
                  <a:schemeClr val="tx2"/>
                </a:solidFill>
                <a:ea typeface="+mj-ea"/>
                <a:cs typeface="+mj-cs"/>
              </a:rPr>
              <a:t>    </a:t>
            </a:r>
            <a:r>
              <a:rPr lang="en-GB" sz="2000" dirty="0" err="1" smtClean="0">
                <a:solidFill>
                  <a:schemeClr val="tx2"/>
                </a:solidFill>
                <a:ea typeface="+mj-ea"/>
                <a:cs typeface="+mj-cs"/>
              </a:rPr>
              <a:t>Romsey</a:t>
            </a:r>
            <a:r>
              <a:rPr lang="en-GB" sz="2000" dirty="0" smtClean="0">
                <a:solidFill>
                  <a:schemeClr val="tx2"/>
                </a:solidFill>
                <a:ea typeface="+mj-ea"/>
                <a:cs typeface="+mj-cs"/>
              </a:rPr>
              <a:t>, UK</a:t>
            </a:r>
          </a:p>
          <a:p>
            <a:r>
              <a:rPr lang="en-GB" sz="2000" dirty="0" smtClean="0">
                <a:solidFill>
                  <a:schemeClr val="tx2"/>
                </a:solidFill>
                <a:ea typeface="+mj-ea"/>
                <a:cs typeface="+mj-cs"/>
              </a:rPr>
              <a:t>Website: </a:t>
            </a:r>
            <a:r>
              <a:rPr lang="en-GB" sz="2000" dirty="0" err="1" smtClean="0">
                <a:solidFill>
                  <a:schemeClr val="tx2"/>
                </a:solidFill>
                <a:ea typeface="+mj-ea"/>
                <a:cs typeface="+mj-cs"/>
                <a:hlinkClick r:id="rId4"/>
              </a:rPr>
              <a:t>www.consultingwhere.com</a:t>
            </a:r>
            <a:endParaRPr lang="en-GB" sz="20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r>
              <a:rPr lang="en-GB" sz="2000" dirty="0" smtClean="0">
                <a:solidFill>
                  <a:schemeClr val="tx2"/>
                </a:solidFill>
                <a:ea typeface="+mj-ea"/>
                <a:cs typeface="+mj-cs"/>
              </a:rPr>
              <a:t/>
            </a:r>
            <a:br>
              <a:rPr lang="en-GB" sz="2000" dirty="0" smtClean="0">
                <a:solidFill>
                  <a:schemeClr val="tx2"/>
                </a:solidFill>
                <a:ea typeface="+mj-ea"/>
                <a:cs typeface="+mj-cs"/>
              </a:rPr>
            </a:br>
            <a:endParaRPr lang="en-GB" sz="2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 of open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Readily accessible</a:t>
            </a:r>
          </a:p>
          <a:p>
            <a:r>
              <a:rPr lang="en-GB" dirty="0" smtClean="0"/>
              <a:t>Available in an open format i.e. a format that has a freely available specification with no limitations on use</a:t>
            </a:r>
          </a:p>
          <a:p>
            <a:r>
              <a:rPr lang="en-GB" dirty="0" smtClean="0"/>
              <a:t>Available under an open licence:</a:t>
            </a:r>
          </a:p>
          <a:p>
            <a:pPr lvl="1"/>
            <a:r>
              <a:rPr lang="en-GB" dirty="0" smtClean="0"/>
              <a:t>Allows free use of the data, redistribution of the data, including sale, on its own or as part of a compilation</a:t>
            </a:r>
          </a:p>
          <a:p>
            <a:pPr lvl="1"/>
            <a:r>
              <a:rPr lang="en-GB" dirty="0" smtClean="0"/>
              <a:t>Allows the creation of derivatives and separation of data</a:t>
            </a:r>
          </a:p>
          <a:p>
            <a:pPr lvl="1"/>
            <a:r>
              <a:rPr lang="en-GB" dirty="0" smtClean="0"/>
              <a:t>All parties receiving the data should have the same rights</a:t>
            </a:r>
          </a:p>
          <a:p>
            <a:pPr lvl="1"/>
            <a:r>
              <a:rPr lang="en-GB" dirty="0" smtClean="0"/>
              <a:t>No restrictions on use or application for any purpose </a:t>
            </a:r>
          </a:p>
          <a:p>
            <a:r>
              <a:rPr lang="en-GB" dirty="0" smtClean="0"/>
              <a:t>Licence </a:t>
            </a:r>
            <a:r>
              <a:rPr lang="en-GB" i="1" dirty="0" smtClean="0"/>
              <a:t>may</a:t>
            </a:r>
            <a:r>
              <a:rPr lang="en-GB" dirty="0" smtClean="0"/>
              <a:t> impose certain conditions e.g.</a:t>
            </a:r>
          </a:p>
          <a:p>
            <a:pPr lvl="1"/>
            <a:r>
              <a:rPr lang="en-GB" dirty="0" smtClean="0"/>
              <a:t>Inclusion of attributions</a:t>
            </a:r>
          </a:p>
          <a:p>
            <a:pPr marL="747522" lvl="1" indent="-347472">
              <a:spcBef>
                <a:spcPts val="576"/>
              </a:spcBef>
              <a:spcAft>
                <a:spcPts val="0"/>
              </a:spcAft>
              <a:buSzPts val="2400"/>
            </a:pPr>
            <a:r>
              <a:rPr lang="en-GB" dirty="0" smtClean="0"/>
              <a:t>Retention of copyright notices 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3D58A-81DE-46B5-B964-10A1E6C8D881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503397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Freely available not available free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Open does not necessarily mean free of charge</a:t>
            </a:r>
          </a:p>
          <a:p>
            <a:pPr lvl="1"/>
            <a:r>
              <a:rPr lang="en-GB" dirty="0" smtClean="0"/>
              <a:t>Open is primarily about access and transparency</a:t>
            </a:r>
          </a:p>
          <a:p>
            <a:r>
              <a:rPr lang="en-GB" dirty="0" smtClean="0"/>
              <a:t>In common parlance free at the point of access equates to free of charge</a:t>
            </a:r>
          </a:p>
          <a:p>
            <a:pPr>
              <a:buNone/>
            </a:pPr>
            <a:r>
              <a:rPr lang="en-GB" i="1" dirty="0" smtClean="0"/>
              <a:t>But</a:t>
            </a:r>
          </a:p>
          <a:p>
            <a:r>
              <a:rPr lang="en-GB" dirty="0" smtClean="0"/>
              <a:t>Charging more than a reasonable amount for processing and distribution might be construed as limiting access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E0E-1493-4F3F-8692-F49AA5E41776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Drivers for opening up data in 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Maintaining competitive advantage through innovation and better and more accessible information</a:t>
            </a:r>
          </a:p>
          <a:p>
            <a:r>
              <a:rPr lang="en-GB" dirty="0" smtClean="0"/>
              <a:t>Greater efficiency in the public sector through improved data sharing</a:t>
            </a:r>
          </a:p>
          <a:p>
            <a:r>
              <a:rPr lang="en-GB" dirty="0" smtClean="0"/>
              <a:t>Government transparency agenda</a:t>
            </a:r>
          </a:p>
          <a:p>
            <a:r>
              <a:rPr lang="en-GB" dirty="0" smtClean="0"/>
              <a:t>Unlocking information available in public sector data</a:t>
            </a:r>
          </a:p>
          <a:p>
            <a:r>
              <a:rPr lang="en-GB" dirty="0" smtClean="0"/>
              <a:t>Giving access to the private sector and the citizen</a:t>
            </a:r>
          </a:p>
          <a:p>
            <a:r>
              <a:rPr lang="en-GB" dirty="0" smtClean="0"/>
              <a:t>Economic growth built on open public sector data</a:t>
            </a:r>
          </a:p>
          <a:p>
            <a:r>
              <a:rPr lang="en-GB" dirty="0" smtClean="0"/>
              <a:t>Growth of open data captured by communities such as OpenStreetMap</a:t>
            </a:r>
          </a:p>
          <a:p>
            <a:r>
              <a:rPr lang="en-GB" dirty="0" smtClean="0"/>
              <a:t>European Directive on INSPIRE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D58A-81DE-46B5-B964-10A1E6C8D88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6346295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smtClean="0"/>
              <a:t>Exemplar National Initiatives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BCE0E-1493-4F3F-8692-F49AA5E41776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5238011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New Zealand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19256" cy="4824536"/>
          </a:xfrm>
        </p:spPr>
        <p:txBody>
          <a:bodyPr/>
          <a:lstStyle/>
          <a:p>
            <a:r>
              <a:rPr lang="en-GB" dirty="0" smtClean="0"/>
              <a:t>Treasury sponsored initiative based on policy-led analysis (using Investment Logic Mapping) rather than detailed economic analysis</a:t>
            </a:r>
          </a:p>
          <a:p>
            <a:r>
              <a:rPr lang="en-GB" dirty="0" smtClean="0"/>
              <a:t>Open to all and free (at the point of delivery) </a:t>
            </a:r>
          </a:p>
          <a:p>
            <a:r>
              <a:rPr lang="en-GB" dirty="0" smtClean="0"/>
              <a:t>Scope:</a:t>
            </a:r>
          </a:p>
          <a:p>
            <a:pPr lvl="1"/>
            <a:r>
              <a:rPr lang="en-GB" dirty="0" smtClean="0"/>
              <a:t>Central Government data </a:t>
            </a:r>
          </a:p>
          <a:p>
            <a:pPr lvl="1"/>
            <a:r>
              <a:rPr lang="en-GB" dirty="0" smtClean="0"/>
              <a:t>Excludes local government and research institutes (who hold a great deal of public sector information including geospatial)</a:t>
            </a:r>
          </a:p>
          <a:p>
            <a:r>
              <a:rPr lang="en-GB" dirty="0" smtClean="0"/>
              <a:t>Huge increase in usage</a:t>
            </a:r>
          </a:p>
          <a:p>
            <a:r>
              <a:rPr lang="en-GB" dirty="0" smtClean="0"/>
              <a:t>Large number and variety of case studies assembled</a:t>
            </a:r>
            <a:r>
              <a:rPr lang="en-GB" baseline="30000" dirty="0" smtClean="0"/>
              <a:t>1</a:t>
            </a:r>
            <a:endParaRPr lang="en-GB" dirty="0" smtClean="0"/>
          </a:p>
          <a:p>
            <a:r>
              <a:rPr lang="en-GB" dirty="0" smtClean="0"/>
              <a:t>Limited quantification of benefits </a:t>
            </a:r>
          </a:p>
          <a:p>
            <a:pPr lvl="1"/>
            <a:r>
              <a:rPr lang="en-GB" dirty="0" smtClean="0"/>
              <a:t>Main exercise due in 2015/16, preliminary work by ConsultingWhere in progress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D58A-81DE-46B5-B964-10A1E6C8D881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6021288"/>
            <a:ext cx="24140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aseline="30000" dirty="0" smtClean="0"/>
              <a:t>1 </a:t>
            </a:r>
            <a:r>
              <a:rPr lang="en-GB" i="1" dirty="0" smtClean="0">
                <a:hlinkClick r:id="rId3"/>
              </a:rPr>
              <a:t>https://data.govt.nz/</a:t>
            </a:r>
            <a:endParaRPr lang="en-GB" i="1" dirty="0"/>
          </a:p>
        </p:txBody>
      </p:sp>
    </p:spTree>
    <p:extLst>
      <p:ext uri="{BB962C8B-B14F-4D97-AF65-F5344CB8AC3E}">
        <p14:creationId xmlns="" xmlns:p14="http://schemas.microsoft.com/office/powerpoint/2010/main" val="29611151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6" y="2866926"/>
            <a:ext cx="3203848" cy="850106"/>
          </a:xfrm>
        </p:spPr>
        <p:txBody>
          <a:bodyPr/>
          <a:lstStyle/>
          <a:p>
            <a:r>
              <a:rPr lang="en-GB" sz="2800" dirty="0" smtClean="0"/>
              <a:t>Investment Logic Map (ILM)</a:t>
            </a: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3D58A-81DE-46B5-B964-10A1E6C8D881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1187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0"/>
            <a:ext cx="5052025" cy="61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360055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NZ Discovery Portal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19402" t="7173" r="21019" b="4041"/>
          <a:stretch/>
        </p:blipFill>
        <p:spPr>
          <a:xfrm>
            <a:off x="1547663" y="1196752"/>
            <a:ext cx="5927395" cy="49685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3D58A-81DE-46B5-B964-10A1E6C8D881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5076056" y="2780928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664970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ranklin Gothic Book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2473</TotalTime>
  <Words>1408</Words>
  <Application>Microsoft Office PowerPoint</Application>
  <PresentationFormat>On-screen Show (4:3)</PresentationFormat>
  <Paragraphs>229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1_Default Design</vt:lpstr>
      <vt:lpstr>Open Data An Economic Stimulus</vt:lpstr>
      <vt:lpstr>Overview</vt:lpstr>
      <vt:lpstr>Definition of open data</vt:lpstr>
      <vt:lpstr>Freely available not available free</vt:lpstr>
      <vt:lpstr>Drivers for opening up data in UK</vt:lpstr>
      <vt:lpstr>Slide 6</vt:lpstr>
      <vt:lpstr>New Zealand</vt:lpstr>
      <vt:lpstr>Investment Logic Map (ILM)</vt:lpstr>
      <vt:lpstr>NZ Discovery Portal </vt:lpstr>
      <vt:lpstr>LINZ Data Service</vt:lpstr>
      <vt:lpstr>Finland</vt:lpstr>
      <vt:lpstr>NLS Finland – Open Data File Service</vt:lpstr>
      <vt:lpstr>Open Data Barometer (ODB) </vt:lpstr>
      <vt:lpstr>Country rankings – ODB top 20</vt:lpstr>
      <vt:lpstr>Economic Case</vt:lpstr>
      <vt:lpstr>Economic arguments for open data</vt:lpstr>
      <vt:lpstr>Assessing economic impacts </vt:lpstr>
      <vt:lpstr>Assessing Economic Impacts</vt:lpstr>
      <vt:lpstr>Value of public sector information in UK</vt:lpstr>
      <vt:lpstr>Ordnance Survey Open Data</vt:lpstr>
      <vt:lpstr>Marginal costing of GI and SME growth  Study by Research Institute of the Finnish Economy1</vt:lpstr>
      <vt:lpstr>Economic value of hydrographic data </vt:lpstr>
      <vt:lpstr>Case study of Vanuatu</vt:lpstr>
      <vt:lpstr>Summary</vt:lpstr>
      <vt:lpstr>Further Information on economic benefits</vt:lpstr>
      <vt:lpstr>Contact Information: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Les Rackham</dc:creator>
  <cp:lastModifiedBy>Les Rackham</cp:lastModifiedBy>
  <cp:revision>197</cp:revision>
  <dcterms:created xsi:type="dcterms:W3CDTF">2008-12-12T09:39:41Z</dcterms:created>
  <dcterms:modified xsi:type="dcterms:W3CDTF">2015-03-02T18:20:38Z</dcterms:modified>
</cp:coreProperties>
</file>