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276" r:id="rId5"/>
    <p:sldId id="315" r:id="rId6"/>
    <p:sldId id="289" r:id="rId7"/>
    <p:sldId id="301" r:id="rId8"/>
    <p:sldId id="314" r:id="rId9"/>
    <p:sldId id="320" r:id="rId10"/>
    <p:sldId id="319" r:id="rId11"/>
    <p:sldId id="324" r:id="rId12"/>
    <p:sldId id="292" r:id="rId13"/>
    <p:sldId id="293" r:id="rId14"/>
    <p:sldId id="294" r:id="rId15"/>
    <p:sldId id="325" r:id="rId16"/>
    <p:sldId id="321" r:id="rId17"/>
    <p:sldId id="326" r:id="rId18"/>
    <p:sldId id="295" r:id="rId19"/>
    <p:sldId id="296" r:id="rId20"/>
    <p:sldId id="298" r:id="rId21"/>
    <p:sldId id="297" r:id="rId22"/>
    <p:sldId id="327" r:id="rId23"/>
    <p:sldId id="328" r:id="rId24"/>
    <p:sldId id="322" r:id="rId25"/>
    <p:sldId id="299" r:id="rId26"/>
    <p:sldId id="300" r:id="rId27"/>
    <p:sldId id="305" r:id="rId28"/>
    <p:sldId id="306" r:id="rId29"/>
    <p:sldId id="290" r:id="rId30"/>
    <p:sldId id="307" r:id="rId31"/>
    <p:sldId id="313" r:id="rId32"/>
    <p:sldId id="323" r:id="rId3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7B"/>
    <a:srgbClr val="004D6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9" autoAdjust="0"/>
    <p:restoredTop sz="94615" autoAdjust="0"/>
  </p:normalViewPr>
  <p:slideViewPr>
    <p:cSldViewPr>
      <p:cViewPr varScale="1">
        <p:scale>
          <a:sx n="56" d="100"/>
          <a:sy n="56" d="100"/>
        </p:scale>
        <p:origin x="-845"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165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710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710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710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2F7492DA-6FFD-4746-B2D3-A64DF20AFB22}" type="slidenum">
              <a:rPr lang="en-GB"/>
              <a:pPr/>
              <a:t>‹#›</a:t>
            </a:fld>
            <a:endParaRPr lang="en-GB"/>
          </a:p>
        </p:txBody>
      </p:sp>
    </p:spTree>
    <p:extLst>
      <p:ext uri="{BB962C8B-B14F-4D97-AF65-F5344CB8AC3E}">
        <p14:creationId xmlns:p14="http://schemas.microsoft.com/office/powerpoint/2010/main" val="144605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059603-B30A-4F5E-AC9B-43E6D82024AC}" type="datetimeFigureOut">
              <a:rPr lang="en-GB" smtClean="0"/>
              <a:t>05/03/2015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1251E-E1DF-4630-9FEB-25FEAB84BDD3}" type="slidenum">
              <a:rPr lang="en-GB" smtClean="0"/>
              <a:t>‹#›</a:t>
            </a:fld>
            <a:endParaRPr lang="en-GB"/>
          </a:p>
        </p:txBody>
      </p:sp>
    </p:spTree>
    <p:extLst>
      <p:ext uri="{BB962C8B-B14F-4D97-AF65-F5344CB8AC3E}">
        <p14:creationId xmlns:p14="http://schemas.microsoft.com/office/powerpoint/2010/main" val="125923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Very conscious </a:t>
            </a:r>
            <a:r>
              <a:rPr lang="en-GB" dirty="0" err="1" smtClean="0"/>
              <a:t>IHO</a:t>
            </a:r>
            <a:r>
              <a:rPr lang="en-GB" dirty="0" smtClean="0"/>
              <a:t> is a different</a:t>
            </a:r>
            <a:r>
              <a:rPr lang="en-GB" baseline="0" dirty="0" smtClean="0"/>
              <a:t> beast to the ones I’m used to talking to; and probably </a:t>
            </a:r>
            <a:r>
              <a:rPr lang="en-GB" i="1" baseline="0" dirty="0" smtClean="0"/>
              <a:t>vice versa. </a:t>
            </a:r>
            <a:r>
              <a:rPr lang="en-GB" i="0" baseline="0" dirty="0" smtClean="0"/>
              <a:t>Your logo has the world and stability in the form of an anchor, ours a fish and movement. However we beat you by some 20 years in founding data. The RV Huxley. My World is the sea with 10 years working on Antarctic Krill amongst many other things.</a:t>
            </a:r>
            <a:endParaRPr lang="en-GB" i="0" dirty="0"/>
          </a:p>
        </p:txBody>
      </p:sp>
      <p:sp>
        <p:nvSpPr>
          <p:cNvPr id="4" name="Slide Number Placeholder 3"/>
          <p:cNvSpPr>
            <a:spLocks noGrp="1"/>
          </p:cNvSpPr>
          <p:nvPr>
            <p:ph type="sldNum" sz="quarter" idx="10"/>
          </p:nvPr>
        </p:nvSpPr>
        <p:spPr/>
        <p:txBody>
          <a:bodyPr/>
          <a:lstStyle/>
          <a:p>
            <a:fld id="{7981251E-E1DF-4630-9FEB-25FEAB84BDD3}" type="slidenum">
              <a:rPr lang="en-GB" smtClean="0"/>
              <a:t>1</a:t>
            </a:fld>
            <a:endParaRPr lang="en-GB"/>
          </a:p>
        </p:txBody>
      </p:sp>
    </p:spTree>
    <p:extLst>
      <p:ext uri="{BB962C8B-B14F-4D97-AF65-F5344CB8AC3E}">
        <p14:creationId xmlns:p14="http://schemas.microsoft.com/office/powerpoint/2010/main" val="1724528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81251E-E1DF-4630-9FEB-25FEAB84BDD3}" type="slidenum">
              <a:rPr lang="en-GB" smtClean="0"/>
              <a:t>3</a:t>
            </a:fld>
            <a:endParaRPr lang="en-GB"/>
          </a:p>
        </p:txBody>
      </p:sp>
    </p:spTree>
    <p:extLst>
      <p:ext uri="{BB962C8B-B14F-4D97-AF65-F5344CB8AC3E}">
        <p14:creationId xmlns:p14="http://schemas.microsoft.com/office/powerpoint/2010/main" val="398743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3C8A47B-7251-AB4D-B748-FD7DB328F731}" type="slidenum">
              <a:rPr lang="en-GB"/>
              <a:pPr/>
              <a:t>‹#›</a:t>
            </a:fld>
            <a:endParaRPr lang="en-GB"/>
          </a:p>
        </p:txBody>
      </p:sp>
    </p:spTree>
    <p:extLst>
      <p:ext uri="{BB962C8B-B14F-4D97-AF65-F5344CB8AC3E}">
        <p14:creationId xmlns:p14="http://schemas.microsoft.com/office/powerpoint/2010/main" val="428039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F40C2D2-D1ED-974E-BFFD-768AAEFDC027}" type="slidenum">
              <a:rPr lang="en-GB"/>
              <a:pPr/>
              <a:t>‹#›</a:t>
            </a:fld>
            <a:endParaRPr lang="en-GB"/>
          </a:p>
        </p:txBody>
      </p:sp>
    </p:spTree>
    <p:extLst>
      <p:ext uri="{BB962C8B-B14F-4D97-AF65-F5344CB8AC3E}">
        <p14:creationId xmlns:p14="http://schemas.microsoft.com/office/powerpoint/2010/main" val="2830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74638"/>
            <a:ext cx="20764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81000" y="274638"/>
            <a:ext cx="60769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60E9977-37BC-1B4C-B70C-555E5A1ECD7A}" type="slidenum">
              <a:rPr lang="en-GB"/>
              <a:pPr/>
              <a:t>‹#›</a:t>
            </a:fld>
            <a:endParaRPr lang="en-GB"/>
          </a:p>
        </p:txBody>
      </p:sp>
    </p:spTree>
    <p:extLst>
      <p:ext uri="{BB962C8B-B14F-4D97-AF65-F5344CB8AC3E}">
        <p14:creationId xmlns:p14="http://schemas.microsoft.com/office/powerpoint/2010/main" val="4268486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Chart Placeholder 2"/>
          <p:cNvSpPr>
            <a:spLocks noGrp="1"/>
          </p:cNvSpPr>
          <p:nvPr>
            <p:ph type="chart" idx="1"/>
          </p:nvPr>
        </p:nvSpPr>
        <p:spPr>
          <a:xfrm>
            <a:off x="3810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2667000" y="6248400"/>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5638800" y="6248400"/>
            <a:ext cx="1219200" cy="476250"/>
          </a:xfrm>
        </p:spPr>
        <p:txBody>
          <a:bodyPr/>
          <a:lstStyle>
            <a:lvl1pPr>
              <a:defRPr/>
            </a:lvl1pPr>
          </a:lstStyle>
          <a:p>
            <a:fld id="{15A4E55A-27F1-AA4B-91C4-FD4E14B461FE}" type="slidenum">
              <a:rPr lang="en-GB"/>
              <a:pPr/>
              <a:t>‹#›</a:t>
            </a:fld>
            <a:endParaRPr lang="en-GB"/>
          </a:p>
        </p:txBody>
      </p:sp>
    </p:spTree>
    <p:extLst>
      <p:ext uri="{BB962C8B-B14F-4D97-AF65-F5344CB8AC3E}">
        <p14:creationId xmlns:p14="http://schemas.microsoft.com/office/powerpoint/2010/main" val="282075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20D63CB-B670-4E4B-9F09-06E5F57ADF1A}" type="slidenum">
              <a:rPr lang="en-GB"/>
              <a:pPr/>
              <a:t>‹#›</a:t>
            </a:fld>
            <a:endParaRPr lang="en-GB"/>
          </a:p>
        </p:txBody>
      </p:sp>
    </p:spTree>
    <p:extLst>
      <p:ext uri="{BB962C8B-B14F-4D97-AF65-F5344CB8AC3E}">
        <p14:creationId xmlns:p14="http://schemas.microsoft.com/office/powerpoint/2010/main" val="1856485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4400528-BF5A-E646-AB31-9DB770982D91}" type="slidenum">
              <a:rPr lang="en-GB"/>
              <a:pPr/>
              <a:t>‹#›</a:t>
            </a:fld>
            <a:endParaRPr lang="en-GB"/>
          </a:p>
        </p:txBody>
      </p:sp>
    </p:spTree>
    <p:extLst>
      <p:ext uri="{BB962C8B-B14F-4D97-AF65-F5344CB8AC3E}">
        <p14:creationId xmlns:p14="http://schemas.microsoft.com/office/powerpoint/2010/main" val="1234091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810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720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B3F0530-CAEB-AE49-98C4-299BCF25B750}" type="slidenum">
              <a:rPr lang="en-GB"/>
              <a:pPr/>
              <a:t>‹#›</a:t>
            </a:fld>
            <a:endParaRPr lang="en-GB"/>
          </a:p>
        </p:txBody>
      </p:sp>
    </p:spTree>
    <p:extLst>
      <p:ext uri="{BB962C8B-B14F-4D97-AF65-F5344CB8AC3E}">
        <p14:creationId xmlns:p14="http://schemas.microsoft.com/office/powerpoint/2010/main" val="2865520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7AD1556-615C-A749-B561-143A9C418BF8}" type="slidenum">
              <a:rPr lang="en-GB"/>
              <a:pPr/>
              <a:t>‹#›</a:t>
            </a:fld>
            <a:endParaRPr lang="en-GB"/>
          </a:p>
        </p:txBody>
      </p:sp>
    </p:spTree>
    <p:extLst>
      <p:ext uri="{BB962C8B-B14F-4D97-AF65-F5344CB8AC3E}">
        <p14:creationId xmlns:p14="http://schemas.microsoft.com/office/powerpoint/2010/main" val="150006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B8FC10EF-023C-8F42-B4F3-50F2C7DE173C}" type="slidenum">
              <a:rPr lang="en-GB"/>
              <a:pPr/>
              <a:t>‹#›</a:t>
            </a:fld>
            <a:endParaRPr lang="en-GB"/>
          </a:p>
        </p:txBody>
      </p:sp>
    </p:spTree>
    <p:extLst>
      <p:ext uri="{BB962C8B-B14F-4D97-AF65-F5344CB8AC3E}">
        <p14:creationId xmlns:p14="http://schemas.microsoft.com/office/powerpoint/2010/main" val="2727042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BA69E3A9-1CDD-5E47-B2E4-7387BCA62B6D}" type="slidenum">
              <a:rPr lang="en-GB"/>
              <a:pPr/>
              <a:t>‹#›</a:t>
            </a:fld>
            <a:endParaRPr lang="en-GB"/>
          </a:p>
        </p:txBody>
      </p:sp>
    </p:spTree>
    <p:extLst>
      <p:ext uri="{BB962C8B-B14F-4D97-AF65-F5344CB8AC3E}">
        <p14:creationId xmlns:p14="http://schemas.microsoft.com/office/powerpoint/2010/main" val="2752854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4999CC1-0CBA-4F48-B6A8-D0635B923A19}" type="slidenum">
              <a:rPr lang="en-GB"/>
              <a:pPr/>
              <a:t>‹#›</a:t>
            </a:fld>
            <a:endParaRPr lang="en-GB"/>
          </a:p>
        </p:txBody>
      </p:sp>
    </p:spTree>
    <p:extLst>
      <p:ext uri="{BB962C8B-B14F-4D97-AF65-F5344CB8AC3E}">
        <p14:creationId xmlns:p14="http://schemas.microsoft.com/office/powerpoint/2010/main" val="202035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E6C5C2A-C9ED-844E-B27B-94F6D3CD5240}" type="slidenum">
              <a:rPr lang="en-GB"/>
              <a:pPr/>
              <a:t>‹#›</a:t>
            </a:fld>
            <a:endParaRPr lang="en-GB"/>
          </a:p>
        </p:txBody>
      </p:sp>
    </p:spTree>
    <p:extLst>
      <p:ext uri="{BB962C8B-B14F-4D97-AF65-F5344CB8AC3E}">
        <p14:creationId xmlns:p14="http://schemas.microsoft.com/office/powerpoint/2010/main" val="2484398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A7B"/>
        </a:solidFill>
        <a:effectLst/>
      </p:bgPr>
    </p:bg>
    <p:spTree>
      <p:nvGrpSpPr>
        <p:cNvPr id="1" name=""/>
        <p:cNvGrpSpPr/>
        <p:nvPr/>
      </p:nvGrpSpPr>
      <p:grpSpPr>
        <a:xfrm>
          <a:off x="0" y="0"/>
          <a:ext cx="0" cy="0"/>
          <a:chOff x="0" y="0"/>
          <a:chExt cx="0" cy="0"/>
        </a:xfrm>
      </p:grpSpPr>
      <p:pic>
        <p:nvPicPr>
          <p:cNvPr id="1034" name="Picture 10"/>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0" y="-1588"/>
            <a:ext cx="9144000" cy="686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810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GB"/>
          </a:p>
        </p:txBody>
      </p:sp>
      <p:sp>
        <p:nvSpPr>
          <p:cNvPr id="1029" name="Rectangle 5"/>
          <p:cNvSpPr>
            <a:spLocks noGrp="1" noChangeArrowheads="1"/>
          </p:cNvSpPr>
          <p:nvPr>
            <p:ph type="ftr" sz="quarter" idx="3"/>
          </p:nvPr>
        </p:nvSpPr>
        <p:spPr bwMode="auto">
          <a:xfrm>
            <a:off x="26670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GB"/>
          </a:p>
        </p:txBody>
      </p:sp>
      <p:sp>
        <p:nvSpPr>
          <p:cNvPr id="1030" name="Rectangle 6"/>
          <p:cNvSpPr>
            <a:spLocks noGrp="1" noChangeArrowheads="1"/>
          </p:cNvSpPr>
          <p:nvPr>
            <p:ph type="sldNum" sz="quarter" idx="4"/>
          </p:nvPr>
        </p:nvSpPr>
        <p:spPr bwMode="auto">
          <a:xfrm>
            <a:off x="5638800" y="6248400"/>
            <a:ext cx="1219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1D90972F-6F40-EF4B-91CF-0042F3210834}" type="slidenum">
              <a:rPr lang="en-GB"/>
              <a:pPr/>
              <a:t>‹#›</a:t>
            </a:fld>
            <a:endParaRPr lang="en-GB"/>
          </a:p>
        </p:txBody>
      </p:sp>
      <p:pic>
        <p:nvPicPr>
          <p:cNvPr id="1033" name="Picture 9"/>
          <p:cNvPicPr>
            <a:picLocks noChangeAspect="1" noChangeArrowheads="1"/>
          </p:cNvPicPr>
          <p:nvPr userDrawn="1"/>
        </p:nvPicPr>
        <p:blipFill>
          <a:blip r:embed="rId15"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934200" y="6172200"/>
            <a:ext cx="21478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ea typeface="ＭＳ Ｐゴシック" charset="0"/>
        </a:defRPr>
      </a:lvl2pPr>
      <a:lvl3pPr algn="ctr" rtl="0" fontAlgn="base">
        <a:spcBef>
          <a:spcPct val="0"/>
        </a:spcBef>
        <a:spcAft>
          <a:spcPct val="0"/>
        </a:spcAft>
        <a:defRPr sz="4400">
          <a:solidFill>
            <a:schemeClr val="bg1"/>
          </a:solidFill>
          <a:latin typeface="Arial" charset="0"/>
          <a:ea typeface="ＭＳ Ｐゴシック" charset="0"/>
        </a:defRPr>
      </a:lvl3pPr>
      <a:lvl4pPr algn="ctr" rtl="0" fontAlgn="base">
        <a:spcBef>
          <a:spcPct val="0"/>
        </a:spcBef>
        <a:spcAft>
          <a:spcPct val="0"/>
        </a:spcAft>
        <a:defRPr sz="4400">
          <a:solidFill>
            <a:schemeClr val="bg1"/>
          </a:solidFill>
          <a:latin typeface="Arial" charset="0"/>
          <a:ea typeface="ＭＳ Ｐゴシック" charset="0"/>
        </a:defRPr>
      </a:lvl4pPr>
      <a:lvl5pPr algn="ctr" rtl="0" fontAlgn="base">
        <a:spcBef>
          <a:spcPct val="0"/>
        </a:spcBef>
        <a:spcAft>
          <a:spcPct val="0"/>
        </a:spcAft>
        <a:defRPr sz="4400">
          <a:solidFill>
            <a:schemeClr val="bg1"/>
          </a:solidFill>
          <a:latin typeface="Arial" charset="0"/>
          <a:ea typeface="ＭＳ Ｐゴシック" charset="0"/>
        </a:defRPr>
      </a:lvl5pPr>
      <a:lvl6pPr marL="457200" algn="ctr" rtl="0" fontAlgn="base">
        <a:spcBef>
          <a:spcPct val="0"/>
        </a:spcBef>
        <a:spcAft>
          <a:spcPct val="0"/>
        </a:spcAft>
        <a:defRPr sz="4400">
          <a:solidFill>
            <a:schemeClr val="bg1"/>
          </a:solidFill>
          <a:latin typeface="Arial" charset="0"/>
          <a:ea typeface="ＭＳ Ｐゴシック" charset="0"/>
        </a:defRPr>
      </a:lvl6pPr>
      <a:lvl7pPr marL="914400" algn="ctr" rtl="0" fontAlgn="base">
        <a:spcBef>
          <a:spcPct val="0"/>
        </a:spcBef>
        <a:spcAft>
          <a:spcPct val="0"/>
        </a:spcAft>
        <a:defRPr sz="4400">
          <a:solidFill>
            <a:schemeClr val="bg1"/>
          </a:solidFill>
          <a:latin typeface="Arial" charset="0"/>
          <a:ea typeface="ＭＳ Ｐゴシック" charset="0"/>
        </a:defRPr>
      </a:lvl7pPr>
      <a:lvl8pPr marL="1371600" algn="ctr" rtl="0" fontAlgn="base">
        <a:spcBef>
          <a:spcPct val="0"/>
        </a:spcBef>
        <a:spcAft>
          <a:spcPct val="0"/>
        </a:spcAft>
        <a:defRPr sz="4400">
          <a:solidFill>
            <a:schemeClr val="bg1"/>
          </a:solidFill>
          <a:latin typeface="Arial" charset="0"/>
          <a:ea typeface="ＭＳ Ｐゴシック" charset="0"/>
        </a:defRPr>
      </a:lvl8pPr>
      <a:lvl9pPr marL="1828800" algn="ctr" rtl="0" fontAlgn="base">
        <a:spcBef>
          <a:spcPct val="0"/>
        </a:spcBef>
        <a:spcAft>
          <a:spcPct val="0"/>
        </a:spcAft>
        <a:defRPr sz="4400">
          <a:solidFill>
            <a:schemeClr val="bg1"/>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rgbClr val="FFFF00"/>
          </a:solidFill>
          <a:latin typeface="+mn-lt"/>
          <a:ea typeface="+mn-ea"/>
          <a:cs typeface="+mn-cs"/>
        </a:defRPr>
      </a:lvl1pPr>
      <a:lvl2pPr marL="742950" indent="-285750" algn="l" rtl="0" fontAlgn="base">
        <a:spcBef>
          <a:spcPct val="20000"/>
        </a:spcBef>
        <a:spcAft>
          <a:spcPct val="0"/>
        </a:spcAft>
        <a:buChar char="–"/>
        <a:defRPr sz="2800">
          <a:solidFill>
            <a:srgbClr val="FFFF00"/>
          </a:solidFill>
          <a:latin typeface="+mn-lt"/>
          <a:ea typeface="+mn-ea"/>
        </a:defRPr>
      </a:lvl2pPr>
      <a:lvl3pPr marL="1143000" indent="-228600" algn="l" rtl="0" fontAlgn="base">
        <a:spcBef>
          <a:spcPct val="20000"/>
        </a:spcBef>
        <a:spcAft>
          <a:spcPct val="0"/>
        </a:spcAft>
        <a:buChar char="•"/>
        <a:defRPr sz="2400">
          <a:solidFill>
            <a:srgbClr val="FFFF00"/>
          </a:solidFill>
          <a:latin typeface="+mn-lt"/>
          <a:ea typeface="+mn-ea"/>
        </a:defRPr>
      </a:lvl3pPr>
      <a:lvl4pPr marL="1600200" indent="-228600" algn="l" rtl="0" fontAlgn="base">
        <a:spcBef>
          <a:spcPct val="20000"/>
        </a:spcBef>
        <a:spcAft>
          <a:spcPct val="0"/>
        </a:spcAft>
        <a:buChar char="–"/>
        <a:defRPr sz="2000">
          <a:solidFill>
            <a:srgbClr val="FFFF00"/>
          </a:solidFill>
          <a:latin typeface="+mn-lt"/>
          <a:ea typeface="+mn-ea"/>
        </a:defRPr>
      </a:lvl4pPr>
      <a:lvl5pPr marL="2057400" indent="-228600" algn="l" rtl="0" fontAlgn="base">
        <a:spcBef>
          <a:spcPct val="20000"/>
        </a:spcBef>
        <a:spcAft>
          <a:spcPct val="0"/>
        </a:spcAft>
        <a:buChar char="»"/>
        <a:defRPr sz="2000">
          <a:solidFill>
            <a:srgbClr val="FFFF00"/>
          </a:solidFill>
          <a:latin typeface="+mn-lt"/>
          <a:ea typeface="+mn-ea"/>
        </a:defRPr>
      </a:lvl5pPr>
      <a:lvl6pPr marL="2514600" indent="-228600" algn="l" rtl="0" fontAlgn="base">
        <a:spcBef>
          <a:spcPct val="20000"/>
        </a:spcBef>
        <a:spcAft>
          <a:spcPct val="0"/>
        </a:spcAft>
        <a:buChar char="»"/>
        <a:defRPr sz="2000">
          <a:solidFill>
            <a:srgbClr val="FFFF00"/>
          </a:solidFill>
          <a:latin typeface="+mn-lt"/>
          <a:ea typeface="+mn-ea"/>
        </a:defRPr>
      </a:lvl6pPr>
      <a:lvl7pPr marL="2971800" indent="-228600" algn="l" rtl="0" fontAlgn="base">
        <a:spcBef>
          <a:spcPct val="20000"/>
        </a:spcBef>
        <a:spcAft>
          <a:spcPct val="0"/>
        </a:spcAft>
        <a:buChar char="»"/>
        <a:defRPr sz="2000">
          <a:solidFill>
            <a:srgbClr val="FFFF00"/>
          </a:solidFill>
          <a:latin typeface="+mn-lt"/>
          <a:ea typeface="+mn-ea"/>
        </a:defRPr>
      </a:lvl7pPr>
      <a:lvl8pPr marL="3429000" indent="-228600" algn="l" rtl="0" fontAlgn="base">
        <a:spcBef>
          <a:spcPct val="20000"/>
        </a:spcBef>
        <a:spcAft>
          <a:spcPct val="0"/>
        </a:spcAft>
        <a:buChar char="»"/>
        <a:defRPr sz="2000">
          <a:solidFill>
            <a:srgbClr val="FFFF00"/>
          </a:solidFill>
          <a:latin typeface="+mn-lt"/>
          <a:ea typeface="+mn-ea"/>
        </a:defRPr>
      </a:lvl8pPr>
      <a:lvl9pPr marL="3886200" indent="-228600" algn="l" rtl="0" fontAlgn="base">
        <a:spcBef>
          <a:spcPct val="20000"/>
        </a:spcBef>
        <a:spcAft>
          <a:spcPct val="0"/>
        </a:spcAft>
        <a:buChar char="»"/>
        <a:defRPr sz="2000">
          <a:solidFill>
            <a:srgbClr val="FFFF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cid:269BC7A0-A75F-4C67-857C-E048F03E1F44@home"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cid:379D2E12-6BCD-45BC-A814-008E74183702@home" TargetMode="Externa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09600" y="457200"/>
            <a:ext cx="7772400" cy="1143000"/>
          </a:xfrm>
        </p:spPr>
        <p:txBody>
          <a:bodyPr/>
          <a:lstStyle/>
          <a:p>
            <a:r>
              <a:rPr lang="en-GB" sz="4800" b="1" dirty="0">
                <a:solidFill>
                  <a:schemeClr val="bg1"/>
                </a:solidFill>
                <a:latin typeface="+mj-lt"/>
                <a:ea typeface="+mj-ea"/>
                <a:cs typeface="+mj-cs"/>
              </a:rPr>
              <a:t>From Open towards Linking Marine Data</a:t>
            </a:r>
            <a:r>
              <a:rPr lang="en-GB" sz="4800" b="1" dirty="0" smtClean="0">
                <a:solidFill>
                  <a:schemeClr val="bg1"/>
                </a:solidFill>
                <a:latin typeface="+mj-lt"/>
                <a:ea typeface="+mj-ea"/>
                <a:cs typeface="+mj-cs"/>
              </a:rPr>
              <a:t>?</a:t>
            </a:r>
            <a:r>
              <a:rPr lang="en-GB" dirty="0" smtClean="0">
                <a:solidFill>
                  <a:schemeClr val="bg1"/>
                </a:solidFill>
                <a:latin typeface="+mj-lt"/>
                <a:ea typeface="+mj-ea"/>
                <a:cs typeface="+mj-cs"/>
              </a:rPr>
              <a:t/>
            </a:r>
            <a:br>
              <a:rPr lang="en-GB" dirty="0" smtClean="0">
                <a:solidFill>
                  <a:schemeClr val="bg1"/>
                </a:solidFill>
                <a:latin typeface="+mj-lt"/>
                <a:ea typeface="+mj-ea"/>
                <a:cs typeface="+mj-cs"/>
              </a:rPr>
            </a:br>
            <a:r>
              <a:rPr lang="en-GB" sz="1400" dirty="0" smtClean="0">
                <a:solidFill>
                  <a:schemeClr val="bg1"/>
                </a:solidFill>
                <a:latin typeface="+mj-lt"/>
                <a:ea typeface="+mj-ea"/>
                <a:cs typeface="+mj-cs"/>
              </a:rPr>
              <a:t> </a:t>
            </a:r>
            <a:r>
              <a:rPr lang="en-GB" dirty="0" smtClean="0">
                <a:solidFill>
                  <a:schemeClr val="bg1"/>
                </a:solidFill>
                <a:latin typeface="+mj-lt"/>
                <a:ea typeface="+mj-ea"/>
                <a:cs typeface="+mj-cs"/>
              </a:rPr>
              <a:t/>
            </a:r>
            <a:br>
              <a:rPr lang="en-GB" dirty="0" smtClean="0">
                <a:solidFill>
                  <a:schemeClr val="bg1"/>
                </a:solidFill>
                <a:latin typeface="+mj-lt"/>
                <a:ea typeface="+mj-ea"/>
                <a:cs typeface="+mj-cs"/>
              </a:rPr>
            </a:br>
            <a:r>
              <a:rPr lang="en-GB" sz="2800" b="1" dirty="0" smtClean="0">
                <a:solidFill>
                  <a:schemeClr val="bg1"/>
                </a:solidFill>
              </a:rPr>
              <a:t>Geospatial </a:t>
            </a:r>
            <a:r>
              <a:rPr lang="en-GB" sz="2800" b="1" dirty="0">
                <a:solidFill>
                  <a:schemeClr val="bg1"/>
                </a:solidFill>
              </a:rPr>
              <a:t>Data Developments in UK</a:t>
            </a:r>
            <a:r>
              <a:rPr lang="en-GB" sz="2800" dirty="0" smtClean="0">
                <a:effectLst/>
              </a:rPr>
              <a:t> </a:t>
            </a:r>
            <a:endParaRPr lang="en-GB" sz="2800" dirty="0"/>
          </a:p>
        </p:txBody>
      </p:sp>
      <p:sp>
        <p:nvSpPr>
          <p:cNvPr id="32771" name="Rectangle 3"/>
          <p:cNvSpPr>
            <a:spLocks noGrp="1" noChangeArrowheads="1"/>
          </p:cNvSpPr>
          <p:nvPr>
            <p:ph type="subTitle" idx="1"/>
          </p:nvPr>
        </p:nvSpPr>
        <p:spPr>
          <a:xfrm>
            <a:off x="1457193" y="2133599"/>
            <a:ext cx="6400800" cy="1752600"/>
          </a:xfrm>
        </p:spPr>
        <p:txBody>
          <a:bodyPr/>
          <a:lstStyle/>
          <a:p>
            <a:r>
              <a:rPr lang="en-GB" dirty="0"/>
              <a:t>Dave </a:t>
            </a:r>
            <a:r>
              <a:rPr lang="en-GB" dirty="0" smtClean="0"/>
              <a:t>Morris</a:t>
            </a:r>
          </a:p>
          <a:p>
            <a:r>
              <a:rPr lang="en-GB" dirty="0" smtClean="0"/>
              <a:t>(a marine biologist TEMPORARILY in a world of “surveyors”</a:t>
            </a:r>
          </a:p>
          <a:p>
            <a:endParaRPr lang="en-GB" sz="1800" dirty="0" smtClean="0"/>
          </a:p>
          <a:p>
            <a:r>
              <a:rPr lang="en-GB" sz="1800" dirty="0" smtClean="0"/>
              <a:t>Strictly – ALWAYS as next slide will show)</a:t>
            </a:r>
            <a:endParaRPr lang="en-GB" sz="1800" dirty="0"/>
          </a:p>
        </p:txBody>
      </p:sp>
      <p:pic>
        <p:nvPicPr>
          <p:cNvPr id="36866" name="Picture 2" descr="http://www.pla.co.uk/assets/IH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2400" y="4932411"/>
            <a:ext cx="2047875" cy="19255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4200" y="3733800"/>
            <a:ext cx="2209800" cy="2436531"/>
          </a:xfrm>
          <a:prstGeom prst="rect">
            <a:avLst/>
          </a:prstGeom>
        </p:spPr>
      </p:pic>
      <p:sp>
        <p:nvSpPr>
          <p:cNvPr id="3" name="TextBox 2"/>
          <p:cNvSpPr txBox="1"/>
          <p:nvPr/>
        </p:nvSpPr>
        <p:spPr>
          <a:xfrm>
            <a:off x="8148373" y="3809999"/>
            <a:ext cx="697627" cy="369332"/>
          </a:xfrm>
          <a:prstGeom prst="rect">
            <a:avLst/>
          </a:prstGeom>
          <a:noFill/>
        </p:spPr>
        <p:txBody>
          <a:bodyPr wrap="none" rtlCol="0">
            <a:spAutoFit/>
          </a:bodyPr>
          <a:lstStyle/>
          <a:p>
            <a:r>
              <a:rPr lang="en-GB" b="1" dirty="0" smtClean="0"/>
              <a:t>1902</a:t>
            </a:r>
            <a:endParaRPr lang="en-GB" b="1"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26" y="4952999"/>
            <a:ext cx="2762999" cy="19050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gi 00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9203939" cy="68758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3581400"/>
            <a:ext cx="8229600" cy="1143000"/>
          </a:xfrm>
        </p:spPr>
        <p:txBody>
          <a:bodyPr/>
          <a:lstStyle/>
          <a:p>
            <a:r>
              <a:rPr lang="en-US" sz="3600" b="1" dirty="0" smtClean="0">
                <a:solidFill>
                  <a:srgbClr val="FFFF00"/>
                </a:solidFill>
              </a:rPr>
              <a:t>No wait – new data says its not a business risk! </a:t>
            </a:r>
            <a:br>
              <a:rPr lang="en-US" sz="3600" b="1" dirty="0" smtClean="0">
                <a:solidFill>
                  <a:srgbClr val="FFFF00"/>
                </a:solidFill>
              </a:rPr>
            </a:br>
            <a:r>
              <a:rPr lang="en-US" sz="3600" b="1" dirty="0" smtClean="0">
                <a:solidFill>
                  <a:srgbClr val="FFFF00"/>
                </a:solidFill>
              </a:rPr>
              <a:t>Honest!!</a:t>
            </a:r>
            <a:endParaRPr lang="en-US" sz="3600" b="1" dirty="0">
              <a:solidFill>
                <a:srgbClr val="FFFF00"/>
              </a:solidFill>
            </a:endParaRPr>
          </a:p>
        </p:txBody>
      </p:sp>
      <p:sp>
        <p:nvSpPr>
          <p:cNvPr id="3" name="Rectangle 2"/>
          <p:cNvSpPr/>
          <p:nvPr/>
        </p:nvSpPr>
        <p:spPr>
          <a:xfrm>
            <a:off x="0" y="0"/>
            <a:ext cx="9220200" cy="1446550"/>
          </a:xfrm>
          <a:prstGeom prst="rect">
            <a:avLst/>
          </a:prstGeom>
        </p:spPr>
        <p:txBody>
          <a:bodyPr wrap="square">
            <a:spAutoFit/>
          </a:bodyPr>
          <a:lstStyle/>
          <a:p>
            <a:pPr algn="ctr"/>
            <a:r>
              <a:rPr lang="en-US" sz="4400" b="1" dirty="0"/>
              <a:t>LINKS TO THE </a:t>
            </a:r>
            <a:r>
              <a:rPr lang="en-US" sz="4400" b="1" dirty="0" smtClean="0"/>
              <a:t>PAST – DATA</a:t>
            </a:r>
          </a:p>
          <a:p>
            <a:pPr algn="ctr"/>
            <a:r>
              <a:rPr lang="en-US" sz="4400" b="1" dirty="0" smtClean="0"/>
              <a:t>RE-USE</a:t>
            </a:r>
            <a:endParaRPr lang="en-GB" sz="4400" dirty="0"/>
          </a:p>
        </p:txBody>
      </p:sp>
    </p:spTree>
    <p:extLst>
      <p:ext uri="{BB962C8B-B14F-4D97-AF65-F5344CB8AC3E}">
        <p14:creationId xmlns:p14="http://schemas.microsoft.com/office/powerpoint/2010/main" val="3827865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smtClean="0"/>
              <a:t>WHAT A SURVEYOR MADE OF THE DATA</a:t>
            </a:r>
            <a:r>
              <a:rPr lang="en-US" dirty="0" smtClean="0"/>
              <a:t/>
            </a:r>
            <a:br>
              <a:rPr lang="en-US" dirty="0" smtClean="0"/>
            </a:br>
            <a:endParaRPr lang="en-US" sz="3600" b="1" dirty="0">
              <a:solidFill>
                <a:srgbClr val="FFFF00"/>
              </a:solidFill>
            </a:endParaRPr>
          </a:p>
        </p:txBody>
      </p:sp>
      <p:sp>
        <p:nvSpPr>
          <p:cNvPr id="3" name="Content Placeholder 2"/>
          <p:cNvSpPr>
            <a:spLocks noGrp="1"/>
          </p:cNvSpPr>
          <p:nvPr>
            <p:ph idx="1"/>
          </p:nvPr>
        </p:nvSpPr>
        <p:spPr/>
        <p:txBody>
          <a:bodyPr/>
          <a:lstStyle/>
          <a:p>
            <a:pPr marL="0" indent="0" algn="ctr">
              <a:buNone/>
            </a:pPr>
            <a:r>
              <a:rPr lang="ja-JP" altLang="en-GB" sz="4000" dirty="0"/>
              <a:t>“</a:t>
            </a:r>
            <a:r>
              <a:rPr lang="en-GB" sz="4000" dirty="0" smtClean="0"/>
              <a:t>if art had prepared a bed for an oceanic cable, after full deliberation, it could not have devised any more complete arrangement than this profound recess of still water, paved beneath with smooth, impalpable powder</a:t>
            </a:r>
            <a:r>
              <a:rPr lang="ja-JP" altLang="en-GB" sz="4000" dirty="0"/>
              <a:t>”</a:t>
            </a:r>
            <a:endParaRPr lang="en-GB" sz="4000" dirty="0" smtClean="0"/>
          </a:p>
          <a:p>
            <a:endParaRPr lang="en-US" dirty="0"/>
          </a:p>
        </p:txBody>
      </p:sp>
    </p:spTree>
    <p:extLst>
      <p:ext uri="{BB962C8B-B14F-4D97-AF65-F5344CB8AC3E}">
        <p14:creationId xmlns:p14="http://schemas.microsoft.com/office/powerpoint/2010/main" val="222656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A MARINE BIOLOGIST MADE OF THE DATA</a:t>
            </a:r>
            <a:endParaRPr lang="en-GB" b="1" dirty="0"/>
          </a:p>
        </p:txBody>
      </p:sp>
      <p:pic>
        <p:nvPicPr>
          <p:cNvPr id="4" name="Picture 3"/>
          <p:cNvPicPr>
            <a:picLocks noChangeAspect="1"/>
          </p:cNvPicPr>
          <p:nvPr/>
        </p:nvPicPr>
        <p:blipFill>
          <a:blip r:embed="rId2"/>
          <a:stretch>
            <a:fillRect/>
          </a:stretch>
        </p:blipFill>
        <p:spPr>
          <a:xfrm>
            <a:off x="304800" y="1676400"/>
            <a:ext cx="5638800" cy="330705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1750" y="2209800"/>
            <a:ext cx="2486025" cy="33147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24149" y="5057775"/>
            <a:ext cx="3200400" cy="1800225"/>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4800" y="5791200"/>
            <a:ext cx="1001199" cy="443865"/>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20" y="5501640"/>
            <a:ext cx="1379220" cy="1379220"/>
          </a:xfrm>
          <a:prstGeom prst="rect">
            <a:avLst/>
          </a:prstGeom>
        </p:spPr>
      </p:pic>
      <p:cxnSp>
        <p:nvCxnSpPr>
          <p:cNvPr id="8" name="Straight Connector 7"/>
          <p:cNvCxnSpPr/>
          <p:nvPr/>
        </p:nvCxnSpPr>
        <p:spPr>
          <a:xfrm>
            <a:off x="4267200" y="3657600"/>
            <a:ext cx="1143000" cy="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6187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42900"/>
            <a:ext cx="8229600" cy="1143000"/>
          </a:xfrm>
        </p:spPr>
        <p:txBody>
          <a:bodyPr/>
          <a:lstStyle/>
          <a:p>
            <a:pPr algn="l"/>
            <a:r>
              <a:rPr lang="en-GB" b="1" dirty="0" smtClean="0"/>
              <a:t>OTHER FAMOUS</a:t>
            </a:r>
            <a:br>
              <a:rPr lang="en-GB" b="1" dirty="0" smtClean="0"/>
            </a:br>
            <a:r>
              <a:rPr lang="en-GB" b="1" dirty="0" smtClean="0"/>
              <a:t>MARINE BIOLOGISTS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588369" y="576166"/>
            <a:ext cx="2286000" cy="2286000"/>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13360"/>
            <a:ext cx="3465390" cy="366923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5390" y="4110972"/>
            <a:ext cx="5678610" cy="2747027"/>
          </a:xfrm>
          <a:prstGeom prst="rect">
            <a:avLst/>
          </a:prstGeom>
        </p:spPr>
      </p:pic>
      <p:cxnSp>
        <p:nvCxnSpPr>
          <p:cNvPr id="7" name="Straight Connector 6"/>
          <p:cNvCxnSpPr/>
          <p:nvPr/>
        </p:nvCxnSpPr>
        <p:spPr>
          <a:xfrm>
            <a:off x="3505200" y="6858000"/>
            <a:ext cx="762000" cy="2731"/>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465390" y="6629400"/>
            <a:ext cx="609600" cy="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943600" y="6324600"/>
            <a:ext cx="609600" cy="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Rectangle 2"/>
          <p:cNvSpPr>
            <a:spLocks noChangeArrowheads="1"/>
          </p:cNvSpPr>
          <p:nvPr/>
        </p:nvSpPr>
        <p:spPr bwMode="auto">
          <a:xfrm flipV="1">
            <a:off x="4258776" y="-8140100"/>
            <a:ext cx="49462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cxnSp>
        <p:nvCxnSpPr>
          <p:cNvPr id="11" name="Straight Connector 10"/>
          <p:cNvCxnSpPr/>
          <p:nvPr/>
        </p:nvCxnSpPr>
        <p:spPr>
          <a:xfrm>
            <a:off x="152400" y="3657600"/>
            <a:ext cx="609600" cy="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905000" y="3505200"/>
            <a:ext cx="1143000" cy="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431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And not so famous ones</a:t>
            </a:r>
            <a:endParaRPr lang="en-GB" b="1" dirty="0"/>
          </a:p>
        </p:txBody>
      </p:sp>
      <p:pic>
        <p:nvPicPr>
          <p:cNvPr id="4" name="B273ABDE-AF05-4F54-8B9A-7C45B5B3E3D9" descr="cid:269BC7A0-A75F-4C67-857C-E048F03E1F44@home"/>
          <p:cNvPicPr>
            <a:picLocks noChangeAspect="1" noChangeArrowheads="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15903" y="1671034"/>
            <a:ext cx="3359508" cy="51869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9" name="2A97361E-9CBA-4D9C-B14D-3DFB874E3A6E" descr="cid:379D2E12-6BCD-45BC-A814-008E74183702@home"/>
          <p:cNvPicPr>
            <a:picLocks noChangeAspect="1" noChangeArrowheads="1"/>
          </p:cNvPicPr>
          <p:nvPr/>
        </p:nvPicPr>
        <p:blipFill>
          <a:blip r:embed="rId4" r:link="rId5" cstate="email">
            <a:extLst>
              <a:ext uri="{28A0092B-C50C-407E-A947-70E740481C1C}">
                <a14:useLocalDpi xmlns:a14="http://schemas.microsoft.com/office/drawing/2010/main"/>
              </a:ext>
            </a:extLst>
          </a:blip>
          <a:srcRect/>
          <a:stretch>
            <a:fillRect/>
          </a:stretch>
        </p:blipFill>
        <p:spPr bwMode="auto">
          <a:xfrm>
            <a:off x="3386021" y="1671034"/>
            <a:ext cx="5757568" cy="37459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407304" y="5416950"/>
            <a:ext cx="5849353" cy="1441050"/>
          </a:xfrm>
          <a:prstGeom prst="rect">
            <a:avLst/>
          </a:prstGeom>
        </p:spPr>
      </p:pic>
    </p:spTree>
    <p:extLst>
      <p:ext uri="{BB962C8B-B14F-4D97-AF65-F5344CB8AC3E}">
        <p14:creationId xmlns:p14="http://schemas.microsoft.com/office/powerpoint/2010/main" val="383512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FAMOUS SURVEYORS?</a:t>
            </a:r>
            <a:r>
              <a:rPr lang="en-US" dirty="0" smtClean="0"/>
              <a:t/>
            </a:r>
            <a:br>
              <a:rPr lang="en-US" dirty="0" smtClean="0"/>
            </a:br>
            <a:r>
              <a:rPr lang="en-US" b="1" dirty="0" smtClean="0">
                <a:solidFill>
                  <a:srgbClr val="FFC000"/>
                </a:solidFill>
              </a:rPr>
              <a:t>RESPECT!</a:t>
            </a:r>
            <a:endParaRPr lang="en-US" b="1" dirty="0">
              <a:solidFill>
                <a:srgbClr val="FFC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13" y="1676400"/>
            <a:ext cx="9144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41208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b="1" dirty="0" smtClean="0"/>
              <a:t>LINKS TO THE PRESENT</a:t>
            </a:r>
            <a:endParaRPr lang="en-US" b="1" dirty="0"/>
          </a:p>
        </p:txBody>
      </p:sp>
      <p:sp>
        <p:nvSpPr>
          <p:cNvPr id="3" name="Content Placeholder 2"/>
          <p:cNvSpPr>
            <a:spLocks noGrp="1"/>
          </p:cNvSpPr>
          <p:nvPr>
            <p:ph idx="1"/>
          </p:nvPr>
        </p:nvSpPr>
        <p:spPr>
          <a:xfrm>
            <a:off x="381000" y="1447800"/>
            <a:ext cx="8229600" cy="4525963"/>
          </a:xfrm>
        </p:spPr>
        <p:txBody>
          <a:bodyPr/>
          <a:lstStyle/>
          <a:p>
            <a:pPr marL="0" indent="0" algn="ctr">
              <a:buNone/>
            </a:pPr>
            <a:r>
              <a:rPr lang="en-US" sz="5400" b="1" dirty="0" smtClean="0"/>
              <a:t>WE ARE</a:t>
            </a:r>
          </a:p>
          <a:p>
            <a:pPr marL="0" indent="0" algn="ctr">
              <a:buNone/>
            </a:pPr>
            <a:r>
              <a:rPr lang="en-US" sz="8800" b="1" dirty="0" smtClean="0"/>
              <a:t>ALL</a:t>
            </a:r>
          </a:p>
          <a:p>
            <a:pPr marL="0" indent="0" algn="ctr">
              <a:buNone/>
            </a:pPr>
            <a:r>
              <a:rPr lang="en-US" sz="5400" b="1" dirty="0" smtClean="0"/>
              <a:t>OBSESSED</a:t>
            </a:r>
          </a:p>
          <a:p>
            <a:pPr marL="0" indent="0" algn="ctr">
              <a:buNone/>
            </a:pPr>
            <a:r>
              <a:rPr lang="en-US" sz="5400" b="1" dirty="0" smtClean="0"/>
              <a:t>WITH DEPTH</a:t>
            </a:r>
            <a:endParaRPr lang="en-US" sz="5400" b="1" dirty="0"/>
          </a:p>
        </p:txBody>
      </p:sp>
    </p:spTree>
    <p:extLst>
      <p:ext uri="{BB962C8B-B14F-4D97-AF65-F5344CB8AC3E}">
        <p14:creationId xmlns:p14="http://schemas.microsoft.com/office/powerpoint/2010/main" val="4247636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And making YOUR depths OPEN is a really good idea</a:t>
            </a:r>
            <a:endParaRPr lang="en-US" b="1" dirty="0"/>
          </a:p>
        </p:txBody>
      </p:sp>
      <p:sp>
        <p:nvSpPr>
          <p:cNvPr id="3" name="Content Placeholder 2"/>
          <p:cNvSpPr>
            <a:spLocks noGrp="1"/>
          </p:cNvSpPr>
          <p:nvPr>
            <p:ph idx="1"/>
          </p:nvPr>
        </p:nvSpPr>
        <p:spPr>
          <a:xfrm>
            <a:off x="381000" y="2305533"/>
            <a:ext cx="8229600" cy="4525963"/>
          </a:xfrm>
        </p:spPr>
        <p:txBody>
          <a:bodyPr/>
          <a:lstStyle/>
          <a:p>
            <a:r>
              <a:rPr lang="en-US" sz="3600" dirty="0" smtClean="0"/>
              <a:t>NOT because I want to make charts and steal your business</a:t>
            </a:r>
          </a:p>
          <a:p>
            <a:r>
              <a:rPr lang="en-US" sz="3600" dirty="0" smtClean="0"/>
              <a:t>BUT because I am obsessed with depth for very different reasons to you</a:t>
            </a:r>
            <a:endParaRPr lang="en-US" sz="3200" dirty="0"/>
          </a:p>
        </p:txBody>
      </p:sp>
    </p:spTree>
    <p:extLst>
      <p:ext uri="{BB962C8B-B14F-4D97-AF65-F5344CB8AC3E}">
        <p14:creationId xmlns:p14="http://schemas.microsoft.com/office/powerpoint/2010/main" val="4203982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YOUR </a:t>
            </a:r>
            <a:r>
              <a:rPr lang="en-US" b="1" dirty="0" smtClean="0">
                <a:solidFill>
                  <a:srgbClr val="FFC000"/>
                </a:solidFill>
              </a:rPr>
              <a:t>PROCESSED</a:t>
            </a:r>
            <a:r>
              <a:rPr lang="en-US" b="1" dirty="0" smtClean="0"/>
              <a:t> DEPTHS</a:t>
            </a:r>
            <a:endParaRPr lang="en-US" b="1" dirty="0"/>
          </a:p>
        </p:txBody>
      </p:sp>
      <p:sp>
        <p:nvSpPr>
          <p:cNvPr id="3" name="Content Placeholder 2"/>
          <p:cNvSpPr>
            <a:spLocks noGrp="1"/>
          </p:cNvSpPr>
          <p:nvPr>
            <p:ph idx="1"/>
          </p:nvPr>
        </p:nvSpPr>
        <p:spPr>
          <a:xfrm>
            <a:off x="381000" y="685800"/>
            <a:ext cx="8229600" cy="4525963"/>
          </a:xfrm>
        </p:spPr>
        <p:txBody>
          <a:bodyPr/>
          <a:lstStyle/>
          <a:p>
            <a:r>
              <a:rPr lang="en-US" dirty="0" smtClean="0"/>
              <a:t>Are no real use to numerical modelers – </a:t>
            </a:r>
            <a:r>
              <a:rPr lang="en-US" dirty="0"/>
              <a:t>shoal bias is just </a:t>
            </a:r>
            <a:r>
              <a:rPr lang="en-US" dirty="0" smtClean="0"/>
              <a:t>(unintentionally) misleading</a:t>
            </a:r>
            <a:endParaRPr lang="en-US" dirty="0"/>
          </a:p>
          <a:p>
            <a:r>
              <a:rPr lang="en-US" dirty="0" smtClean="0"/>
              <a:t>Don’t do much for chemists taking samples either (unless they go to sea in which case its probably slightly more than vital!)</a:t>
            </a:r>
          </a:p>
          <a:p>
            <a:r>
              <a:rPr lang="en-US" dirty="0" smtClean="0"/>
              <a:t>And as for Marine Biologists – they just record depth because “</a:t>
            </a:r>
            <a:r>
              <a:rPr lang="en-US" b="1" i="1" dirty="0" smtClean="0"/>
              <a:t>its bound to be useful and significant</a:t>
            </a:r>
            <a:r>
              <a:rPr lang="en-US" b="1" i="1" dirty="0"/>
              <a:t>”</a:t>
            </a:r>
            <a:r>
              <a:rPr lang="en-US" dirty="0" smtClean="0"/>
              <a:t> and +/- a metre (or ten) is fine, really</a:t>
            </a:r>
          </a:p>
          <a:p>
            <a:r>
              <a:rPr lang="en-US" dirty="0" smtClean="0"/>
              <a:t>We’re really interested in…….</a:t>
            </a:r>
          </a:p>
          <a:p>
            <a:endParaRPr lang="en-US" dirty="0"/>
          </a:p>
        </p:txBody>
      </p:sp>
    </p:spTree>
    <p:extLst>
      <p:ext uri="{BB962C8B-B14F-4D97-AF65-F5344CB8AC3E}">
        <p14:creationId xmlns:p14="http://schemas.microsoft.com/office/powerpoint/2010/main" val="531918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1846-1992</a:t>
            </a:r>
            <a:endParaRPr lang="en-US" dirty="0"/>
          </a:p>
        </p:txBody>
      </p:sp>
      <p:pic>
        <p:nvPicPr>
          <p:cNvPr id="5" name="Picture 4" descr="Scroby Sands 199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77000" y="0"/>
            <a:ext cx="2781300" cy="5600700"/>
          </a:xfrm>
          <a:prstGeom prst="rect">
            <a:avLst/>
          </a:prstGeom>
        </p:spPr>
      </p:pic>
      <p:pic>
        <p:nvPicPr>
          <p:cNvPr id="6" name="Picture 5" descr="Scroby Sands 184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2794000" cy="5588000"/>
          </a:xfrm>
          <a:prstGeom prst="rect">
            <a:avLst/>
          </a:prstGeom>
        </p:spPr>
      </p:pic>
      <p:pic>
        <p:nvPicPr>
          <p:cNvPr id="7" name="Picture 6" descr="Scroby Sands 1864.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0800" y="1219200"/>
            <a:ext cx="874745" cy="1714500"/>
          </a:xfrm>
          <a:prstGeom prst="rect">
            <a:avLst/>
          </a:prstGeom>
        </p:spPr>
      </p:pic>
      <p:pic>
        <p:nvPicPr>
          <p:cNvPr id="8" name="Picture 7" descr="Scroby Sands 187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24200" y="1676400"/>
            <a:ext cx="876300" cy="1752600"/>
          </a:xfrm>
          <a:prstGeom prst="rect">
            <a:avLst/>
          </a:prstGeom>
        </p:spPr>
      </p:pic>
      <p:pic>
        <p:nvPicPr>
          <p:cNvPr id="9" name="Picture 8" descr="Scroby Sands 1886.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05200" y="2362200"/>
            <a:ext cx="787479" cy="1574958"/>
          </a:xfrm>
          <a:prstGeom prst="rect">
            <a:avLst/>
          </a:prstGeom>
        </p:spPr>
      </p:pic>
      <p:pic>
        <p:nvPicPr>
          <p:cNvPr id="10" name="Picture 9" descr="Scroby Sands 1896.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62400" y="2667000"/>
            <a:ext cx="958181" cy="1905000"/>
          </a:xfrm>
          <a:prstGeom prst="rect">
            <a:avLst/>
          </a:prstGeom>
        </p:spPr>
      </p:pic>
      <p:pic>
        <p:nvPicPr>
          <p:cNvPr id="11" name="Picture 10" descr="Scroby Sands 1905.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48200" y="2362200"/>
            <a:ext cx="890209" cy="1752600"/>
          </a:xfrm>
          <a:prstGeom prst="rect">
            <a:avLst/>
          </a:prstGeom>
        </p:spPr>
      </p:pic>
      <p:pic>
        <p:nvPicPr>
          <p:cNvPr id="12" name="Picture 11" descr="Scroby Sands 1916.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29200" y="1752600"/>
            <a:ext cx="1031132" cy="2057400"/>
          </a:xfrm>
          <a:prstGeom prst="rect">
            <a:avLst/>
          </a:prstGeom>
        </p:spPr>
      </p:pic>
      <p:pic>
        <p:nvPicPr>
          <p:cNvPr id="13" name="Picture 12" descr="Scroby Sands 1922.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62600" y="1295400"/>
            <a:ext cx="959255" cy="1905000"/>
          </a:xfrm>
          <a:prstGeom prst="rect">
            <a:avLst/>
          </a:prstGeom>
        </p:spPr>
      </p:pic>
      <p:pic>
        <p:nvPicPr>
          <p:cNvPr id="14" name="Picture 13" descr="Scroby Sands.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71800" y="4552950"/>
            <a:ext cx="3073400" cy="2305050"/>
          </a:xfrm>
          <a:prstGeom prst="rect">
            <a:avLst/>
          </a:prstGeom>
        </p:spPr>
      </p:pic>
    </p:spTree>
    <p:extLst>
      <p:ext uri="{BB962C8B-B14F-4D97-AF65-F5344CB8AC3E}">
        <p14:creationId xmlns:p14="http://schemas.microsoft.com/office/powerpoint/2010/main" val="1494476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0140"/>
          </a:xfrm>
        </p:spPr>
        <p:txBody>
          <a:bodyPr/>
          <a:lstStyle/>
          <a:p>
            <a:r>
              <a:rPr lang="en-GB" b="1" dirty="0" smtClean="0"/>
              <a:t>Having hit a Sea Mount</a:t>
            </a:r>
            <a:r>
              <a:rPr lang="en-GB" dirty="0" smtClean="0"/>
              <a:t/>
            </a:r>
            <a:br>
              <a:rPr lang="en-GB" dirty="0" smtClean="0"/>
            </a:br>
            <a:r>
              <a:rPr lang="en-GB" sz="2800" dirty="0" smtClean="0"/>
              <a:t>I do understand the need for ‘</a:t>
            </a:r>
            <a:r>
              <a:rPr lang="en-GB" sz="2800" dirty="0" err="1" smtClean="0"/>
              <a:t>HO’s</a:t>
            </a:r>
            <a:r>
              <a:rPr lang="en-GB" sz="2800" dirty="0" smtClean="0"/>
              <a:t>’ - really</a:t>
            </a:r>
            <a:endParaRPr lang="en-GB"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43000"/>
            <a:ext cx="9144000" cy="5715000"/>
          </a:xfrm>
          <a:prstGeom prst="rect">
            <a:avLst/>
          </a:prstGeom>
        </p:spPr>
      </p:pic>
    </p:spTree>
    <p:extLst>
      <p:ext uri="{BB962C8B-B14F-4D97-AF65-F5344CB8AC3E}">
        <p14:creationId xmlns:p14="http://schemas.microsoft.com/office/powerpoint/2010/main" val="1704396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Dredge Track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971800"/>
            <a:ext cx="4205102" cy="3888546"/>
          </a:xfrm>
          <a:prstGeom prst="rect">
            <a:avLst/>
          </a:prstGeom>
        </p:spPr>
      </p:pic>
      <p:pic>
        <p:nvPicPr>
          <p:cNvPr id="5" name="Picture 4" descr="Digital Elevation Model from Bathy Survey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3"/>
            <a:ext cx="4648200" cy="2982128"/>
          </a:xfrm>
          <a:prstGeom prst="rect">
            <a:avLst/>
          </a:prstGeom>
        </p:spPr>
      </p:pic>
      <p:pic>
        <p:nvPicPr>
          <p:cNvPr id="6" name="Picture 5" descr="Coloured DE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8200" y="0"/>
            <a:ext cx="4495800" cy="3371850"/>
          </a:xfrm>
          <a:prstGeom prst="rect">
            <a:avLst/>
          </a:prstGeom>
        </p:spPr>
      </p:pic>
      <p:pic>
        <p:nvPicPr>
          <p:cNvPr id="7" name="Picture 6" descr="Multibeam sonar image - 2 wreck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23501" y="2667000"/>
            <a:ext cx="4950163" cy="4285329"/>
          </a:xfrm>
          <a:prstGeom prst="rect">
            <a:avLst/>
          </a:prstGeom>
        </p:spPr>
      </p:pic>
    </p:spTree>
    <p:extLst>
      <p:ext uri="{BB962C8B-B14F-4D97-AF65-F5344CB8AC3E}">
        <p14:creationId xmlns:p14="http://schemas.microsoft.com/office/powerpoint/2010/main" val="2778490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857999"/>
          </a:xfrm>
          <a:prstGeom prst="rect">
            <a:avLst/>
          </a:prstGeom>
        </p:spPr>
      </p:pic>
    </p:spTree>
    <p:extLst>
      <p:ext uri="{BB962C8B-B14F-4D97-AF65-F5344CB8AC3E}">
        <p14:creationId xmlns:p14="http://schemas.microsoft.com/office/powerpoint/2010/main" val="3128614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LINKS TO THE FUTURE</a:t>
            </a:r>
            <a:endParaRPr lang="en-US" b="1" dirty="0"/>
          </a:p>
        </p:txBody>
      </p:sp>
      <p:sp>
        <p:nvSpPr>
          <p:cNvPr id="3" name="Content Placeholder 2"/>
          <p:cNvSpPr>
            <a:spLocks noGrp="1"/>
          </p:cNvSpPr>
          <p:nvPr>
            <p:ph idx="1"/>
          </p:nvPr>
        </p:nvSpPr>
        <p:spPr/>
        <p:txBody>
          <a:bodyPr/>
          <a:lstStyle/>
          <a:p>
            <a:r>
              <a:rPr lang="en-US" dirty="0" smtClean="0"/>
              <a:t>My seemingly (and actually) chaotic world doesn’t know what data it wants, apart from:</a:t>
            </a:r>
          </a:p>
          <a:p>
            <a:pPr lvl="1"/>
            <a:r>
              <a:rPr lang="en-US" dirty="0" smtClean="0"/>
              <a:t>EVERYTHING (including depth, lots of depths, everywhere…..)</a:t>
            </a:r>
          </a:p>
          <a:p>
            <a:pPr lvl="1"/>
            <a:r>
              <a:rPr lang="en-US" dirty="0" smtClean="0"/>
              <a:t>ALL IN ONE PLACE</a:t>
            </a:r>
          </a:p>
          <a:p>
            <a:pPr lvl="1"/>
            <a:r>
              <a:rPr lang="en-US" dirty="0" smtClean="0"/>
              <a:t>ALL IN THE SAME FORMAT</a:t>
            </a:r>
          </a:p>
          <a:p>
            <a:pPr lvl="1"/>
            <a:r>
              <a:rPr lang="en-US" dirty="0" smtClean="0"/>
              <a:t>FREE</a:t>
            </a:r>
          </a:p>
          <a:p>
            <a:pPr lvl="1"/>
            <a:r>
              <a:rPr lang="en-US" dirty="0" smtClean="0"/>
              <a:t>NOW!</a:t>
            </a:r>
          </a:p>
          <a:p>
            <a:r>
              <a:rPr lang="en-US" dirty="0" smtClean="0"/>
              <a:t>Please…..</a:t>
            </a:r>
            <a:endParaRPr lang="en-US" dirty="0"/>
          </a:p>
        </p:txBody>
      </p:sp>
    </p:spTree>
    <p:extLst>
      <p:ext uri="{BB962C8B-B14F-4D97-AF65-F5344CB8AC3E}">
        <p14:creationId xmlns:p14="http://schemas.microsoft.com/office/powerpoint/2010/main" val="814799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BAD NEWS</a:t>
            </a:r>
            <a:endParaRPr lang="en-US" b="1" dirty="0"/>
          </a:p>
        </p:txBody>
      </p:sp>
      <p:sp>
        <p:nvSpPr>
          <p:cNvPr id="3" name="Content Placeholder 2"/>
          <p:cNvSpPr>
            <a:spLocks noGrp="1"/>
          </p:cNvSpPr>
          <p:nvPr>
            <p:ph idx="1"/>
          </p:nvPr>
        </p:nvSpPr>
        <p:spPr/>
        <p:txBody>
          <a:bodyPr/>
          <a:lstStyle/>
          <a:p>
            <a:r>
              <a:rPr lang="en-US" sz="4000" dirty="0" smtClean="0"/>
              <a:t>So Open Data, is a great </a:t>
            </a:r>
            <a:r>
              <a:rPr lang="en-US" sz="4000" dirty="0" smtClean="0">
                <a:solidFill>
                  <a:srgbClr val="FFC000"/>
                </a:solidFill>
              </a:rPr>
              <a:t>OPPORTUNITY</a:t>
            </a:r>
          </a:p>
          <a:p>
            <a:r>
              <a:rPr lang="en-US" sz="4000" dirty="0" smtClean="0"/>
              <a:t>BUT its all in different formats….</a:t>
            </a:r>
          </a:p>
          <a:p>
            <a:r>
              <a:rPr lang="en-US" sz="4000" dirty="0" smtClean="0"/>
              <a:t>AND masses of complicated bathymetry type stuff is all very well but…</a:t>
            </a:r>
            <a:endParaRPr lang="en-US" sz="4000" dirty="0"/>
          </a:p>
        </p:txBody>
      </p:sp>
    </p:spTree>
    <p:extLst>
      <p:ext uri="{BB962C8B-B14F-4D97-AF65-F5344CB8AC3E}">
        <p14:creationId xmlns:p14="http://schemas.microsoft.com/office/powerpoint/2010/main" val="1043180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GOOD NEWS</a:t>
            </a:r>
            <a:endParaRPr lang="en-GB" b="1" dirty="0"/>
          </a:p>
        </p:txBody>
      </p:sp>
      <p:sp>
        <p:nvSpPr>
          <p:cNvPr id="3" name="Content Placeholder 2"/>
          <p:cNvSpPr>
            <a:spLocks noGrp="1"/>
          </p:cNvSpPr>
          <p:nvPr>
            <p:ph idx="1"/>
          </p:nvPr>
        </p:nvSpPr>
        <p:spPr/>
        <p:txBody>
          <a:bodyPr/>
          <a:lstStyle/>
          <a:p>
            <a:r>
              <a:rPr lang="en-GB" sz="4400" dirty="0" smtClean="0"/>
              <a:t>Linked (OPEN) Data provides </a:t>
            </a:r>
            <a:r>
              <a:rPr lang="en-GB" sz="4400" dirty="0" smtClean="0">
                <a:solidFill>
                  <a:srgbClr val="FFC000"/>
                </a:solidFill>
              </a:rPr>
              <a:t>SOLUTIONS</a:t>
            </a:r>
          </a:p>
          <a:p>
            <a:r>
              <a:rPr lang="en-GB" sz="4400" dirty="0" smtClean="0"/>
              <a:t>I can use the same “format” and look at all the ecosystem connections by connecting all my data using Linked Data (including depth)</a:t>
            </a:r>
            <a:endParaRPr lang="en-GB" sz="4400" dirty="0"/>
          </a:p>
        </p:txBody>
      </p:sp>
    </p:spTree>
    <p:extLst>
      <p:ext uri="{BB962C8B-B14F-4D97-AF65-F5344CB8AC3E}">
        <p14:creationId xmlns:p14="http://schemas.microsoft.com/office/powerpoint/2010/main" val="2827018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493"/>
            <a:ext cx="8229600" cy="1143000"/>
          </a:xfrm>
        </p:spPr>
        <p:txBody>
          <a:bodyPr/>
          <a:lstStyle/>
          <a:p>
            <a:r>
              <a:rPr lang="en-GB" b="1" dirty="0" smtClean="0"/>
              <a:t>BAD NEWS</a:t>
            </a:r>
            <a:endParaRPr lang="en-GB" b="1" dirty="0"/>
          </a:p>
        </p:txBody>
      </p:sp>
      <p:sp>
        <p:nvSpPr>
          <p:cNvPr id="3" name="Content Placeholder 2"/>
          <p:cNvSpPr>
            <a:spLocks noGrp="1"/>
          </p:cNvSpPr>
          <p:nvPr>
            <p:ph idx="1"/>
          </p:nvPr>
        </p:nvSpPr>
        <p:spPr>
          <a:xfrm>
            <a:off x="457200" y="3299618"/>
            <a:ext cx="8229600" cy="4525963"/>
          </a:xfrm>
        </p:spPr>
        <p:txBody>
          <a:bodyPr/>
          <a:lstStyle/>
          <a:p>
            <a:r>
              <a:rPr lang="en-GB" dirty="0" smtClean="0"/>
              <a:t>AND, as far as I understand it, geo Linked Data is not the easiest thing in the world either.</a:t>
            </a:r>
          </a:p>
          <a:p>
            <a:pPr lvl="1"/>
            <a:r>
              <a:rPr lang="en-GB" dirty="0" smtClean="0"/>
              <a:t>A link to a single depth? So many to chose from…..</a:t>
            </a:r>
          </a:p>
          <a:p>
            <a:pPr lvl="1"/>
            <a:r>
              <a:rPr lang="en-GB" dirty="0" smtClean="0"/>
              <a:t>Still that’s OUR problem not YOURS</a:t>
            </a:r>
          </a:p>
        </p:txBody>
      </p:sp>
      <p:pic>
        <p:nvPicPr>
          <p:cNvPr id="4" name="Picture 3"/>
          <p:cNvPicPr>
            <a:picLocks noChangeAspect="1"/>
          </p:cNvPicPr>
          <p:nvPr/>
        </p:nvPicPr>
        <p:blipFill>
          <a:blip r:embed="rId2"/>
          <a:stretch>
            <a:fillRect/>
          </a:stretch>
        </p:blipFill>
        <p:spPr>
          <a:xfrm>
            <a:off x="0" y="990601"/>
            <a:ext cx="9143999" cy="2309018"/>
          </a:xfrm>
          <a:prstGeom prst="rect">
            <a:avLst/>
          </a:prstGeom>
        </p:spPr>
      </p:pic>
      <p:cxnSp>
        <p:nvCxnSpPr>
          <p:cNvPr id="6" name="Straight Connector 5"/>
          <p:cNvCxnSpPr/>
          <p:nvPr/>
        </p:nvCxnSpPr>
        <p:spPr>
          <a:xfrm>
            <a:off x="6477000" y="1752600"/>
            <a:ext cx="457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410200" y="2133600"/>
            <a:ext cx="457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066800" y="2514600"/>
            <a:ext cx="457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33400" y="2133600"/>
            <a:ext cx="457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5475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lstStyle/>
          <a:p>
            <a:r>
              <a:rPr lang="en-US" b="1" dirty="0" smtClean="0"/>
              <a:t>BACK TO THE PAST</a:t>
            </a:r>
            <a:r>
              <a:rPr lang="en-US" dirty="0" smtClean="0"/>
              <a:t/>
            </a:r>
            <a:br>
              <a:rPr lang="en-US" dirty="0" smtClean="0"/>
            </a:br>
            <a:r>
              <a:rPr lang="en-US" dirty="0"/>
              <a:t/>
            </a:r>
            <a:br>
              <a:rPr lang="en-US" dirty="0"/>
            </a:br>
            <a:r>
              <a:rPr lang="en-US" dirty="0" smtClean="0">
                <a:solidFill>
                  <a:srgbClr val="FFFF00"/>
                </a:solidFill>
              </a:rPr>
              <a:t>From the Good Old Days</a:t>
            </a:r>
            <a:endParaRPr lang="en-US" dirty="0">
              <a:solidFill>
                <a:srgbClr val="FFFF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774" y="3048000"/>
            <a:ext cx="917677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6" name="Straight Connector 5"/>
          <p:cNvCxnSpPr/>
          <p:nvPr/>
        </p:nvCxnSpPr>
        <p:spPr>
          <a:xfrm>
            <a:off x="7010400" y="4876800"/>
            <a:ext cx="1676400" cy="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52400" y="5105400"/>
            <a:ext cx="1143000" cy="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444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b="1" dirty="0" smtClean="0"/>
              <a:t>FORWARD TO THE FUTURE</a:t>
            </a:r>
            <a:endParaRPr lang="en-GB" b="1"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838200"/>
            <a:ext cx="7239000" cy="5295743"/>
          </a:xfrm>
          <a:prstGeom prst="rect">
            <a:avLst/>
          </a:prstGeom>
        </p:spPr>
      </p:pic>
    </p:spTree>
    <p:extLst>
      <p:ext uri="{BB962C8B-B14F-4D97-AF65-F5344CB8AC3E}">
        <p14:creationId xmlns:p14="http://schemas.microsoft.com/office/powerpoint/2010/main" val="3920801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903" y="2895600"/>
            <a:ext cx="9144000" cy="120712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1483347"/>
            <a:ext cx="6858000" cy="1112324"/>
          </a:xfrm>
          <a:prstGeom prst="rect">
            <a:avLst/>
          </a:prstGeom>
        </p:spPr>
      </p:pic>
      <p:sp>
        <p:nvSpPr>
          <p:cNvPr id="6" name="Oval 5"/>
          <p:cNvSpPr/>
          <p:nvPr/>
        </p:nvSpPr>
        <p:spPr>
          <a:xfrm>
            <a:off x="4343400" y="1849008"/>
            <a:ext cx="685800" cy="436991"/>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p:cNvSpPr/>
          <p:nvPr/>
        </p:nvSpPr>
        <p:spPr>
          <a:xfrm>
            <a:off x="6172200" y="3352800"/>
            <a:ext cx="762000" cy="381000"/>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p:cNvSpPr/>
          <p:nvPr/>
        </p:nvSpPr>
        <p:spPr>
          <a:xfrm>
            <a:off x="3839154" y="3657600"/>
            <a:ext cx="4466646" cy="445129"/>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p:txBody>
          <a:bodyPr/>
          <a:lstStyle/>
          <a:p>
            <a:r>
              <a:rPr lang="en-GB" b="1" dirty="0" smtClean="0"/>
              <a:t>MSDI + LINKED (OPEN) DATA</a:t>
            </a:r>
            <a:endParaRPr lang="en-GB" b="1" dirty="0"/>
          </a:p>
        </p:txBody>
      </p:sp>
      <p:sp>
        <p:nvSpPr>
          <p:cNvPr id="10" name="TextBox 9"/>
          <p:cNvSpPr txBox="1"/>
          <p:nvPr/>
        </p:nvSpPr>
        <p:spPr>
          <a:xfrm>
            <a:off x="304800" y="4380362"/>
            <a:ext cx="8229600" cy="1938992"/>
          </a:xfrm>
          <a:prstGeom prst="rect">
            <a:avLst/>
          </a:prstGeom>
          <a:noFill/>
        </p:spPr>
        <p:txBody>
          <a:bodyPr wrap="square" rtlCol="0">
            <a:spAutoFit/>
          </a:bodyPr>
          <a:lstStyle/>
          <a:p>
            <a:pPr algn="ctr"/>
            <a:r>
              <a:rPr lang="en-GB" sz="2400" b="1" dirty="0" smtClean="0">
                <a:solidFill>
                  <a:srgbClr val="FFFF00"/>
                </a:solidFill>
              </a:rPr>
              <a:t>Find me all the barnacles </a:t>
            </a:r>
            <a:r>
              <a:rPr lang="en-GB" sz="2400" b="1" dirty="0">
                <a:solidFill>
                  <a:srgbClr val="FFFF00"/>
                </a:solidFill>
              </a:rPr>
              <a:t>that live on rocky shores that have depths greater than 10m within 500 m of LAT and that are outside </a:t>
            </a:r>
            <a:r>
              <a:rPr lang="en-GB" sz="2400" b="1" dirty="0" smtClean="0">
                <a:solidFill>
                  <a:srgbClr val="FFFF00"/>
                </a:solidFill>
              </a:rPr>
              <a:t>any </a:t>
            </a:r>
            <a:r>
              <a:rPr lang="en-GB" sz="2400" b="1" dirty="0">
                <a:solidFill>
                  <a:srgbClr val="FFFF00"/>
                </a:solidFill>
              </a:rPr>
              <a:t>Marine Protected </a:t>
            </a:r>
            <a:r>
              <a:rPr lang="en-GB" sz="2400" b="1" dirty="0" smtClean="0">
                <a:solidFill>
                  <a:srgbClr val="FFFF00"/>
                </a:solidFill>
              </a:rPr>
              <a:t>Area on the the Welsh coast, as long as they have land buildings within 1 km.</a:t>
            </a:r>
          </a:p>
        </p:txBody>
      </p:sp>
    </p:spTree>
    <p:extLst>
      <p:ext uri="{BB962C8B-B14F-4D97-AF65-F5344CB8AC3E}">
        <p14:creationId xmlns:p14="http://schemas.microsoft.com/office/powerpoint/2010/main" val="1383976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7" y="685800"/>
            <a:ext cx="8229600" cy="1143000"/>
          </a:xfrm>
        </p:spPr>
        <p:txBody>
          <a:bodyPr/>
          <a:lstStyle/>
          <a:p>
            <a:r>
              <a:rPr lang="en-GB" b="1" dirty="0" smtClean="0"/>
              <a:t>CHARLES DARWIN THANKS YOU !</a:t>
            </a:r>
            <a:br>
              <a:rPr lang="en-GB" b="1" dirty="0" smtClean="0"/>
            </a:br>
            <a:r>
              <a:rPr lang="en-GB" b="1" dirty="0" smtClean="0"/>
              <a:t/>
            </a:r>
            <a:br>
              <a:rPr lang="en-GB" b="1" dirty="0" smtClean="0"/>
            </a:br>
            <a:r>
              <a:rPr lang="en-GB" sz="3200" b="1" smtClean="0">
                <a:solidFill>
                  <a:srgbClr val="FFFF00"/>
                </a:solidFill>
              </a:rPr>
              <a:t>his emphasis, </a:t>
            </a:r>
            <a:r>
              <a:rPr lang="en-GB" sz="3200" b="1" dirty="0" smtClean="0">
                <a:solidFill>
                  <a:srgbClr val="FFFF00"/>
                </a:solidFill>
              </a:rPr>
              <a:t>not mine</a:t>
            </a:r>
            <a:endParaRPr lang="en-GB" sz="3200" b="1" dirty="0">
              <a:solidFill>
                <a:srgbClr val="FFFF00"/>
              </a:solidFill>
            </a:endParaRPr>
          </a:p>
        </p:txBody>
      </p:sp>
      <p:pic>
        <p:nvPicPr>
          <p:cNvPr id="6" name="Picture 5"/>
          <p:cNvPicPr>
            <a:picLocks noChangeAspect="1"/>
          </p:cNvPicPr>
          <p:nvPr/>
        </p:nvPicPr>
        <p:blipFill>
          <a:blip r:embed="rId2"/>
          <a:stretch>
            <a:fillRect/>
          </a:stretch>
        </p:blipFill>
        <p:spPr>
          <a:xfrm>
            <a:off x="-34925" y="2667000"/>
            <a:ext cx="9178925" cy="3200400"/>
          </a:xfrm>
          <a:prstGeom prst="rect">
            <a:avLst/>
          </a:prstGeom>
        </p:spPr>
      </p:pic>
      <p:sp>
        <p:nvSpPr>
          <p:cNvPr id="7" name="Rectangle 6"/>
          <p:cNvSpPr/>
          <p:nvPr/>
        </p:nvSpPr>
        <p:spPr>
          <a:xfrm>
            <a:off x="7010400" y="5181600"/>
            <a:ext cx="19812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7118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smtClean="0"/>
              <a:t>OUTLINE OF WHAT’S COMING</a:t>
            </a:r>
            <a:endParaRPr lang="en-US" b="1" dirty="0"/>
          </a:p>
        </p:txBody>
      </p:sp>
      <p:sp>
        <p:nvSpPr>
          <p:cNvPr id="3" name="Content Placeholder 2"/>
          <p:cNvSpPr>
            <a:spLocks noGrp="1"/>
          </p:cNvSpPr>
          <p:nvPr>
            <p:ph idx="1"/>
          </p:nvPr>
        </p:nvSpPr>
        <p:spPr/>
        <p:txBody>
          <a:bodyPr/>
          <a:lstStyle/>
          <a:p>
            <a:r>
              <a:rPr lang="en-US" sz="4800" dirty="0" smtClean="0"/>
              <a:t>My Assumptions</a:t>
            </a:r>
          </a:p>
          <a:p>
            <a:r>
              <a:rPr lang="en-US" sz="4800" dirty="0" smtClean="0"/>
              <a:t>My OPEN DATA</a:t>
            </a:r>
          </a:p>
          <a:p>
            <a:r>
              <a:rPr lang="en-US" sz="4800" dirty="0" smtClean="0"/>
              <a:t>Your LINKS to the </a:t>
            </a:r>
            <a:r>
              <a:rPr lang="en-US" sz="4800" b="1" dirty="0" smtClean="0">
                <a:solidFill>
                  <a:srgbClr val="FFC000"/>
                </a:solidFill>
              </a:rPr>
              <a:t>PAST</a:t>
            </a:r>
          </a:p>
          <a:p>
            <a:r>
              <a:rPr lang="en-US" sz="4800" dirty="0" smtClean="0"/>
              <a:t>Our LINKS to the </a:t>
            </a:r>
            <a:r>
              <a:rPr lang="en-US" sz="4800" b="1" dirty="0" smtClean="0">
                <a:solidFill>
                  <a:srgbClr val="FFC000"/>
                </a:solidFill>
              </a:rPr>
              <a:t>PRESENT</a:t>
            </a:r>
          </a:p>
          <a:p>
            <a:r>
              <a:rPr lang="en-US" sz="4800" dirty="0" smtClean="0"/>
              <a:t>Everyone’s LINKS to the </a:t>
            </a:r>
            <a:r>
              <a:rPr lang="en-US" sz="4800" b="1" dirty="0" smtClean="0">
                <a:solidFill>
                  <a:srgbClr val="FFC000"/>
                </a:solidFill>
              </a:rPr>
              <a:t>FUTURE</a:t>
            </a:r>
          </a:p>
        </p:txBody>
      </p:sp>
    </p:spTree>
    <p:extLst>
      <p:ext uri="{BB962C8B-B14F-4D97-AF65-F5344CB8AC3E}">
        <p14:creationId xmlns:p14="http://schemas.microsoft.com/office/powerpoint/2010/main" val="1241642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t>ASSUMPTION - I</a:t>
            </a:r>
            <a:endParaRPr lang="en-US" b="1" dirty="0"/>
          </a:p>
        </p:txBody>
      </p:sp>
      <p:sp>
        <p:nvSpPr>
          <p:cNvPr id="3" name="Content Placeholder 2"/>
          <p:cNvSpPr>
            <a:spLocks noGrp="1"/>
          </p:cNvSpPr>
          <p:nvPr>
            <p:ph idx="1"/>
          </p:nvPr>
        </p:nvSpPr>
        <p:spPr>
          <a:xfrm>
            <a:off x="457200" y="1066800"/>
            <a:ext cx="8229600" cy="6019800"/>
          </a:xfrm>
        </p:spPr>
        <p:txBody>
          <a:bodyPr/>
          <a:lstStyle/>
          <a:p>
            <a:r>
              <a:rPr lang="en-US" sz="3600" b="1" i="1" dirty="0" smtClean="0">
                <a:solidFill>
                  <a:srgbClr val="FFC000"/>
                </a:solidFill>
              </a:rPr>
              <a:t>“Open Forum” </a:t>
            </a:r>
            <a:r>
              <a:rPr lang="en-US" sz="3600" dirty="0" smtClean="0"/>
              <a:t>and </a:t>
            </a:r>
            <a:r>
              <a:rPr lang="en-US" sz="3600" b="1" dirty="0" smtClean="0">
                <a:solidFill>
                  <a:srgbClr val="FFC000"/>
                </a:solidFill>
              </a:rPr>
              <a:t>“</a:t>
            </a:r>
            <a:r>
              <a:rPr lang="en-US" sz="3600" b="1" i="1" dirty="0" smtClean="0">
                <a:solidFill>
                  <a:srgbClr val="FFC000"/>
                </a:solidFill>
              </a:rPr>
              <a:t>Principles &amp; Strategies” </a:t>
            </a:r>
            <a:r>
              <a:rPr lang="en-US" sz="3600" dirty="0" smtClean="0"/>
              <a:t>and </a:t>
            </a:r>
            <a:r>
              <a:rPr lang="en-US" sz="3600" b="1" dirty="0" smtClean="0">
                <a:solidFill>
                  <a:srgbClr val="FFC000"/>
                </a:solidFill>
              </a:rPr>
              <a:t>“</a:t>
            </a:r>
            <a:r>
              <a:rPr lang="en-US" sz="3600" b="1" i="1" dirty="0" smtClean="0">
                <a:solidFill>
                  <a:srgbClr val="FFC000"/>
                </a:solidFill>
              </a:rPr>
              <a:t>at odds</a:t>
            </a:r>
            <a:r>
              <a:rPr lang="en-US" sz="3600" b="1" dirty="0" smtClean="0">
                <a:solidFill>
                  <a:srgbClr val="FFC000"/>
                </a:solidFill>
              </a:rPr>
              <a:t>”</a:t>
            </a:r>
            <a:r>
              <a:rPr lang="en-US" sz="3600" dirty="0" smtClean="0"/>
              <a:t> means I can get away with providing a context and a user perspective on your data rather than a learned talk on Linked Data</a:t>
            </a:r>
          </a:p>
          <a:p>
            <a:pPr lvl="1"/>
            <a:r>
              <a:rPr lang="en-US" dirty="0" smtClean="0"/>
              <a:t>When </a:t>
            </a:r>
            <a:r>
              <a:rPr lang="en-US" dirty="0"/>
              <a:t>I say </a:t>
            </a:r>
            <a:r>
              <a:rPr lang="en-US" b="1" dirty="0">
                <a:solidFill>
                  <a:srgbClr val="FFC000"/>
                </a:solidFill>
              </a:rPr>
              <a:t>geospatial</a:t>
            </a:r>
            <a:r>
              <a:rPr lang="en-US" dirty="0"/>
              <a:t> I </a:t>
            </a:r>
            <a:r>
              <a:rPr lang="en-US" dirty="0" smtClean="0"/>
              <a:t>mean </a:t>
            </a:r>
            <a:r>
              <a:rPr lang="en-US" b="1" i="1" dirty="0" smtClean="0">
                <a:solidFill>
                  <a:srgbClr val="FFC000"/>
                </a:solidFill>
              </a:rPr>
              <a:t>something somewhere</a:t>
            </a:r>
            <a:r>
              <a:rPr lang="en-US" dirty="0" smtClean="0"/>
              <a:t>, usually in the sea</a:t>
            </a:r>
          </a:p>
          <a:p>
            <a:pPr lvl="1"/>
            <a:r>
              <a:rPr lang="en-US" dirty="0" smtClean="0"/>
              <a:t>And I leave not hitting that </a:t>
            </a:r>
            <a:r>
              <a:rPr lang="en-US" b="1" i="1" dirty="0" smtClean="0">
                <a:solidFill>
                  <a:srgbClr val="FFC000"/>
                </a:solidFill>
              </a:rPr>
              <a:t>something </a:t>
            </a:r>
            <a:r>
              <a:rPr lang="en-US" dirty="0" smtClean="0"/>
              <a:t>to the professionals</a:t>
            </a:r>
          </a:p>
        </p:txBody>
      </p:sp>
    </p:spTree>
    <p:extLst>
      <p:ext uri="{BB962C8B-B14F-4D97-AF65-F5344CB8AC3E}">
        <p14:creationId xmlns:p14="http://schemas.microsoft.com/office/powerpoint/2010/main" val="2339553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t>ASSUMPTION - II</a:t>
            </a:r>
            <a:endParaRPr lang="en-US" b="1" dirty="0"/>
          </a:p>
        </p:txBody>
      </p:sp>
      <p:sp>
        <p:nvSpPr>
          <p:cNvPr id="3" name="Content Placeholder 2"/>
          <p:cNvSpPr>
            <a:spLocks noGrp="1"/>
          </p:cNvSpPr>
          <p:nvPr>
            <p:ph idx="1"/>
          </p:nvPr>
        </p:nvSpPr>
        <p:spPr>
          <a:xfrm>
            <a:off x="457199" y="1143000"/>
            <a:ext cx="8229600" cy="4525963"/>
          </a:xfrm>
        </p:spPr>
        <p:txBody>
          <a:bodyPr/>
          <a:lstStyle/>
          <a:p>
            <a:r>
              <a:rPr lang="en-US" sz="4400" dirty="0" smtClean="0"/>
              <a:t>You are probably not as far down the line as we are in the UK and maybe need a bit of convincing it</a:t>
            </a:r>
            <a:r>
              <a:rPr lang="fr-FR" sz="4400" dirty="0" smtClean="0"/>
              <a:t>’</a:t>
            </a:r>
            <a:r>
              <a:rPr lang="en-US" sz="4400" dirty="0" smtClean="0"/>
              <a:t>s a good idea (and some insights into re-use)</a:t>
            </a:r>
          </a:p>
          <a:p>
            <a:pPr lvl="1"/>
            <a:r>
              <a:rPr lang="en-US" sz="4000" dirty="0" smtClean="0"/>
              <a:t> apologies if this is incorrect – just enjoy the pictures</a:t>
            </a:r>
          </a:p>
        </p:txBody>
      </p:sp>
    </p:spTree>
    <p:extLst>
      <p:ext uri="{BB962C8B-B14F-4D97-AF65-F5344CB8AC3E}">
        <p14:creationId xmlns:p14="http://schemas.microsoft.com/office/powerpoint/2010/main" val="3946305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My OPEN DATA</a:t>
            </a:r>
            <a:endParaRPr lang="en-GB" b="1" dirty="0"/>
          </a:p>
        </p:txBody>
      </p:sp>
      <p:pic>
        <p:nvPicPr>
          <p:cNvPr id="4" name="Picture 3"/>
          <p:cNvPicPr>
            <a:picLocks noChangeAspect="1"/>
          </p:cNvPicPr>
          <p:nvPr/>
        </p:nvPicPr>
        <p:blipFill>
          <a:blip r:embed="rId2"/>
          <a:stretch>
            <a:fillRect/>
          </a:stretch>
        </p:blipFill>
        <p:spPr>
          <a:xfrm>
            <a:off x="0" y="2133600"/>
            <a:ext cx="9144000" cy="3774033"/>
          </a:xfrm>
          <a:prstGeom prst="rect">
            <a:avLst/>
          </a:prstGeom>
        </p:spPr>
      </p:pic>
      <p:cxnSp>
        <p:nvCxnSpPr>
          <p:cNvPr id="5" name="Straight Connector 4"/>
          <p:cNvCxnSpPr/>
          <p:nvPr/>
        </p:nvCxnSpPr>
        <p:spPr>
          <a:xfrm>
            <a:off x="5334000" y="5907633"/>
            <a:ext cx="1905000" cy="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2710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891"/>
            <a:ext cx="8229600" cy="706885"/>
          </a:xfrm>
        </p:spPr>
        <p:txBody>
          <a:bodyPr/>
          <a:lstStyle/>
          <a:p>
            <a:r>
              <a:rPr lang="en-GB" b="1" dirty="0" smtClean="0"/>
              <a:t>WHY?</a:t>
            </a:r>
            <a:endParaRPr lang="en-GB"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88995"/>
            <a:ext cx="9144000" cy="6169005"/>
          </a:xfrm>
          <a:prstGeom prst="rect">
            <a:avLst/>
          </a:prstGeom>
        </p:spPr>
      </p:pic>
      <p:cxnSp>
        <p:nvCxnSpPr>
          <p:cNvPr id="5" name="Straight Connector 4"/>
          <p:cNvCxnSpPr/>
          <p:nvPr/>
        </p:nvCxnSpPr>
        <p:spPr>
          <a:xfrm>
            <a:off x="381000" y="2209800"/>
            <a:ext cx="1143000" cy="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81000" y="2895600"/>
            <a:ext cx="2667000" cy="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86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b="1" dirty="0" smtClean="0"/>
              <a:t>DEFRA and CEFAS will be:</a:t>
            </a:r>
            <a:endParaRPr lang="en-GB" b="1" dirty="0"/>
          </a:p>
        </p:txBody>
      </p:sp>
      <p:pic>
        <p:nvPicPr>
          <p:cNvPr id="4" name="Picture 3"/>
          <p:cNvPicPr>
            <a:picLocks noChangeAspect="1"/>
          </p:cNvPicPr>
          <p:nvPr/>
        </p:nvPicPr>
        <p:blipFill>
          <a:blip r:embed="rId2"/>
          <a:stretch>
            <a:fillRect/>
          </a:stretch>
        </p:blipFill>
        <p:spPr>
          <a:xfrm>
            <a:off x="2514600" y="990600"/>
            <a:ext cx="4267200" cy="2705006"/>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92" y="3886201"/>
            <a:ext cx="9171992" cy="2971800"/>
          </a:xfrm>
          <a:prstGeom prst="rect">
            <a:avLst/>
          </a:prstGeom>
        </p:spPr>
      </p:pic>
    </p:spTree>
    <p:extLst>
      <p:ext uri="{BB962C8B-B14F-4D97-AF65-F5344CB8AC3E}">
        <p14:creationId xmlns:p14="http://schemas.microsoft.com/office/powerpoint/2010/main" val="4236332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gi 0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0"/>
            <a:ext cx="9144000" cy="1676400"/>
          </a:xfrm>
        </p:spPr>
        <p:txBody>
          <a:bodyPr/>
          <a:lstStyle/>
          <a:p>
            <a:r>
              <a:rPr lang="en-US" sz="4000" b="1" dirty="0" smtClean="0">
                <a:solidFill>
                  <a:schemeClr val="tx1"/>
                </a:solidFill>
              </a:rPr>
              <a:t>LINKS TO THE PAST – DATA USE</a:t>
            </a:r>
            <a:r>
              <a:rPr lang="en-US" sz="4000" dirty="0">
                <a:solidFill>
                  <a:schemeClr val="tx1"/>
                </a:solidFill>
              </a:rPr>
              <a:t/>
            </a:r>
            <a:br>
              <a:rPr lang="en-US" sz="4000" dirty="0">
                <a:solidFill>
                  <a:schemeClr val="tx1"/>
                </a:solidFill>
              </a:rPr>
            </a:br>
            <a:r>
              <a:rPr lang="en-US" sz="3600" b="1" dirty="0" smtClean="0">
                <a:solidFill>
                  <a:srgbClr val="FFFF00"/>
                </a:solidFill>
              </a:rPr>
              <a:t>Look at my exciting data</a:t>
            </a:r>
            <a:br>
              <a:rPr lang="en-US" sz="3600" b="1" dirty="0" smtClean="0">
                <a:solidFill>
                  <a:srgbClr val="FFFF00"/>
                </a:solidFill>
              </a:rPr>
            </a:br>
            <a:r>
              <a:rPr lang="en-US" sz="3600" b="1" dirty="0" smtClean="0">
                <a:solidFill>
                  <a:srgbClr val="FFFF00"/>
                </a:solidFill>
              </a:rPr>
              <a:t>sponsor me, lets explore!</a:t>
            </a:r>
            <a:endParaRPr lang="en-US" sz="3600" b="1" dirty="0">
              <a:solidFill>
                <a:srgbClr val="FFFF00"/>
              </a:solidFill>
            </a:endParaRPr>
          </a:p>
        </p:txBody>
      </p:sp>
    </p:spTree>
    <p:extLst>
      <p:ext uri="{BB962C8B-B14F-4D97-AF65-F5344CB8AC3E}">
        <p14:creationId xmlns:p14="http://schemas.microsoft.com/office/powerpoint/2010/main" val="106583477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89941628E57F14EB6F40410777D0479" ma:contentTypeVersion="1" ma:contentTypeDescription="Create a new document." ma:contentTypeScope="" ma:versionID="efdfdd3ed62d8bba1df2b44359d2cb3d">
  <xsd:schema xmlns:xsd="http://www.w3.org/2001/XMLSchema" xmlns:xs="http://www.w3.org/2001/XMLSchema" xmlns:p="http://schemas.microsoft.com/office/2006/metadata/properties" xmlns:ns3="9d2b1bb5-03ca-472d-b3e0-300d0a8bdfc8" targetNamespace="http://schemas.microsoft.com/office/2006/metadata/properties" ma:root="true" ma:fieldsID="b905beb9b4ac4a2badeb4f5bef9e9f38" ns3:_="">
    <xsd:import namespace="9d2b1bb5-03ca-472d-b3e0-300d0a8bdfc8"/>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2b1bb5-03ca-472d-b3e0-300d0a8bdfc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32DC3B-0B17-4F19-8377-1852DAF44DBD}">
  <ds:schemaRefs>
    <ds:schemaRef ds:uri="http://schemas.microsoft.com/sharepoint/v3/contenttype/forms"/>
  </ds:schemaRefs>
</ds:datastoreItem>
</file>

<file path=customXml/itemProps2.xml><?xml version="1.0" encoding="utf-8"?>
<ds:datastoreItem xmlns:ds="http://schemas.openxmlformats.org/officeDocument/2006/customXml" ds:itemID="{B039F09C-FA63-4D18-A1DF-0A56E075AAC7}">
  <ds:schemaRef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purl.org/dc/terms/"/>
    <ds:schemaRef ds:uri="9d2b1bb5-03ca-472d-b3e0-300d0a8bdfc8"/>
    <ds:schemaRef ds:uri="http://purl.org/dc/elements/1.1/"/>
  </ds:schemaRefs>
</ds:datastoreItem>
</file>

<file path=customXml/itemProps3.xml><?xml version="1.0" encoding="utf-8"?>
<ds:datastoreItem xmlns:ds="http://schemas.openxmlformats.org/officeDocument/2006/customXml" ds:itemID="{76FD637D-5374-46DD-BBA2-DE01E18810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2b1bb5-03ca-472d-b3e0-300d0a8bdf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1617</TotalTime>
  <Words>700</Words>
  <Application>Microsoft Office PowerPoint</Application>
  <PresentationFormat>On-screen Show (4:3)</PresentationFormat>
  <Paragraphs>74</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From Open towards Linking Marine Data?   Geospatial Data Developments in UK </vt:lpstr>
      <vt:lpstr>Having hit a Sea Mount I do understand the need for ‘HO’s’ - really</vt:lpstr>
      <vt:lpstr>OUTLINE OF WHAT’S COMING</vt:lpstr>
      <vt:lpstr>ASSUMPTION - I</vt:lpstr>
      <vt:lpstr>ASSUMPTION - II</vt:lpstr>
      <vt:lpstr>My OPEN DATA</vt:lpstr>
      <vt:lpstr>WHY?</vt:lpstr>
      <vt:lpstr>DEFRA and CEFAS will be:</vt:lpstr>
      <vt:lpstr>LINKS TO THE PAST – DATA USE Look at my exciting data sponsor me, lets explore!</vt:lpstr>
      <vt:lpstr>No wait – new data says its not a business risk!  Honest!!</vt:lpstr>
      <vt:lpstr>WHAT A SURVEYOR MADE OF THE DATA </vt:lpstr>
      <vt:lpstr>WHAT A MARINE BIOLOGIST MADE OF THE DATA</vt:lpstr>
      <vt:lpstr>OTHER FAMOUS MARINE BIOLOGISTS</vt:lpstr>
      <vt:lpstr>And not so famous ones</vt:lpstr>
      <vt:lpstr>FAMOUS SURVEYORS? RESPECT!</vt:lpstr>
      <vt:lpstr>LINKS TO THE PRESENT</vt:lpstr>
      <vt:lpstr>And making YOUR depths OPEN is a really good idea</vt:lpstr>
      <vt:lpstr>YOUR PROCESSED DEPTHS</vt:lpstr>
      <vt:lpstr>1846-1992</vt:lpstr>
      <vt:lpstr>PowerPoint Presentation</vt:lpstr>
      <vt:lpstr>PowerPoint Presentation</vt:lpstr>
      <vt:lpstr>LINKS TO THE FUTURE</vt:lpstr>
      <vt:lpstr>BAD NEWS</vt:lpstr>
      <vt:lpstr>GOOD NEWS</vt:lpstr>
      <vt:lpstr>BAD NEWS</vt:lpstr>
      <vt:lpstr>BACK TO THE PAST  From the Good Old Days</vt:lpstr>
      <vt:lpstr>FORWARD TO THE FUTURE</vt:lpstr>
      <vt:lpstr>MSDI + LINKED (OPEN) DATA</vt:lpstr>
      <vt:lpstr>CHARLES DARWIN THANKS YOU !  his emphasis, not mine</vt:lpstr>
    </vt:vector>
  </TitlesOfParts>
  <Company>CEFAS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CEFAS</dc:creator>
  <cp:lastModifiedBy>Alberto P. Costa Neves</cp:lastModifiedBy>
  <cp:revision>119</cp:revision>
  <dcterms:created xsi:type="dcterms:W3CDTF">2005-06-28T14:34:29Z</dcterms:created>
  <dcterms:modified xsi:type="dcterms:W3CDTF">2015-03-05T09:42:03Z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0x010100E89941628E57F14EB6F40410777D0479</vt:lpwstr>
  </property>
</Properties>
</file>