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0" r:id="rId2"/>
    <p:sldId id="419" r:id="rId3"/>
    <p:sldId id="403" r:id="rId4"/>
    <p:sldId id="416" r:id="rId5"/>
    <p:sldId id="404" r:id="rId6"/>
    <p:sldId id="394" r:id="rId7"/>
    <p:sldId id="396" r:id="rId8"/>
    <p:sldId id="415" r:id="rId9"/>
    <p:sldId id="417" r:id="rId10"/>
    <p:sldId id="413" r:id="rId11"/>
    <p:sldId id="414" r:id="rId12"/>
    <p:sldId id="422" r:id="rId13"/>
    <p:sldId id="423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FF9999"/>
    <a:srgbClr val="CCECFF"/>
    <a:srgbClr val="FFCCFF"/>
    <a:srgbClr val="CCFFCC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25" autoAdjust="0"/>
    <p:restoredTop sz="76554" autoAdjust="0"/>
  </p:normalViewPr>
  <p:slideViewPr>
    <p:cSldViewPr>
      <p:cViewPr>
        <p:scale>
          <a:sx n="100" d="100"/>
          <a:sy n="100" d="100"/>
        </p:scale>
        <p:origin x="-158" y="15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alks\Portal_spread.xlsx" TargetMode="External"/><Relationship Id="rId2" Type="http://schemas.openxmlformats.org/officeDocument/2006/relationships/image" Target="../media/image38.jpe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explosion val="26"/>
          <c:dLbls>
            <c:dLbl>
              <c:idx val="3"/>
              <c:layout>
                <c:manualLayout>
                  <c:x val="2.6312335958005251E-4"/>
                  <c:y val="-6.264216972878390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aseline="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Sheet1!$A$1:$A$11</c:f>
              <c:strCache>
                <c:ptCount val="11"/>
                <c:pt idx="0">
                  <c:v>Socio-economic</c:v>
                </c:pt>
                <c:pt idx="1">
                  <c:v>Physical oceanography</c:v>
                </c:pt>
                <c:pt idx="2">
                  <c:v>Meteorology</c:v>
                </c:pt>
                <c:pt idx="3">
                  <c:v>Marine Geology</c:v>
                </c:pt>
                <c:pt idx="4">
                  <c:v>Marine Chemistry</c:v>
                </c:pt>
                <c:pt idx="5">
                  <c:v>Marine Biodiversity</c:v>
                </c:pt>
                <c:pt idx="6">
                  <c:v>Fisheries</c:v>
                </c:pt>
                <c:pt idx="7">
                  <c:v>Archaeology</c:v>
                </c:pt>
                <c:pt idx="8">
                  <c:v>Bathymetry</c:v>
                </c:pt>
                <c:pt idx="9">
                  <c:v>Anthropogenic propertes</c:v>
                </c:pt>
                <c:pt idx="10">
                  <c:v>Boundaries</c:v>
                </c:pt>
              </c:strCache>
            </c:str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896</c:v>
                </c:pt>
                <c:pt idx="1">
                  <c:v>1379</c:v>
                </c:pt>
                <c:pt idx="2">
                  <c:v>158</c:v>
                </c:pt>
                <c:pt idx="3">
                  <c:v>2132</c:v>
                </c:pt>
                <c:pt idx="4">
                  <c:v>1221</c:v>
                </c:pt>
                <c:pt idx="5">
                  <c:v>1746</c:v>
                </c:pt>
                <c:pt idx="6">
                  <c:v>1132</c:v>
                </c:pt>
                <c:pt idx="7">
                  <c:v>202</c:v>
                </c:pt>
                <c:pt idx="8">
                  <c:v>1101</c:v>
                </c:pt>
                <c:pt idx="9">
                  <c:v>1408</c:v>
                </c:pt>
                <c:pt idx="10">
                  <c:v>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A3B03FA-60FE-4BD0-A315-B23EAC3E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82E85-2B8B-4F3B-B84F-96796B8F500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D4B29D-C5DD-46DD-A093-64ABAC45993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6776CB-182D-46CE-AAB6-6184C5CBD9E5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60350"/>
            <a:ext cx="1787525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210175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127875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57338"/>
            <a:ext cx="349885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7625" y="1557338"/>
            <a:ext cx="349885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76375" y="260350"/>
            <a:ext cx="7150100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7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46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57338"/>
            <a:ext cx="34988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7625" y="1557338"/>
            <a:ext cx="34988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2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2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6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27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98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5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127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57338"/>
            <a:ext cx="71501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 userDrawn="1"/>
        </p:nvGraphicFramePr>
        <p:xfrm>
          <a:off x="250825" y="188913"/>
          <a:ext cx="1081088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16" imgW="1362265" imgH="7095238" progId="MSPhotoEd.3">
                  <p:embed/>
                </p:oleObj>
              </mc:Choice>
              <mc:Fallback>
                <p:oleObj name="Photo Editor Photo" r:id="rId16" imgW="1362265" imgH="7095238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1081088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9"/>
          <p:cNvSpPr>
            <a:spLocks noChangeArrowheads="1"/>
          </p:cNvSpPr>
          <p:nvPr userDrawn="1"/>
        </p:nvSpPr>
        <p:spPr bwMode="auto">
          <a:xfrm flipV="1">
            <a:off x="1447800" y="990600"/>
            <a:ext cx="7543800" cy="74613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221163"/>
            <a:ext cx="7199313" cy="1752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GB" altLang="en-US" sz="4000" smtClean="0">
                <a:solidFill>
                  <a:srgbClr val="002060"/>
                </a:solidFill>
                <a:latin typeface="Calibri" pitchFamily="34" charset="0"/>
              </a:rPr>
              <a:t>The Hub for UK Marine Data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altLang="en-US" sz="3200" smtClean="0">
                <a:solidFill>
                  <a:srgbClr val="002060"/>
                </a:solidFill>
                <a:latin typeface="Calibri" pitchFamily="34" charset="0"/>
              </a:rPr>
              <a:t>Clare Postlethwaite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GB" altLang="en-US" sz="400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1" name="Picture 4" descr="Medin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571625"/>
            <a:ext cx="70786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435475" y="188913"/>
            <a:ext cx="454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002060"/>
                </a:solidFill>
                <a:latin typeface="Calibri" pitchFamily="34" charset="0"/>
              </a:rPr>
              <a:t>Building a Maritime Spatial Data Infrastructure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002060"/>
                </a:solidFill>
                <a:latin typeface="Calibri" pitchFamily="34" charset="0"/>
              </a:rPr>
              <a:t>March 2015</a:t>
            </a:r>
          </a:p>
        </p:txBody>
      </p:sp>
      <p:sp>
        <p:nvSpPr>
          <p:cNvPr id="5" name="TextBox 4"/>
          <p:cNvSpPr txBox="1"/>
          <p:nvPr/>
        </p:nvSpPr>
        <p:spPr>
          <a:xfrm rot="19985341">
            <a:off x="368300" y="757238"/>
            <a:ext cx="3327400" cy="1311275"/>
          </a:xfrm>
          <a:prstGeom prst="rect">
            <a:avLst/>
          </a:prstGeom>
          <a:solidFill>
            <a:schemeClr val="bg1"/>
          </a:solidFill>
          <a:ln w="76200" cmpd="dbl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Bradley Hand ITC" pitchFamily="66" charset="0"/>
              </a:rPr>
              <a:t>Measure once, </a:t>
            </a:r>
          </a:p>
          <a:p>
            <a:pPr algn="ctr">
              <a:buFontTx/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Bradley Hand ITC" pitchFamily="66" charset="0"/>
              </a:rPr>
              <a:t>use many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02125"/>
            <a:ext cx="37449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03350" y="260350"/>
            <a:ext cx="7127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GB" sz="3200" b="1" i="1" kern="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Life before MEDIN</a:t>
            </a: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4479925" y="3048000"/>
            <a:ext cx="2606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70" name="Text Box 41"/>
          <p:cNvSpPr txBox="1">
            <a:spLocks noChangeArrowheads="1"/>
          </p:cNvSpPr>
          <p:nvPr/>
        </p:nvSpPr>
        <p:spPr bwMode="auto">
          <a:xfrm>
            <a:off x="3779838" y="1484313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OCEANOGRAPHY</a:t>
            </a:r>
            <a:endParaRPr lang="en-US" altLang="en-US" sz="1200"/>
          </a:p>
        </p:txBody>
      </p:sp>
      <p:sp>
        <p:nvSpPr>
          <p:cNvPr id="11271" name="Text Box 57"/>
          <p:cNvSpPr txBox="1">
            <a:spLocks noChangeArrowheads="1"/>
          </p:cNvSpPr>
          <p:nvPr/>
        </p:nvSpPr>
        <p:spPr bwMode="auto">
          <a:xfrm>
            <a:off x="6804025" y="314166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000"/>
              <a:t>?</a:t>
            </a:r>
            <a:endParaRPr lang="en-US" altLang="en-US" sz="4000"/>
          </a:p>
        </p:txBody>
      </p:sp>
      <p:sp>
        <p:nvSpPr>
          <p:cNvPr id="11272" name="Text Box 58"/>
          <p:cNvSpPr txBox="1">
            <a:spLocks noChangeArrowheads="1"/>
          </p:cNvSpPr>
          <p:nvPr/>
        </p:nvSpPr>
        <p:spPr bwMode="auto">
          <a:xfrm>
            <a:off x="6877050" y="2060575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000"/>
              <a:t>?</a:t>
            </a:r>
            <a:endParaRPr lang="en-US" altLang="en-US" sz="4000"/>
          </a:p>
        </p:txBody>
      </p:sp>
      <p:sp>
        <p:nvSpPr>
          <p:cNvPr id="11273" name="Text Box 59"/>
          <p:cNvSpPr txBox="1">
            <a:spLocks noChangeArrowheads="1"/>
          </p:cNvSpPr>
          <p:nvPr/>
        </p:nvSpPr>
        <p:spPr bwMode="auto">
          <a:xfrm>
            <a:off x="6877050" y="465296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000"/>
              <a:t>?</a:t>
            </a:r>
            <a:endParaRPr lang="en-US" altLang="en-US" sz="4000"/>
          </a:p>
        </p:txBody>
      </p:sp>
      <p:pic>
        <p:nvPicPr>
          <p:cNvPr id="11274" name="Picture 66" descr="LifeBeforeMED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052513"/>
            <a:ext cx="70008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97425"/>
            <a:ext cx="1295400" cy="1138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00213"/>
            <a:ext cx="1295400" cy="968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08413"/>
            <a:ext cx="1274762" cy="876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81300"/>
            <a:ext cx="1295400" cy="91440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Text Box 68"/>
          <p:cNvSpPr txBox="1">
            <a:spLocks noChangeArrowheads="1"/>
          </p:cNvSpPr>
          <p:nvPr/>
        </p:nvSpPr>
        <p:spPr bwMode="auto">
          <a:xfrm>
            <a:off x="5688013" y="6211888"/>
            <a:ext cx="3455987" cy="646112"/>
          </a:xfrm>
          <a:prstGeom prst="rect">
            <a:avLst/>
          </a:prstGeom>
          <a:solidFill>
            <a:schemeClr val="bg1"/>
          </a:solidFill>
          <a:ln w="19050">
            <a:solidFill>
              <a:srgbClr val="26267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&gt; 100 holders of marine data and information in the UK</a:t>
            </a:r>
            <a:endParaRPr lang="en-US" altLang="en-US" sz="1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76375" y="260350"/>
            <a:ext cx="7127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GB" sz="3200" b="1" i="1" kern="0" dirty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Life after MEDIN</a:t>
            </a: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4479925" y="3048000"/>
            <a:ext cx="2606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4" name="Text Box 41"/>
          <p:cNvSpPr txBox="1">
            <a:spLocks noChangeArrowheads="1"/>
          </p:cNvSpPr>
          <p:nvPr/>
        </p:nvSpPr>
        <p:spPr bwMode="auto">
          <a:xfrm>
            <a:off x="3779838" y="1484313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OCEANOGRAPHY</a:t>
            </a:r>
            <a:endParaRPr lang="en-US" altLang="en-US" sz="1200"/>
          </a:p>
        </p:txBody>
      </p:sp>
      <p:sp>
        <p:nvSpPr>
          <p:cNvPr id="12295" name="Text Box 57"/>
          <p:cNvSpPr txBox="1">
            <a:spLocks noChangeArrowheads="1"/>
          </p:cNvSpPr>
          <p:nvPr/>
        </p:nvSpPr>
        <p:spPr bwMode="auto">
          <a:xfrm>
            <a:off x="6804025" y="314166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000"/>
              <a:t>?</a:t>
            </a:r>
            <a:endParaRPr lang="en-US" altLang="en-US" sz="4000"/>
          </a:p>
        </p:txBody>
      </p:sp>
      <p:sp>
        <p:nvSpPr>
          <p:cNvPr id="12296" name="Text Box 58"/>
          <p:cNvSpPr txBox="1">
            <a:spLocks noChangeArrowheads="1"/>
          </p:cNvSpPr>
          <p:nvPr/>
        </p:nvSpPr>
        <p:spPr bwMode="auto">
          <a:xfrm>
            <a:off x="6877050" y="2060575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000"/>
              <a:t>?</a:t>
            </a:r>
            <a:endParaRPr lang="en-US" altLang="en-US" sz="4000"/>
          </a:p>
        </p:txBody>
      </p:sp>
      <p:sp>
        <p:nvSpPr>
          <p:cNvPr id="12297" name="Text Box 59"/>
          <p:cNvSpPr txBox="1">
            <a:spLocks noChangeArrowheads="1"/>
          </p:cNvSpPr>
          <p:nvPr/>
        </p:nvSpPr>
        <p:spPr bwMode="auto">
          <a:xfrm>
            <a:off x="6877050" y="465296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000"/>
              <a:t>?</a:t>
            </a:r>
            <a:endParaRPr lang="en-US" altLang="en-US" sz="4000"/>
          </a:p>
        </p:txBody>
      </p:sp>
      <p:pic>
        <p:nvPicPr>
          <p:cNvPr id="12298" name="Picture 68" descr="LifeAfterMED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68388"/>
            <a:ext cx="685800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797425"/>
            <a:ext cx="1295400" cy="113823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700213"/>
            <a:ext cx="1295400" cy="9683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808413"/>
            <a:ext cx="1274762" cy="8763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6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2781300"/>
            <a:ext cx="1295400" cy="914400"/>
          </a:xfrm>
          <a:prstGeom prst="rect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00563" y="1484313"/>
            <a:ext cx="1439862" cy="3563937"/>
          </a:xfrm>
          <a:prstGeom prst="rect">
            <a:avLst/>
          </a:prstGeom>
          <a:solidFill>
            <a:srgbClr val="CCECFF">
              <a:alpha val="69803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 sz="24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GB" altLang="en-US" sz="24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MEDINData Archive Centres</a:t>
            </a:r>
          </a:p>
          <a:p>
            <a:pPr algn="ctr" eaLnBrk="1" hangingPunct="1">
              <a:buFontTx/>
              <a:buNone/>
            </a:pPr>
            <a:endParaRPr lang="en-GB" altLang="en-US" sz="24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GB" altLang="en-US" sz="1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813" y="0"/>
            <a:ext cx="7345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GB" sz="2800" kern="0">
                <a:solidFill>
                  <a:srgbClr val="2638B9"/>
                </a:solidFill>
                <a:latin typeface="+mj-lt"/>
                <a:ea typeface="+mj-ea"/>
                <a:cs typeface="+mj-cs"/>
              </a:rPr>
              <a:t>There’s data out there, but we can’t always see it</a:t>
            </a:r>
            <a:endParaRPr lang="en-US" sz="2800" kern="0">
              <a:solidFill>
                <a:srgbClr val="2638B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6748463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835150" y="5949950"/>
            <a:ext cx="180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http://xkcd.com/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4339" name="Picture 5" descr="Cartoon-resc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67341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356100" y="1628775"/>
            <a:ext cx="17287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200">
                <a:solidFill>
                  <a:schemeClr val="tx1"/>
                </a:solidFill>
                <a:latin typeface="Comic Sans MS" pitchFamily="66" charset="0"/>
              </a:rPr>
              <a:t>DAY 45</a:t>
            </a:r>
          </a:p>
          <a:p>
            <a:pPr eaLnBrk="1" hangingPunct="1">
              <a:buFontTx/>
              <a:buNone/>
            </a:pPr>
            <a:r>
              <a:rPr lang="en-GB" altLang="en-US" sz="1200">
                <a:solidFill>
                  <a:schemeClr val="tx1"/>
                </a:solidFill>
                <a:latin typeface="Comic Sans MS" pitchFamily="66" charset="0"/>
              </a:rPr>
              <a:t>ESCAPE AT LAST</a:t>
            </a:r>
          </a:p>
        </p:txBody>
      </p:sp>
      <p:sp>
        <p:nvSpPr>
          <p:cNvPr id="14341" name="Freeform 7"/>
          <p:cNvSpPr>
            <a:spLocks/>
          </p:cNvSpPr>
          <p:nvPr/>
        </p:nvSpPr>
        <p:spPr bwMode="auto">
          <a:xfrm>
            <a:off x="4292600" y="1976438"/>
            <a:ext cx="171450" cy="100012"/>
          </a:xfrm>
          <a:custGeom>
            <a:avLst/>
            <a:gdLst>
              <a:gd name="T0" fmla="*/ 0 w 172123"/>
              <a:gd name="T1" fmla="*/ 98561 h 100221"/>
              <a:gd name="T2" fmla="*/ 31277 w 172123"/>
              <a:gd name="T3" fmla="*/ 77403 h 100221"/>
              <a:gd name="T4" fmla="*/ 41703 w 172123"/>
              <a:gd name="T5" fmla="*/ 45664 h 100221"/>
              <a:gd name="T6" fmla="*/ 104258 w 172123"/>
              <a:gd name="T7" fmla="*/ 24504 h 100221"/>
              <a:gd name="T8" fmla="*/ 135535 w 172123"/>
              <a:gd name="T9" fmla="*/ 3346 h 100221"/>
              <a:gd name="T10" fmla="*/ 166812 w 172123"/>
              <a:gd name="T11" fmla="*/ 3346 h 100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123" h="100221">
                <a:moveTo>
                  <a:pt x="0" y="100221"/>
                </a:moveTo>
                <a:cubicBezTo>
                  <a:pt x="10758" y="93049"/>
                  <a:pt x="24196" y="88802"/>
                  <a:pt x="32273" y="78706"/>
                </a:cubicBezTo>
                <a:cubicBezTo>
                  <a:pt x="39357" y="69851"/>
                  <a:pt x="33804" y="53024"/>
                  <a:pt x="43031" y="46433"/>
                </a:cubicBezTo>
                <a:cubicBezTo>
                  <a:pt x="61486" y="33251"/>
                  <a:pt x="88707" y="37497"/>
                  <a:pt x="107577" y="24917"/>
                </a:cubicBezTo>
                <a:cubicBezTo>
                  <a:pt x="118335" y="17745"/>
                  <a:pt x="127584" y="7490"/>
                  <a:pt x="139850" y="3402"/>
                </a:cubicBezTo>
                <a:cubicBezTo>
                  <a:pt x="150056" y="0"/>
                  <a:pt x="161365" y="3402"/>
                  <a:pt x="172123" y="340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835150" y="5949950"/>
            <a:ext cx="283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http://xkcd.com/ + Clare P</a:t>
            </a:r>
          </a:p>
        </p:txBody>
      </p:sp>
      <p:pic>
        <p:nvPicPr>
          <p:cNvPr id="14343" name="Picture 6" descr="Medin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7150"/>
            <a:ext cx="25558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i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is MEDIN?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547813" y="1223963"/>
            <a:ext cx="7150100" cy="4886325"/>
          </a:xfrm>
        </p:spPr>
        <p:txBody>
          <a:bodyPr/>
          <a:lstStyle/>
          <a:p>
            <a:pPr marL="72000" indent="0">
              <a:buFontTx/>
              <a:buNone/>
              <a:defRPr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partnership </a:t>
            </a:r>
          </a:p>
          <a:p>
            <a:pPr marL="72000" indent="0">
              <a:buFontTx/>
              <a:buNone/>
              <a:defRPr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 by 15 sponsors</a:t>
            </a:r>
          </a:p>
          <a:p>
            <a:pPr marL="72000" indent="0">
              <a:buFontTx/>
              <a:buNone/>
              <a:defRPr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~£500K</a:t>
            </a:r>
          </a:p>
          <a:p>
            <a:pPr>
              <a:buFontTx/>
              <a:buNone/>
              <a:defRPr/>
            </a:pP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76" name="Group 7"/>
          <p:cNvGrpSpPr>
            <a:grpSpLocks noChangeAspect="1"/>
          </p:cNvGrpSpPr>
          <p:nvPr/>
        </p:nvGrpSpPr>
        <p:grpSpPr bwMode="auto">
          <a:xfrm>
            <a:off x="1547813" y="4383088"/>
            <a:ext cx="7199312" cy="2014537"/>
            <a:chOff x="251520" y="5301208"/>
            <a:chExt cx="7128792" cy="1994923"/>
          </a:xfrm>
        </p:grpSpPr>
        <p:pic>
          <p:nvPicPr>
            <p:cNvPr id="307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017" y="6149542"/>
              <a:ext cx="757238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70" y="5354637"/>
              <a:ext cx="74453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835" y="6753559"/>
              <a:ext cx="517091" cy="51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750" y="5513387"/>
              <a:ext cx="18716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559" y="6131286"/>
              <a:ext cx="906462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89" y="5442743"/>
              <a:ext cx="12858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935" y="6076517"/>
              <a:ext cx="745030" cy="51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3" descr="\\Bina\pcusers1\Shared\BODC_DOC\Data_Projects\MEDIN\WS6_comms\images\Sponsor's Logos\mmo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777372"/>
              <a:ext cx="1214438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" descr="M:\BODC_DOC\Data_Projects\MEDIN\WS6_comms\images\Sponsor's Logos\afbi_logo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334" y="6779040"/>
              <a:ext cx="905856" cy="51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3" descr="M:\BODC_DOC\Data_Projects\MEDIN\WS6_comms\images\Sponsor's Logos\DEONI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752" y="6816093"/>
              <a:ext cx="1544970" cy="42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4" descr="M:\BODC_DOC\Data_Projects\MEDIN\WS6_comms\images\Sponsor's Logos\NEW_UKHO_colour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73" y="6021288"/>
              <a:ext cx="1138933" cy="55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5" descr="M:\BODC_DOC\Data_Projects\MEDIN\WS6_comms\images\Sponsor's Logos\nrw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39" y="5301208"/>
              <a:ext cx="947103" cy="67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6" descr="M:\BODC_DOC\Data_Projects\MEDIN\WS6_comms\images\Sponsor's Logos\OceanWise_LOGO_72dpi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573" y="6028154"/>
              <a:ext cx="961695" cy="51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8" descr="M:\BODC_DOC\Data_Projects\MEDIN\WS6_comms\images\Sponsor's Logos\JNCCLogo_3DCol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269" y="6752407"/>
              <a:ext cx="1043043" cy="45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23" descr="nerc-logo-115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08500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24"/>
          <p:cNvSpPr txBox="1">
            <a:spLocks noChangeArrowheads="1"/>
          </p:cNvSpPr>
          <p:nvPr/>
        </p:nvSpPr>
        <p:spPr bwMode="auto">
          <a:xfrm>
            <a:off x="1476375" y="3933825"/>
            <a:ext cx="7345363" cy="256698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Sponsors</a:t>
            </a:r>
          </a:p>
          <a:p>
            <a:pPr eaLnBrk="1" hangingPunct="1">
              <a:buFontTx/>
              <a:buNone/>
            </a:pPr>
            <a:endParaRPr lang="en-GB" altLang="en-US" sz="240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n-GB" altLang="en-US" sz="240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n-GB" altLang="en-US" sz="240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n-GB" altLang="en-US" sz="240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smtClean="0">
                <a:solidFill>
                  <a:srgbClr val="2A2076"/>
                </a:solidFill>
                <a:latin typeface="Calibri" pitchFamily="34" charset="0"/>
              </a:rPr>
              <a:t>Objective: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>
              <a:latin typeface="Calibri" pitchFamily="34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547813" y="1106488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2A2076"/>
                </a:solidFill>
                <a:latin typeface="Calibri" pitchFamily="34" charset="0"/>
              </a:rPr>
              <a:t>“improve access to, and </a:t>
            </a:r>
            <a:r>
              <a:rPr lang="en-US" altLang="en-US" b="1" i="1">
                <a:solidFill>
                  <a:srgbClr val="002060"/>
                </a:solidFill>
                <a:latin typeface="Calibri" pitchFamily="34" charset="0"/>
              </a:rPr>
              <a:t>management</a:t>
            </a:r>
            <a:r>
              <a:rPr lang="en-US" altLang="en-US" b="1" i="1">
                <a:solidFill>
                  <a:srgbClr val="2A2076"/>
                </a:solidFill>
                <a:latin typeface="Calibri" pitchFamily="34" charset="0"/>
              </a:rPr>
              <a:t> of, UK marine data and information”</a:t>
            </a:r>
            <a:endParaRPr lang="en-GB" altLang="en-US">
              <a:latin typeface="Calibri" pitchFamily="34" charset="0"/>
            </a:endParaRPr>
          </a:p>
        </p:txBody>
      </p:sp>
      <p:pic>
        <p:nvPicPr>
          <p:cNvPr id="4101" name="Picture 9" descr="B9346_DSCF1383_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149475"/>
            <a:ext cx="2500313" cy="392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6" descr="100_70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9475"/>
            <a:ext cx="2500313" cy="392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0" descr="Copy of EPV00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49475"/>
            <a:ext cx="2597150" cy="392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76375" y="260350"/>
            <a:ext cx="7127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endParaRPr lang="en-GB" altLang="en-US" sz="3200" kern="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333500" y="2078038"/>
            <a:ext cx="2662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600">
                <a:latin typeface="Calibri" pitchFamily="34" charset="0"/>
              </a:rPr>
              <a:t>Hub for UK Marine Data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3714750" y="2060575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600">
                <a:latin typeface="Calibri" pitchFamily="34" charset="0"/>
              </a:rPr>
              <a:t>Marine Standards</a:t>
            </a:r>
          </a:p>
        </p:txBody>
      </p:sp>
      <p:sp>
        <p:nvSpPr>
          <p:cNvPr id="4107" name="TextBox 5"/>
          <p:cNvSpPr txBox="1">
            <a:spLocks noChangeArrowheads="1"/>
          </p:cNvSpPr>
          <p:nvPr/>
        </p:nvSpPr>
        <p:spPr bwMode="auto">
          <a:xfrm>
            <a:off x="6875463" y="2133600"/>
            <a:ext cx="208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600">
                <a:latin typeface="Calibri" pitchFamily="34" charset="0"/>
              </a:rPr>
              <a:t>Expertise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124075" y="6054725"/>
            <a:ext cx="4954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4800" i="1">
                <a:solidFill>
                  <a:srgbClr val="002060"/>
                </a:solidFill>
                <a:latin typeface="Calibri" pitchFamily="34" charset="0"/>
              </a:rPr>
              <a:t>Easier data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76375" y="260350"/>
            <a:ext cx="7127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GB" altLang="en-US" sz="3200" b="1" i="1" kern="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Hub for UK Marine Data</a:t>
            </a:r>
          </a:p>
        </p:txBody>
      </p:sp>
      <p:pic>
        <p:nvPicPr>
          <p:cNvPr id="5123" name="Content Placeholder 8" descr="metofficelog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507" r="8333" b="31802"/>
          <a:stretch>
            <a:fillRect/>
          </a:stretch>
        </p:blipFill>
        <p:spPr bwMode="auto">
          <a:xfrm>
            <a:off x="5795963" y="5229225"/>
            <a:ext cx="7921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4" descr="bod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2292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1" descr="UKHO_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8" t="11905" r="40193" b="28571"/>
          <a:stretch>
            <a:fillRect/>
          </a:stretch>
        </p:blipFill>
        <p:spPr bwMode="auto">
          <a:xfrm>
            <a:off x="5003800" y="5084763"/>
            <a:ext cx="720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bgs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8"/>
          <a:stretch>
            <a:fillRect/>
          </a:stretch>
        </p:blipFill>
        <p:spPr bwMode="auto">
          <a:xfrm>
            <a:off x="3490913" y="5157788"/>
            <a:ext cx="792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dasshlogo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r="86440" b="-10889"/>
          <a:stretch>
            <a:fillRect/>
          </a:stretch>
        </p:blipFill>
        <p:spPr bwMode="auto">
          <a:xfrm>
            <a:off x="2771775" y="5157788"/>
            <a:ext cx="7191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2987675" y="5949950"/>
            <a:ext cx="443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 Data Archive Centres</a:t>
            </a:r>
          </a:p>
        </p:txBody>
      </p:sp>
      <p:pic>
        <p:nvPicPr>
          <p:cNvPr id="5129" name="Picture 14" descr="Medin_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14438"/>
            <a:ext cx="37798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928813" y="2500313"/>
            <a:ext cx="2392362" cy="1503362"/>
            <a:chOff x="1928794" y="2500304"/>
            <a:chExt cx="2391733" cy="1503686"/>
          </a:xfrm>
        </p:grpSpPr>
        <p:sp>
          <p:nvSpPr>
            <p:cNvPr id="5140" name="TextBox 20"/>
            <p:cNvSpPr txBox="1">
              <a:spLocks noChangeArrowheads="1"/>
            </p:cNvSpPr>
            <p:nvPr/>
          </p:nvSpPr>
          <p:spPr bwMode="auto">
            <a:xfrm>
              <a:off x="1928794" y="3357562"/>
              <a:ext cx="2003099" cy="64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360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Metadata</a:t>
              </a:r>
              <a:endParaRPr lang="en-US" altLang="en-US" sz="36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122" name="Freeform 25"/>
            <p:cNvSpPr>
              <a:spLocks/>
            </p:cNvSpPr>
            <p:nvPr/>
          </p:nvSpPr>
          <p:spPr bwMode="auto">
            <a:xfrm>
              <a:off x="2987378" y="2500304"/>
              <a:ext cx="1333149" cy="857435"/>
            </a:xfrm>
            <a:custGeom>
              <a:avLst/>
              <a:gdLst>
                <a:gd name="T0" fmla="*/ 0 w 1463040"/>
                <a:gd name="T1" fmla="*/ 902970 h 902970"/>
                <a:gd name="T2" fmla="*/ 560070 w 1463040"/>
                <a:gd name="T3" fmla="*/ 331470 h 902970"/>
                <a:gd name="T4" fmla="*/ 834390 w 1463040"/>
                <a:gd name="T5" fmla="*/ 674370 h 902970"/>
                <a:gd name="T6" fmla="*/ 1463040 w 1463040"/>
                <a:gd name="T7" fmla="*/ 0 h 9029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3040"/>
                <a:gd name="T13" fmla="*/ 0 h 902970"/>
                <a:gd name="T14" fmla="*/ 1463040 w 1463040"/>
                <a:gd name="T15" fmla="*/ 902970 h 9029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3040" h="902970">
                  <a:moveTo>
                    <a:pt x="0" y="902970"/>
                  </a:moveTo>
                  <a:cubicBezTo>
                    <a:pt x="210502" y="636270"/>
                    <a:pt x="421005" y="369570"/>
                    <a:pt x="560070" y="331470"/>
                  </a:cubicBezTo>
                  <a:cubicBezTo>
                    <a:pt x="699135" y="293370"/>
                    <a:pt x="683895" y="729615"/>
                    <a:pt x="834390" y="674370"/>
                  </a:cubicBezTo>
                  <a:cubicBezTo>
                    <a:pt x="984885" y="619125"/>
                    <a:pt x="1223962" y="309562"/>
                    <a:pt x="1463040" y="0"/>
                  </a:cubicBezTo>
                </a:path>
              </a:pathLst>
            </a:cu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GB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000250" y="4071938"/>
            <a:ext cx="1054100" cy="950912"/>
            <a:chOff x="2000232" y="4071942"/>
            <a:chExt cx="907259" cy="537060"/>
          </a:xfrm>
        </p:grpSpPr>
        <p:sp>
          <p:nvSpPr>
            <p:cNvPr id="5138" name="TextBox 21"/>
            <p:cNvSpPr txBox="1">
              <a:spLocks noChangeArrowheads="1"/>
            </p:cNvSpPr>
            <p:nvPr/>
          </p:nvSpPr>
          <p:spPr bwMode="auto">
            <a:xfrm>
              <a:off x="2000232" y="4071942"/>
              <a:ext cx="907259" cy="36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360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Data</a:t>
              </a:r>
              <a:endParaRPr lang="en-US" altLang="en-US" sz="36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120" name="Freeform 27"/>
            <p:cNvSpPr>
              <a:spLocks/>
            </p:cNvSpPr>
            <p:nvPr/>
          </p:nvSpPr>
          <p:spPr bwMode="auto">
            <a:xfrm>
              <a:off x="2415604" y="4400096"/>
              <a:ext cx="434501" cy="208906"/>
            </a:xfrm>
            <a:custGeom>
              <a:avLst/>
              <a:gdLst>
                <a:gd name="T0" fmla="*/ 0 w 845820"/>
                <a:gd name="T1" fmla="*/ 0 h 1177290"/>
                <a:gd name="T2" fmla="*/ 27 w 845820"/>
                <a:gd name="T3" fmla="*/ 0 h 1177290"/>
                <a:gd name="T4" fmla="*/ 89 w 845820"/>
                <a:gd name="T5" fmla="*/ 0 h 1177290"/>
                <a:gd name="T6" fmla="*/ 143 w 845820"/>
                <a:gd name="T7" fmla="*/ 0 h 11772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5820"/>
                <a:gd name="T13" fmla="*/ 0 h 1177290"/>
                <a:gd name="T14" fmla="*/ 845820 w 845820"/>
                <a:gd name="T15" fmla="*/ 1177290 h 11772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5820" h="1177290">
                  <a:moveTo>
                    <a:pt x="0" y="0"/>
                  </a:moveTo>
                  <a:cubicBezTo>
                    <a:pt x="36195" y="402907"/>
                    <a:pt x="72390" y="805815"/>
                    <a:pt x="160020" y="914400"/>
                  </a:cubicBezTo>
                  <a:cubicBezTo>
                    <a:pt x="247650" y="1022985"/>
                    <a:pt x="411480" y="607695"/>
                    <a:pt x="525780" y="651510"/>
                  </a:cubicBezTo>
                  <a:cubicBezTo>
                    <a:pt x="640080" y="695325"/>
                    <a:pt x="742950" y="936307"/>
                    <a:pt x="845820" y="1177290"/>
                  </a:cubicBezTo>
                </a:path>
              </a:pathLst>
            </a:cu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GB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32" name="Picture 20" descr="ads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r="63593" b="4840"/>
          <a:stretch>
            <a:fillRect/>
          </a:stretch>
        </p:blipFill>
        <p:spPr bwMode="auto">
          <a:xfrm>
            <a:off x="6588125" y="52292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1" descr="cefas_small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44512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3" descr="mss_small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37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83213" y="2443163"/>
            <a:ext cx="3652837" cy="2354262"/>
            <a:chOff x="5383902" y="2443790"/>
            <a:chExt cx="3652594" cy="2353362"/>
          </a:xfrm>
        </p:grpSpPr>
        <p:pic>
          <p:nvPicPr>
            <p:cNvPr id="513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7" t="59361" r="27168" b="8481"/>
            <a:stretch>
              <a:fillRect/>
            </a:stretch>
          </p:blipFill>
          <p:spPr bwMode="auto">
            <a:xfrm>
              <a:off x="5383902" y="2462954"/>
              <a:ext cx="3652594" cy="2334198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7" name="TextBox 4"/>
            <p:cNvSpPr txBox="1">
              <a:spLocks noChangeArrowheads="1"/>
            </p:cNvSpPr>
            <p:nvPr/>
          </p:nvSpPr>
          <p:spPr bwMode="auto">
            <a:xfrm>
              <a:off x="5785601" y="2443790"/>
              <a:ext cx="2376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GB" altLang="en-US" b="1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MEDIN Portal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76375" y="260350"/>
            <a:ext cx="7127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GB" sz="3200" b="1" i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Archive Centres (DACs)</a:t>
            </a:r>
            <a:endParaRPr lang="en-GB" sz="3200" b="1" i="1" kern="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149" name="AutoShape 10" descr="Met Offi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6150" name="AutoShape 12" descr="Met Offi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6151" name="AutoShape 14" descr="Met Offi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6152" name="AutoShape 17" descr="UK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1511440" y="2564904"/>
            <a:ext cx="7416824" cy="461396"/>
          </a:xfrm>
          <a:prstGeom prst="roundRect">
            <a:avLst/>
          </a:prstGeom>
          <a:solidFill>
            <a:srgbClr val="0070C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2800" dirty="0"/>
              <a:t>The MEDIN DAC Network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6375" y="1125538"/>
            <a:ext cx="1357313" cy="128587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en-GB" b="1" dirty="0"/>
              <a:t>Objective</a:t>
            </a:r>
            <a:r>
              <a:rPr lang="en-GB" sz="2000" b="1" dirty="0"/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8788" y="1125538"/>
            <a:ext cx="1357312" cy="12858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dirty="0"/>
              <a:t>Curate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2788" y="1125538"/>
            <a:ext cx="1357312" cy="12858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dirty="0"/>
              <a:t>Upload and Retrieve 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6788" y="1125538"/>
            <a:ext cx="1357312" cy="12858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en-GB" dirty="0"/>
              <a:t>Searchable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70788" y="1125538"/>
            <a:ext cx="1357312" cy="12858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en-GB" dirty="0"/>
              <a:t>Expertise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6125" y="3651250"/>
            <a:ext cx="1979613" cy="647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1200" b="1" dirty="0">
                <a:solidFill>
                  <a:schemeClr val="bg1"/>
                </a:solidFill>
              </a:rPr>
              <a:t>Seabed and sub-seabed</a:t>
            </a:r>
            <a:br>
              <a:rPr lang="en-GB" sz="1200" b="1" dirty="0">
                <a:solidFill>
                  <a:schemeClr val="bg1"/>
                </a:solidFill>
              </a:rPr>
            </a:br>
            <a:r>
              <a:rPr lang="en-GB" sz="1200" b="1" dirty="0">
                <a:solidFill>
                  <a:schemeClr val="bg1"/>
                </a:solidFill>
              </a:rPr>
              <a:t>geology, geophysics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11638" y="4941888"/>
            <a:ext cx="1979612" cy="647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1200" b="1" dirty="0">
                <a:solidFill>
                  <a:schemeClr val="bg1"/>
                </a:solidFill>
              </a:rPr>
              <a:t>Marine flora, fauna and habitats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2225" y="3651250"/>
            <a:ext cx="1979613" cy="647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1200" b="1" dirty="0">
                <a:solidFill>
                  <a:schemeClr val="bg1"/>
                </a:solidFill>
              </a:rPr>
              <a:t>Water column oceanography</a:t>
            </a:r>
            <a:endParaRPr lang="en-GB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2016125" y="4941888"/>
            <a:ext cx="1979613" cy="647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1200" b="1" dirty="0">
                <a:solidFill>
                  <a:schemeClr val="bg1"/>
                </a:solidFill>
              </a:rPr>
              <a:t>Bathymetry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11638" y="3644900"/>
            <a:ext cx="1979612" cy="647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1200" b="1" dirty="0">
                <a:solidFill>
                  <a:schemeClr val="bg1"/>
                </a:solidFill>
              </a:rPr>
              <a:t>Marine meteorology (</a:t>
            </a:r>
            <a:r>
              <a:rPr lang="en-GB" sz="1200" b="1" dirty="0" err="1">
                <a:solidFill>
                  <a:schemeClr val="bg1"/>
                </a:solidFill>
              </a:rPr>
              <a:t>metocean</a:t>
            </a:r>
            <a:r>
              <a:rPr lang="en-GB" sz="12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166" name="Picture 26" descr="B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141663"/>
            <a:ext cx="1952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" descr="http://wwwdev.oceannet.org/images/dassh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549775"/>
            <a:ext cx="1990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4" descr="BO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46425"/>
            <a:ext cx="1857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9" descr="ukh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25950"/>
            <a:ext cx="9525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6" descr="Met Offic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92450"/>
            <a:ext cx="603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8" descr="Archaeology Data Servic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89450"/>
            <a:ext cx="11779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372225" y="4941888"/>
            <a:ext cx="1979613" cy="647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1200" b="1" dirty="0">
                <a:solidFill>
                  <a:schemeClr val="bg1"/>
                </a:solidFill>
              </a:rPr>
              <a:t>Marine historic environment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6173" name="Picture 35" descr="cefa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66578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6" descr="ms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4850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987675" y="6165850"/>
            <a:ext cx="4360863" cy="647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1200" b="1" dirty="0">
                <a:solidFill>
                  <a:schemeClr val="bg1"/>
                </a:solidFill>
              </a:rPr>
              <a:t>Marine fisheries</a:t>
            </a:r>
          </a:p>
        </p:txBody>
      </p:sp>
      <p:pic>
        <p:nvPicPr>
          <p:cNvPr id="6176" name="Picture 2" descr="http://wwwdev.oceannet.org/images/dassh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05488"/>
            <a:ext cx="1990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i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Marine Metadata Standard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GB" altLang="en-US" smtClean="0">
              <a:solidFill>
                <a:srgbClr val="000099"/>
              </a:solidFill>
            </a:endParaRPr>
          </a:p>
        </p:txBody>
      </p:sp>
      <p:pic>
        <p:nvPicPr>
          <p:cNvPr id="7172" name="Picture 4" descr="StandardsLin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43000"/>
            <a:ext cx="74295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i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Marine Metadata Standard</a:t>
            </a:r>
            <a:endParaRPr lang="en-US" altLang="en-US" b="1" i="1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195" name="Content Placeholder 3" descr="MetadataEdito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214438"/>
            <a:ext cx="3535362" cy="2519362"/>
          </a:xfrm>
          <a:ln w="38100">
            <a:solidFill>
              <a:srgbClr val="000099"/>
            </a:solidFill>
            <a:miter lim="800000"/>
            <a:headEnd/>
            <a:tailEnd/>
          </a:ln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572125" y="1214438"/>
            <a:ext cx="3143250" cy="2520950"/>
            <a:chOff x="4578803" y="3403523"/>
            <a:chExt cx="4565197" cy="3531278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4578803" y="3403523"/>
              <a:ext cx="4565197" cy="3531278"/>
            </a:xfrm>
            <a:prstGeom prst="rect">
              <a:avLst/>
            </a:prstGeom>
            <a:solidFill>
              <a:srgbClr val="0033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 sz="1800"/>
            </a:p>
            <a:p>
              <a:pPr eaLnBrk="1" hangingPunct="1"/>
              <a:endParaRPr lang="en-GB" altLang="en-US" sz="1800"/>
            </a:p>
            <a:p>
              <a:pPr eaLnBrk="1" hangingPunct="1"/>
              <a:endParaRPr lang="en-GB" altLang="en-US" sz="1800"/>
            </a:p>
            <a:p>
              <a:pPr algn="ctr" eaLnBrk="1" hangingPunct="1">
                <a:buFontTx/>
                <a:buNone/>
              </a:pPr>
              <a:endParaRPr lang="en-GB" altLang="en-US" sz="1800"/>
            </a:p>
            <a:p>
              <a:pPr algn="ctr" eaLnBrk="1" hangingPunct="1">
                <a:buFontTx/>
                <a:buNone/>
              </a:pPr>
              <a:r>
                <a:rPr lang="en-GB" altLang="en-US" sz="3200" b="1">
                  <a:latin typeface="Calibri" pitchFamily="34" charset="0"/>
                </a:rPr>
                <a:t>Metadata Maestro</a:t>
              </a:r>
              <a:endParaRPr lang="en-US" altLang="en-US" sz="3200" b="1">
                <a:latin typeface="Calibri" pitchFamily="34" charset="0"/>
              </a:endParaRPr>
            </a:p>
          </p:txBody>
        </p:sp>
        <p:pic>
          <p:nvPicPr>
            <p:cNvPr id="8201" name="Picture 6" descr="Sea_Zon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455" y="3571876"/>
              <a:ext cx="4143404" cy="15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1428750" y="3786188"/>
            <a:ext cx="2297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Online Tool</a:t>
            </a:r>
            <a:endParaRPr lang="en-US" altLang="en-US" sz="360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5530850" y="37861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Stand alone Tool</a:t>
            </a:r>
            <a:endParaRPr lang="en-US" altLang="en-US" sz="360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428750" y="4857750"/>
            <a:ext cx="7572375" cy="134778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fields?</a:t>
            </a:r>
          </a:p>
          <a:p>
            <a:pPr eaLnBrk="1" hangingPunct="1"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Puts metadata into computer readable format (xml)</a:t>
            </a:r>
          </a:p>
          <a:p>
            <a:pPr eaLnBrk="1" hangingPunct="1"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Validate Metadata</a:t>
            </a:r>
            <a:endParaRPr lang="en-US" altLang="en-US" sz="240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127875" cy="720725"/>
          </a:xfrm>
        </p:spPr>
        <p:txBody>
          <a:bodyPr/>
          <a:lstStyle/>
          <a:p>
            <a:pPr algn="l">
              <a:defRPr/>
            </a:pP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working? Good coverage?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813" y="1196975"/>
            <a:ext cx="2224087" cy="793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&gt;9,200  datasets</a:t>
            </a:r>
          </a:p>
          <a:p>
            <a:pPr>
              <a:buFontTx/>
              <a:buNone/>
              <a:defRPr/>
            </a:pP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71600" y="2276872"/>
          <a:ext cx="7848872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963" y="1268413"/>
            <a:ext cx="7150100" cy="45259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– All DACs archiving new data each year.</a:t>
            </a:r>
          </a:p>
          <a:p>
            <a:pPr>
              <a:buFontTx/>
              <a:buNone/>
              <a:defRPr/>
            </a:pPr>
            <a:endParaRPr lang="en-GB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</a:p>
          <a:p>
            <a:pPr>
              <a:buFontTx/>
              <a:buNone/>
              <a:defRPr/>
            </a:pP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GB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en-GB" sz="3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used</a:t>
            </a:r>
            <a:r>
              <a:rPr lang="en-GB" sz="32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50% increase in requests for data from 2013 – 2014.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working? Data in? 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fishingbo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75" y="2492375"/>
            <a:ext cx="1863725" cy="144303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ocean_bu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88" y="2492375"/>
            <a:ext cx="1925637" cy="14414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ukho_goodwin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2492375"/>
            <a:ext cx="2020888" cy="14414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hipwreck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85888" y="2492375"/>
            <a:ext cx="1965325" cy="14414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ind_farm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78575" y="5372100"/>
            <a:ext cx="2730500" cy="14414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7556</TotalTime>
  <Words>250</Words>
  <Application>Microsoft Office PowerPoint</Application>
  <PresentationFormat>On-screen Show (4:3)</PresentationFormat>
  <Paragraphs>90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Bradley Hand ITC</vt:lpstr>
      <vt:lpstr>Times New Roman</vt:lpstr>
      <vt:lpstr>Tahoma</vt:lpstr>
      <vt:lpstr>Comic Sans MS</vt:lpstr>
      <vt:lpstr>Default Design</vt:lpstr>
      <vt:lpstr>Microsoft Photo Editor 3.0 Photo</vt:lpstr>
      <vt:lpstr>PowerPoint Presentation</vt:lpstr>
      <vt:lpstr>What is MEDIN?</vt:lpstr>
      <vt:lpstr>Objective: </vt:lpstr>
      <vt:lpstr>PowerPoint Presentation</vt:lpstr>
      <vt:lpstr>PowerPoint Presentation</vt:lpstr>
      <vt:lpstr>Marine Metadata Standard</vt:lpstr>
      <vt:lpstr>Marine Metadata Standard</vt:lpstr>
      <vt:lpstr>Is it working? Good coverage?</vt:lpstr>
      <vt:lpstr>Is it working? Data in? </vt:lpstr>
      <vt:lpstr>PowerPoint Presentation</vt:lpstr>
      <vt:lpstr>PowerPoint Presentation</vt:lpstr>
      <vt:lpstr>PowerPoint Presentation</vt:lpstr>
      <vt:lpstr>PowerPoint Presentation</vt:lpstr>
    </vt:vector>
  </TitlesOfParts>
  <Company>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mecha</dc:creator>
  <cp:lastModifiedBy>Alberto P. Costa Neves</cp:lastModifiedBy>
  <cp:revision>455</cp:revision>
  <dcterms:created xsi:type="dcterms:W3CDTF">2006-02-20T08:56:54Z</dcterms:created>
  <dcterms:modified xsi:type="dcterms:W3CDTF">2015-03-05T09:48:07Z</dcterms:modified>
</cp:coreProperties>
</file>