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0"/>
  </p:notesMasterIdLst>
  <p:sldIdLst>
    <p:sldId id="257" r:id="rId3"/>
    <p:sldId id="258" r:id="rId4"/>
    <p:sldId id="284" r:id="rId5"/>
    <p:sldId id="283" r:id="rId6"/>
    <p:sldId id="270" r:id="rId7"/>
    <p:sldId id="261" r:id="rId8"/>
    <p:sldId id="269" r:id="rId9"/>
    <p:sldId id="271" r:id="rId10"/>
    <p:sldId id="273" r:id="rId11"/>
    <p:sldId id="275" r:id="rId12"/>
    <p:sldId id="276" r:id="rId13"/>
    <p:sldId id="282" r:id="rId14"/>
    <p:sldId id="281" r:id="rId15"/>
    <p:sldId id="278" r:id="rId16"/>
    <p:sldId id="280" r:id="rId17"/>
    <p:sldId id="274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BA"/>
    <a:srgbClr val="702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09" autoAdjust="0"/>
  </p:normalViewPr>
  <p:slideViewPr>
    <p:cSldViewPr>
      <p:cViewPr varScale="1">
        <p:scale>
          <a:sx n="51" d="100"/>
          <a:sy n="51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EB470-E657-406E-B217-879CD8E1DFF6}" type="doc">
      <dgm:prSet loTypeId="urn:microsoft.com/office/officeart/2005/8/layout/venn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8020CF12-C1DD-4D0B-93BC-4DAAA9A7C3A2}">
      <dgm:prSet phldrT="[Text]"/>
      <dgm:spPr/>
      <dgm:t>
        <a:bodyPr/>
        <a:lstStyle/>
        <a:p>
          <a:r>
            <a:rPr lang="en-GB" dirty="0" smtClean="0"/>
            <a:t>Global</a:t>
          </a:r>
          <a:endParaRPr lang="en-GB" dirty="0"/>
        </a:p>
      </dgm:t>
    </dgm:pt>
    <dgm:pt modelId="{FFB93B1D-8FC1-4FE6-845A-BD2F689E627C}" type="parTrans" cxnId="{64E1199E-4D9E-42E6-A3FF-40DA932DCB68}">
      <dgm:prSet/>
      <dgm:spPr/>
      <dgm:t>
        <a:bodyPr/>
        <a:lstStyle/>
        <a:p>
          <a:endParaRPr lang="en-GB"/>
        </a:p>
      </dgm:t>
    </dgm:pt>
    <dgm:pt modelId="{7FFECF46-7D37-48A6-96B8-ED173E2274CF}" type="sibTrans" cxnId="{64E1199E-4D9E-42E6-A3FF-40DA932DCB68}">
      <dgm:prSet/>
      <dgm:spPr/>
      <dgm:t>
        <a:bodyPr/>
        <a:lstStyle/>
        <a:p>
          <a:endParaRPr lang="en-GB"/>
        </a:p>
      </dgm:t>
    </dgm:pt>
    <dgm:pt modelId="{FD971E1B-2BDE-4628-AA3B-1121A3D60AF8}">
      <dgm:prSet phldrT="[Text]"/>
      <dgm:spPr/>
      <dgm:t>
        <a:bodyPr/>
        <a:lstStyle/>
        <a:p>
          <a:r>
            <a:rPr lang="en-GB" dirty="0" smtClean="0"/>
            <a:t>Regional</a:t>
          </a:r>
          <a:endParaRPr lang="en-GB" dirty="0"/>
        </a:p>
      </dgm:t>
    </dgm:pt>
    <dgm:pt modelId="{161588D1-AAE2-41EB-9B28-15D9736F2A4B}" type="parTrans" cxnId="{84648FA9-FB1D-41B5-9C7C-F58FA76A7BBB}">
      <dgm:prSet/>
      <dgm:spPr/>
      <dgm:t>
        <a:bodyPr/>
        <a:lstStyle/>
        <a:p>
          <a:endParaRPr lang="en-GB"/>
        </a:p>
      </dgm:t>
    </dgm:pt>
    <dgm:pt modelId="{893BBCD7-D8D3-4811-A4CA-BFA6DEF6D141}" type="sibTrans" cxnId="{84648FA9-FB1D-41B5-9C7C-F58FA76A7BBB}">
      <dgm:prSet/>
      <dgm:spPr/>
      <dgm:t>
        <a:bodyPr/>
        <a:lstStyle/>
        <a:p>
          <a:endParaRPr lang="en-GB"/>
        </a:p>
      </dgm:t>
    </dgm:pt>
    <dgm:pt modelId="{BCA25534-86BF-4677-A6FD-33D82322239D}">
      <dgm:prSet phldrT="[Text]"/>
      <dgm:spPr/>
      <dgm:t>
        <a:bodyPr/>
        <a:lstStyle/>
        <a:p>
          <a:r>
            <a:rPr lang="en-GB" dirty="0" smtClean="0"/>
            <a:t>National</a:t>
          </a:r>
          <a:endParaRPr lang="en-GB" dirty="0"/>
        </a:p>
      </dgm:t>
    </dgm:pt>
    <dgm:pt modelId="{A7C4B2D1-AD64-4AB0-BDA5-DE0FD03E2BF7}" type="parTrans" cxnId="{9011E84A-CFC1-48D1-979C-9A05496386A1}">
      <dgm:prSet/>
      <dgm:spPr/>
      <dgm:t>
        <a:bodyPr/>
        <a:lstStyle/>
        <a:p>
          <a:endParaRPr lang="en-GB"/>
        </a:p>
      </dgm:t>
    </dgm:pt>
    <dgm:pt modelId="{21C78835-39D4-41FF-A2F0-E677B93F4D12}" type="sibTrans" cxnId="{9011E84A-CFC1-48D1-979C-9A05496386A1}">
      <dgm:prSet/>
      <dgm:spPr/>
      <dgm:t>
        <a:bodyPr/>
        <a:lstStyle/>
        <a:p>
          <a:endParaRPr lang="en-GB"/>
        </a:p>
      </dgm:t>
    </dgm:pt>
    <dgm:pt modelId="{7C5C8241-F17C-4AB5-A8C5-3AA6CA60F63D}">
      <dgm:prSet phldrT="[Text]"/>
      <dgm:spPr/>
      <dgm:t>
        <a:bodyPr/>
        <a:lstStyle/>
        <a:p>
          <a:r>
            <a:rPr lang="en-GB" dirty="0" smtClean="0"/>
            <a:t>Enterprise</a:t>
          </a:r>
          <a:endParaRPr lang="en-GB" dirty="0"/>
        </a:p>
      </dgm:t>
    </dgm:pt>
    <dgm:pt modelId="{E7605A38-9A2C-42A7-AE96-BBF4F2178B0C}" type="parTrans" cxnId="{8AC5B2E5-5291-4C90-8E84-B6E9BAEF7147}">
      <dgm:prSet/>
      <dgm:spPr/>
      <dgm:t>
        <a:bodyPr/>
        <a:lstStyle/>
        <a:p>
          <a:endParaRPr lang="en-GB"/>
        </a:p>
      </dgm:t>
    </dgm:pt>
    <dgm:pt modelId="{D21562F8-97F8-47B6-8185-4701DF263EFD}" type="sibTrans" cxnId="{8AC5B2E5-5291-4C90-8E84-B6E9BAEF7147}">
      <dgm:prSet/>
      <dgm:spPr/>
      <dgm:t>
        <a:bodyPr/>
        <a:lstStyle/>
        <a:p>
          <a:endParaRPr lang="en-GB"/>
        </a:p>
      </dgm:t>
    </dgm:pt>
    <dgm:pt modelId="{09A0B2DB-7172-4E6A-A973-3657B05D8662}" type="pres">
      <dgm:prSet presAssocID="{7F7EB470-E657-406E-B217-879CD8E1DFF6}" presName="Name0" presStyleCnt="0">
        <dgm:presLayoutVars>
          <dgm:chMax val="7"/>
          <dgm:resizeHandles val="exact"/>
        </dgm:presLayoutVars>
      </dgm:prSet>
      <dgm:spPr/>
    </dgm:pt>
    <dgm:pt modelId="{9DC452C2-B679-4E12-9F79-4ADAE9864923}" type="pres">
      <dgm:prSet presAssocID="{7F7EB470-E657-406E-B217-879CD8E1DFF6}" presName="comp1" presStyleCnt="0"/>
      <dgm:spPr/>
    </dgm:pt>
    <dgm:pt modelId="{ED205133-AE1F-4742-9221-E3A3CAB2B027}" type="pres">
      <dgm:prSet presAssocID="{7F7EB470-E657-406E-B217-879CD8E1DFF6}" presName="circle1" presStyleLbl="node1" presStyleIdx="0" presStyleCnt="4"/>
      <dgm:spPr/>
    </dgm:pt>
    <dgm:pt modelId="{DC8D8A83-AC7B-4B6A-8429-A2C21AE1B06F}" type="pres">
      <dgm:prSet presAssocID="{7F7EB470-E657-406E-B217-879CD8E1DFF6}" presName="c1text" presStyleLbl="node1" presStyleIdx="0" presStyleCnt="4">
        <dgm:presLayoutVars>
          <dgm:bulletEnabled val="1"/>
        </dgm:presLayoutVars>
      </dgm:prSet>
      <dgm:spPr/>
    </dgm:pt>
    <dgm:pt modelId="{938D264F-F663-4478-BDA0-86802A5F5BBE}" type="pres">
      <dgm:prSet presAssocID="{7F7EB470-E657-406E-B217-879CD8E1DFF6}" presName="comp2" presStyleCnt="0"/>
      <dgm:spPr/>
    </dgm:pt>
    <dgm:pt modelId="{85D8BCE9-00C2-4761-B75A-4AC33E51CB6C}" type="pres">
      <dgm:prSet presAssocID="{7F7EB470-E657-406E-B217-879CD8E1DFF6}" presName="circle2" presStyleLbl="node1" presStyleIdx="1" presStyleCnt="4" custLinFactNeighborX="-1305"/>
      <dgm:spPr/>
      <dgm:t>
        <a:bodyPr/>
        <a:lstStyle/>
        <a:p>
          <a:endParaRPr lang="en-GB"/>
        </a:p>
      </dgm:t>
    </dgm:pt>
    <dgm:pt modelId="{72860223-DE06-42DC-8DDC-9E1E96F1E30A}" type="pres">
      <dgm:prSet presAssocID="{7F7EB470-E657-406E-B217-879CD8E1DFF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E6E2CE-448A-49C9-8C63-325E4E9D6C4A}" type="pres">
      <dgm:prSet presAssocID="{7F7EB470-E657-406E-B217-879CD8E1DFF6}" presName="comp3" presStyleCnt="0"/>
      <dgm:spPr/>
    </dgm:pt>
    <dgm:pt modelId="{F25E688F-840D-41B8-BC08-2FE880ABC8B5}" type="pres">
      <dgm:prSet presAssocID="{7F7EB470-E657-406E-B217-879CD8E1DFF6}" presName="circle3" presStyleLbl="node1" presStyleIdx="2" presStyleCnt="4"/>
      <dgm:spPr/>
    </dgm:pt>
    <dgm:pt modelId="{136C4A39-95E9-43F7-AAFF-86CA6BC54536}" type="pres">
      <dgm:prSet presAssocID="{7F7EB470-E657-406E-B217-879CD8E1DFF6}" presName="c3text" presStyleLbl="node1" presStyleIdx="2" presStyleCnt="4">
        <dgm:presLayoutVars>
          <dgm:bulletEnabled val="1"/>
        </dgm:presLayoutVars>
      </dgm:prSet>
      <dgm:spPr/>
    </dgm:pt>
    <dgm:pt modelId="{C3BD119D-9E63-4BB1-97D1-B10557DA4D43}" type="pres">
      <dgm:prSet presAssocID="{7F7EB470-E657-406E-B217-879CD8E1DFF6}" presName="comp4" presStyleCnt="0"/>
      <dgm:spPr/>
    </dgm:pt>
    <dgm:pt modelId="{53EB5EC2-BE16-44EA-A05A-CC8658D82F39}" type="pres">
      <dgm:prSet presAssocID="{7F7EB470-E657-406E-B217-879CD8E1DFF6}" presName="circle4" presStyleLbl="node1" presStyleIdx="3" presStyleCnt="4"/>
      <dgm:spPr/>
    </dgm:pt>
    <dgm:pt modelId="{9B20260A-90F4-4551-91D9-0FDA4D5734B0}" type="pres">
      <dgm:prSet presAssocID="{7F7EB470-E657-406E-B217-879CD8E1DFF6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4648FA9-FB1D-41B5-9C7C-F58FA76A7BBB}" srcId="{7F7EB470-E657-406E-B217-879CD8E1DFF6}" destId="{FD971E1B-2BDE-4628-AA3B-1121A3D60AF8}" srcOrd="1" destOrd="0" parTransId="{161588D1-AAE2-41EB-9B28-15D9736F2A4B}" sibTransId="{893BBCD7-D8D3-4811-A4CA-BFA6DEF6D141}"/>
    <dgm:cxn modelId="{E75961E6-1E11-4B34-9502-7E2C32C2BC36}" type="presOf" srcId="{FD971E1B-2BDE-4628-AA3B-1121A3D60AF8}" destId="{72860223-DE06-42DC-8DDC-9E1E96F1E30A}" srcOrd="1" destOrd="0" presId="urn:microsoft.com/office/officeart/2005/8/layout/venn2"/>
    <dgm:cxn modelId="{C469E23A-F58E-4AF2-8C6C-12FB2BF4E78A}" type="presOf" srcId="{7C5C8241-F17C-4AB5-A8C5-3AA6CA60F63D}" destId="{53EB5EC2-BE16-44EA-A05A-CC8658D82F39}" srcOrd="0" destOrd="0" presId="urn:microsoft.com/office/officeart/2005/8/layout/venn2"/>
    <dgm:cxn modelId="{ED6A3E38-76DA-489C-846F-C5696E035B57}" type="presOf" srcId="{7F7EB470-E657-406E-B217-879CD8E1DFF6}" destId="{09A0B2DB-7172-4E6A-A973-3657B05D8662}" srcOrd="0" destOrd="0" presId="urn:microsoft.com/office/officeart/2005/8/layout/venn2"/>
    <dgm:cxn modelId="{A840DBA5-7B01-45CF-ACA0-9EAEAC8D27EF}" type="presOf" srcId="{8020CF12-C1DD-4D0B-93BC-4DAAA9A7C3A2}" destId="{DC8D8A83-AC7B-4B6A-8429-A2C21AE1B06F}" srcOrd="1" destOrd="0" presId="urn:microsoft.com/office/officeart/2005/8/layout/venn2"/>
    <dgm:cxn modelId="{C65C9212-51A5-4395-B043-F64A02F7010D}" type="presOf" srcId="{7C5C8241-F17C-4AB5-A8C5-3AA6CA60F63D}" destId="{9B20260A-90F4-4551-91D9-0FDA4D5734B0}" srcOrd="1" destOrd="0" presId="urn:microsoft.com/office/officeart/2005/8/layout/venn2"/>
    <dgm:cxn modelId="{670DA123-1AAD-4F40-A878-34991FF8A9CC}" type="presOf" srcId="{BCA25534-86BF-4677-A6FD-33D82322239D}" destId="{136C4A39-95E9-43F7-AAFF-86CA6BC54536}" srcOrd="1" destOrd="0" presId="urn:microsoft.com/office/officeart/2005/8/layout/venn2"/>
    <dgm:cxn modelId="{13409022-8AFC-49EF-B7D4-88123AC7DC12}" type="presOf" srcId="{8020CF12-C1DD-4D0B-93BC-4DAAA9A7C3A2}" destId="{ED205133-AE1F-4742-9221-E3A3CAB2B027}" srcOrd="0" destOrd="0" presId="urn:microsoft.com/office/officeart/2005/8/layout/venn2"/>
    <dgm:cxn modelId="{39A6CE0E-5BD2-4696-840A-84427F5C4BFB}" type="presOf" srcId="{FD971E1B-2BDE-4628-AA3B-1121A3D60AF8}" destId="{85D8BCE9-00C2-4761-B75A-4AC33E51CB6C}" srcOrd="0" destOrd="0" presId="urn:microsoft.com/office/officeart/2005/8/layout/venn2"/>
    <dgm:cxn modelId="{8AC5B2E5-5291-4C90-8E84-B6E9BAEF7147}" srcId="{7F7EB470-E657-406E-B217-879CD8E1DFF6}" destId="{7C5C8241-F17C-4AB5-A8C5-3AA6CA60F63D}" srcOrd="3" destOrd="0" parTransId="{E7605A38-9A2C-42A7-AE96-BBF4F2178B0C}" sibTransId="{D21562F8-97F8-47B6-8185-4701DF263EFD}"/>
    <dgm:cxn modelId="{9011E84A-CFC1-48D1-979C-9A05496386A1}" srcId="{7F7EB470-E657-406E-B217-879CD8E1DFF6}" destId="{BCA25534-86BF-4677-A6FD-33D82322239D}" srcOrd="2" destOrd="0" parTransId="{A7C4B2D1-AD64-4AB0-BDA5-DE0FD03E2BF7}" sibTransId="{21C78835-39D4-41FF-A2F0-E677B93F4D12}"/>
    <dgm:cxn modelId="{64E1199E-4D9E-42E6-A3FF-40DA932DCB68}" srcId="{7F7EB470-E657-406E-B217-879CD8E1DFF6}" destId="{8020CF12-C1DD-4D0B-93BC-4DAAA9A7C3A2}" srcOrd="0" destOrd="0" parTransId="{FFB93B1D-8FC1-4FE6-845A-BD2F689E627C}" sibTransId="{7FFECF46-7D37-48A6-96B8-ED173E2274CF}"/>
    <dgm:cxn modelId="{B36D0387-C897-4265-991E-EB0B76AAADBC}" type="presOf" srcId="{BCA25534-86BF-4677-A6FD-33D82322239D}" destId="{F25E688F-840D-41B8-BC08-2FE880ABC8B5}" srcOrd="0" destOrd="0" presId="urn:microsoft.com/office/officeart/2005/8/layout/venn2"/>
    <dgm:cxn modelId="{0E58AF46-7B5E-482C-9287-A56E07E1987A}" type="presParOf" srcId="{09A0B2DB-7172-4E6A-A973-3657B05D8662}" destId="{9DC452C2-B679-4E12-9F79-4ADAE9864923}" srcOrd="0" destOrd="0" presId="urn:microsoft.com/office/officeart/2005/8/layout/venn2"/>
    <dgm:cxn modelId="{8F6AB505-B834-45DC-99E3-3286B4D5AC41}" type="presParOf" srcId="{9DC452C2-B679-4E12-9F79-4ADAE9864923}" destId="{ED205133-AE1F-4742-9221-E3A3CAB2B027}" srcOrd="0" destOrd="0" presId="urn:microsoft.com/office/officeart/2005/8/layout/venn2"/>
    <dgm:cxn modelId="{CED09DCF-F59B-4F5F-A0A3-153A3FA73967}" type="presParOf" srcId="{9DC452C2-B679-4E12-9F79-4ADAE9864923}" destId="{DC8D8A83-AC7B-4B6A-8429-A2C21AE1B06F}" srcOrd="1" destOrd="0" presId="urn:microsoft.com/office/officeart/2005/8/layout/venn2"/>
    <dgm:cxn modelId="{ACEDDBD8-3F3A-46C0-84E7-5678D2A04493}" type="presParOf" srcId="{09A0B2DB-7172-4E6A-A973-3657B05D8662}" destId="{938D264F-F663-4478-BDA0-86802A5F5BBE}" srcOrd="1" destOrd="0" presId="urn:microsoft.com/office/officeart/2005/8/layout/venn2"/>
    <dgm:cxn modelId="{BAA427FD-C4FC-434B-8807-CFA2D090211B}" type="presParOf" srcId="{938D264F-F663-4478-BDA0-86802A5F5BBE}" destId="{85D8BCE9-00C2-4761-B75A-4AC33E51CB6C}" srcOrd="0" destOrd="0" presId="urn:microsoft.com/office/officeart/2005/8/layout/venn2"/>
    <dgm:cxn modelId="{1B694034-9811-443B-8478-7CC2B4947A9D}" type="presParOf" srcId="{938D264F-F663-4478-BDA0-86802A5F5BBE}" destId="{72860223-DE06-42DC-8DDC-9E1E96F1E30A}" srcOrd="1" destOrd="0" presId="urn:microsoft.com/office/officeart/2005/8/layout/venn2"/>
    <dgm:cxn modelId="{76B978AC-7E03-44D7-A0FD-F00579DEA247}" type="presParOf" srcId="{09A0B2DB-7172-4E6A-A973-3657B05D8662}" destId="{F1E6E2CE-448A-49C9-8C63-325E4E9D6C4A}" srcOrd="2" destOrd="0" presId="urn:microsoft.com/office/officeart/2005/8/layout/venn2"/>
    <dgm:cxn modelId="{67B5517E-F00D-4C2D-9D2B-B109CB4B00EC}" type="presParOf" srcId="{F1E6E2CE-448A-49C9-8C63-325E4E9D6C4A}" destId="{F25E688F-840D-41B8-BC08-2FE880ABC8B5}" srcOrd="0" destOrd="0" presId="urn:microsoft.com/office/officeart/2005/8/layout/venn2"/>
    <dgm:cxn modelId="{46E494F6-6A7A-46D2-BFAC-EB7C1513A40C}" type="presParOf" srcId="{F1E6E2CE-448A-49C9-8C63-325E4E9D6C4A}" destId="{136C4A39-95E9-43F7-AAFF-86CA6BC54536}" srcOrd="1" destOrd="0" presId="urn:microsoft.com/office/officeart/2005/8/layout/venn2"/>
    <dgm:cxn modelId="{567277B7-FD79-4F45-863E-92B0C84C9143}" type="presParOf" srcId="{09A0B2DB-7172-4E6A-A973-3657B05D8662}" destId="{C3BD119D-9E63-4BB1-97D1-B10557DA4D43}" srcOrd="3" destOrd="0" presId="urn:microsoft.com/office/officeart/2005/8/layout/venn2"/>
    <dgm:cxn modelId="{B3C69980-75A5-4DA6-B6DF-FA79AA52B529}" type="presParOf" srcId="{C3BD119D-9E63-4BB1-97D1-B10557DA4D43}" destId="{53EB5EC2-BE16-44EA-A05A-CC8658D82F39}" srcOrd="0" destOrd="0" presId="urn:microsoft.com/office/officeart/2005/8/layout/venn2"/>
    <dgm:cxn modelId="{90F349FA-6041-439B-BC9F-2F1074B6F554}" type="presParOf" srcId="{C3BD119D-9E63-4BB1-97D1-B10557DA4D43}" destId="{9B20260A-90F4-4551-91D9-0FDA4D5734B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05133-AE1F-4742-9221-E3A3CAB2B027}">
      <dsp:nvSpPr>
        <dsp:cNvPr id="0" name=""/>
        <dsp:cNvSpPr/>
      </dsp:nvSpPr>
      <dsp:spPr>
        <a:xfrm>
          <a:off x="572120" y="0"/>
          <a:ext cx="4064000" cy="4064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Global</a:t>
          </a:r>
          <a:endParaRPr lang="en-GB" sz="1700" kern="1200" dirty="0"/>
        </a:p>
      </dsp:txBody>
      <dsp:txXfrm>
        <a:off x="2035972" y="203199"/>
        <a:ext cx="1136294" cy="609600"/>
      </dsp:txXfrm>
    </dsp:sp>
    <dsp:sp modelId="{85D8BCE9-00C2-4761-B75A-4AC33E51CB6C}">
      <dsp:nvSpPr>
        <dsp:cNvPr id="0" name=""/>
        <dsp:cNvSpPr/>
      </dsp:nvSpPr>
      <dsp:spPr>
        <a:xfrm>
          <a:off x="936091" y="812799"/>
          <a:ext cx="3251200" cy="3251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Regional</a:t>
          </a:r>
          <a:endParaRPr lang="en-GB" sz="1700" kern="1200" dirty="0"/>
        </a:p>
      </dsp:txBody>
      <dsp:txXfrm>
        <a:off x="1993544" y="1007871"/>
        <a:ext cx="1136294" cy="585216"/>
      </dsp:txXfrm>
    </dsp:sp>
    <dsp:sp modelId="{F25E688F-840D-41B8-BC08-2FE880ABC8B5}">
      <dsp:nvSpPr>
        <dsp:cNvPr id="0" name=""/>
        <dsp:cNvSpPr/>
      </dsp:nvSpPr>
      <dsp:spPr>
        <a:xfrm>
          <a:off x="1384920" y="1625599"/>
          <a:ext cx="2438400" cy="2438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National</a:t>
          </a:r>
          <a:endParaRPr lang="en-GB" sz="1700" kern="1200" dirty="0"/>
        </a:p>
      </dsp:txBody>
      <dsp:txXfrm>
        <a:off x="2035972" y="1808479"/>
        <a:ext cx="1136294" cy="548640"/>
      </dsp:txXfrm>
    </dsp:sp>
    <dsp:sp modelId="{53EB5EC2-BE16-44EA-A05A-CC8658D82F39}">
      <dsp:nvSpPr>
        <dsp:cNvPr id="0" name=""/>
        <dsp:cNvSpPr/>
      </dsp:nvSpPr>
      <dsp:spPr>
        <a:xfrm>
          <a:off x="1791320" y="2438399"/>
          <a:ext cx="1625600" cy="1625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Enterprise</a:t>
          </a:r>
          <a:endParaRPr lang="en-GB" sz="1700" kern="1200" dirty="0"/>
        </a:p>
      </dsp:txBody>
      <dsp:txXfrm>
        <a:off x="202938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239D-4E3E-4ED1-8D16-40264BECCEA1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75517-3AE2-48D4-ABFD-4043AD475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3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</a:t>
            </a:r>
            <a:r>
              <a:rPr lang="en-US" baseline="0" dirty="0" smtClean="0"/>
              <a:t> year I explained the term interoperability and how it can be achieved, reinforced the importance of data management and introduced the concept of a MII.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year I will look at MII in detail, how it can implemented and provide examples of where it is delivering tangible benefits.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presentation acts an introduction to some of the talks later in the day.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Oh – and bang on about the importance of data management but what else did you expect!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Numerous port applications benefit from information</a:t>
            </a:r>
            <a:r>
              <a:rPr lang="en-GB" baseline="0" dirty="0" smtClean="0"/>
              <a:t> facilitated by MII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5517-3AE2-48D4-ABFD-4043AD47506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3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ADO – ActiveX Data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ADO – ActiveX Data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Avoid</a:t>
            </a:r>
            <a:r>
              <a:rPr lang="en-GB" baseline="0" dirty="0" smtClean="0"/>
              <a:t> the cartoon – GIS works for you, not the other way round, although this is often how it is perceived.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ADO – ActiveX Data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ADO – ActiveX Data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ADO – ActiveX Data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samples</a:t>
            </a:r>
            <a:r>
              <a:rPr lang="en-US" baseline="0" dirty="0" smtClean="0"/>
              <a:t> include benthic analysis – Unicorn data model – Thomson Ecology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09C5B-B1C1-D44A-9EB5-B68DE5157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9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0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5BA"/>
                </a:solidFill>
              </a:defRPr>
            </a:lvl1pPr>
            <a:lvl2pPr>
              <a:defRPr>
                <a:solidFill>
                  <a:srgbClr val="0055BA"/>
                </a:solidFill>
              </a:defRPr>
            </a:lvl2pPr>
            <a:lvl3pPr>
              <a:defRPr>
                <a:solidFill>
                  <a:srgbClr val="0055BA"/>
                </a:solidFill>
              </a:defRPr>
            </a:lvl3pPr>
            <a:lvl4pPr>
              <a:defRPr>
                <a:solidFill>
                  <a:srgbClr val="0055BA"/>
                </a:solidFill>
              </a:defRPr>
            </a:lvl4pPr>
            <a:lvl5pPr>
              <a:defRPr>
                <a:solidFill>
                  <a:srgbClr val="0055B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75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5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" y="-26634"/>
            <a:ext cx="9180512" cy="69068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496" y="6525344"/>
            <a:ext cx="454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b="1" baseline="0" dirty="0" smtClean="0">
                <a:solidFill>
                  <a:schemeClr val="bg1"/>
                </a:solidFill>
              </a:rPr>
              <a:t>IHO MSDI WG Open Forum, 3 March 2015, London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76256" y="6525344"/>
            <a:ext cx="2133600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5317299-4FB2-477F-AB94-77F4597385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7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23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5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5B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5B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5B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5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D196-4FC0-4B52-9C2A-2CF0C923E3B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8"/>
            <a:ext cx="9144000" cy="68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tif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tiff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Delivering Marine </a:t>
            </a:r>
            <a:r>
              <a:rPr lang="en-GB" b="1" dirty="0"/>
              <a:t>Information Infrastructure </a:t>
            </a:r>
            <a:r>
              <a:rPr lang="en-GB" b="1" dirty="0" smtClean="0"/>
              <a:t>(SDI) </a:t>
            </a:r>
            <a:r>
              <a:rPr lang="en-GB" b="1" dirty="0" smtClean="0"/>
              <a:t>to </a:t>
            </a:r>
            <a:r>
              <a:rPr lang="en-GB" b="1" dirty="0" smtClean="0"/>
              <a:t>Ports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idx="4294967295"/>
          </p:nvPr>
        </p:nvSpPr>
        <p:spPr>
          <a:xfrm>
            <a:off x="323528" y="3756173"/>
            <a:ext cx="8496944" cy="168905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Dr Mike Osborne</a:t>
            </a:r>
            <a:br>
              <a:rPr lang="en-GB" dirty="0" smtClean="0"/>
            </a:br>
            <a:r>
              <a:rPr lang="en-GB" dirty="0" smtClean="0"/>
              <a:t>OceanWise Ltd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Elbow Connector 51"/>
          <p:cNvCxnSpPr>
            <a:endCxn id="36" idx="2"/>
          </p:cNvCxnSpPr>
          <p:nvPr/>
        </p:nvCxnSpPr>
        <p:spPr>
          <a:xfrm>
            <a:off x="2627784" y="1830466"/>
            <a:ext cx="1465765" cy="11993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>
            <a:stCxn id="36" idx="4"/>
            <a:endCxn id="1034" idx="1"/>
          </p:cNvCxnSpPr>
          <p:nvPr/>
        </p:nvCxnSpPr>
        <p:spPr>
          <a:xfrm flipV="1">
            <a:off x="4917061" y="1806767"/>
            <a:ext cx="1517324" cy="12230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Elbow Connector 1050"/>
          <p:cNvCxnSpPr/>
          <p:nvPr/>
        </p:nvCxnSpPr>
        <p:spPr>
          <a:xfrm flipV="1">
            <a:off x="4911346" y="2794263"/>
            <a:ext cx="1527147" cy="233422"/>
          </a:xfrm>
          <a:prstGeom prst="bentConnector3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Elbow Connector 1052"/>
          <p:cNvCxnSpPr>
            <a:endCxn id="1026" idx="1"/>
          </p:cNvCxnSpPr>
          <p:nvPr/>
        </p:nvCxnSpPr>
        <p:spPr>
          <a:xfrm>
            <a:off x="4917057" y="3320988"/>
            <a:ext cx="1527151" cy="1288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033" idx="1"/>
          </p:cNvCxnSpPr>
          <p:nvPr/>
        </p:nvCxnSpPr>
        <p:spPr>
          <a:xfrm rot="16200000" flipH="1">
            <a:off x="5564380" y="4720087"/>
            <a:ext cx="1012101" cy="7795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" y="476672"/>
            <a:ext cx="8983551" cy="633264"/>
          </a:xfrm>
        </p:spPr>
        <p:txBody>
          <a:bodyPr>
            <a:noAutofit/>
          </a:bodyPr>
          <a:lstStyle/>
          <a:p>
            <a:r>
              <a:rPr lang="en-US" sz="3600" b="1" dirty="0"/>
              <a:t>Example </a:t>
            </a:r>
            <a:r>
              <a:rPr lang="en-US" sz="3600" b="1" dirty="0" smtClean="0"/>
              <a:t>2 </a:t>
            </a:r>
            <a:r>
              <a:rPr lang="en-US" sz="3600" b="1" dirty="0"/>
              <a:t>– </a:t>
            </a:r>
            <a:r>
              <a:rPr lang="en-US" sz="3600" b="1" dirty="0" smtClean="0"/>
              <a:t>ENC Production</a:t>
            </a:r>
            <a:endParaRPr lang="en-US" sz="3600" b="1" dirty="0"/>
          </a:p>
        </p:txBody>
      </p:sp>
      <p:pic>
        <p:nvPicPr>
          <p:cNvPr id="1026" name="Picture 2" descr="http://www.hitt.nl/Images/popup%20beelden/Port/2,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7916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7596336" y="4280671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Portable Pilot Unit</a:t>
            </a:r>
            <a:endParaRPr lang="en-GB" dirty="0"/>
          </a:p>
        </p:txBody>
      </p:sp>
      <p:pic>
        <p:nvPicPr>
          <p:cNvPr id="1033" name="Picture 9" descr="http://www.maritimejournal.com/__data/assets/image/0006/155076/mj20030301_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2" r="5590" b="25657"/>
          <a:stretch/>
        </p:blipFill>
        <p:spPr bwMode="auto">
          <a:xfrm>
            <a:off x="6460229" y="5214170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7596336" y="5103788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VTS Display</a:t>
            </a:r>
            <a:endParaRPr lang="en-GB" dirty="0"/>
          </a:p>
        </p:txBody>
      </p:sp>
      <p:pic>
        <p:nvPicPr>
          <p:cNvPr id="1034" name="Picture 10" descr="C:\Users\Mike Osborne\Dropbox\OCEANWISE\OW_pics\HSM_Moni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5" y="1416108"/>
            <a:ext cx="1045527" cy="7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596336" y="1416108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Situation Awareness</a:t>
            </a:r>
            <a:endParaRPr lang="en-GB" dirty="0"/>
          </a:p>
        </p:txBody>
      </p:sp>
      <p:sp>
        <p:nvSpPr>
          <p:cNvPr id="36" name="Can 35"/>
          <p:cNvSpPr/>
          <p:nvPr/>
        </p:nvSpPr>
        <p:spPr>
          <a:xfrm>
            <a:off x="4093549" y="2492896"/>
            <a:ext cx="823512" cy="1073828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5" name="Picture 11" descr="C:\Users\Mike Osborne\Dropbox\OCEANWISE\OW_pics\DLM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0145"/>
            <a:ext cx="1025883" cy="7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7596336" y="2332312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Productivity Tools</a:t>
            </a:r>
            <a:endParaRPr lang="en-GB" dirty="0"/>
          </a:p>
        </p:txBody>
      </p:sp>
      <p:pic>
        <p:nvPicPr>
          <p:cNvPr id="1037" name="Picture 13" descr="Marine Management Organisation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9"/>
          <a:stretch/>
        </p:blipFill>
        <p:spPr bwMode="auto">
          <a:xfrm>
            <a:off x="6434385" y="3395350"/>
            <a:ext cx="1058955" cy="6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7596336" y="3266380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Compliance &amp; Reporting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283391" y="4138959"/>
            <a:ext cx="2724608" cy="2098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0323" y="3335501"/>
            <a:ext cx="56445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Add ENC required attributes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to base map in spatial database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Use DEM from surveys natively (e.g. in PDS 2000 format) to create depth areas/contours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Derive ENC meta features from chart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areas included in base map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Create S-57 topology and export to Bathymetric / Port ENC for use on PPUs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GB" sz="2000" dirty="0" smtClean="0">
              <a:solidFill>
                <a:srgbClr val="0230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104" y="27963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Ocean Database</a:t>
            </a:r>
            <a:endParaRPr lang="en-GB" sz="1400" b="1" dirty="0"/>
          </a:p>
        </p:txBody>
      </p:sp>
      <p:pic>
        <p:nvPicPr>
          <p:cNvPr id="34" name="Picture 4" descr="http://www.oceanscan.net/gallery/Products_Main_Images/RESON-PDS2000-MULTIBEAM-SURVEY-SOFTWARE-main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0361" r="7400" b="4540"/>
          <a:stretch/>
        </p:blipFill>
        <p:spPr bwMode="auto">
          <a:xfrm>
            <a:off x="1582258" y="1412776"/>
            <a:ext cx="1045526" cy="8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-70371" y="1340768"/>
            <a:ext cx="1618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Hydrographic Survey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24448" y="1268760"/>
            <a:ext cx="2724608" cy="1135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Elbow Connector 51"/>
          <p:cNvCxnSpPr>
            <a:endCxn id="36" idx="2"/>
          </p:cNvCxnSpPr>
          <p:nvPr/>
        </p:nvCxnSpPr>
        <p:spPr>
          <a:xfrm>
            <a:off x="2627784" y="1830466"/>
            <a:ext cx="1465765" cy="11993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>
            <a:stCxn id="36" idx="4"/>
            <a:endCxn id="1034" idx="1"/>
          </p:cNvCxnSpPr>
          <p:nvPr/>
        </p:nvCxnSpPr>
        <p:spPr>
          <a:xfrm flipV="1">
            <a:off x="4917061" y="1806767"/>
            <a:ext cx="1517324" cy="12230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Elbow Connector 1050"/>
          <p:cNvCxnSpPr/>
          <p:nvPr/>
        </p:nvCxnSpPr>
        <p:spPr>
          <a:xfrm flipV="1">
            <a:off x="4911346" y="2794263"/>
            <a:ext cx="1527147" cy="233422"/>
          </a:xfrm>
          <a:prstGeom prst="bentConnector3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Elbow Connector 1052"/>
          <p:cNvCxnSpPr>
            <a:endCxn id="1026" idx="1"/>
          </p:cNvCxnSpPr>
          <p:nvPr/>
        </p:nvCxnSpPr>
        <p:spPr>
          <a:xfrm>
            <a:off x="4917057" y="3320988"/>
            <a:ext cx="1527151" cy="1288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033" idx="1"/>
          </p:cNvCxnSpPr>
          <p:nvPr/>
        </p:nvCxnSpPr>
        <p:spPr>
          <a:xfrm rot="16200000" flipH="1">
            <a:off x="5564380" y="4720087"/>
            <a:ext cx="1012101" cy="7795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" y="476672"/>
            <a:ext cx="8983551" cy="633264"/>
          </a:xfrm>
        </p:spPr>
        <p:txBody>
          <a:bodyPr>
            <a:noAutofit/>
          </a:bodyPr>
          <a:lstStyle/>
          <a:p>
            <a:r>
              <a:rPr lang="en-US" sz="3600" b="1" dirty="0"/>
              <a:t>Example 3</a:t>
            </a:r>
            <a:r>
              <a:rPr lang="en-US" sz="3600" b="1" dirty="0" smtClean="0"/>
              <a:t> </a:t>
            </a:r>
            <a:r>
              <a:rPr lang="en-US" sz="3600" b="1" dirty="0"/>
              <a:t>– </a:t>
            </a:r>
            <a:r>
              <a:rPr lang="en-US" sz="3600" b="1" dirty="0" smtClean="0"/>
              <a:t>Dredging</a:t>
            </a:r>
            <a:endParaRPr lang="en-US" sz="3600" b="1" dirty="0"/>
          </a:p>
        </p:txBody>
      </p:sp>
      <p:pic>
        <p:nvPicPr>
          <p:cNvPr id="1026" name="Picture 2" descr="http://www.hitt.nl/Images/popup%20beelden/Port/2,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7916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7596336" y="4280671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Portable Pilot Unit</a:t>
            </a:r>
            <a:endParaRPr lang="en-GB" dirty="0"/>
          </a:p>
        </p:txBody>
      </p:sp>
      <p:pic>
        <p:nvPicPr>
          <p:cNvPr id="1033" name="Picture 9" descr="http://www.maritimejournal.com/__data/assets/image/0006/155076/mj20030301_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2" r="5590" b="25657"/>
          <a:stretch/>
        </p:blipFill>
        <p:spPr bwMode="auto">
          <a:xfrm>
            <a:off x="6460229" y="5214170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7596336" y="5103788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VTS Display</a:t>
            </a:r>
            <a:endParaRPr lang="en-GB" dirty="0"/>
          </a:p>
        </p:txBody>
      </p:sp>
      <p:pic>
        <p:nvPicPr>
          <p:cNvPr id="1034" name="Picture 10" descr="C:\Users\Mike Osborne\Dropbox\OCEANWISE\OW_pics\HSM_Moni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5" y="1416108"/>
            <a:ext cx="1045527" cy="7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596336" y="1416108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Situation Awareness</a:t>
            </a:r>
            <a:endParaRPr lang="en-GB" dirty="0"/>
          </a:p>
        </p:txBody>
      </p:sp>
      <p:sp>
        <p:nvSpPr>
          <p:cNvPr id="36" name="Can 35"/>
          <p:cNvSpPr/>
          <p:nvPr/>
        </p:nvSpPr>
        <p:spPr>
          <a:xfrm>
            <a:off x="4093549" y="2492896"/>
            <a:ext cx="823512" cy="1073828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5" name="Picture 11" descr="C:\Users\Mike Osborne\Dropbox\OCEANWISE\OW_pics\DLM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0145"/>
            <a:ext cx="1025883" cy="7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7596336" y="2332312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Productivity Tools</a:t>
            </a:r>
            <a:endParaRPr lang="en-GB" dirty="0"/>
          </a:p>
        </p:txBody>
      </p:sp>
      <p:pic>
        <p:nvPicPr>
          <p:cNvPr id="1037" name="Picture 13" descr="Marine Management Organisation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9"/>
          <a:stretch/>
        </p:blipFill>
        <p:spPr bwMode="auto">
          <a:xfrm>
            <a:off x="6434385" y="3395350"/>
            <a:ext cx="1058955" cy="6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7596336" y="3266380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Compliance &amp; Reporting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4448" y="1268760"/>
            <a:ext cx="2724608" cy="1982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83391" y="2296160"/>
            <a:ext cx="2724608" cy="1852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811" y="3365118"/>
            <a:ext cx="5650309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Use seabed DEM and channel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areas in base map to plan dredging needs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Confirm licensing requirements and plan seabed monitoring if needed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Exchange survey specifications with contractors and import results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Acquire dredging records and load to database &amp; report to regulator as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7104" y="27963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Ocean Database</a:t>
            </a:r>
            <a:endParaRPr lang="en-GB" sz="1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582257" y="1412776"/>
            <a:ext cx="1045527" cy="835380"/>
            <a:chOff x="495938" y="2501495"/>
            <a:chExt cx="3547788" cy="3027966"/>
          </a:xfrm>
        </p:grpSpPr>
        <p:pic>
          <p:nvPicPr>
            <p:cNvPr id="26" name="Picture 25" descr="anchor.tif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938" y="2501495"/>
              <a:ext cx="3547788" cy="3027966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>
              <a:off x="958850" y="3177372"/>
              <a:ext cx="863600" cy="1231900"/>
            </a:xfrm>
            <a:custGeom>
              <a:avLst/>
              <a:gdLst>
                <a:gd name="connsiteX0" fmla="*/ 0 w 863600"/>
                <a:gd name="connsiteY0" fmla="*/ 812800 h 1231900"/>
                <a:gd name="connsiteX1" fmla="*/ 387350 w 863600"/>
                <a:gd name="connsiteY1" fmla="*/ 1231900 h 1231900"/>
                <a:gd name="connsiteX2" fmla="*/ 863600 w 863600"/>
                <a:gd name="connsiteY2" fmla="*/ 787400 h 1231900"/>
                <a:gd name="connsiteX3" fmla="*/ 863600 w 863600"/>
                <a:gd name="connsiteY3" fmla="*/ 0 h 1231900"/>
                <a:gd name="connsiteX4" fmla="*/ 0 w 863600"/>
                <a:gd name="connsiteY4" fmla="*/ 8128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1231900">
                  <a:moveTo>
                    <a:pt x="0" y="812800"/>
                  </a:moveTo>
                  <a:lnTo>
                    <a:pt x="387350" y="1231900"/>
                  </a:lnTo>
                  <a:lnTo>
                    <a:pt x="863600" y="787400"/>
                  </a:lnTo>
                  <a:lnTo>
                    <a:pt x="863600" y="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-35779" y="1340768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Operational Data</a:t>
            </a:r>
            <a:endParaRPr lang="en-GB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6" y="2377596"/>
            <a:ext cx="1045528" cy="8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-35779" y="2395598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Tidal &amp; </a:t>
            </a:r>
            <a:r>
              <a:rPr lang="en-GB" dirty="0" err="1" smtClean="0"/>
              <a:t>Env</a:t>
            </a:r>
            <a:r>
              <a:rPr lang="en-GB" dirty="0" smtClean="0"/>
              <a:t>. Monitoring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Elbow Connector 51"/>
          <p:cNvCxnSpPr>
            <a:endCxn id="36" idx="2"/>
          </p:cNvCxnSpPr>
          <p:nvPr/>
        </p:nvCxnSpPr>
        <p:spPr>
          <a:xfrm>
            <a:off x="2627784" y="1830466"/>
            <a:ext cx="1465765" cy="11993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>
            <a:stCxn id="36" idx="4"/>
            <a:endCxn id="1034" idx="1"/>
          </p:cNvCxnSpPr>
          <p:nvPr/>
        </p:nvCxnSpPr>
        <p:spPr>
          <a:xfrm flipV="1">
            <a:off x="4917061" y="1806767"/>
            <a:ext cx="1517324" cy="12230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Elbow Connector 1050"/>
          <p:cNvCxnSpPr/>
          <p:nvPr/>
        </p:nvCxnSpPr>
        <p:spPr>
          <a:xfrm flipV="1">
            <a:off x="4911346" y="2794263"/>
            <a:ext cx="1527147" cy="233422"/>
          </a:xfrm>
          <a:prstGeom prst="bentConnector3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Elbow Connector 1052"/>
          <p:cNvCxnSpPr>
            <a:endCxn id="1026" idx="1"/>
          </p:cNvCxnSpPr>
          <p:nvPr/>
        </p:nvCxnSpPr>
        <p:spPr>
          <a:xfrm>
            <a:off x="4917057" y="3320988"/>
            <a:ext cx="1527151" cy="1288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033" idx="1"/>
          </p:cNvCxnSpPr>
          <p:nvPr/>
        </p:nvCxnSpPr>
        <p:spPr>
          <a:xfrm rot="16200000" flipH="1">
            <a:off x="5564380" y="4720087"/>
            <a:ext cx="1012101" cy="7795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" y="476672"/>
            <a:ext cx="8983551" cy="633264"/>
          </a:xfrm>
        </p:spPr>
        <p:txBody>
          <a:bodyPr>
            <a:noAutofit/>
          </a:bodyPr>
          <a:lstStyle/>
          <a:p>
            <a:r>
              <a:rPr lang="en-US" sz="3600" b="1" dirty="0"/>
              <a:t>Example </a:t>
            </a:r>
            <a:r>
              <a:rPr lang="en-US" sz="3600" b="1" dirty="0" smtClean="0"/>
              <a:t>4 </a:t>
            </a:r>
            <a:r>
              <a:rPr lang="en-US" sz="3600" b="1" dirty="0"/>
              <a:t>– </a:t>
            </a:r>
            <a:r>
              <a:rPr lang="en-US" sz="3600" b="1" dirty="0" smtClean="0"/>
              <a:t>Environmental Monitoring</a:t>
            </a:r>
            <a:endParaRPr lang="en-US" sz="3600" b="1" dirty="0"/>
          </a:p>
        </p:txBody>
      </p:sp>
      <p:pic>
        <p:nvPicPr>
          <p:cNvPr id="1026" name="Picture 2" descr="http://www.hitt.nl/Images/popup%20beelden/Port/2,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7916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7596336" y="4280671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Portable Pilot Unit</a:t>
            </a:r>
            <a:endParaRPr lang="en-GB" dirty="0"/>
          </a:p>
        </p:txBody>
      </p:sp>
      <p:pic>
        <p:nvPicPr>
          <p:cNvPr id="1033" name="Picture 9" descr="http://www.maritimejournal.com/__data/assets/image/0006/155076/mj20030301_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2" r="5590" b="25657"/>
          <a:stretch/>
        </p:blipFill>
        <p:spPr bwMode="auto">
          <a:xfrm>
            <a:off x="6460229" y="5214170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7596336" y="5103788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VTS Display</a:t>
            </a:r>
            <a:endParaRPr lang="en-GB" dirty="0"/>
          </a:p>
        </p:txBody>
      </p:sp>
      <p:pic>
        <p:nvPicPr>
          <p:cNvPr id="1034" name="Picture 10" descr="C:\Users\Mike Osborne\Dropbox\OCEANWISE\OW_pics\HSM_Moni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5" y="1416108"/>
            <a:ext cx="1045527" cy="7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596336" y="1416108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Situation Awareness</a:t>
            </a:r>
            <a:endParaRPr lang="en-GB" dirty="0"/>
          </a:p>
        </p:txBody>
      </p:sp>
      <p:sp>
        <p:nvSpPr>
          <p:cNvPr id="36" name="Can 35"/>
          <p:cNvSpPr/>
          <p:nvPr/>
        </p:nvSpPr>
        <p:spPr>
          <a:xfrm>
            <a:off x="4093549" y="2492896"/>
            <a:ext cx="823512" cy="1073828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5" name="Picture 11" descr="C:\Users\Mike Osborne\Dropbox\OCEANWISE\OW_pics\DLM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0145"/>
            <a:ext cx="1025883" cy="7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7596336" y="2332312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Productivity Tools</a:t>
            </a:r>
            <a:endParaRPr lang="en-GB" dirty="0"/>
          </a:p>
        </p:txBody>
      </p:sp>
      <p:pic>
        <p:nvPicPr>
          <p:cNvPr id="1037" name="Picture 13" descr="Marine Management Organisation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9"/>
          <a:stretch/>
        </p:blipFill>
        <p:spPr bwMode="auto">
          <a:xfrm>
            <a:off x="6434385" y="3395350"/>
            <a:ext cx="1058955" cy="6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7596336" y="3266380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Compliance &amp; Reporting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323" y="1272152"/>
            <a:ext cx="2724608" cy="1053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83391" y="4077072"/>
            <a:ext cx="2724608" cy="2140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0323" y="2852936"/>
            <a:ext cx="565030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Tide, weather and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current data acquired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and displayed in real-time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Upload environmental samples,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tidal predictions and modelled data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Available for situation awareness,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maritime operations and reporting 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Historic record for analysis, predictions and input to engineering &amp; environmental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7104" y="27963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Ocean Database</a:t>
            </a:r>
            <a:endParaRPr lang="en-GB" sz="1400" b="1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6" y="1416108"/>
            <a:ext cx="1045528" cy="8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29227" y="1373867"/>
            <a:ext cx="309732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1700" dirty="0" smtClean="0"/>
              <a:t>Tidal and </a:t>
            </a:r>
            <a:br>
              <a:rPr lang="en-GB" sz="1700" dirty="0" smtClean="0"/>
            </a:br>
            <a:r>
              <a:rPr lang="en-GB" sz="1700" dirty="0" smtClean="0"/>
              <a:t>Environmental</a:t>
            </a:r>
            <a:br>
              <a:rPr lang="en-GB" sz="1700" dirty="0" smtClean="0"/>
            </a:br>
            <a:r>
              <a:rPr lang="en-GB" sz="1700" dirty="0" smtClean="0"/>
              <a:t>Monitoring &amp; Sampling</a:t>
            </a:r>
            <a:endParaRPr lang="en-GB" sz="1700" dirty="0"/>
          </a:p>
        </p:txBody>
      </p:sp>
      <p:sp>
        <p:nvSpPr>
          <p:cNvPr id="29" name="Rectangle 28"/>
          <p:cNvSpPr/>
          <p:nvPr/>
        </p:nvSpPr>
        <p:spPr>
          <a:xfrm>
            <a:off x="6283391" y="1281832"/>
            <a:ext cx="2724608" cy="101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50" y="1548269"/>
            <a:ext cx="765554" cy="113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1124744"/>
            <a:ext cx="37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+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43972"/>
              </p:ext>
            </p:extLst>
          </p:nvPr>
        </p:nvGraphicFramePr>
        <p:xfrm>
          <a:off x="395535" y="1340768"/>
          <a:ext cx="8424937" cy="4671017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787409"/>
                <a:gridCol w="1554097"/>
                <a:gridCol w="5083431"/>
              </a:tblGrid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Activity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Outputs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7430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Planning and Communication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Appraisal and Consultation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Situation awareness (maps)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Access to reference data and associated policy, compliance and operational information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Information, marketing and public relations material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859" marR="30859" marT="0" marB="0"/>
                </a:tc>
              </a:tr>
              <a:tr h="41145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Licensing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Works licence (owns seabed / responsible for navigation)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Estates licence (owns sea bed only)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Navigation licence (responsible for navigation only)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Vessel licensing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Boatman / </a:t>
                      </a:r>
                      <a:r>
                        <a:rPr lang="en-US" sz="1400" dirty="0" err="1">
                          <a:effectLst/>
                        </a:rPr>
                        <a:t>Boatmaster</a:t>
                      </a:r>
                      <a:r>
                        <a:rPr lang="en-US" sz="1400" dirty="0">
                          <a:effectLst/>
                        </a:rPr>
                        <a:t> licensing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licensing (e.g. metal detecting / digging)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057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Regulation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License application (external to MMO </a:t>
                      </a:r>
                      <a:r>
                        <a:rPr lang="en-US" sz="1400" dirty="0" err="1">
                          <a:effectLst/>
                        </a:rPr>
                        <a:t>etc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Environmental impact assessment (EIA)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Environmental reporting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34287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Maritime 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Operations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Weather and Tides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Predicted tidal heights and currents e.g. to pilots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Observed water levels and </a:t>
                      </a:r>
                      <a:r>
                        <a:rPr lang="en-US" sz="1400" dirty="0" smtClean="0">
                          <a:effectLst/>
                        </a:rPr>
                        <a:t>currents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Times for vessel entry and exit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 to berths / docks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34287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Logistics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Operational planning and </a:t>
                      </a:r>
                      <a:r>
                        <a:rPr lang="en-US" sz="1400" dirty="0" smtClean="0">
                          <a:effectLst/>
                        </a:rPr>
                        <a:t>optimisation e.g. berthing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34287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Simulations and Scenarios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Input to simulator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Communication and analysis of results 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M</a:t>
            </a:r>
            <a:r>
              <a:rPr lang="en-GB" sz="4000" b="1" dirty="0" smtClean="0"/>
              <a:t>ore Port Applications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0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77163"/>
              </p:ext>
            </p:extLst>
          </p:nvPr>
        </p:nvGraphicFramePr>
        <p:xfrm>
          <a:off x="395535" y="1615811"/>
          <a:ext cx="8424937" cy="3901421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787409"/>
                <a:gridCol w="1554097"/>
                <a:gridCol w="5083431"/>
              </a:tblGrid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Activity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Outputs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05726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Asset Management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Facilities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Situational awareness (maps)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Planning and planning applications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Buildings and infrastructure maintenance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13715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Estate Management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Planning and maintenance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Lettings 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0572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Navigational Aids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Location and maintenance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Notices to Mariners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exchange with UKHO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13715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Berthing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Assigning visiting vessels to berths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Tracking berth holders 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6857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Moorings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Tracking, assigning and maintaining boat moorings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743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Engineering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Dredging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Dredging plans and maintenance schedule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Capital dredging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Spoil disposal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Licence applications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7430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Facilities 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Planning, design and communication of new wharves </a:t>
                      </a:r>
                      <a:r>
                        <a:rPr lang="en-US" sz="1400" dirty="0" err="1">
                          <a:effectLst/>
                        </a:rPr>
                        <a:t>etc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Maintenance of bridges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More Port Applications (2)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24300"/>
              </p:ext>
            </p:extLst>
          </p:nvPr>
        </p:nvGraphicFramePr>
        <p:xfrm>
          <a:off x="395535" y="1268760"/>
          <a:ext cx="8424937" cy="4754861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787409"/>
                <a:gridCol w="1554097"/>
                <a:gridCol w="5083431"/>
              </a:tblGrid>
              <a:tr h="27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Activity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Outputs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0572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Environment 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Protection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Monitoring and Sampling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Instrument location and maintenance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Data-basing </a:t>
                      </a:r>
                      <a:r>
                        <a:rPr lang="en-US" sz="1400" dirty="0">
                          <a:effectLst/>
                        </a:rPr>
                        <a:t>and publishing data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Submission of data to regulator / local authority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13715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Modelling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Preparing input to environmental models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Analysis and display of model output (e.g. to pilots)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34287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Conservation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Designated and sensitive area mapping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Licensing assessment incl. cumulative impacts 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30859" marR="30859" marT="0" marB="0"/>
                </a:tc>
              </a:tr>
              <a:tr h="13715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Safety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Navigation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Wrecks and obstructions maintenance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Exchange of data with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UKHO and local archeological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positioning and alignment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859" marR="30859" marT="0" marB="0"/>
                </a:tc>
              </a:tr>
              <a:tr h="27430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Emergency Response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Situation awareness (maps)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Location and availability of equipment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Sensitive areas and disposal sites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Contingency planning (e.g. oil spill)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27430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Security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ISPS Code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Ship and port facility security plans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Location and maintenance of equipment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Monitoring activities and controlling access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Communications planning and monitoring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13715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Boundary 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CCTV optimisation / monitoring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Vessel and vehicle monitoring 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  <a:tr h="6857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Protection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Secure locations, access points and routes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0859" marR="30859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More Port Applications (3)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500" b="1" dirty="0" smtClean="0"/>
              <a:t>Maritime Information Infrastructure  Summary</a:t>
            </a:r>
            <a:endParaRPr lang="en-GB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12776"/>
            <a:ext cx="4392488" cy="4896544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 dirty="0" smtClean="0"/>
              <a:t>OW </a:t>
            </a:r>
            <a:r>
              <a:rPr lang="en-US" sz="2400" dirty="0"/>
              <a:t>is </a:t>
            </a:r>
            <a:r>
              <a:rPr lang="en-US" sz="2400" dirty="0" smtClean="0"/>
              <a:t>delivering </a:t>
            </a:r>
            <a:r>
              <a:rPr lang="en-US" sz="2400" dirty="0"/>
              <a:t>enterprise SDIs </a:t>
            </a:r>
            <a:r>
              <a:rPr lang="en-US" sz="2400" dirty="0" smtClean="0"/>
              <a:t>(hence efficiencies) to </a:t>
            </a:r>
            <a:r>
              <a:rPr lang="en-US" sz="2400" dirty="0"/>
              <a:t>Peel Ports, ABP and </a:t>
            </a:r>
            <a:r>
              <a:rPr lang="en-US" sz="2400" dirty="0" smtClean="0"/>
              <a:t>PLA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SDI </a:t>
            </a:r>
            <a:r>
              <a:rPr lang="en-US" sz="2400" dirty="0" smtClean="0"/>
              <a:t>benefits are realised at the enterprise level but includes external stakeholders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Connects </a:t>
            </a:r>
            <a:r>
              <a:rPr lang="en-US" sz="2400" dirty="0" smtClean="0"/>
              <a:t>disparate datasets 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 smtClean="0"/>
              <a:t>systems (contractors, regulators and potentially HOs)</a:t>
            </a:r>
            <a:endParaRPr lang="en-US" sz="2400" dirty="0" smtClean="0"/>
          </a:p>
          <a:p>
            <a:pPr>
              <a:spcBef>
                <a:spcPts val="900"/>
              </a:spcBef>
            </a:pPr>
            <a:r>
              <a:rPr lang="en-US" sz="2400" dirty="0" smtClean="0"/>
              <a:t>Supports multiple maritime </a:t>
            </a:r>
            <a:r>
              <a:rPr lang="en-US" sz="2400" dirty="0" smtClean="0"/>
              <a:t>applications and a</a:t>
            </a:r>
            <a:r>
              <a:rPr lang="en-US" sz="2400" dirty="0" smtClean="0"/>
              <a:t>llows </a:t>
            </a:r>
            <a:r>
              <a:rPr lang="en-US" sz="2400" dirty="0" smtClean="0"/>
              <a:t>ports to participate in e-navigation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080271" cy="2389653"/>
          </a:xfrm>
          <a:prstGeom prst="rect">
            <a:avLst/>
          </a:prstGeom>
        </p:spPr>
      </p:pic>
      <p:pic>
        <p:nvPicPr>
          <p:cNvPr id="3077" name="Picture 5" descr="\\vmware-host\Shared Folders\mosborne On My Mac\Documents\OWL_SVN\Admin\Marketing\Images\iStock_000010510120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" y="3789040"/>
            <a:ext cx="3864247" cy="25109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5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8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5288" y="914400"/>
            <a:ext cx="8229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702380"/>
                </a:solidFill>
                <a:latin typeface="+mj-lt"/>
                <a:ea typeface="+mj-ea"/>
                <a:cs typeface="+mj-cs"/>
              </a:rPr>
              <a:t>Contents</a:t>
            </a:r>
            <a:endParaRPr lang="en-US" sz="4000" b="1" dirty="0">
              <a:solidFill>
                <a:srgbClr val="7023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981200"/>
            <a:ext cx="4690864" cy="3968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/>
            </a:pPr>
            <a:r>
              <a:rPr lang="en-US" sz="2800" dirty="0" smtClean="0">
                <a:ea typeface="ＭＳ Ｐゴシック" charset="-128"/>
                <a:cs typeface="Calibri"/>
              </a:rPr>
              <a:t>What is a Maritime </a:t>
            </a:r>
            <a:br>
              <a:rPr lang="en-US" sz="2800" dirty="0" smtClean="0">
                <a:ea typeface="ＭＳ Ｐゴシック" charset="-128"/>
                <a:cs typeface="Calibri"/>
              </a:rPr>
            </a:br>
            <a:r>
              <a:rPr lang="en-US" sz="2800" dirty="0" smtClean="0">
                <a:ea typeface="ＭＳ Ｐゴシック" charset="-128"/>
                <a:cs typeface="Calibri"/>
              </a:rPr>
              <a:t>Information Infrastructure</a:t>
            </a:r>
            <a:endParaRPr lang="en-US" sz="2800" dirty="0">
              <a:ea typeface="ＭＳ Ｐゴシック" charset="-128"/>
              <a:cs typeface="Calibri"/>
            </a:endParaRPr>
          </a:p>
          <a:p>
            <a: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Importance of Data </a:t>
            </a:r>
            <a:br>
              <a:rPr lang="en-US" sz="2800" dirty="0" smtClean="0">
                <a:latin typeface="Calibri"/>
                <a:ea typeface="ＭＳ Ｐゴシック" charset="-128"/>
                <a:cs typeface="Calibri"/>
              </a:rPr>
            </a:b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Management</a:t>
            </a:r>
          </a:p>
          <a:p>
            <a: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Role of GIS</a:t>
            </a:r>
            <a:endParaRPr lang="en-US" sz="2800" dirty="0">
              <a:latin typeface="Calibri"/>
              <a:ea typeface="ＭＳ Ｐゴシック" charset="-128"/>
              <a:cs typeface="Calibri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Focus on Workflow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Some 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Use Cases</a:t>
            </a:r>
            <a:endParaRPr lang="en-US" sz="2800" dirty="0" smtClean="0"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5" name="Picture 4" descr="iStock_000016636619Small.jpg"/>
          <p:cNvPicPr>
            <a:picLocks noChangeAspect="1"/>
          </p:cNvPicPr>
          <p:nvPr/>
        </p:nvPicPr>
        <p:blipFill>
          <a:blip r:embed="rId3"/>
          <a:srcRect l="27791" r="6948"/>
          <a:stretch>
            <a:fillRect/>
          </a:stretch>
        </p:blipFill>
        <p:spPr>
          <a:xfrm>
            <a:off x="5960592" y="2636912"/>
            <a:ext cx="2664296" cy="25276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1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3566321"/>
              </p:ext>
            </p:extLst>
          </p:nvPr>
        </p:nvGraphicFramePr>
        <p:xfrm>
          <a:off x="35496" y="1844824"/>
          <a:ext cx="5208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179512" y="581779"/>
            <a:ext cx="2552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Open Standards </a:t>
            </a:r>
            <a:br>
              <a:rPr lang="en-US" sz="1600" b="1" dirty="0" smtClean="0"/>
            </a:br>
            <a:r>
              <a:rPr lang="en-US" sz="1600" b="1" dirty="0" smtClean="0"/>
              <a:t>&amp; Common Data </a:t>
            </a:r>
            <a:br>
              <a:rPr lang="en-US" sz="1600" b="1" dirty="0" smtClean="0"/>
            </a:br>
            <a:r>
              <a:rPr lang="en-US" sz="1600" b="1" dirty="0" smtClean="0"/>
              <a:t>Management </a:t>
            </a:r>
            <a:r>
              <a:rPr lang="en-US" sz="1600" b="1" dirty="0" smtClean="0"/>
              <a:t>Systems</a:t>
            </a:r>
            <a:endParaRPr lang="en-US" sz="1600" b="1" dirty="0"/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2915816" y="704889"/>
            <a:ext cx="2552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Shared Technologies </a:t>
            </a:r>
            <a:br>
              <a:rPr lang="en-US" sz="1600" b="1" dirty="0" smtClean="0"/>
            </a:br>
            <a:r>
              <a:rPr lang="en-US" sz="1600" b="1" dirty="0" smtClean="0"/>
              <a:t>&amp; Services</a:t>
            </a:r>
            <a:endParaRPr lang="en-US" sz="1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20072" y="1628800"/>
            <a:ext cx="3744416" cy="44644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b="1" dirty="0" smtClean="0">
                <a:latin typeface="Calibri"/>
                <a:ea typeface="ＭＳ Ｐゴシック" charset="-128"/>
                <a:cs typeface="Calibri"/>
              </a:rPr>
              <a:t>SDI Domains</a:t>
            </a: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Usually thought to operate at global regional and national levels</a:t>
            </a: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No reason why SDI principles cannot operate at organisational or enterprise level with many benefits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SDI participants build SDI from ground up</a:t>
            </a:r>
            <a:endParaRPr lang="en-US" sz="2400" dirty="0" smtClean="0"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0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>
            <a:stCxn id="27" idx="4"/>
          </p:cNvCxnSpPr>
          <p:nvPr/>
        </p:nvCxnSpPr>
        <p:spPr>
          <a:xfrm>
            <a:off x="2933153" y="4898211"/>
            <a:ext cx="3663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27" idx="2"/>
          </p:cNvCxnSpPr>
          <p:nvPr/>
        </p:nvCxnSpPr>
        <p:spPr>
          <a:xfrm flipV="1">
            <a:off x="251520" y="4898211"/>
            <a:ext cx="2213100" cy="724128"/>
          </a:xfrm>
          <a:prstGeom prst="bentConnector3">
            <a:avLst>
              <a:gd name="adj1" fmla="val 368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26" idx="2"/>
          </p:cNvCxnSpPr>
          <p:nvPr/>
        </p:nvCxnSpPr>
        <p:spPr>
          <a:xfrm flipV="1">
            <a:off x="251521" y="4617219"/>
            <a:ext cx="1657976" cy="1086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36" idx="2"/>
          </p:cNvCxnSpPr>
          <p:nvPr/>
        </p:nvCxnSpPr>
        <p:spPr>
          <a:xfrm>
            <a:off x="251521" y="1863565"/>
            <a:ext cx="1465765" cy="11993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36" idx="2"/>
          </p:cNvCxnSpPr>
          <p:nvPr/>
        </p:nvCxnSpPr>
        <p:spPr>
          <a:xfrm>
            <a:off x="251521" y="2817671"/>
            <a:ext cx="1465765" cy="2452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endCxn id="79" idx="2"/>
          </p:cNvCxnSpPr>
          <p:nvPr/>
        </p:nvCxnSpPr>
        <p:spPr>
          <a:xfrm>
            <a:off x="251521" y="3771777"/>
            <a:ext cx="1144636" cy="4923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>
            <a:stCxn id="36" idx="4"/>
          </p:cNvCxnSpPr>
          <p:nvPr/>
        </p:nvCxnSpPr>
        <p:spPr>
          <a:xfrm flipV="1">
            <a:off x="2540798" y="1839866"/>
            <a:ext cx="1517324" cy="12230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Elbow Connector 1050"/>
          <p:cNvCxnSpPr>
            <a:stCxn id="36" idx="4"/>
          </p:cNvCxnSpPr>
          <p:nvPr/>
        </p:nvCxnSpPr>
        <p:spPr>
          <a:xfrm flipV="1">
            <a:off x="2540798" y="2829487"/>
            <a:ext cx="1527147" cy="23342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Elbow Connector 1052"/>
          <p:cNvCxnSpPr/>
          <p:nvPr/>
        </p:nvCxnSpPr>
        <p:spPr>
          <a:xfrm>
            <a:off x="2540794" y="3354087"/>
            <a:ext cx="1527151" cy="1288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6200000" flipH="1">
            <a:off x="3188117" y="4753186"/>
            <a:ext cx="1012101" cy="7795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1445875"/>
            <a:ext cx="3312369" cy="46049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7000"/>
                </a:schemeClr>
              </a:gs>
              <a:gs pos="50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64000"/>
                </a:schemeClr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tx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1480"/>
            <a:ext cx="8229600" cy="6332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Maritime Information Infrastructure</a:t>
            </a:r>
            <a:endParaRPr lang="en-US" b="1" dirty="0"/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867656" y="5262299"/>
            <a:ext cx="2552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Open Standards </a:t>
            </a:r>
            <a:br>
              <a:rPr lang="en-US" sz="1600" b="1" dirty="0" smtClean="0"/>
            </a:br>
            <a:r>
              <a:rPr lang="en-US" sz="1600" b="1" dirty="0" smtClean="0"/>
              <a:t>&amp; Common Data </a:t>
            </a:r>
            <a:br>
              <a:rPr lang="en-US" sz="1600" b="1" dirty="0" smtClean="0"/>
            </a:br>
            <a:r>
              <a:rPr lang="en-US" sz="1600" b="1" dirty="0" smtClean="0"/>
              <a:t>Management System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636655" y="355007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Open Systems / Programmable Interfaces</a:t>
            </a:r>
          </a:p>
        </p:txBody>
      </p:sp>
      <p:sp>
        <p:nvSpPr>
          <p:cNvPr id="26" name="Can 25"/>
          <p:cNvSpPr/>
          <p:nvPr/>
        </p:nvSpPr>
        <p:spPr>
          <a:xfrm>
            <a:off x="1909497" y="4463303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Can 26"/>
          <p:cNvSpPr/>
          <p:nvPr/>
        </p:nvSpPr>
        <p:spPr>
          <a:xfrm>
            <a:off x="2464620" y="4744295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>
          <a:xfrm rot="16200000">
            <a:off x="1315673" y="3550076"/>
            <a:ext cx="460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ADO Interfaces / Web &amp; Proxy Services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67461" y="2005240"/>
            <a:ext cx="2247942" cy="2211739"/>
            <a:chOff x="2335848" y="1578905"/>
            <a:chExt cx="4191000" cy="4427313"/>
          </a:xfrm>
        </p:grpSpPr>
        <p:sp>
          <p:nvSpPr>
            <p:cNvPr id="35" name="Quad Arrow 34"/>
            <p:cNvSpPr/>
            <p:nvPr/>
          </p:nvSpPr>
          <p:spPr>
            <a:xfrm rot="18879331">
              <a:off x="2217691" y="1697062"/>
              <a:ext cx="4427313" cy="4191000"/>
            </a:xfrm>
            <a:prstGeom prst="quadArrow">
              <a:avLst>
                <a:gd name="adj1" fmla="val 14148"/>
                <a:gd name="adj2" fmla="val 13841"/>
                <a:gd name="adj3" fmla="val 13833"/>
              </a:avLst>
            </a:prstGeom>
            <a:solidFill>
              <a:srgbClr val="FFC9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3733801" y="2621318"/>
              <a:ext cx="1535333" cy="2149518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867656" y="1445875"/>
            <a:ext cx="2552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Shared Technologies </a:t>
            </a:r>
            <a:br>
              <a:rPr lang="en-US" sz="1600" b="1" dirty="0" smtClean="0"/>
            </a:br>
            <a:r>
              <a:rPr lang="en-US" sz="1600" b="1" dirty="0" smtClean="0"/>
              <a:t>&amp; Services</a:t>
            </a:r>
            <a:endParaRPr lang="en-US" sz="1600" b="1" dirty="0"/>
          </a:p>
        </p:txBody>
      </p:sp>
      <p:sp>
        <p:nvSpPr>
          <p:cNvPr id="79" name="Can 78"/>
          <p:cNvSpPr/>
          <p:nvPr/>
        </p:nvSpPr>
        <p:spPr>
          <a:xfrm>
            <a:off x="1396157" y="4110171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1" name="Straight Arrow Connector 70"/>
          <p:cNvCxnSpPr>
            <a:stCxn id="26" idx="1"/>
          </p:cNvCxnSpPr>
          <p:nvPr/>
        </p:nvCxnSpPr>
        <p:spPr>
          <a:xfrm flipV="1">
            <a:off x="2143764" y="4280612"/>
            <a:ext cx="0" cy="182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27" idx="1"/>
          </p:cNvCxnSpPr>
          <p:nvPr/>
        </p:nvCxnSpPr>
        <p:spPr>
          <a:xfrm rot="16200000" flipV="1">
            <a:off x="2189485" y="4234892"/>
            <a:ext cx="463683" cy="5551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9" idx="4"/>
          </p:cNvCxnSpPr>
          <p:nvPr/>
        </p:nvCxnSpPr>
        <p:spPr>
          <a:xfrm flipV="1">
            <a:off x="1864690" y="4260815"/>
            <a:ext cx="279075" cy="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6200000" flipV="1">
            <a:off x="1843881" y="3941131"/>
            <a:ext cx="599767" cy="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283968" y="1340768"/>
            <a:ext cx="4680520" cy="4968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ea typeface="ＭＳ Ｐゴシック" charset="-128"/>
                <a:cs typeface="Calibri"/>
              </a:rPr>
              <a:t>Definition: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ea typeface="ＭＳ Ｐゴシック" charset="-128"/>
                <a:cs typeface="Calibri"/>
              </a:rPr>
              <a:t>A framework to connect disparate systems, data and data types, and make these readily accessible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ea typeface="ＭＳ Ｐゴシック" charset="-128"/>
                <a:cs typeface="Calibri"/>
              </a:rPr>
              <a:t>Data can be linked using location </a:t>
            </a:r>
            <a:br>
              <a:rPr lang="en-US" sz="2400" dirty="0" smtClean="0">
                <a:ea typeface="ＭＳ Ｐゴシック" charset="-128"/>
                <a:cs typeface="Calibri"/>
              </a:rPr>
            </a:br>
            <a:r>
              <a:rPr lang="en-US" sz="2400" dirty="0" smtClean="0">
                <a:ea typeface="ＭＳ Ｐゴシック" charset="-128"/>
                <a:cs typeface="Calibri"/>
              </a:rPr>
              <a:t>as the common factor</a:t>
            </a:r>
            <a:endParaRPr lang="en-US" sz="2400" dirty="0" smtClean="0">
              <a:latin typeface="Calibri"/>
              <a:ea typeface="ＭＳ Ｐゴシック" charset="-128"/>
              <a:cs typeface="Calibri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Built around SDI </a:t>
            </a: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components </a:t>
            </a: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i.e</a:t>
            </a: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.</a:t>
            </a: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/>
            </a:r>
            <a:br>
              <a:rPr lang="en-US" sz="2400" dirty="0" smtClean="0">
                <a:latin typeface="Calibri"/>
                <a:ea typeface="ＭＳ Ｐゴシック" charset="-128"/>
                <a:cs typeface="Calibri"/>
              </a:rPr>
            </a:b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People, Standards, ICT and Data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Requires open standards &amp; systems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Implements core data management principles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Instills ‘lean’ processes &amp; workflows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4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>
            <a:stCxn id="27" idx="4"/>
          </p:cNvCxnSpPr>
          <p:nvPr/>
        </p:nvCxnSpPr>
        <p:spPr>
          <a:xfrm>
            <a:off x="5309416" y="4865112"/>
            <a:ext cx="3663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31" idx="3"/>
            <a:endCxn id="27" idx="2"/>
          </p:cNvCxnSpPr>
          <p:nvPr/>
        </p:nvCxnSpPr>
        <p:spPr>
          <a:xfrm flipV="1">
            <a:off x="2627783" y="4865112"/>
            <a:ext cx="2213100" cy="724128"/>
          </a:xfrm>
          <a:prstGeom prst="bentConnector3">
            <a:avLst>
              <a:gd name="adj1" fmla="val 368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29" idx="3"/>
            <a:endCxn id="26" idx="2"/>
          </p:cNvCxnSpPr>
          <p:nvPr/>
        </p:nvCxnSpPr>
        <p:spPr>
          <a:xfrm flipV="1">
            <a:off x="2627784" y="4584120"/>
            <a:ext cx="1657976" cy="1086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" idx="3"/>
            <a:endCxn id="36" idx="2"/>
          </p:cNvCxnSpPr>
          <p:nvPr/>
        </p:nvCxnSpPr>
        <p:spPr>
          <a:xfrm>
            <a:off x="2627784" y="1830466"/>
            <a:ext cx="1465765" cy="11993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3" idx="3"/>
            <a:endCxn id="36" idx="2"/>
          </p:cNvCxnSpPr>
          <p:nvPr/>
        </p:nvCxnSpPr>
        <p:spPr>
          <a:xfrm>
            <a:off x="2627784" y="2784572"/>
            <a:ext cx="1465765" cy="2452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stCxn id="1028" idx="3"/>
            <a:endCxn id="79" idx="2"/>
          </p:cNvCxnSpPr>
          <p:nvPr/>
        </p:nvCxnSpPr>
        <p:spPr>
          <a:xfrm>
            <a:off x="2627784" y="3738678"/>
            <a:ext cx="1144636" cy="4923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>
            <a:stCxn id="36" idx="4"/>
            <a:endCxn id="1034" idx="1"/>
          </p:cNvCxnSpPr>
          <p:nvPr/>
        </p:nvCxnSpPr>
        <p:spPr>
          <a:xfrm flipV="1">
            <a:off x="4917061" y="1806767"/>
            <a:ext cx="1517324" cy="12230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Elbow Connector 1050"/>
          <p:cNvCxnSpPr/>
          <p:nvPr/>
        </p:nvCxnSpPr>
        <p:spPr>
          <a:xfrm flipV="1">
            <a:off x="4913251" y="2798293"/>
            <a:ext cx="1527147" cy="23342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Elbow Connector 1052"/>
          <p:cNvCxnSpPr>
            <a:endCxn id="1026" idx="1"/>
          </p:cNvCxnSpPr>
          <p:nvPr/>
        </p:nvCxnSpPr>
        <p:spPr>
          <a:xfrm>
            <a:off x="4917057" y="3320988"/>
            <a:ext cx="1527151" cy="1288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033" idx="1"/>
          </p:cNvCxnSpPr>
          <p:nvPr/>
        </p:nvCxnSpPr>
        <p:spPr>
          <a:xfrm rot="16200000" flipH="1">
            <a:off x="5564380" y="4720087"/>
            <a:ext cx="1012101" cy="7795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43807" y="1412776"/>
            <a:ext cx="3312369" cy="46049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7000"/>
                </a:schemeClr>
              </a:gs>
              <a:gs pos="50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64000"/>
                </a:schemeClr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tx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1480"/>
            <a:ext cx="8229600" cy="6332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Maritime Information Infrastructure</a:t>
            </a:r>
            <a:endParaRPr lang="en-US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1412776"/>
            <a:ext cx="1045527" cy="8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154696" y="1340768"/>
            <a:ext cx="1277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Base Mapping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82257" y="2366882"/>
            <a:ext cx="1045527" cy="835380"/>
            <a:chOff x="495938" y="2501495"/>
            <a:chExt cx="3547788" cy="3027966"/>
          </a:xfrm>
        </p:grpSpPr>
        <p:pic>
          <p:nvPicPr>
            <p:cNvPr id="13" name="Picture 12" descr="anchor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938" y="2501495"/>
              <a:ext cx="3547788" cy="3027966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958850" y="3177372"/>
              <a:ext cx="863600" cy="1231900"/>
            </a:xfrm>
            <a:custGeom>
              <a:avLst/>
              <a:gdLst>
                <a:gd name="connsiteX0" fmla="*/ 0 w 863600"/>
                <a:gd name="connsiteY0" fmla="*/ 812800 h 1231900"/>
                <a:gd name="connsiteX1" fmla="*/ 387350 w 863600"/>
                <a:gd name="connsiteY1" fmla="*/ 1231900 h 1231900"/>
                <a:gd name="connsiteX2" fmla="*/ 863600 w 863600"/>
                <a:gd name="connsiteY2" fmla="*/ 787400 h 1231900"/>
                <a:gd name="connsiteX3" fmla="*/ 863600 w 863600"/>
                <a:gd name="connsiteY3" fmla="*/ 0 h 1231900"/>
                <a:gd name="connsiteX4" fmla="*/ 0 w 863600"/>
                <a:gd name="connsiteY4" fmla="*/ 8128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1231900">
                  <a:moveTo>
                    <a:pt x="0" y="812800"/>
                  </a:moveTo>
                  <a:lnTo>
                    <a:pt x="387350" y="1231900"/>
                  </a:lnTo>
                  <a:lnTo>
                    <a:pt x="863600" y="787400"/>
                  </a:lnTo>
                  <a:lnTo>
                    <a:pt x="863600" y="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-35779" y="2422629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Operational Data</a:t>
            </a:r>
            <a:endParaRPr lang="en-GB" dirty="0"/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3243919" y="5229200"/>
            <a:ext cx="2552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Open Standards </a:t>
            </a:r>
            <a:br>
              <a:rPr lang="en-US" sz="1600" b="1" dirty="0" smtClean="0"/>
            </a:br>
            <a:r>
              <a:rPr lang="en-US" sz="1600" b="1" dirty="0" smtClean="0"/>
              <a:t>&amp; Common Data </a:t>
            </a:r>
            <a:br>
              <a:rPr lang="en-US" sz="1600" b="1" dirty="0" smtClean="0"/>
            </a:br>
            <a:r>
              <a:rPr lang="en-US" sz="1600" b="1" dirty="0" smtClean="0"/>
              <a:t>Management System</a:t>
            </a:r>
            <a:endParaRPr lang="en-US" sz="1600" b="1" dirty="0"/>
          </a:p>
        </p:txBody>
      </p:sp>
      <p:pic>
        <p:nvPicPr>
          <p:cNvPr id="1026" name="Picture 2" descr="http://www.hitt.nl/Images/popup%20beelden/Port/2,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7916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7596336" y="4280671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Portable Pilot Unit</a:t>
            </a:r>
            <a:endParaRPr lang="en-GB" dirty="0"/>
          </a:p>
        </p:txBody>
      </p:sp>
      <p:pic>
        <p:nvPicPr>
          <p:cNvPr id="1028" name="Picture 4" descr="http://www.oceanscan.net/gallery/Products_Main_Images/RESON-PDS2000-MULTIBEAM-SURVEY-SOFTWARE-main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0361" r="7400" b="4540"/>
          <a:stretch/>
        </p:blipFill>
        <p:spPr bwMode="auto">
          <a:xfrm>
            <a:off x="1582258" y="3320988"/>
            <a:ext cx="1045526" cy="8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-108520" y="3284984"/>
            <a:ext cx="1618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Hydrographic Survey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6" y="4275094"/>
            <a:ext cx="1045528" cy="8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-35779" y="4293096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Tidal &amp; </a:t>
            </a:r>
            <a:r>
              <a:rPr lang="en-GB" dirty="0" err="1" smtClean="0"/>
              <a:t>Env</a:t>
            </a:r>
            <a:r>
              <a:rPr lang="en-GB" dirty="0" smtClean="0"/>
              <a:t>. Monitoring</a:t>
            </a:r>
            <a:endParaRPr lang="en-GB" dirty="0"/>
          </a:p>
        </p:txBody>
      </p:sp>
      <p:pic>
        <p:nvPicPr>
          <p:cNvPr id="1031" name="Picture 7" descr="http://3.bp.blogspot.com/-Z9T3EPtvDBE/T7P5M997zzI/AAAAAAAAFX8/9C_QESDXWeY/s1600/How+AIS+work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6" y="5229200"/>
            <a:ext cx="10455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-35779" y="5214170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Vessel Tracking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39608" y="351697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Open Systems / Programmable Interfaces</a:t>
            </a:r>
          </a:p>
        </p:txBody>
      </p:sp>
      <p:sp>
        <p:nvSpPr>
          <p:cNvPr id="26" name="Can 25"/>
          <p:cNvSpPr/>
          <p:nvPr/>
        </p:nvSpPr>
        <p:spPr>
          <a:xfrm>
            <a:off x="4285760" y="4430204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Can 26"/>
          <p:cNvSpPr/>
          <p:nvPr/>
        </p:nvSpPr>
        <p:spPr>
          <a:xfrm>
            <a:off x="4840883" y="4711196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>
          <a:xfrm rot="16200000">
            <a:off x="3691936" y="3516977"/>
            <a:ext cx="460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ADO Interfaces / Web &amp; Proxy Services</a:t>
            </a:r>
          </a:p>
        </p:txBody>
      </p:sp>
      <p:pic>
        <p:nvPicPr>
          <p:cNvPr id="1033" name="Picture 9" descr="http://www.maritimejournal.com/__data/assets/image/0006/155076/mj20030301_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2" r="5590" b="25657"/>
          <a:stretch/>
        </p:blipFill>
        <p:spPr bwMode="auto">
          <a:xfrm>
            <a:off x="6460229" y="5214170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7596336" y="5103788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VTS Display</a:t>
            </a:r>
            <a:endParaRPr lang="en-GB" dirty="0"/>
          </a:p>
        </p:txBody>
      </p:sp>
      <p:pic>
        <p:nvPicPr>
          <p:cNvPr id="1034" name="Picture 10" descr="C:\Users\Mike Osborne\Dropbox\OCEANWISE\OW_pics\HSM_Monito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5" y="1416108"/>
            <a:ext cx="1045527" cy="7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596336" y="1416108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Situation Awareness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3343724" y="1972141"/>
            <a:ext cx="2247942" cy="2211739"/>
            <a:chOff x="2335848" y="1578905"/>
            <a:chExt cx="4191000" cy="4427313"/>
          </a:xfrm>
        </p:grpSpPr>
        <p:sp>
          <p:nvSpPr>
            <p:cNvPr id="35" name="Quad Arrow 34"/>
            <p:cNvSpPr/>
            <p:nvPr/>
          </p:nvSpPr>
          <p:spPr>
            <a:xfrm rot="18879331">
              <a:off x="2217691" y="1697062"/>
              <a:ext cx="4427313" cy="4191000"/>
            </a:xfrm>
            <a:prstGeom prst="quadArrow">
              <a:avLst>
                <a:gd name="adj1" fmla="val 14148"/>
                <a:gd name="adj2" fmla="val 13841"/>
                <a:gd name="adj3" fmla="val 13833"/>
              </a:avLst>
            </a:prstGeom>
            <a:solidFill>
              <a:srgbClr val="FFC9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3733801" y="2621318"/>
              <a:ext cx="1535333" cy="2149518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35" name="Picture 11" descr="C:\Users\Mike Osborne\Dropbox\OCEANWISE\OW_pics\DLM_Ph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0145"/>
            <a:ext cx="1025883" cy="7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7596336" y="2332312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Productivity Tools</a:t>
            </a:r>
            <a:endParaRPr lang="en-GB" dirty="0"/>
          </a:p>
        </p:txBody>
      </p:sp>
      <p:pic>
        <p:nvPicPr>
          <p:cNvPr id="1037" name="Picture 13" descr="Marine Management Organisation log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9"/>
          <a:stretch/>
        </p:blipFill>
        <p:spPr bwMode="auto">
          <a:xfrm>
            <a:off x="6434385" y="3395350"/>
            <a:ext cx="1058955" cy="6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7596336" y="3266380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Compliance &amp; Reporting</a:t>
            </a:r>
            <a:endParaRPr lang="en-GB" dirty="0"/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3243919" y="1412776"/>
            <a:ext cx="2552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Shared Technologies </a:t>
            </a:r>
            <a:br>
              <a:rPr lang="en-US" sz="1600" b="1" dirty="0" smtClean="0"/>
            </a:br>
            <a:r>
              <a:rPr lang="en-US" sz="1600" b="1" dirty="0" smtClean="0"/>
              <a:t>&amp; Services</a:t>
            </a:r>
            <a:endParaRPr lang="en-US" sz="1600" b="1" dirty="0"/>
          </a:p>
        </p:txBody>
      </p:sp>
      <p:sp>
        <p:nvSpPr>
          <p:cNvPr id="79" name="Can 78"/>
          <p:cNvSpPr/>
          <p:nvPr/>
        </p:nvSpPr>
        <p:spPr>
          <a:xfrm>
            <a:off x="3772420" y="4077072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1" name="Straight Arrow Connector 70"/>
          <p:cNvCxnSpPr>
            <a:stCxn id="26" idx="1"/>
          </p:cNvCxnSpPr>
          <p:nvPr/>
        </p:nvCxnSpPr>
        <p:spPr>
          <a:xfrm flipV="1">
            <a:off x="4520027" y="4247513"/>
            <a:ext cx="0" cy="182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27" idx="1"/>
          </p:cNvCxnSpPr>
          <p:nvPr/>
        </p:nvCxnSpPr>
        <p:spPr>
          <a:xfrm rot="16200000" flipV="1">
            <a:off x="4565748" y="4201793"/>
            <a:ext cx="463683" cy="5551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9" idx="4"/>
          </p:cNvCxnSpPr>
          <p:nvPr/>
        </p:nvCxnSpPr>
        <p:spPr>
          <a:xfrm flipV="1">
            <a:off x="4240953" y="4227716"/>
            <a:ext cx="279075" cy="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6200000" flipV="1">
            <a:off x="4220144" y="3908032"/>
            <a:ext cx="599767" cy="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5496"/>
            <a:ext cx="8229600" cy="6332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Importance of Data </a:t>
            </a:r>
            <a:r>
              <a:rPr lang="en-US" b="1" dirty="0" smtClean="0">
                <a:latin typeface="Calibri"/>
                <a:cs typeface="Calibri"/>
              </a:rPr>
              <a:t>Management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3600400" cy="4629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ea typeface="Arial" charset="0"/>
              </a:rPr>
              <a:t>Ensures the effective running of business functions and processes by providing ready access to fit for purpose data and information </a:t>
            </a:r>
          </a:p>
          <a:p>
            <a:pPr marL="0" indent="0">
              <a:buNone/>
            </a:pPr>
            <a:endParaRPr lang="en-GB" sz="2000" dirty="0" smtClean="0">
              <a:ea typeface="Arial" charset="0"/>
            </a:endParaRPr>
          </a:p>
          <a:p>
            <a:pPr marL="0" indent="0">
              <a:buNone/>
            </a:pPr>
            <a:r>
              <a:rPr lang="en-GB" sz="2000" dirty="0" smtClean="0">
                <a:ea typeface="Arial" charset="0"/>
              </a:rPr>
              <a:t>Implements principles and processes that identify, controls and maintains the supply of data and information in accordance with current industry best </a:t>
            </a:r>
            <a:r>
              <a:rPr lang="en-GB" sz="2000" dirty="0" smtClean="0">
                <a:ea typeface="Arial" charset="0"/>
              </a:rPr>
              <a:t>practice</a:t>
            </a:r>
          </a:p>
          <a:p>
            <a:pPr marL="0" indent="0">
              <a:buNone/>
            </a:pPr>
            <a:endParaRPr lang="en-GB" sz="2000" dirty="0">
              <a:ea typeface="Arial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F0000"/>
                </a:solidFill>
                <a:ea typeface="Arial" charset="0"/>
              </a:rPr>
              <a:t>And is a prerequisite for all SDIs</a:t>
            </a:r>
            <a:r>
              <a:rPr lang="en-GB" sz="2000" dirty="0" smtClean="0">
                <a:ea typeface="Arial" charset="0"/>
              </a:rPr>
              <a:t>  </a:t>
            </a:r>
            <a:endParaRPr lang="en-GB" sz="2000" dirty="0" smtClean="0">
              <a:ea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7984" y="1556792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5B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  <a:ea typeface="Arial" charset="0"/>
              </a:rPr>
              <a:t>Requires constant vigilance and effort:</a:t>
            </a:r>
          </a:p>
        </p:txBody>
      </p:sp>
      <p:pic>
        <p:nvPicPr>
          <p:cNvPr id="1026" name="Picture 2" descr="http://sciphilos.info/docs_pages/images/Entropy%20cartoon%20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6" y="2060847"/>
            <a:ext cx="3984824" cy="40324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6135107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sciphilos.info</a:t>
            </a: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395288" y="620688"/>
            <a:ext cx="8229600" cy="854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000" b="1" dirty="0" smtClean="0"/>
              <a:t>The Role of GIS</a:t>
            </a:r>
            <a:endParaRPr lang="en-US" sz="4000" b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1484784"/>
            <a:ext cx="92170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GIS is an </a:t>
            </a: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essential enabler </a:t>
            </a: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within </a:t>
            </a: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the information infrastructure</a:t>
            </a:r>
            <a:endParaRPr lang="en-GB" sz="2400" dirty="0" smtClean="0">
              <a:solidFill>
                <a:srgbClr val="02303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Has to be ‘open’ and part of a wider data strategy and management system to be effective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Provides a platform </a:t>
            </a:r>
            <a:b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GB" sz="2400" dirty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which to build </a:t>
            </a:r>
            <a:b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functionality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Should be integral to </a:t>
            </a:r>
            <a:b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everyday workflows</a:t>
            </a:r>
            <a:r>
              <a:rPr lang="en-GB" sz="2400" dirty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and processes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GIS is not a monster –</a:t>
            </a:r>
            <a:b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make it work for you!</a:t>
            </a:r>
          </a:p>
        </p:txBody>
      </p:sp>
      <p:pic>
        <p:nvPicPr>
          <p:cNvPr id="2050" name="Picture 2" descr="http://www.americanprogress.org/wp-content/uploads/cartoons/2011/12/img/120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770"/>
            <a:ext cx="5652120" cy="32405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133718" y="4132326"/>
            <a:ext cx="513179" cy="3748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119663" y="4120887"/>
            <a:ext cx="51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0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>
            <a:stCxn id="27" idx="4"/>
          </p:cNvCxnSpPr>
          <p:nvPr/>
        </p:nvCxnSpPr>
        <p:spPr>
          <a:xfrm>
            <a:off x="5309416" y="4865112"/>
            <a:ext cx="3663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31" idx="3"/>
            <a:endCxn id="27" idx="2"/>
          </p:cNvCxnSpPr>
          <p:nvPr/>
        </p:nvCxnSpPr>
        <p:spPr>
          <a:xfrm flipV="1">
            <a:off x="2627783" y="4865112"/>
            <a:ext cx="2213100" cy="724128"/>
          </a:xfrm>
          <a:prstGeom prst="bentConnector3">
            <a:avLst>
              <a:gd name="adj1" fmla="val 368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29" idx="3"/>
            <a:endCxn id="26" idx="2"/>
          </p:cNvCxnSpPr>
          <p:nvPr/>
        </p:nvCxnSpPr>
        <p:spPr>
          <a:xfrm flipV="1">
            <a:off x="2627784" y="4584120"/>
            <a:ext cx="1657976" cy="1086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" idx="3"/>
            <a:endCxn id="36" idx="2"/>
          </p:cNvCxnSpPr>
          <p:nvPr/>
        </p:nvCxnSpPr>
        <p:spPr>
          <a:xfrm>
            <a:off x="2627784" y="1830466"/>
            <a:ext cx="1465765" cy="11993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3" idx="3"/>
            <a:endCxn id="36" idx="2"/>
          </p:cNvCxnSpPr>
          <p:nvPr/>
        </p:nvCxnSpPr>
        <p:spPr>
          <a:xfrm>
            <a:off x="2627784" y="2784572"/>
            <a:ext cx="1465765" cy="2452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stCxn id="1028" idx="3"/>
            <a:endCxn id="79" idx="2"/>
          </p:cNvCxnSpPr>
          <p:nvPr/>
        </p:nvCxnSpPr>
        <p:spPr>
          <a:xfrm>
            <a:off x="2627784" y="3738678"/>
            <a:ext cx="1144636" cy="4923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>
            <a:stCxn id="36" idx="4"/>
            <a:endCxn id="1034" idx="1"/>
          </p:cNvCxnSpPr>
          <p:nvPr/>
        </p:nvCxnSpPr>
        <p:spPr>
          <a:xfrm flipV="1">
            <a:off x="4917061" y="1806767"/>
            <a:ext cx="1517324" cy="12230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Elbow Connector 1050"/>
          <p:cNvCxnSpPr/>
          <p:nvPr/>
        </p:nvCxnSpPr>
        <p:spPr>
          <a:xfrm flipV="1">
            <a:off x="4909441" y="2796388"/>
            <a:ext cx="1527147" cy="23342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Elbow Connector 1052"/>
          <p:cNvCxnSpPr>
            <a:endCxn id="1026" idx="1"/>
          </p:cNvCxnSpPr>
          <p:nvPr/>
        </p:nvCxnSpPr>
        <p:spPr>
          <a:xfrm>
            <a:off x="4917057" y="3320988"/>
            <a:ext cx="1527151" cy="1288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033" idx="1"/>
          </p:cNvCxnSpPr>
          <p:nvPr/>
        </p:nvCxnSpPr>
        <p:spPr>
          <a:xfrm rot="16200000" flipH="1">
            <a:off x="5564380" y="4720087"/>
            <a:ext cx="1012101" cy="7795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43807" y="1412776"/>
            <a:ext cx="3312369" cy="46049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7000"/>
                </a:schemeClr>
              </a:gs>
              <a:gs pos="50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  <a:alpha val="64000"/>
                </a:schemeClr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tx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1480"/>
            <a:ext cx="8229600" cy="6332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Focus on Workflow</a:t>
            </a:r>
            <a:endParaRPr lang="en-US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1412776"/>
            <a:ext cx="1045527" cy="8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154696" y="1340768"/>
            <a:ext cx="1277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Base Mapping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82257" y="2366882"/>
            <a:ext cx="1045527" cy="835380"/>
            <a:chOff x="495938" y="2501495"/>
            <a:chExt cx="3547788" cy="3027966"/>
          </a:xfrm>
        </p:grpSpPr>
        <p:pic>
          <p:nvPicPr>
            <p:cNvPr id="13" name="Picture 12" descr="anchor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938" y="2501495"/>
              <a:ext cx="3547788" cy="3027966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958850" y="3177372"/>
              <a:ext cx="863600" cy="1231900"/>
            </a:xfrm>
            <a:custGeom>
              <a:avLst/>
              <a:gdLst>
                <a:gd name="connsiteX0" fmla="*/ 0 w 863600"/>
                <a:gd name="connsiteY0" fmla="*/ 812800 h 1231900"/>
                <a:gd name="connsiteX1" fmla="*/ 387350 w 863600"/>
                <a:gd name="connsiteY1" fmla="*/ 1231900 h 1231900"/>
                <a:gd name="connsiteX2" fmla="*/ 863600 w 863600"/>
                <a:gd name="connsiteY2" fmla="*/ 787400 h 1231900"/>
                <a:gd name="connsiteX3" fmla="*/ 863600 w 863600"/>
                <a:gd name="connsiteY3" fmla="*/ 0 h 1231900"/>
                <a:gd name="connsiteX4" fmla="*/ 0 w 863600"/>
                <a:gd name="connsiteY4" fmla="*/ 8128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1231900">
                  <a:moveTo>
                    <a:pt x="0" y="812800"/>
                  </a:moveTo>
                  <a:lnTo>
                    <a:pt x="387350" y="1231900"/>
                  </a:lnTo>
                  <a:lnTo>
                    <a:pt x="863600" y="787400"/>
                  </a:lnTo>
                  <a:lnTo>
                    <a:pt x="863600" y="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-35779" y="2422629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Operational Data</a:t>
            </a:r>
            <a:endParaRPr lang="en-GB" dirty="0"/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3243919" y="5229200"/>
            <a:ext cx="2552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Open Standards </a:t>
            </a:r>
            <a:br>
              <a:rPr lang="en-US" sz="1600" b="1" dirty="0" smtClean="0"/>
            </a:br>
            <a:r>
              <a:rPr lang="en-US" sz="1600" b="1" dirty="0" smtClean="0"/>
              <a:t>&amp; Common Data </a:t>
            </a:r>
            <a:br>
              <a:rPr lang="en-US" sz="1600" b="1" dirty="0" smtClean="0"/>
            </a:br>
            <a:r>
              <a:rPr lang="en-US" sz="1600" b="1" dirty="0" smtClean="0"/>
              <a:t>Management System</a:t>
            </a:r>
            <a:endParaRPr lang="en-US" sz="1600" b="1" dirty="0"/>
          </a:p>
        </p:txBody>
      </p:sp>
      <p:pic>
        <p:nvPicPr>
          <p:cNvPr id="1026" name="Picture 2" descr="http://www.hitt.nl/Images/popup%20beelden/Port/2,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7916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7596336" y="4280671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Portable Pilot Unit</a:t>
            </a:r>
            <a:endParaRPr lang="en-GB" dirty="0"/>
          </a:p>
        </p:txBody>
      </p:sp>
      <p:pic>
        <p:nvPicPr>
          <p:cNvPr id="1028" name="Picture 4" descr="http://www.oceanscan.net/gallery/Products_Main_Images/RESON-PDS2000-MULTIBEAM-SURVEY-SOFTWARE-main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0361" r="7400" b="4540"/>
          <a:stretch/>
        </p:blipFill>
        <p:spPr bwMode="auto">
          <a:xfrm>
            <a:off x="1582258" y="3320988"/>
            <a:ext cx="1045526" cy="8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-108520" y="3284984"/>
            <a:ext cx="1618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Hydrographic Survey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6" y="4275094"/>
            <a:ext cx="1045528" cy="8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-35779" y="4293096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Tidal &amp; </a:t>
            </a:r>
            <a:r>
              <a:rPr lang="en-GB" dirty="0" err="1" smtClean="0"/>
              <a:t>Env</a:t>
            </a:r>
            <a:r>
              <a:rPr lang="en-GB" dirty="0" smtClean="0"/>
              <a:t>. Monitoring</a:t>
            </a:r>
            <a:endParaRPr lang="en-GB" dirty="0"/>
          </a:p>
        </p:txBody>
      </p:sp>
      <p:pic>
        <p:nvPicPr>
          <p:cNvPr id="1031" name="Picture 7" descr="http://3.bp.blogspot.com/-Z9T3EPtvDBE/T7P5M997zzI/AAAAAAAAFX8/9C_QESDXWeY/s1600/How+AIS+work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6" y="5229200"/>
            <a:ext cx="10455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-35779" y="5214170"/>
            <a:ext cx="146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Vessel Tracking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39608" y="351697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Open Systems / Programmable Interfaces</a:t>
            </a:r>
          </a:p>
        </p:txBody>
      </p:sp>
      <p:sp>
        <p:nvSpPr>
          <p:cNvPr id="26" name="Can 25"/>
          <p:cNvSpPr/>
          <p:nvPr/>
        </p:nvSpPr>
        <p:spPr>
          <a:xfrm>
            <a:off x="4285760" y="4430204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Can 26"/>
          <p:cNvSpPr/>
          <p:nvPr/>
        </p:nvSpPr>
        <p:spPr>
          <a:xfrm>
            <a:off x="4840883" y="4711196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>
          <a:xfrm rot="16200000">
            <a:off x="3691936" y="3516977"/>
            <a:ext cx="460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ADO Interfaces / Web &amp; Proxy Services</a:t>
            </a:r>
          </a:p>
        </p:txBody>
      </p:sp>
      <p:pic>
        <p:nvPicPr>
          <p:cNvPr id="1033" name="Picture 9" descr="http://www.maritimejournal.com/__data/assets/image/0006/155076/mj20030301_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2" r="5590" b="25657"/>
          <a:stretch/>
        </p:blipFill>
        <p:spPr bwMode="auto">
          <a:xfrm>
            <a:off x="6460229" y="5214170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7596336" y="5103788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VTS Display</a:t>
            </a:r>
            <a:endParaRPr lang="en-GB" dirty="0"/>
          </a:p>
        </p:txBody>
      </p:sp>
      <p:pic>
        <p:nvPicPr>
          <p:cNvPr id="1034" name="Picture 10" descr="C:\Users\Mike Osborne\Dropbox\OCEANWISE\OW_pics\HSM_Monito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5" y="1416108"/>
            <a:ext cx="1045527" cy="7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596336" y="1416108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Situation Awareness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3343724" y="1972141"/>
            <a:ext cx="2247942" cy="2211739"/>
            <a:chOff x="2335848" y="1578905"/>
            <a:chExt cx="4191000" cy="4427313"/>
          </a:xfrm>
        </p:grpSpPr>
        <p:sp>
          <p:nvSpPr>
            <p:cNvPr id="35" name="Quad Arrow 34"/>
            <p:cNvSpPr/>
            <p:nvPr/>
          </p:nvSpPr>
          <p:spPr>
            <a:xfrm rot="18879331">
              <a:off x="2217691" y="1697062"/>
              <a:ext cx="4427313" cy="4191000"/>
            </a:xfrm>
            <a:prstGeom prst="quadArrow">
              <a:avLst>
                <a:gd name="adj1" fmla="val 14148"/>
                <a:gd name="adj2" fmla="val 13841"/>
                <a:gd name="adj3" fmla="val 13833"/>
              </a:avLst>
            </a:prstGeom>
            <a:solidFill>
              <a:srgbClr val="FFC9F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3733801" y="2621318"/>
              <a:ext cx="1535333" cy="2149518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35" name="Picture 11" descr="C:\Users\Mike Osborne\Dropbox\OCEANWISE\OW_pics\DLM_Ph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0145"/>
            <a:ext cx="1025883" cy="7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7596336" y="2332312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Productivity Tools</a:t>
            </a:r>
            <a:endParaRPr lang="en-GB" dirty="0"/>
          </a:p>
        </p:txBody>
      </p:sp>
      <p:pic>
        <p:nvPicPr>
          <p:cNvPr id="1037" name="Picture 13" descr="Marine Management Organisation log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9"/>
          <a:stretch/>
        </p:blipFill>
        <p:spPr bwMode="auto">
          <a:xfrm>
            <a:off x="6434385" y="3395350"/>
            <a:ext cx="1058955" cy="6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7596336" y="3266380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Compliance &amp; Reporting</a:t>
            </a:r>
            <a:endParaRPr lang="en-GB" dirty="0"/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3243919" y="1412776"/>
            <a:ext cx="2552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600" b="1" dirty="0" smtClean="0"/>
              <a:t>Shared Technologies </a:t>
            </a:r>
            <a:br>
              <a:rPr lang="en-US" sz="1600" b="1" dirty="0" smtClean="0"/>
            </a:br>
            <a:r>
              <a:rPr lang="en-US" sz="1600" b="1" dirty="0" smtClean="0"/>
              <a:t>&amp; Services</a:t>
            </a:r>
            <a:endParaRPr lang="en-US" sz="1600" b="1" dirty="0"/>
          </a:p>
        </p:txBody>
      </p:sp>
      <p:sp>
        <p:nvSpPr>
          <p:cNvPr id="79" name="Can 78"/>
          <p:cNvSpPr/>
          <p:nvPr/>
        </p:nvSpPr>
        <p:spPr>
          <a:xfrm>
            <a:off x="3772420" y="4077072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1" name="Straight Arrow Connector 70"/>
          <p:cNvCxnSpPr>
            <a:stCxn id="26" idx="1"/>
          </p:cNvCxnSpPr>
          <p:nvPr/>
        </p:nvCxnSpPr>
        <p:spPr>
          <a:xfrm flipV="1">
            <a:off x="4520027" y="4247513"/>
            <a:ext cx="0" cy="182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27" idx="1"/>
          </p:cNvCxnSpPr>
          <p:nvPr/>
        </p:nvCxnSpPr>
        <p:spPr>
          <a:xfrm rot="16200000" flipV="1">
            <a:off x="4565748" y="4201793"/>
            <a:ext cx="463683" cy="5551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9" idx="4"/>
          </p:cNvCxnSpPr>
          <p:nvPr/>
        </p:nvCxnSpPr>
        <p:spPr>
          <a:xfrm flipV="1">
            <a:off x="4240953" y="4227716"/>
            <a:ext cx="279075" cy="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6200000" flipV="1">
            <a:off x="4220144" y="3908032"/>
            <a:ext cx="599767" cy="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Elbow Connector 51"/>
          <p:cNvCxnSpPr>
            <a:stCxn id="10" idx="3"/>
            <a:endCxn id="36" idx="2"/>
          </p:cNvCxnSpPr>
          <p:nvPr/>
        </p:nvCxnSpPr>
        <p:spPr>
          <a:xfrm>
            <a:off x="2627784" y="1830466"/>
            <a:ext cx="1465765" cy="11993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>
            <a:stCxn id="36" idx="4"/>
            <a:endCxn id="1034" idx="1"/>
          </p:cNvCxnSpPr>
          <p:nvPr/>
        </p:nvCxnSpPr>
        <p:spPr>
          <a:xfrm flipV="1">
            <a:off x="4917061" y="1806767"/>
            <a:ext cx="1517324" cy="12230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Elbow Connector 1050"/>
          <p:cNvCxnSpPr/>
          <p:nvPr/>
        </p:nvCxnSpPr>
        <p:spPr>
          <a:xfrm flipV="1">
            <a:off x="4911346" y="2794263"/>
            <a:ext cx="1527147" cy="233422"/>
          </a:xfrm>
          <a:prstGeom prst="bentConnector3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Elbow Connector 1052"/>
          <p:cNvCxnSpPr>
            <a:endCxn id="1026" idx="1"/>
          </p:cNvCxnSpPr>
          <p:nvPr/>
        </p:nvCxnSpPr>
        <p:spPr>
          <a:xfrm>
            <a:off x="4917057" y="3320988"/>
            <a:ext cx="1527151" cy="12886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033" idx="1"/>
          </p:cNvCxnSpPr>
          <p:nvPr/>
        </p:nvCxnSpPr>
        <p:spPr>
          <a:xfrm rot="16200000" flipH="1">
            <a:off x="5564380" y="4720087"/>
            <a:ext cx="1012101" cy="77959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" y="476672"/>
            <a:ext cx="8983551" cy="633264"/>
          </a:xfrm>
        </p:spPr>
        <p:txBody>
          <a:bodyPr>
            <a:noAutofit/>
          </a:bodyPr>
          <a:lstStyle/>
          <a:p>
            <a:r>
              <a:rPr lang="en-US" sz="3600" b="1" dirty="0"/>
              <a:t>Example 1 – Digital Base Map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1412776"/>
            <a:ext cx="1045527" cy="8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154696" y="1340768"/>
            <a:ext cx="1277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GB" dirty="0" smtClean="0"/>
              <a:t>Base Mapping</a:t>
            </a:r>
            <a:endParaRPr lang="en-GB" dirty="0"/>
          </a:p>
        </p:txBody>
      </p:sp>
      <p:pic>
        <p:nvPicPr>
          <p:cNvPr id="1026" name="Picture 2" descr="http://www.hitt.nl/Images/popup%20beelden/Port/2,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7916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7596336" y="4280671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Portable Pilot Unit</a:t>
            </a:r>
            <a:endParaRPr lang="en-GB" dirty="0"/>
          </a:p>
        </p:txBody>
      </p:sp>
      <p:pic>
        <p:nvPicPr>
          <p:cNvPr id="1033" name="Picture 9" descr="http://www.maritimejournal.com/__data/assets/image/0006/155076/mj20030301_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2" r="5590" b="25657"/>
          <a:stretch/>
        </p:blipFill>
        <p:spPr bwMode="auto">
          <a:xfrm>
            <a:off x="6460229" y="5214170"/>
            <a:ext cx="1045527" cy="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7596336" y="5103788"/>
            <a:ext cx="1232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VTS Display</a:t>
            </a:r>
            <a:endParaRPr lang="en-GB" dirty="0"/>
          </a:p>
        </p:txBody>
      </p:sp>
      <p:pic>
        <p:nvPicPr>
          <p:cNvPr id="1034" name="Picture 10" descr="C:\Users\Mike Osborne\Dropbox\OCEANWISE\OW_pics\HSM_Moni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5" y="1416108"/>
            <a:ext cx="1045527" cy="7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596336" y="1416108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Situation Awareness</a:t>
            </a:r>
            <a:endParaRPr lang="en-GB" dirty="0"/>
          </a:p>
        </p:txBody>
      </p:sp>
      <p:sp>
        <p:nvSpPr>
          <p:cNvPr id="36" name="Can 35"/>
          <p:cNvSpPr/>
          <p:nvPr/>
        </p:nvSpPr>
        <p:spPr>
          <a:xfrm>
            <a:off x="4093549" y="2492896"/>
            <a:ext cx="823512" cy="1073828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5" name="Picture 11" descr="C:\Users\Mike Osborne\Dropbox\OCEANWISE\OW_pics\DLM_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0145"/>
            <a:ext cx="1025883" cy="7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7596336" y="2332312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Productivity Tools</a:t>
            </a:r>
            <a:endParaRPr lang="en-GB" dirty="0"/>
          </a:p>
        </p:txBody>
      </p:sp>
      <p:pic>
        <p:nvPicPr>
          <p:cNvPr id="1037" name="Picture 13" descr="Marine Management Organisation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9"/>
          <a:stretch/>
        </p:blipFill>
        <p:spPr bwMode="auto">
          <a:xfrm>
            <a:off x="6434385" y="3395350"/>
            <a:ext cx="1058955" cy="6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7596336" y="3266380"/>
            <a:ext cx="141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dirty="0" smtClean="0"/>
              <a:t>Compliance &amp; Reporting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283391" y="1196751"/>
            <a:ext cx="2724608" cy="5040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4447" y="3315756"/>
            <a:ext cx="528496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Load and maintain digital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land mapping in spatial database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Add and maintain local geographic features (commonly found in CAD)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Use digital base map as common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factor to link other datasets </a:t>
            </a:r>
            <a:b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e.g. asset maintenance records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2303E"/>
                </a:solidFill>
                <a:latin typeface="Arial" pitchFamily="34" charset="0"/>
                <a:cs typeface="Arial" pitchFamily="34" charset="0"/>
              </a:rPr>
              <a:t>Essential input to multiple applications</a:t>
            </a:r>
          </a:p>
          <a:p>
            <a:pPr marL="355600" indent="-3556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GB" sz="2000" dirty="0" smtClean="0">
              <a:solidFill>
                <a:srgbClr val="0230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104" y="27963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Ocean Database</a:t>
            </a:r>
            <a:endParaRPr lang="en-GB" sz="1400" b="1" dirty="0"/>
          </a:p>
        </p:txBody>
      </p:sp>
      <p:sp>
        <p:nvSpPr>
          <p:cNvPr id="57" name="Can 56"/>
          <p:cNvSpPr/>
          <p:nvPr/>
        </p:nvSpPr>
        <p:spPr>
          <a:xfrm>
            <a:off x="4840883" y="4711196"/>
            <a:ext cx="468533" cy="307832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8" name="Elbow Connector 57"/>
          <p:cNvCxnSpPr>
            <a:stCxn id="57" idx="1"/>
            <a:endCxn id="36" idx="3"/>
          </p:cNvCxnSpPr>
          <p:nvPr/>
        </p:nvCxnSpPr>
        <p:spPr>
          <a:xfrm rot="16200000" flipV="1">
            <a:off x="4217992" y="3854037"/>
            <a:ext cx="1144472" cy="569845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91073" y="50131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Maintenance Records</a:t>
            </a:r>
            <a:endParaRPr lang="en-GB" sz="1400" b="1" dirty="0"/>
          </a:p>
        </p:txBody>
      </p:sp>
      <p:sp>
        <p:nvSpPr>
          <p:cNvPr id="61" name="Rectangle 60"/>
          <p:cNvSpPr/>
          <p:nvPr/>
        </p:nvSpPr>
        <p:spPr>
          <a:xfrm>
            <a:off x="24448" y="1285328"/>
            <a:ext cx="2724608" cy="1135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7299-4FB2-477F-AB94-77F45973855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4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WL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OWL Master Template</Template>
  <TotalTime>2943</TotalTime>
  <Words>990</Words>
  <Application>Microsoft Office PowerPoint</Application>
  <PresentationFormat>On-screen Show (4:3)</PresentationFormat>
  <Paragraphs>284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OWL Master Template</vt:lpstr>
      <vt:lpstr>Office Theme</vt:lpstr>
      <vt:lpstr>Delivering Marine Information Infrastructure (SDI) to Ports</vt:lpstr>
      <vt:lpstr>PowerPoint Presentation</vt:lpstr>
      <vt:lpstr>PowerPoint Presentation</vt:lpstr>
      <vt:lpstr>Maritime Information Infrastructure</vt:lpstr>
      <vt:lpstr>Maritime Information Infrastructure</vt:lpstr>
      <vt:lpstr>Importance of Data Management</vt:lpstr>
      <vt:lpstr>The Role of GIS</vt:lpstr>
      <vt:lpstr>Focus on Workflow</vt:lpstr>
      <vt:lpstr>Example 1 – Digital Base Map</vt:lpstr>
      <vt:lpstr>Example 2 – ENC Production</vt:lpstr>
      <vt:lpstr>Example 3 – Dredging</vt:lpstr>
      <vt:lpstr>Example 4 – Environmental Monitoring</vt:lpstr>
      <vt:lpstr>More Port Applications</vt:lpstr>
      <vt:lpstr>More Port Applications (2)</vt:lpstr>
      <vt:lpstr>More Port Applications (3)</vt:lpstr>
      <vt:lpstr>Maritime Information Infrastructure 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a Maritime Information Infrastructure</dc:title>
  <dc:creator>Mike Osborne</dc:creator>
  <cp:lastModifiedBy>Mike Osborne</cp:lastModifiedBy>
  <cp:revision>53</cp:revision>
  <dcterms:created xsi:type="dcterms:W3CDTF">2013-11-22T12:11:46Z</dcterms:created>
  <dcterms:modified xsi:type="dcterms:W3CDTF">2015-03-03T12:04:06Z</dcterms:modified>
</cp:coreProperties>
</file>