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57" r:id="rId4"/>
    <p:sldId id="258" r:id="rId5"/>
    <p:sldId id="259" r:id="rId6"/>
    <p:sldId id="261" r:id="rId7"/>
    <p:sldId id="260"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14" autoAdjust="0"/>
    <p:restoredTop sz="94660"/>
  </p:normalViewPr>
  <p:slideViewPr>
    <p:cSldViewPr snapToGrid="0" snapToObjects="1">
      <p:cViewPr>
        <p:scale>
          <a:sx n="90" d="100"/>
          <a:sy n="90" d="100"/>
        </p:scale>
        <p:origin x="-1253" y="-16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B9C4A-9E71-664F-9227-454D5F4392D4}" type="doc">
      <dgm:prSet loTypeId="urn:microsoft.com/office/officeart/2005/8/layout/matrix2" loCatId="matrix" qsTypeId="urn:microsoft.com/office/officeart/2005/8/quickstyle/simple4" qsCatId="simple" csTypeId="urn:microsoft.com/office/officeart/2005/8/colors/accent1_2" csCatId="accent1" phldr="1"/>
      <dgm:spPr/>
      <dgm:t>
        <a:bodyPr/>
        <a:lstStyle/>
        <a:p>
          <a:endParaRPr lang="en-US"/>
        </a:p>
      </dgm:t>
    </dgm:pt>
    <dgm:pt modelId="{1B4444F5-3C8A-1049-93D0-334291BC28E5}">
      <dgm:prSet phldrT="[Text]"/>
      <dgm:spPr>
        <a:solidFill>
          <a:schemeClr val="bg2">
            <a:lumMod val="25000"/>
          </a:schemeClr>
        </a:solidFill>
      </dgm:spPr>
      <dgm:t>
        <a:bodyPr/>
        <a:lstStyle/>
        <a:p>
          <a:r>
            <a:rPr lang="en-US" dirty="0" smtClean="0"/>
            <a:t>Policy &amp; Governance</a:t>
          </a:r>
        </a:p>
        <a:p>
          <a:r>
            <a:rPr lang="en-US" dirty="0" smtClean="0"/>
            <a:t>(People)</a:t>
          </a:r>
          <a:endParaRPr lang="en-US" dirty="0"/>
        </a:p>
      </dgm:t>
    </dgm:pt>
    <dgm:pt modelId="{B89BAD5F-1028-7D4B-8059-1A11393E3834}" type="parTrans" cxnId="{2147CC56-1F98-3344-B6E9-4D92B7B5F194}">
      <dgm:prSet/>
      <dgm:spPr/>
      <dgm:t>
        <a:bodyPr/>
        <a:lstStyle/>
        <a:p>
          <a:endParaRPr lang="en-US"/>
        </a:p>
      </dgm:t>
    </dgm:pt>
    <dgm:pt modelId="{6FDB86B7-FBE1-FA4E-9050-F3262DC0E3E1}" type="sibTrans" cxnId="{2147CC56-1F98-3344-B6E9-4D92B7B5F194}">
      <dgm:prSet/>
      <dgm:spPr/>
      <dgm:t>
        <a:bodyPr/>
        <a:lstStyle/>
        <a:p>
          <a:endParaRPr lang="en-US"/>
        </a:p>
      </dgm:t>
    </dgm:pt>
    <dgm:pt modelId="{4B10F53D-D9C5-984D-9E5E-397C8CDCF005}">
      <dgm:prSet phldrT="[Text]"/>
      <dgm:spPr>
        <a:solidFill>
          <a:schemeClr val="accent1">
            <a:lumMod val="75000"/>
          </a:schemeClr>
        </a:solidFill>
      </dgm:spPr>
      <dgm:t>
        <a:bodyPr/>
        <a:lstStyle/>
        <a:p>
          <a:r>
            <a:rPr lang="en-US" dirty="0" smtClean="0"/>
            <a:t>Technical Standards</a:t>
          </a:r>
        </a:p>
        <a:p>
          <a:r>
            <a:rPr lang="en-US" dirty="0" smtClean="0"/>
            <a:t>(Standards)</a:t>
          </a:r>
          <a:endParaRPr lang="en-US" dirty="0"/>
        </a:p>
      </dgm:t>
    </dgm:pt>
    <dgm:pt modelId="{1B0A0ECB-8462-CA4D-9FB1-FF87167595C1}" type="parTrans" cxnId="{81413B7C-6F34-674C-943D-4CF7658DAA7E}">
      <dgm:prSet/>
      <dgm:spPr/>
      <dgm:t>
        <a:bodyPr/>
        <a:lstStyle/>
        <a:p>
          <a:endParaRPr lang="en-US"/>
        </a:p>
      </dgm:t>
    </dgm:pt>
    <dgm:pt modelId="{FADEEF32-3214-D043-83C7-AB421AF647B5}" type="sibTrans" cxnId="{81413B7C-6F34-674C-943D-4CF7658DAA7E}">
      <dgm:prSet/>
      <dgm:spPr/>
      <dgm:t>
        <a:bodyPr/>
        <a:lstStyle/>
        <a:p>
          <a:endParaRPr lang="en-US"/>
        </a:p>
      </dgm:t>
    </dgm:pt>
    <dgm:pt modelId="{B69EC3BF-5B1C-6E4A-BCFC-ECF00C3FB916}">
      <dgm:prSet phldrT="[Text]"/>
      <dgm:spPr>
        <a:solidFill>
          <a:srgbClr val="FF6600"/>
        </a:solidFill>
      </dgm:spPr>
      <dgm:t>
        <a:bodyPr/>
        <a:lstStyle/>
        <a:p>
          <a:r>
            <a:rPr lang="en-US" dirty="0" smtClean="0"/>
            <a:t>Information Systems</a:t>
          </a:r>
        </a:p>
        <a:p>
          <a:r>
            <a:rPr lang="en-US" dirty="0" smtClean="0"/>
            <a:t>(ICT)</a:t>
          </a:r>
          <a:endParaRPr lang="en-US" dirty="0"/>
        </a:p>
      </dgm:t>
    </dgm:pt>
    <dgm:pt modelId="{59FB7F78-CAA9-3B4A-81A7-0509EC8B876C}" type="parTrans" cxnId="{29D72BE7-FC80-E54D-A0EB-C9D3A2EBC0FD}">
      <dgm:prSet/>
      <dgm:spPr/>
      <dgm:t>
        <a:bodyPr/>
        <a:lstStyle/>
        <a:p>
          <a:endParaRPr lang="en-US"/>
        </a:p>
      </dgm:t>
    </dgm:pt>
    <dgm:pt modelId="{92A110DB-EB75-AD4D-BAB6-EFDAC8BA672F}" type="sibTrans" cxnId="{29D72BE7-FC80-E54D-A0EB-C9D3A2EBC0FD}">
      <dgm:prSet/>
      <dgm:spPr/>
      <dgm:t>
        <a:bodyPr/>
        <a:lstStyle/>
        <a:p>
          <a:endParaRPr lang="en-US"/>
        </a:p>
      </dgm:t>
    </dgm:pt>
    <dgm:pt modelId="{746DEBC7-44F6-5246-BB3E-7852BEE94DE0}">
      <dgm:prSet phldrT="[Text]"/>
      <dgm:spPr>
        <a:solidFill>
          <a:schemeClr val="accent3">
            <a:lumMod val="75000"/>
          </a:schemeClr>
        </a:solidFill>
      </dgm:spPr>
      <dgm:t>
        <a:bodyPr/>
        <a:lstStyle/>
        <a:p>
          <a:r>
            <a:rPr lang="en-US" dirty="0" smtClean="0"/>
            <a:t>Geographic Content</a:t>
          </a:r>
        </a:p>
        <a:p>
          <a:r>
            <a:rPr lang="en-US" dirty="0" smtClean="0"/>
            <a:t>(Data)</a:t>
          </a:r>
          <a:endParaRPr lang="en-US" dirty="0"/>
        </a:p>
      </dgm:t>
    </dgm:pt>
    <dgm:pt modelId="{8D7D8C1B-8CAC-6C4B-A0D1-1B97BE5DF514}" type="parTrans" cxnId="{C3799C3F-4B13-574C-AFA3-F05BF87B87D4}">
      <dgm:prSet/>
      <dgm:spPr/>
      <dgm:t>
        <a:bodyPr/>
        <a:lstStyle/>
        <a:p>
          <a:endParaRPr lang="en-US"/>
        </a:p>
      </dgm:t>
    </dgm:pt>
    <dgm:pt modelId="{087B7E2B-E420-7746-83E7-7D1049DA58AA}" type="sibTrans" cxnId="{C3799C3F-4B13-574C-AFA3-F05BF87B87D4}">
      <dgm:prSet/>
      <dgm:spPr/>
      <dgm:t>
        <a:bodyPr/>
        <a:lstStyle/>
        <a:p>
          <a:endParaRPr lang="en-US"/>
        </a:p>
      </dgm:t>
    </dgm:pt>
    <dgm:pt modelId="{ABC0C6E4-B576-424F-AEB5-E9EE07D2B789}" type="pres">
      <dgm:prSet presAssocID="{27EB9C4A-9E71-664F-9227-454D5F4392D4}" presName="matrix" presStyleCnt="0">
        <dgm:presLayoutVars>
          <dgm:chMax val="1"/>
          <dgm:dir/>
          <dgm:resizeHandles val="exact"/>
        </dgm:presLayoutVars>
      </dgm:prSet>
      <dgm:spPr/>
      <dgm:t>
        <a:bodyPr/>
        <a:lstStyle/>
        <a:p>
          <a:endParaRPr lang="en-US"/>
        </a:p>
      </dgm:t>
    </dgm:pt>
    <dgm:pt modelId="{1DB65BCD-CA7D-7140-A4A6-BD50730B14BD}" type="pres">
      <dgm:prSet presAssocID="{27EB9C4A-9E71-664F-9227-454D5F4392D4}" presName="axisShape" presStyleLbl="bgShp" presStyleIdx="0" presStyleCnt="1"/>
      <dgm:spPr/>
    </dgm:pt>
    <dgm:pt modelId="{173026CE-4DDC-764F-889F-ACCBEA408443}" type="pres">
      <dgm:prSet presAssocID="{27EB9C4A-9E71-664F-9227-454D5F4392D4}" presName="rect1" presStyleLbl="node1" presStyleIdx="0" presStyleCnt="4">
        <dgm:presLayoutVars>
          <dgm:chMax val="0"/>
          <dgm:chPref val="0"/>
          <dgm:bulletEnabled val="1"/>
        </dgm:presLayoutVars>
      </dgm:prSet>
      <dgm:spPr/>
      <dgm:t>
        <a:bodyPr/>
        <a:lstStyle/>
        <a:p>
          <a:endParaRPr lang="en-US"/>
        </a:p>
      </dgm:t>
    </dgm:pt>
    <dgm:pt modelId="{EE7F49F1-FA0F-9749-9AD9-975CB0E1108D}" type="pres">
      <dgm:prSet presAssocID="{27EB9C4A-9E71-664F-9227-454D5F4392D4}" presName="rect2" presStyleLbl="node1" presStyleIdx="1" presStyleCnt="4">
        <dgm:presLayoutVars>
          <dgm:chMax val="0"/>
          <dgm:chPref val="0"/>
          <dgm:bulletEnabled val="1"/>
        </dgm:presLayoutVars>
      </dgm:prSet>
      <dgm:spPr/>
      <dgm:t>
        <a:bodyPr/>
        <a:lstStyle/>
        <a:p>
          <a:endParaRPr lang="en-US"/>
        </a:p>
      </dgm:t>
    </dgm:pt>
    <dgm:pt modelId="{1C57E717-D009-F44D-A196-A9593FE3E298}" type="pres">
      <dgm:prSet presAssocID="{27EB9C4A-9E71-664F-9227-454D5F4392D4}" presName="rect3" presStyleLbl="node1" presStyleIdx="2" presStyleCnt="4">
        <dgm:presLayoutVars>
          <dgm:chMax val="0"/>
          <dgm:chPref val="0"/>
          <dgm:bulletEnabled val="1"/>
        </dgm:presLayoutVars>
      </dgm:prSet>
      <dgm:spPr/>
      <dgm:t>
        <a:bodyPr/>
        <a:lstStyle/>
        <a:p>
          <a:endParaRPr lang="en-US"/>
        </a:p>
      </dgm:t>
    </dgm:pt>
    <dgm:pt modelId="{B80C6DA1-8764-FB44-B12E-04B909FEB167}" type="pres">
      <dgm:prSet presAssocID="{27EB9C4A-9E71-664F-9227-454D5F4392D4}" presName="rect4" presStyleLbl="node1" presStyleIdx="3" presStyleCnt="4">
        <dgm:presLayoutVars>
          <dgm:chMax val="0"/>
          <dgm:chPref val="0"/>
          <dgm:bulletEnabled val="1"/>
        </dgm:presLayoutVars>
      </dgm:prSet>
      <dgm:spPr/>
      <dgm:t>
        <a:bodyPr/>
        <a:lstStyle/>
        <a:p>
          <a:endParaRPr lang="en-US"/>
        </a:p>
      </dgm:t>
    </dgm:pt>
  </dgm:ptLst>
  <dgm:cxnLst>
    <dgm:cxn modelId="{C3799C3F-4B13-574C-AFA3-F05BF87B87D4}" srcId="{27EB9C4A-9E71-664F-9227-454D5F4392D4}" destId="{746DEBC7-44F6-5246-BB3E-7852BEE94DE0}" srcOrd="3" destOrd="0" parTransId="{8D7D8C1B-8CAC-6C4B-A0D1-1B97BE5DF514}" sibTransId="{087B7E2B-E420-7746-83E7-7D1049DA58AA}"/>
    <dgm:cxn modelId="{81413B7C-6F34-674C-943D-4CF7658DAA7E}" srcId="{27EB9C4A-9E71-664F-9227-454D5F4392D4}" destId="{4B10F53D-D9C5-984D-9E5E-397C8CDCF005}" srcOrd="1" destOrd="0" parTransId="{1B0A0ECB-8462-CA4D-9FB1-FF87167595C1}" sibTransId="{FADEEF32-3214-D043-83C7-AB421AF647B5}"/>
    <dgm:cxn modelId="{F6322177-B05A-437B-AC86-99B1F68353EF}" type="presOf" srcId="{1B4444F5-3C8A-1049-93D0-334291BC28E5}" destId="{173026CE-4DDC-764F-889F-ACCBEA408443}" srcOrd="0" destOrd="0" presId="urn:microsoft.com/office/officeart/2005/8/layout/matrix2"/>
    <dgm:cxn modelId="{29D72BE7-FC80-E54D-A0EB-C9D3A2EBC0FD}" srcId="{27EB9C4A-9E71-664F-9227-454D5F4392D4}" destId="{B69EC3BF-5B1C-6E4A-BCFC-ECF00C3FB916}" srcOrd="2" destOrd="0" parTransId="{59FB7F78-CAA9-3B4A-81A7-0509EC8B876C}" sibTransId="{92A110DB-EB75-AD4D-BAB6-EFDAC8BA672F}"/>
    <dgm:cxn modelId="{D4CD2BC7-6DBB-49B9-A056-96A08C6BD83D}" type="presOf" srcId="{B69EC3BF-5B1C-6E4A-BCFC-ECF00C3FB916}" destId="{1C57E717-D009-F44D-A196-A9593FE3E298}" srcOrd="0" destOrd="0" presId="urn:microsoft.com/office/officeart/2005/8/layout/matrix2"/>
    <dgm:cxn modelId="{34D9A024-E067-43BF-AFDA-4FF78D6E6F4F}" type="presOf" srcId="{27EB9C4A-9E71-664F-9227-454D5F4392D4}" destId="{ABC0C6E4-B576-424F-AEB5-E9EE07D2B789}" srcOrd="0" destOrd="0" presId="urn:microsoft.com/office/officeart/2005/8/layout/matrix2"/>
    <dgm:cxn modelId="{9BB411A1-F5C6-4AB2-B456-D8EE9810B329}" type="presOf" srcId="{4B10F53D-D9C5-984D-9E5E-397C8CDCF005}" destId="{EE7F49F1-FA0F-9749-9AD9-975CB0E1108D}" srcOrd="0" destOrd="0" presId="urn:microsoft.com/office/officeart/2005/8/layout/matrix2"/>
    <dgm:cxn modelId="{7B0449CC-D4B7-4C43-A1CF-1F31824DA36D}" type="presOf" srcId="{746DEBC7-44F6-5246-BB3E-7852BEE94DE0}" destId="{B80C6DA1-8764-FB44-B12E-04B909FEB167}" srcOrd="0" destOrd="0" presId="urn:microsoft.com/office/officeart/2005/8/layout/matrix2"/>
    <dgm:cxn modelId="{2147CC56-1F98-3344-B6E9-4D92B7B5F194}" srcId="{27EB9C4A-9E71-664F-9227-454D5F4392D4}" destId="{1B4444F5-3C8A-1049-93D0-334291BC28E5}" srcOrd="0" destOrd="0" parTransId="{B89BAD5F-1028-7D4B-8059-1A11393E3834}" sibTransId="{6FDB86B7-FBE1-FA4E-9050-F3262DC0E3E1}"/>
    <dgm:cxn modelId="{82A9D988-03E1-4A20-B037-D53F9A1F8EB6}" type="presParOf" srcId="{ABC0C6E4-B576-424F-AEB5-E9EE07D2B789}" destId="{1DB65BCD-CA7D-7140-A4A6-BD50730B14BD}" srcOrd="0" destOrd="0" presId="urn:microsoft.com/office/officeart/2005/8/layout/matrix2"/>
    <dgm:cxn modelId="{7D77C856-ABF0-4908-9141-C3565474E6A0}" type="presParOf" srcId="{ABC0C6E4-B576-424F-AEB5-E9EE07D2B789}" destId="{173026CE-4DDC-764F-889F-ACCBEA408443}" srcOrd="1" destOrd="0" presId="urn:microsoft.com/office/officeart/2005/8/layout/matrix2"/>
    <dgm:cxn modelId="{0E65957C-B836-474C-8F22-3631A771E293}" type="presParOf" srcId="{ABC0C6E4-B576-424F-AEB5-E9EE07D2B789}" destId="{EE7F49F1-FA0F-9749-9AD9-975CB0E1108D}" srcOrd="2" destOrd="0" presId="urn:microsoft.com/office/officeart/2005/8/layout/matrix2"/>
    <dgm:cxn modelId="{0FADD6B9-3377-4E63-9D8E-FA0F2470EB51}" type="presParOf" srcId="{ABC0C6E4-B576-424F-AEB5-E9EE07D2B789}" destId="{1C57E717-D009-F44D-A196-A9593FE3E298}" srcOrd="3" destOrd="0" presId="urn:microsoft.com/office/officeart/2005/8/layout/matrix2"/>
    <dgm:cxn modelId="{3CC5824F-0EE4-4633-992B-7D793A219DB6}" type="presParOf" srcId="{ABC0C6E4-B576-424F-AEB5-E9EE07D2B789}" destId="{B80C6DA1-8764-FB44-B12E-04B909FEB167}"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65BCD-CA7D-7140-A4A6-BD50730B14BD}">
      <dsp:nvSpPr>
        <dsp:cNvPr id="0" name=""/>
        <dsp:cNvSpPr/>
      </dsp:nvSpPr>
      <dsp:spPr>
        <a:xfrm>
          <a:off x="380999" y="0"/>
          <a:ext cx="4648200" cy="46482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73026CE-4DDC-764F-889F-ACCBEA408443}">
      <dsp:nvSpPr>
        <dsp:cNvPr id="0" name=""/>
        <dsp:cNvSpPr/>
      </dsp:nvSpPr>
      <dsp:spPr>
        <a:xfrm>
          <a:off x="683132" y="302133"/>
          <a:ext cx="1859280" cy="1859280"/>
        </a:xfrm>
        <a:prstGeom prst="roundRect">
          <a:avLst/>
        </a:prstGeom>
        <a:solidFill>
          <a:schemeClr val="bg2">
            <a:lumMod val="2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Policy &amp; Governance</a:t>
          </a:r>
        </a:p>
        <a:p>
          <a:pPr lvl="0" algn="ctr" defTabSz="1066800">
            <a:lnSpc>
              <a:spcPct val="90000"/>
            </a:lnSpc>
            <a:spcBef>
              <a:spcPct val="0"/>
            </a:spcBef>
            <a:spcAft>
              <a:spcPct val="35000"/>
            </a:spcAft>
          </a:pPr>
          <a:r>
            <a:rPr lang="en-US" sz="2400" kern="1200" dirty="0" smtClean="0"/>
            <a:t>(People)</a:t>
          </a:r>
          <a:endParaRPr lang="en-US" sz="2400" kern="1200" dirty="0"/>
        </a:p>
      </dsp:txBody>
      <dsp:txXfrm>
        <a:off x="773895" y="392896"/>
        <a:ext cx="1677754" cy="1677754"/>
      </dsp:txXfrm>
    </dsp:sp>
    <dsp:sp modelId="{EE7F49F1-FA0F-9749-9AD9-975CB0E1108D}">
      <dsp:nvSpPr>
        <dsp:cNvPr id="0" name=""/>
        <dsp:cNvSpPr/>
      </dsp:nvSpPr>
      <dsp:spPr>
        <a:xfrm>
          <a:off x="2867787" y="302133"/>
          <a:ext cx="1859280" cy="1859280"/>
        </a:xfrm>
        <a:prstGeom prst="roundRect">
          <a:avLst/>
        </a:prstGeom>
        <a:solidFill>
          <a:schemeClr val="accent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Technical Standards</a:t>
          </a:r>
        </a:p>
        <a:p>
          <a:pPr lvl="0" algn="ctr" defTabSz="1066800">
            <a:lnSpc>
              <a:spcPct val="90000"/>
            </a:lnSpc>
            <a:spcBef>
              <a:spcPct val="0"/>
            </a:spcBef>
            <a:spcAft>
              <a:spcPct val="35000"/>
            </a:spcAft>
          </a:pPr>
          <a:r>
            <a:rPr lang="en-US" sz="2400" kern="1200" dirty="0" smtClean="0"/>
            <a:t>(Standards)</a:t>
          </a:r>
          <a:endParaRPr lang="en-US" sz="2400" kern="1200" dirty="0"/>
        </a:p>
      </dsp:txBody>
      <dsp:txXfrm>
        <a:off x="2958550" y="392896"/>
        <a:ext cx="1677754" cy="1677754"/>
      </dsp:txXfrm>
    </dsp:sp>
    <dsp:sp modelId="{1C57E717-D009-F44D-A196-A9593FE3E298}">
      <dsp:nvSpPr>
        <dsp:cNvPr id="0" name=""/>
        <dsp:cNvSpPr/>
      </dsp:nvSpPr>
      <dsp:spPr>
        <a:xfrm>
          <a:off x="683132" y="2486787"/>
          <a:ext cx="1859280" cy="1859280"/>
        </a:xfrm>
        <a:prstGeom prst="round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Information Systems</a:t>
          </a:r>
        </a:p>
        <a:p>
          <a:pPr lvl="0" algn="ctr" defTabSz="1066800">
            <a:lnSpc>
              <a:spcPct val="90000"/>
            </a:lnSpc>
            <a:spcBef>
              <a:spcPct val="0"/>
            </a:spcBef>
            <a:spcAft>
              <a:spcPct val="35000"/>
            </a:spcAft>
          </a:pPr>
          <a:r>
            <a:rPr lang="en-US" sz="2400" kern="1200" dirty="0" smtClean="0"/>
            <a:t>(ICT)</a:t>
          </a:r>
          <a:endParaRPr lang="en-US" sz="2400" kern="1200" dirty="0"/>
        </a:p>
      </dsp:txBody>
      <dsp:txXfrm>
        <a:off x="773895" y="2577550"/>
        <a:ext cx="1677754" cy="1677754"/>
      </dsp:txXfrm>
    </dsp:sp>
    <dsp:sp modelId="{B80C6DA1-8764-FB44-B12E-04B909FEB167}">
      <dsp:nvSpPr>
        <dsp:cNvPr id="0" name=""/>
        <dsp:cNvSpPr/>
      </dsp:nvSpPr>
      <dsp:spPr>
        <a:xfrm>
          <a:off x="2867787" y="2486787"/>
          <a:ext cx="1859280" cy="185928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Geographic Content</a:t>
          </a:r>
        </a:p>
        <a:p>
          <a:pPr lvl="0" algn="ctr" defTabSz="1066800">
            <a:lnSpc>
              <a:spcPct val="90000"/>
            </a:lnSpc>
            <a:spcBef>
              <a:spcPct val="0"/>
            </a:spcBef>
            <a:spcAft>
              <a:spcPct val="35000"/>
            </a:spcAft>
          </a:pPr>
          <a:r>
            <a:rPr lang="en-US" sz="2400" kern="1200" dirty="0" smtClean="0"/>
            <a:t>(Data)</a:t>
          </a:r>
          <a:endParaRPr lang="en-US" sz="2400" kern="1200" dirty="0"/>
        </a:p>
      </dsp:txBody>
      <dsp:txXfrm>
        <a:off x="2958550" y="2577550"/>
        <a:ext cx="1677754" cy="1677754"/>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pPr algn="l"/>
            <a:r>
              <a:rPr lang="nn-NO" b="1" smtClean="0"/>
              <a:t>IHO MSDI WG Open Forum, 3 March 2015, London</a:t>
            </a:r>
            <a:endParaRPr lang="en-GB" b="1" dirty="0" smtClean="0"/>
          </a:p>
        </p:txBody>
      </p:sp>
      <p:sp>
        <p:nvSpPr>
          <p:cNvPr id="4" name="Slide Number Placeholder 3"/>
          <p:cNvSpPr>
            <a:spLocks noGrp="1"/>
          </p:cNvSpPr>
          <p:nvPr>
            <p:ph type="sldNum" sz="quarter" idx="11"/>
          </p:nvPr>
        </p:nvSpPr>
        <p:spPr/>
        <p:txBody>
          <a:bodyPr/>
          <a:lstStyle/>
          <a:p>
            <a:fld id="{B49E417A-A3E1-DD41-875F-2A4C92CB772C}" type="slidenum">
              <a:rPr lang="en-US" smtClean="0"/>
              <a:pPr/>
              <a:t>‹#›</a:t>
            </a:fld>
            <a:endParaRPr lang="en-US"/>
          </a:p>
        </p:txBody>
      </p:sp>
    </p:spTree>
    <p:extLst>
      <p:ext uri="{BB962C8B-B14F-4D97-AF65-F5344CB8AC3E}">
        <p14:creationId xmlns:p14="http://schemas.microsoft.com/office/powerpoint/2010/main" val="5784015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400">
                <a:solidFill>
                  <a:schemeClr val="accent4">
                    <a:lumMod val="75000"/>
                  </a:schemeClr>
                </a:solidFill>
              </a:defRPr>
            </a:lvl1pPr>
          </a:lstStyle>
          <a:p>
            <a:pPr algn="l"/>
            <a:r>
              <a:rPr lang="nn-NO" b="1" smtClean="0"/>
              <a:t>IHO MSDI WG Open Forum, 3 March 2015, London</a:t>
            </a:r>
            <a:endParaRPr lang="en-GB" b="1"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E417A-A3E1-DD41-875F-2A4C92CB772C}" type="slidenum">
              <a:rPr lang="en-US" smtClean="0"/>
              <a:pPr/>
              <a:t>‹#›</a:t>
            </a:fld>
            <a:endParaRPr lang="en-US"/>
          </a:p>
        </p:txBody>
      </p:sp>
      <p:pic>
        <p:nvPicPr>
          <p:cNvPr id="8" name="Picture 13" descr="OceanWise_LOGO_300dpi.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78002" y="168095"/>
            <a:ext cx="15954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840" y="153993"/>
            <a:ext cx="1876425" cy="759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Placeholder 9"/>
          <p:cNvSpPr>
            <a:spLocks noGrp="1"/>
          </p:cNvSpPr>
          <p:nvPr>
            <p:ph type="title"/>
          </p:nvPr>
        </p:nvSpPr>
        <p:spPr>
          <a:xfrm>
            <a:off x="2181497" y="274638"/>
            <a:ext cx="4911634"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11" name="Text Placeholder 10"/>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56156" y="1259053"/>
            <a:ext cx="7926140" cy="384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dirty="0" smtClean="0"/>
              <a:t>Challenges facing the HO community to </a:t>
            </a:r>
            <a:r>
              <a:rPr lang="en-US" smtClean="0"/>
              <a:t>deliver successful </a:t>
            </a:r>
            <a:r>
              <a:rPr lang="en-US" dirty="0" smtClean="0"/>
              <a:t>MSDI</a:t>
            </a:r>
          </a:p>
          <a:p>
            <a:endParaRPr lang="en-US" dirty="0"/>
          </a:p>
          <a:p>
            <a:r>
              <a:rPr lang="en-US" dirty="0" smtClean="0"/>
              <a:t>Rafael Ponce</a:t>
            </a:r>
          </a:p>
          <a:p>
            <a:r>
              <a:rPr lang="en-US" dirty="0" smtClean="0"/>
              <a:t>&amp;</a:t>
            </a:r>
          </a:p>
          <a:p>
            <a:r>
              <a:rPr lang="en-US" dirty="0" smtClean="0"/>
              <a:t>Mike Osborne</a:t>
            </a:r>
          </a:p>
          <a:p>
            <a:r>
              <a:rPr lang="en-US" dirty="0" smtClean="0"/>
              <a:t>with input from John Pepper</a:t>
            </a:r>
          </a:p>
        </p:txBody>
      </p:sp>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a:t>
            </a:fld>
            <a:endParaRPr lang="en-US"/>
          </a:p>
        </p:txBody>
      </p:sp>
    </p:spTree>
    <p:extLst>
      <p:ext uri="{BB962C8B-B14F-4D97-AF65-F5344CB8AC3E}">
        <p14:creationId xmlns:p14="http://schemas.microsoft.com/office/powerpoint/2010/main" val="3425838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44997525"/>
              </p:ext>
            </p:extLst>
          </p:nvPr>
        </p:nvGraphicFramePr>
        <p:xfrm>
          <a:off x="471268" y="1298523"/>
          <a:ext cx="8025618" cy="4472618"/>
        </p:xfrm>
        <a:graphic>
          <a:graphicData uri="http://schemas.openxmlformats.org/drawingml/2006/table">
            <a:tbl>
              <a:tblPr firstRow="1" bandRow="1">
                <a:tableStyleId>{5C22544A-7EE6-4342-B048-85BDC9FD1C3A}</a:tableStyleId>
              </a:tblPr>
              <a:tblGrid>
                <a:gridCol w="3988191"/>
                <a:gridCol w="4037427"/>
              </a:tblGrid>
              <a:tr h="383474">
                <a:tc>
                  <a:txBody>
                    <a:bodyPr/>
                    <a:lstStyle/>
                    <a:p>
                      <a:pPr algn="ctr">
                        <a:spcBef>
                          <a:spcPts val="600"/>
                        </a:spcBef>
                        <a:spcAft>
                          <a:spcPts val="600"/>
                        </a:spcAft>
                      </a:pPr>
                      <a:r>
                        <a:rPr lang="en-GB" sz="2400" dirty="0" smtClean="0"/>
                        <a:t>Challenge 8</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2518149">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Marine </a:t>
                      </a:r>
                      <a:r>
                        <a:rPr lang="en-GB" sz="2400" kern="1200" dirty="0">
                          <a:solidFill>
                            <a:srgbClr val="993366"/>
                          </a:solidFill>
                          <a:effectLst/>
                          <a:latin typeface="Calibri" panose="020F0502020204030204" pitchFamily="34" charset="0"/>
                          <a:ea typeface="Calibri"/>
                          <a:cs typeface="+mn-cs"/>
                        </a:rPr>
                        <a:t>and maritime sectors are marginal players in global mapping and SDI initiatives.</a:t>
                      </a:r>
                      <a:br>
                        <a:rPr lang="en-GB" sz="2400" kern="1200" dirty="0">
                          <a:solidFill>
                            <a:srgbClr val="993366"/>
                          </a:solidFill>
                          <a:effectLst/>
                          <a:latin typeface="Calibri" panose="020F0502020204030204" pitchFamily="34" charset="0"/>
                          <a:ea typeface="Calibri"/>
                          <a:cs typeface="+mn-cs"/>
                        </a:rPr>
                      </a:br>
                      <a:r>
                        <a:rPr lang="en-GB" sz="2400" kern="1200" dirty="0">
                          <a:solidFill>
                            <a:srgbClr val="993366"/>
                          </a:solidFill>
                          <a:effectLst/>
                          <a:latin typeface="Calibri" panose="020F0502020204030204" pitchFamily="34" charset="0"/>
                          <a:ea typeface="Calibri"/>
                          <a:cs typeface="+mn-cs"/>
                        </a:rPr>
                        <a:t>  </a:t>
                      </a:r>
                    </a:p>
                  </a:txBody>
                  <a:tcPr marL="68580" marR="68580" marT="0" marB="0"/>
                </a:tc>
                <a:tc>
                  <a:txBody>
                    <a:bodyPr/>
                    <a:lstStyle/>
                    <a:p>
                      <a:pPr>
                        <a:spcBef>
                          <a:spcPts val="600"/>
                        </a:spcBef>
                        <a:spcAft>
                          <a:spcPts val="0"/>
                        </a:spcAft>
                      </a:pPr>
                      <a:r>
                        <a:rPr lang="en-GB" sz="2400" kern="1200" dirty="0">
                          <a:solidFill>
                            <a:srgbClr val="993366"/>
                          </a:solidFill>
                          <a:effectLst/>
                          <a:latin typeface="Calibri" panose="020F0502020204030204" pitchFamily="34" charset="0"/>
                          <a:ea typeface="Calibri"/>
                          <a:cs typeface="+mn-cs"/>
                        </a:rPr>
                        <a:t>All of the above.</a:t>
                      </a:r>
                    </a:p>
                  </a:txBody>
                  <a:tcPr marL="68580" marR="68580" marT="0" marB="0"/>
                </a:tc>
              </a:tr>
              <a:tr h="1497269">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1144132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195320756"/>
              </p:ext>
            </p:extLst>
          </p:nvPr>
        </p:nvGraphicFramePr>
        <p:xfrm>
          <a:off x="471268" y="1298524"/>
          <a:ext cx="8025618" cy="5060290"/>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9</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Lack </a:t>
                      </a:r>
                      <a:r>
                        <a:rPr lang="en-GB" sz="2400" kern="1200" dirty="0">
                          <a:solidFill>
                            <a:srgbClr val="993366"/>
                          </a:solidFill>
                          <a:effectLst/>
                          <a:latin typeface="Calibri" panose="020F0502020204030204" pitchFamily="34" charset="0"/>
                          <a:ea typeface="Calibri"/>
                          <a:cs typeface="+mn-cs"/>
                        </a:rPr>
                        <a:t>of support from decision makers: </a:t>
                      </a:r>
                      <a:endParaRPr lang="en-GB" sz="2400" kern="1200" dirty="0" smtClean="0">
                        <a:solidFill>
                          <a:srgbClr val="993366"/>
                        </a:solidFill>
                        <a:effectLst/>
                        <a:latin typeface="Calibri" panose="020F0502020204030204" pitchFamily="34" charset="0"/>
                        <a:ea typeface="Calibri"/>
                        <a:cs typeface="+mn-cs"/>
                      </a:endParaRPr>
                    </a:p>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MSDI </a:t>
                      </a:r>
                      <a:r>
                        <a:rPr lang="en-GB" sz="2400" kern="1200" dirty="0">
                          <a:solidFill>
                            <a:srgbClr val="993366"/>
                          </a:solidFill>
                          <a:effectLst/>
                          <a:latin typeface="Calibri" panose="020F0502020204030204" pitchFamily="34" charset="0"/>
                          <a:ea typeface="Calibri"/>
                          <a:cs typeface="+mn-cs"/>
                        </a:rPr>
                        <a:t>sounds “too technical” for the majority of decision makers from which HOs need to get funding and support.</a:t>
                      </a:r>
                    </a:p>
                  </a:txBody>
                  <a:tcPr marL="68580" marR="68580" marT="0" marB="0"/>
                </a:tc>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If </a:t>
                      </a:r>
                      <a:r>
                        <a:rPr lang="en-GB" sz="2400" kern="1200" dirty="0">
                          <a:solidFill>
                            <a:srgbClr val="993366"/>
                          </a:solidFill>
                          <a:effectLst/>
                          <a:latin typeface="Calibri" panose="020F0502020204030204" pitchFamily="34" charset="0"/>
                          <a:ea typeface="Calibri"/>
                          <a:cs typeface="+mn-cs"/>
                        </a:rPr>
                        <a:t>within the HO community there is no good understanding of SDIs, that is even more critical at higher levels. When we talk about MSDIs, the approach is always of technical nature; economists and decision makers normally run away from that </a:t>
                      </a:r>
                      <a:r>
                        <a:rPr lang="en-GB" sz="2400" kern="1200" dirty="0" smtClean="0">
                          <a:solidFill>
                            <a:srgbClr val="993366"/>
                          </a:solidFill>
                          <a:effectLst/>
                          <a:latin typeface="Calibri" panose="020F0502020204030204" pitchFamily="34" charset="0"/>
                          <a:ea typeface="Calibri"/>
                          <a:cs typeface="+mn-cs"/>
                        </a:rPr>
                        <a:t>realm.</a:t>
                      </a:r>
                      <a:r>
                        <a:rPr lang="en-GB" sz="2400" kern="1200" dirty="0">
                          <a:solidFill>
                            <a:srgbClr val="993366"/>
                          </a:solidFill>
                          <a:effectLst/>
                          <a:latin typeface="Calibri" panose="020F0502020204030204" pitchFamily="34" charset="0"/>
                          <a:ea typeface="Calibri"/>
                          <a:cs typeface="+mn-cs"/>
                        </a:rPr>
                        <a:t> </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3672853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45980112"/>
              </p:ext>
            </p:extLst>
          </p:nvPr>
        </p:nvGraphicFramePr>
        <p:xfrm>
          <a:off x="471268" y="1298524"/>
          <a:ext cx="8025618" cy="4986547"/>
        </p:xfrm>
        <a:graphic>
          <a:graphicData uri="http://schemas.openxmlformats.org/drawingml/2006/table">
            <a:tbl>
              <a:tblPr firstRow="1" bandRow="1">
                <a:tableStyleId>{5C22544A-7EE6-4342-B048-85BDC9FD1C3A}</a:tableStyleId>
              </a:tblPr>
              <a:tblGrid>
                <a:gridCol w="3988191"/>
                <a:gridCol w="4037427"/>
              </a:tblGrid>
              <a:tr h="431488">
                <a:tc>
                  <a:txBody>
                    <a:bodyPr/>
                    <a:lstStyle/>
                    <a:p>
                      <a:pPr algn="ctr">
                        <a:spcBef>
                          <a:spcPts val="600"/>
                        </a:spcBef>
                        <a:spcAft>
                          <a:spcPts val="600"/>
                        </a:spcAft>
                      </a:pPr>
                      <a:r>
                        <a:rPr lang="en-GB" sz="2400" dirty="0" smtClean="0"/>
                        <a:t>Challenge 10</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106711">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Need </a:t>
                      </a:r>
                      <a:r>
                        <a:rPr lang="en-GB" sz="2400" kern="1200" dirty="0">
                          <a:solidFill>
                            <a:srgbClr val="993366"/>
                          </a:solidFill>
                          <a:effectLst/>
                          <a:latin typeface="Calibri" panose="020F0502020204030204" pitchFamily="34" charset="0"/>
                          <a:ea typeface="Calibri"/>
                          <a:cs typeface="+mn-cs"/>
                        </a:rPr>
                        <a:t>to connect the scientific and technical motivations to create a MSDI to the economic and social incentives (how the </a:t>
                      </a:r>
                      <a:r>
                        <a:rPr lang="en-GB" sz="2400" kern="1200" dirty="0" smtClean="0">
                          <a:solidFill>
                            <a:srgbClr val="993366"/>
                          </a:solidFill>
                          <a:effectLst/>
                          <a:latin typeface="Calibri" panose="020F0502020204030204" pitchFamily="34" charset="0"/>
                          <a:ea typeface="Calibri"/>
                          <a:cs typeface="+mn-cs"/>
                        </a:rPr>
                        <a:t>citizen</a:t>
                      </a:r>
                      <a:r>
                        <a:rPr lang="en-GB" sz="2400" kern="1200" baseline="0" dirty="0" smtClean="0">
                          <a:solidFill>
                            <a:srgbClr val="993366"/>
                          </a:solidFill>
                          <a:effectLst/>
                          <a:latin typeface="Calibri" panose="020F0502020204030204" pitchFamily="34" charset="0"/>
                          <a:ea typeface="Calibri"/>
                          <a:cs typeface="+mn-cs"/>
                        </a:rPr>
                        <a:t> </a:t>
                      </a:r>
                      <a:r>
                        <a:rPr lang="en-GB" sz="2400" kern="1200" dirty="0" smtClean="0">
                          <a:solidFill>
                            <a:srgbClr val="993366"/>
                          </a:solidFill>
                          <a:effectLst/>
                          <a:latin typeface="Calibri" panose="020F0502020204030204" pitchFamily="34" charset="0"/>
                          <a:ea typeface="Calibri"/>
                          <a:cs typeface="+mn-cs"/>
                        </a:rPr>
                        <a:t>gets </a:t>
                      </a:r>
                      <a:r>
                        <a:rPr lang="en-GB" sz="2400" kern="1200" dirty="0">
                          <a:solidFill>
                            <a:srgbClr val="993366"/>
                          </a:solidFill>
                          <a:effectLst/>
                          <a:latin typeface="Calibri" panose="020F0502020204030204" pitchFamily="34" charset="0"/>
                          <a:ea typeface="Calibri"/>
                          <a:cs typeface="+mn-cs"/>
                        </a:rPr>
                        <a:t>the </a:t>
                      </a:r>
                      <a:r>
                        <a:rPr lang="en-GB" sz="2400" kern="1200" dirty="0" smtClean="0">
                          <a:solidFill>
                            <a:srgbClr val="993366"/>
                          </a:solidFill>
                          <a:effectLst/>
                          <a:latin typeface="Calibri" panose="020F0502020204030204" pitchFamily="34" charset="0"/>
                          <a:ea typeface="Calibri"/>
                          <a:cs typeface="+mn-cs"/>
                        </a:rPr>
                        <a:t>benefits) </a:t>
                      </a:r>
                      <a:r>
                        <a:rPr lang="en-GB" sz="2400" kern="1200" dirty="0">
                          <a:solidFill>
                            <a:srgbClr val="993366"/>
                          </a:solidFill>
                          <a:effectLst/>
                          <a:latin typeface="Calibri" panose="020F0502020204030204" pitchFamily="34" charset="0"/>
                          <a:ea typeface="Calibri"/>
                          <a:cs typeface="+mn-cs"/>
                        </a:rPr>
                        <a:t>- related to No. 2 and No. 9</a:t>
                      </a:r>
                    </a:p>
                  </a:txBody>
                  <a:tcPr marL="68580" marR="68580" marT="0" marB="0"/>
                </a:tc>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The </a:t>
                      </a:r>
                      <a:r>
                        <a:rPr lang="en-GB" sz="2400" kern="1200" dirty="0">
                          <a:solidFill>
                            <a:srgbClr val="993366"/>
                          </a:solidFill>
                          <a:effectLst/>
                          <a:latin typeface="Calibri" panose="020F0502020204030204" pitchFamily="34" charset="0"/>
                          <a:ea typeface="Calibri"/>
                          <a:cs typeface="+mn-cs"/>
                        </a:rPr>
                        <a:t>studies and project documents to develop a MSDI normally lack the information about its economic and social impacts, this situation affects the relevance of such infrastructures that would help in building the case to actually build MSDIs. </a:t>
                      </a:r>
                    </a:p>
                  </a:txBody>
                  <a:tcPr marL="68580" marR="68580" marT="0" marB="0"/>
                </a:tc>
              </a:tr>
              <a:tr h="1237507">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2882014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94448675"/>
              </p:ext>
            </p:extLst>
          </p:nvPr>
        </p:nvGraphicFramePr>
        <p:xfrm>
          <a:off x="471268" y="1298524"/>
          <a:ext cx="8025618" cy="4825409"/>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11</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a:lnSpc>
                          <a:spcPct val="100000"/>
                        </a:lnSpc>
                        <a:spcAft>
                          <a:spcPts val="0"/>
                        </a:spcAft>
                      </a:pPr>
                      <a:r>
                        <a:rPr lang="en-GB" sz="2400" kern="1200" dirty="0" smtClean="0">
                          <a:solidFill>
                            <a:srgbClr val="993366"/>
                          </a:solidFill>
                          <a:effectLst/>
                          <a:latin typeface="Calibri" panose="020F0502020204030204" pitchFamily="34" charset="0"/>
                          <a:ea typeface="Calibri"/>
                          <a:cs typeface="+mn-cs"/>
                        </a:rPr>
                        <a:t>Many </a:t>
                      </a:r>
                      <a:r>
                        <a:rPr lang="en-GB" sz="2400" kern="1200" dirty="0">
                          <a:solidFill>
                            <a:srgbClr val="993366"/>
                          </a:solidFill>
                          <a:effectLst/>
                          <a:latin typeface="Calibri" panose="020F0502020204030204" pitchFamily="34" charset="0"/>
                          <a:ea typeface="Calibri"/>
                          <a:cs typeface="+mn-cs"/>
                        </a:rPr>
                        <a:t>HOs don’t understand how they could connect with their </a:t>
                      </a:r>
                      <a:r>
                        <a:rPr lang="en-GB" sz="2400" kern="1200" dirty="0" smtClean="0">
                          <a:solidFill>
                            <a:srgbClr val="993366"/>
                          </a:solidFill>
                          <a:effectLst/>
                          <a:latin typeface="Calibri" panose="020F0502020204030204" pitchFamily="34" charset="0"/>
                          <a:ea typeface="Calibri"/>
                          <a:cs typeface="+mn-cs"/>
                        </a:rPr>
                        <a:t>National SDI initiatives. </a:t>
                      </a:r>
                      <a:endParaRPr lang="en-GB" sz="2400" kern="1200" dirty="0">
                        <a:solidFill>
                          <a:srgbClr val="993366"/>
                        </a:solidFill>
                        <a:effectLst/>
                        <a:latin typeface="Calibri" panose="020F0502020204030204" pitchFamily="34" charset="0"/>
                        <a:ea typeface="Calibri"/>
                        <a:cs typeface="+mn-cs"/>
                      </a:endParaRPr>
                    </a:p>
                  </a:txBody>
                  <a:tcPr marL="68580" marR="68580" marT="0" marB="0"/>
                </a:tc>
                <a:tc>
                  <a:txBody>
                    <a:bodyPr/>
                    <a:lstStyle/>
                    <a:p>
                      <a:pPr>
                        <a:lnSpc>
                          <a:spcPct val="100000"/>
                        </a:lnSpc>
                        <a:spcAft>
                          <a:spcPts val="0"/>
                        </a:spcAft>
                      </a:pPr>
                      <a:r>
                        <a:rPr lang="en-GB" sz="2400" kern="1200" dirty="0">
                          <a:solidFill>
                            <a:srgbClr val="993366"/>
                          </a:solidFill>
                          <a:effectLst/>
                          <a:latin typeface="Calibri" panose="020F0502020204030204" pitchFamily="34" charset="0"/>
                          <a:ea typeface="Calibri"/>
                          <a:cs typeface="+mn-cs"/>
                        </a:rPr>
                        <a:t>In many cases the HO is isolated from the NSDI initiatives and comes in late in the game, not able to influence its development and only playing a limited role.</a:t>
                      </a:r>
                    </a:p>
                    <a:p>
                      <a:pPr>
                        <a:lnSpc>
                          <a:spcPct val="115000"/>
                        </a:lnSpc>
                        <a:spcAft>
                          <a:spcPts val="0"/>
                        </a:spcAft>
                      </a:pPr>
                      <a:r>
                        <a:rPr lang="en-GB" sz="2400" kern="1200" dirty="0">
                          <a:solidFill>
                            <a:srgbClr val="993366"/>
                          </a:solidFill>
                          <a:effectLst/>
                          <a:latin typeface="Calibri" panose="020F0502020204030204" pitchFamily="34" charset="0"/>
                          <a:ea typeface="Calibri"/>
                          <a:cs typeface="+mn-cs"/>
                        </a:rPr>
                        <a:t> </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1555469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66351990"/>
              </p:ext>
            </p:extLst>
          </p:nvPr>
        </p:nvGraphicFramePr>
        <p:xfrm>
          <a:off x="471268" y="1298524"/>
          <a:ext cx="8025618" cy="4825409"/>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12</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a:lnSpc>
                          <a:spcPct val="100000"/>
                        </a:lnSpc>
                        <a:spcAft>
                          <a:spcPts val="0"/>
                        </a:spcAft>
                      </a:pPr>
                      <a:r>
                        <a:rPr lang="en-GB" sz="2400" kern="1200" dirty="0" smtClean="0">
                          <a:solidFill>
                            <a:srgbClr val="993366"/>
                          </a:solidFill>
                          <a:effectLst/>
                          <a:latin typeface="Calibri" panose="020F0502020204030204" pitchFamily="34" charset="0"/>
                          <a:ea typeface="Calibri"/>
                          <a:cs typeface="+mn-cs"/>
                        </a:rPr>
                        <a:t>Differing</a:t>
                      </a:r>
                      <a:r>
                        <a:rPr lang="en-GB" sz="2400" kern="1200" baseline="0" dirty="0" smtClean="0">
                          <a:solidFill>
                            <a:srgbClr val="993366"/>
                          </a:solidFill>
                          <a:effectLst/>
                          <a:latin typeface="Calibri" panose="020F0502020204030204" pitchFamily="34" charset="0"/>
                          <a:ea typeface="Calibri"/>
                          <a:cs typeface="+mn-cs"/>
                        </a:rPr>
                        <a:t> viewpoints on whether and how </a:t>
                      </a:r>
                      <a:r>
                        <a:rPr lang="en-GB" sz="2400" kern="1200" dirty="0" smtClean="0">
                          <a:solidFill>
                            <a:srgbClr val="993366"/>
                          </a:solidFill>
                          <a:effectLst/>
                          <a:latin typeface="Calibri" panose="020F0502020204030204" pitchFamily="34" charset="0"/>
                          <a:ea typeface="Calibri"/>
                          <a:cs typeface="+mn-cs"/>
                        </a:rPr>
                        <a:t>HOs </a:t>
                      </a:r>
                      <a:r>
                        <a:rPr lang="en-GB" sz="2400" kern="1200" dirty="0">
                          <a:solidFill>
                            <a:srgbClr val="993366"/>
                          </a:solidFill>
                          <a:effectLst/>
                          <a:latin typeface="Calibri" panose="020F0502020204030204" pitchFamily="34" charset="0"/>
                          <a:ea typeface="Calibri"/>
                          <a:cs typeface="+mn-cs"/>
                        </a:rPr>
                        <a:t>develop </a:t>
                      </a:r>
                      <a:r>
                        <a:rPr lang="en-GB" sz="2400" kern="1200" dirty="0" smtClean="0">
                          <a:solidFill>
                            <a:srgbClr val="993366"/>
                          </a:solidFill>
                          <a:effectLst/>
                          <a:latin typeface="Calibri" panose="020F0502020204030204" pitchFamily="34" charset="0"/>
                          <a:ea typeface="Calibri"/>
                          <a:cs typeface="+mn-cs"/>
                        </a:rPr>
                        <a:t>SDI related products</a:t>
                      </a:r>
                      <a:r>
                        <a:rPr lang="en-GB" sz="2400" kern="1200" dirty="0">
                          <a:solidFill>
                            <a:srgbClr val="993366"/>
                          </a:solidFill>
                          <a:effectLst/>
                          <a:latin typeface="Calibri" panose="020F0502020204030204" pitchFamily="34" charset="0"/>
                          <a:ea typeface="Calibri"/>
                          <a:cs typeface="+mn-cs"/>
                        </a:rPr>
                        <a:t>, </a:t>
                      </a:r>
                      <a:r>
                        <a:rPr lang="en-GB" sz="2400" kern="1200" dirty="0" smtClean="0">
                          <a:solidFill>
                            <a:srgbClr val="993366"/>
                          </a:solidFill>
                          <a:effectLst/>
                          <a:latin typeface="Calibri" panose="020F0502020204030204" pitchFamily="34" charset="0"/>
                          <a:ea typeface="Calibri"/>
                          <a:cs typeface="+mn-cs"/>
                        </a:rPr>
                        <a:t>or enabling </a:t>
                      </a:r>
                      <a:r>
                        <a:rPr lang="en-GB" sz="2400" kern="1200" dirty="0">
                          <a:solidFill>
                            <a:srgbClr val="993366"/>
                          </a:solidFill>
                          <a:effectLst/>
                          <a:latin typeface="Calibri" panose="020F0502020204030204" pitchFamily="34" charset="0"/>
                          <a:ea typeface="Calibri"/>
                          <a:cs typeface="+mn-cs"/>
                        </a:rPr>
                        <a:t>access to information that would allow licensees and users to create their own products and apps.</a:t>
                      </a:r>
                    </a:p>
                    <a:p>
                      <a:pPr>
                        <a:lnSpc>
                          <a:spcPct val="100000"/>
                        </a:lnSpc>
                        <a:spcAft>
                          <a:spcPts val="0"/>
                        </a:spcAft>
                      </a:pPr>
                      <a:r>
                        <a:rPr lang="en-GB" sz="2400" kern="1200" dirty="0">
                          <a:solidFill>
                            <a:srgbClr val="993366"/>
                          </a:solidFill>
                          <a:effectLst/>
                          <a:latin typeface="Calibri" panose="020F0502020204030204" pitchFamily="34" charset="0"/>
                          <a:ea typeface="Calibri"/>
                          <a:cs typeface="+mn-cs"/>
                        </a:rPr>
                        <a:t> </a:t>
                      </a:r>
                    </a:p>
                  </a:txBody>
                  <a:tcPr marL="68580" marR="68580" marT="0" marB="0"/>
                </a:tc>
                <a:tc>
                  <a:txBody>
                    <a:bodyPr/>
                    <a:lstStyle/>
                    <a:p>
                      <a:pPr>
                        <a:lnSpc>
                          <a:spcPct val="100000"/>
                        </a:lnSpc>
                        <a:spcAft>
                          <a:spcPts val="0"/>
                        </a:spcAft>
                      </a:pPr>
                      <a:r>
                        <a:rPr lang="en-GB" sz="2400" kern="1200" dirty="0">
                          <a:solidFill>
                            <a:srgbClr val="993366"/>
                          </a:solidFill>
                          <a:effectLst/>
                          <a:latin typeface="Calibri" panose="020F0502020204030204" pitchFamily="34" charset="0"/>
                          <a:ea typeface="Calibri"/>
                          <a:cs typeface="+mn-cs"/>
                        </a:rPr>
                        <a:t>In most MSDI discussions HOs focus on the products they should provide to the user (or layers of data), is almost impossible to figure out what each individual or community would need.</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1688084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91461388"/>
              </p:ext>
            </p:extLst>
          </p:nvPr>
        </p:nvGraphicFramePr>
        <p:xfrm>
          <a:off x="471268" y="1298524"/>
          <a:ext cx="8025618" cy="5121250"/>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13</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marL="0" algn="l" defTabSz="457200" rtl="0" eaLnBrk="1" latinLnBrk="0" hangingPunct="1">
                        <a:lnSpc>
                          <a:spcPct val="100000"/>
                        </a:lnSpc>
                        <a:spcAft>
                          <a:spcPts val="0"/>
                        </a:spcAft>
                      </a:pPr>
                      <a:r>
                        <a:rPr lang="en-GB" sz="2000" kern="1200" dirty="0" smtClean="0">
                          <a:solidFill>
                            <a:srgbClr val="993366"/>
                          </a:solidFill>
                          <a:effectLst/>
                          <a:latin typeface="Calibri" panose="020F0502020204030204" pitchFamily="34" charset="0"/>
                          <a:ea typeface="Calibri"/>
                          <a:cs typeface="+mn-cs"/>
                        </a:rPr>
                        <a:t>ENC </a:t>
                      </a:r>
                      <a:r>
                        <a:rPr lang="en-GB" sz="2000" kern="1200" dirty="0">
                          <a:solidFill>
                            <a:srgbClr val="993366"/>
                          </a:solidFill>
                          <a:effectLst/>
                          <a:latin typeface="Calibri" panose="020F0502020204030204" pitchFamily="34" charset="0"/>
                          <a:ea typeface="Calibri"/>
                          <a:cs typeface="+mn-cs"/>
                        </a:rPr>
                        <a:t>data could be the basis of a MSDI data layers but the current business model to distribute this data does not suit wider use by the non-navigational market.</a:t>
                      </a:r>
                    </a:p>
                  </a:txBody>
                  <a:tcPr marL="68580" marR="68580" marT="0" marB="0"/>
                </a:tc>
                <a:tc>
                  <a:txBody>
                    <a:bodyPr/>
                    <a:lstStyle/>
                    <a:p>
                      <a:pPr marL="0" algn="l" defTabSz="457200" rtl="0" eaLnBrk="1" latinLnBrk="0" hangingPunct="1">
                        <a:lnSpc>
                          <a:spcPct val="100000"/>
                        </a:lnSpc>
                        <a:spcAft>
                          <a:spcPts val="0"/>
                        </a:spcAft>
                      </a:pPr>
                      <a:r>
                        <a:rPr lang="en-GB" sz="2000" kern="1200" dirty="0">
                          <a:solidFill>
                            <a:srgbClr val="993366"/>
                          </a:solidFill>
                          <a:effectLst/>
                          <a:latin typeface="Calibri" panose="020F0502020204030204" pitchFamily="34" charset="0"/>
                          <a:ea typeface="Calibri"/>
                          <a:cs typeface="+mn-cs"/>
                        </a:rPr>
                        <a:t>ENCs are only distributed through the RENCs and VARs, but that business model is not efficient for the majority of non-navigational users that want this type of data. Because of high pricing levels and the S-63 data protection scheme, one of the most valuable assets of HOs can’t reach a broad audience beyond the traditional mariner.</a:t>
                      </a:r>
                    </a:p>
                    <a:p>
                      <a:pPr marL="0" algn="l" defTabSz="457200" rtl="0" eaLnBrk="1" latinLnBrk="0" hangingPunct="1">
                        <a:lnSpc>
                          <a:spcPct val="100000"/>
                        </a:lnSpc>
                        <a:spcAft>
                          <a:spcPts val="0"/>
                        </a:spcAft>
                      </a:pPr>
                      <a:r>
                        <a:rPr lang="en-GB" sz="2000" kern="1200" dirty="0">
                          <a:solidFill>
                            <a:srgbClr val="993366"/>
                          </a:solidFill>
                          <a:effectLst/>
                          <a:latin typeface="Calibri" panose="020F0502020204030204" pitchFamily="34" charset="0"/>
                          <a:ea typeface="Calibri"/>
                          <a:cs typeface="+mn-cs"/>
                        </a:rPr>
                        <a:t> </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0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1013476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637417817"/>
              </p:ext>
            </p:extLst>
          </p:nvPr>
        </p:nvGraphicFramePr>
        <p:xfrm>
          <a:off x="471268" y="1298524"/>
          <a:ext cx="8025618" cy="4825409"/>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14</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marL="0" algn="l" defTabSz="457200" rtl="0" eaLnBrk="1" latinLnBrk="0" hangingPunct="1">
                        <a:lnSpc>
                          <a:spcPct val="100000"/>
                        </a:lnSpc>
                        <a:spcAft>
                          <a:spcPts val="0"/>
                        </a:spcAft>
                      </a:pPr>
                      <a:r>
                        <a:rPr lang="en-GB" sz="2400" kern="1200" dirty="0" smtClean="0">
                          <a:solidFill>
                            <a:srgbClr val="993366"/>
                          </a:solidFill>
                          <a:effectLst/>
                          <a:latin typeface="Calibri" panose="020F0502020204030204" pitchFamily="34" charset="0"/>
                          <a:ea typeface="Calibri"/>
                          <a:cs typeface="+mn-cs"/>
                        </a:rPr>
                        <a:t>Some</a:t>
                      </a:r>
                      <a:r>
                        <a:rPr lang="en-GB" sz="2400" kern="1200" baseline="0" dirty="0" smtClean="0">
                          <a:solidFill>
                            <a:srgbClr val="993366"/>
                          </a:solidFill>
                          <a:effectLst/>
                          <a:latin typeface="Calibri" panose="020F0502020204030204" pitchFamily="34" charset="0"/>
                          <a:ea typeface="Calibri"/>
                          <a:cs typeface="+mn-cs"/>
                        </a:rPr>
                        <a:t> </a:t>
                      </a:r>
                      <a:r>
                        <a:rPr lang="en-GB" sz="2400" kern="1200" dirty="0" smtClean="0">
                          <a:solidFill>
                            <a:srgbClr val="993366"/>
                          </a:solidFill>
                          <a:effectLst/>
                          <a:latin typeface="Calibri" panose="020F0502020204030204" pitchFamily="34" charset="0"/>
                          <a:ea typeface="Calibri"/>
                          <a:cs typeface="+mn-cs"/>
                        </a:rPr>
                        <a:t>HOs </a:t>
                      </a:r>
                      <a:r>
                        <a:rPr lang="en-GB" sz="2400" kern="1200" dirty="0">
                          <a:solidFill>
                            <a:srgbClr val="993366"/>
                          </a:solidFill>
                          <a:effectLst/>
                          <a:latin typeface="Calibri" panose="020F0502020204030204" pitchFamily="34" charset="0"/>
                          <a:ea typeface="Calibri"/>
                          <a:cs typeface="+mn-cs"/>
                        </a:rPr>
                        <a:t>are reluctant to share their data.</a:t>
                      </a:r>
                    </a:p>
                  </a:txBody>
                  <a:tcPr marL="68580" marR="68580" marT="0" marB="0"/>
                </a:tc>
                <a:tc>
                  <a:txBody>
                    <a:bodyPr/>
                    <a:lstStyle/>
                    <a:p>
                      <a:pPr marL="0" algn="l" defTabSz="457200" rtl="0" eaLnBrk="1" latinLnBrk="0" hangingPunct="1">
                        <a:lnSpc>
                          <a:spcPct val="100000"/>
                        </a:lnSpc>
                        <a:spcAft>
                          <a:spcPts val="0"/>
                        </a:spcAft>
                      </a:pPr>
                      <a:r>
                        <a:rPr lang="en-GB" sz="2400" kern="1200" dirty="0">
                          <a:solidFill>
                            <a:srgbClr val="993366"/>
                          </a:solidFill>
                          <a:effectLst/>
                          <a:latin typeface="Calibri" panose="020F0502020204030204" pitchFamily="34" charset="0"/>
                          <a:ea typeface="Calibri"/>
                          <a:cs typeface="+mn-cs"/>
                        </a:rPr>
                        <a:t>One key principle of a MSDI success is enabling data sharing, many HOs around the world don’t agree with the idea of sharing their data holdings; even providing data for a fee becomes too difficult.</a:t>
                      </a:r>
                    </a:p>
                    <a:p>
                      <a:pPr marL="0" algn="l" defTabSz="457200" rtl="0" eaLnBrk="1" latinLnBrk="0" hangingPunct="1">
                        <a:lnSpc>
                          <a:spcPct val="100000"/>
                        </a:lnSpc>
                        <a:spcAft>
                          <a:spcPts val="0"/>
                        </a:spcAft>
                      </a:pPr>
                      <a:r>
                        <a:rPr lang="en-GB" sz="2400" kern="1200" dirty="0">
                          <a:solidFill>
                            <a:srgbClr val="993366"/>
                          </a:solidFill>
                          <a:effectLst/>
                          <a:latin typeface="Calibri" panose="020F0502020204030204" pitchFamily="34" charset="0"/>
                          <a:ea typeface="Calibri"/>
                          <a:cs typeface="+mn-cs"/>
                        </a:rPr>
                        <a:t> </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262590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p:txBody>
          <a:bodyPr/>
          <a:lstStyle/>
          <a:p>
            <a:fld id="{B49E417A-A3E1-DD41-875F-2A4C92CB772C}" type="slidenum">
              <a:rPr lang="en-US" smtClean="0"/>
              <a:pPr/>
              <a:t>17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228219682"/>
              </p:ext>
            </p:extLst>
          </p:nvPr>
        </p:nvGraphicFramePr>
        <p:xfrm>
          <a:off x="471268" y="1298524"/>
          <a:ext cx="8025618" cy="4825409"/>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15</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a:lnSpc>
                          <a:spcPct val="115000"/>
                        </a:lnSpc>
                        <a:spcAft>
                          <a:spcPts val="0"/>
                        </a:spcAft>
                      </a:pPr>
                      <a:r>
                        <a:rPr lang="en-GB" sz="2400" kern="1200" dirty="0" smtClean="0">
                          <a:solidFill>
                            <a:srgbClr val="993366"/>
                          </a:solidFill>
                          <a:effectLst/>
                          <a:latin typeface="Calibri" panose="020F0502020204030204" pitchFamily="34" charset="0"/>
                          <a:ea typeface="Calibri"/>
                          <a:cs typeface="+mn-cs"/>
                        </a:rPr>
                        <a:t>Lack </a:t>
                      </a:r>
                      <a:r>
                        <a:rPr lang="en-GB" sz="2400" kern="1200" dirty="0">
                          <a:solidFill>
                            <a:srgbClr val="993366"/>
                          </a:solidFill>
                          <a:effectLst/>
                          <a:latin typeface="Calibri" panose="020F0502020204030204" pitchFamily="34" charset="0"/>
                          <a:ea typeface="Calibri"/>
                          <a:cs typeface="+mn-cs"/>
                        </a:rPr>
                        <a:t>of investment per se and specifically in </a:t>
                      </a:r>
                      <a:r>
                        <a:rPr lang="en-GB" sz="2400" kern="1200" dirty="0" smtClean="0">
                          <a:solidFill>
                            <a:srgbClr val="993366"/>
                          </a:solidFill>
                          <a:effectLst/>
                          <a:latin typeface="Calibri" panose="020F0502020204030204" pitchFamily="34" charset="0"/>
                          <a:ea typeface="Calibri"/>
                          <a:cs typeface="+mn-cs"/>
                        </a:rPr>
                        <a:t>people skills. </a:t>
                      </a:r>
                      <a:endParaRPr lang="en-GB" sz="2400" kern="1200" dirty="0">
                        <a:solidFill>
                          <a:srgbClr val="993366"/>
                        </a:solidFill>
                        <a:effectLst/>
                        <a:latin typeface="Calibri" panose="020F0502020204030204" pitchFamily="34" charset="0"/>
                        <a:ea typeface="Calibri"/>
                        <a:cs typeface="+mn-cs"/>
                      </a:endParaRPr>
                    </a:p>
                  </a:txBody>
                  <a:tcPr marL="68580" marR="68580" marT="0" marB="0"/>
                </a:tc>
                <a:tc>
                  <a:txBody>
                    <a:bodyPr/>
                    <a:lstStyle/>
                    <a:p>
                      <a:pPr>
                        <a:lnSpc>
                          <a:spcPct val="115000"/>
                        </a:lnSpc>
                        <a:spcAft>
                          <a:spcPts val="0"/>
                        </a:spcAft>
                      </a:pPr>
                      <a:r>
                        <a:rPr lang="en-GB" sz="2400" kern="1200" dirty="0">
                          <a:solidFill>
                            <a:srgbClr val="993366"/>
                          </a:solidFill>
                          <a:effectLst/>
                          <a:latin typeface="Calibri" panose="020F0502020204030204" pitchFamily="34" charset="0"/>
                          <a:ea typeface="Calibri"/>
                          <a:cs typeface="+mn-cs"/>
                        </a:rPr>
                        <a:t>Education, education, education! Emergent </a:t>
                      </a:r>
                      <a:r>
                        <a:rPr lang="en-GB" sz="2400" kern="1200" dirty="0" smtClean="0">
                          <a:solidFill>
                            <a:srgbClr val="993366"/>
                          </a:solidFill>
                          <a:effectLst/>
                          <a:latin typeface="Calibri" panose="020F0502020204030204" pitchFamily="34" charset="0"/>
                          <a:ea typeface="Calibri"/>
                          <a:cs typeface="+mn-cs"/>
                        </a:rPr>
                        <a:t>HOs </a:t>
                      </a:r>
                      <a:r>
                        <a:rPr lang="en-GB" sz="2400" kern="1200" dirty="0">
                          <a:solidFill>
                            <a:srgbClr val="993366"/>
                          </a:solidFill>
                          <a:effectLst/>
                          <a:latin typeface="Calibri" panose="020F0502020204030204" pitchFamily="34" charset="0"/>
                          <a:ea typeface="Calibri"/>
                          <a:cs typeface="+mn-cs"/>
                        </a:rPr>
                        <a:t>will be better placed to “get it right first time” as there are fewer legacy </a:t>
                      </a:r>
                      <a:r>
                        <a:rPr lang="en-GB" sz="2400" kern="1200" dirty="0" smtClean="0">
                          <a:solidFill>
                            <a:srgbClr val="993366"/>
                          </a:solidFill>
                          <a:effectLst/>
                          <a:latin typeface="Calibri" panose="020F0502020204030204" pitchFamily="34" charset="0"/>
                          <a:ea typeface="Calibri"/>
                          <a:cs typeface="+mn-cs"/>
                        </a:rPr>
                        <a:t>issues.</a:t>
                      </a:r>
                      <a:endParaRPr lang="en-GB" sz="2400" kern="1200" dirty="0">
                        <a:solidFill>
                          <a:srgbClr val="993366"/>
                        </a:solidFill>
                        <a:effectLst/>
                        <a:latin typeface="Calibri" panose="020F0502020204030204" pitchFamily="34" charset="0"/>
                        <a:ea typeface="Calibri"/>
                        <a:cs typeface="+mn-cs"/>
                      </a:endParaRPr>
                    </a:p>
                    <a:p>
                      <a:pPr>
                        <a:lnSpc>
                          <a:spcPct val="115000"/>
                        </a:lnSpc>
                        <a:spcAft>
                          <a:spcPts val="0"/>
                        </a:spcAft>
                      </a:pPr>
                      <a:r>
                        <a:rPr lang="en-GB" sz="2400" kern="1200" dirty="0">
                          <a:solidFill>
                            <a:srgbClr val="993366"/>
                          </a:solidFill>
                          <a:effectLst/>
                          <a:latin typeface="Calibri" panose="020F0502020204030204" pitchFamily="34" charset="0"/>
                          <a:ea typeface="Calibri"/>
                          <a:cs typeface="+mn-cs"/>
                        </a:rPr>
                        <a:t> </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11825683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18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099255413"/>
              </p:ext>
            </p:extLst>
          </p:nvPr>
        </p:nvGraphicFramePr>
        <p:xfrm>
          <a:off x="471268" y="1298524"/>
          <a:ext cx="8025618" cy="4825409"/>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16</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marL="0" algn="l" defTabSz="457200" rtl="0" eaLnBrk="1" latinLnBrk="0" hangingPunct="1">
                        <a:lnSpc>
                          <a:spcPct val="100000"/>
                        </a:lnSpc>
                        <a:spcAft>
                          <a:spcPts val="0"/>
                        </a:spcAft>
                      </a:pPr>
                      <a:r>
                        <a:rPr lang="en-GB" sz="2400" kern="1200" dirty="0" smtClean="0">
                          <a:solidFill>
                            <a:srgbClr val="993366"/>
                          </a:solidFill>
                          <a:effectLst/>
                          <a:latin typeface="Calibri" panose="020F0502020204030204" pitchFamily="34" charset="0"/>
                          <a:ea typeface="Calibri"/>
                          <a:cs typeface="+mn-cs"/>
                        </a:rPr>
                        <a:t>HO</a:t>
                      </a:r>
                      <a:r>
                        <a:rPr lang="en-GB" sz="2400" kern="1200" baseline="0" dirty="0" smtClean="0">
                          <a:solidFill>
                            <a:srgbClr val="993366"/>
                          </a:solidFill>
                          <a:effectLst/>
                          <a:latin typeface="Calibri" panose="020F0502020204030204" pitchFamily="34" charset="0"/>
                          <a:ea typeface="Calibri"/>
                          <a:cs typeface="+mn-cs"/>
                        </a:rPr>
                        <a:t> culture includes a</a:t>
                      </a:r>
                      <a:r>
                        <a:rPr lang="en-GB" sz="2400" kern="1200" dirty="0" smtClean="0">
                          <a:solidFill>
                            <a:srgbClr val="993366"/>
                          </a:solidFill>
                          <a:effectLst/>
                          <a:latin typeface="Calibri" panose="020F0502020204030204" pitchFamily="34" charset="0"/>
                          <a:ea typeface="Calibri"/>
                          <a:cs typeface="+mn-cs"/>
                        </a:rPr>
                        <a:t>ctive </a:t>
                      </a:r>
                      <a:r>
                        <a:rPr lang="en-GB" sz="2400" kern="1200" dirty="0">
                          <a:solidFill>
                            <a:srgbClr val="993366"/>
                          </a:solidFill>
                          <a:effectLst/>
                          <a:latin typeface="Calibri" panose="020F0502020204030204" pitchFamily="34" charset="0"/>
                          <a:ea typeface="Calibri"/>
                          <a:cs typeface="+mn-cs"/>
                        </a:rPr>
                        <a:t>and </a:t>
                      </a:r>
                      <a:r>
                        <a:rPr lang="en-GB" sz="2400" kern="1200" dirty="0" smtClean="0">
                          <a:solidFill>
                            <a:srgbClr val="993366"/>
                          </a:solidFill>
                          <a:effectLst/>
                          <a:latin typeface="Calibri" panose="020F0502020204030204" pitchFamily="34" charset="0"/>
                          <a:ea typeface="Calibri"/>
                          <a:cs typeface="+mn-cs"/>
                        </a:rPr>
                        <a:t>passive </a:t>
                      </a:r>
                      <a:r>
                        <a:rPr lang="en-GB" sz="2400" kern="1200" dirty="0">
                          <a:solidFill>
                            <a:srgbClr val="993366"/>
                          </a:solidFill>
                          <a:effectLst/>
                          <a:latin typeface="Calibri" panose="020F0502020204030204" pitchFamily="34" charset="0"/>
                          <a:ea typeface="Calibri"/>
                          <a:cs typeface="+mn-cs"/>
                        </a:rPr>
                        <a:t>r</a:t>
                      </a:r>
                      <a:r>
                        <a:rPr lang="en-GB" sz="2400" kern="1200" dirty="0" smtClean="0">
                          <a:solidFill>
                            <a:srgbClr val="993366"/>
                          </a:solidFill>
                          <a:effectLst/>
                          <a:latin typeface="Calibri" panose="020F0502020204030204" pitchFamily="34" charset="0"/>
                          <a:ea typeface="Calibri"/>
                          <a:cs typeface="+mn-cs"/>
                        </a:rPr>
                        <a:t>esistance </a:t>
                      </a:r>
                      <a:r>
                        <a:rPr lang="en-GB" sz="2400" kern="1200" dirty="0">
                          <a:solidFill>
                            <a:srgbClr val="993366"/>
                          </a:solidFill>
                          <a:effectLst/>
                          <a:latin typeface="Calibri" panose="020F0502020204030204" pitchFamily="34" charset="0"/>
                          <a:ea typeface="Calibri"/>
                          <a:cs typeface="+mn-cs"/>
                        </a:rPr>
                        <a:t>to </a:t>
                      </a:r>
                      <a:r>
                        <a:rPr lang="en-GB" sz="2400" kern="1200" dirty="0" smtClean="0">
                          <a:solidFill>
                            <a:srgbClr val="993366"/>
                          </a:solidFill>
                          <a:effectLst/>
                          <a:latin typeface="Calibri" panose="020F0502020204030204" pitchFamily="34" charset="0"/>
                          <a:ea typeface="Calibri"/>
                          <a:cs typeface="+mn-cs"/>
                        </a:rPr>
                        <a:t>change</a:t>
                      </a:r>
                      <a:endParaRPr lang="en-GB" sz="2400" kern="1200" dirty="0">
                        <a:solidFill>
                          <a:srgbClr val="993366"/>
                        </a:solidFill>
                        <a:effectLst/>
                        <a:latin typeface="Calibri" panose="020F0502020204030204" pitchFamily="34" charset="0"/>
                        <a:ea typeface="Calibri"/>
                        <a:cs typeface="+mn-cs"/>
                      </a:endParaRPr>
                    </a:p>
                  </a:txBody>
                  <a:tcPr marL="68580" marR="68580" marT="0" marB="0"/>
                </a:tc>
                <a:tc>
                  <a:txBody>
                    <a:bodyPr/>
                    <a:lstStyle/>
                    <a:p>
                      <a:pPr marL="0" algn="l" defTabSz="457200" rtl="0" eaLnBrk="1" latinLnBrk="0" hangingPunct="1">
                        <a:lnSpc>
                          <a:spcPct val="100000"/>
                        </a:lnSpc>
                        <a:spcAft>
                          <a:spcPts val="0"/>
                        </a:spcAft>
                      </a:pPr>
                      <a:r>
                        <a:rPr lang="en-GB" sz="2400" kern="1200" dirty="0">
                          <a:solidFill>
                            <a:srgbClr val="993366"/>
                          </a:solidFill>
                          <a:effectLst/>
                          <a:latin typeface="Calibri" panose="020F0502020204030204" pitchFamily="34" charset="0"/>
                          <a:ea typeface="Calibri"/>
                          <a:cs typeface="+mn-cs"/>
                        </a:rPr>
                        <a:t>Sabotage of progressive ideas either explicitly or implicitly for fear of the future </a:t>
                      </a:r>
                    </a:p>
                    <a:p>
                      <a:pPr marL="0" algn="l" defTabSz="457200" rtl="0" eaLnBrk="1" latinLnBrk="0" hangingPunct="1">
                        <a:lnSpc>
                          <a:spcPct val="100000"/>
                        </a:lnSpc>
                        <a:spcAft>
                          <a:spcPts val="0"/>
                        </a:spcAft>
                      </a:pPr>
                      <a:r>
                        <a:rPr lang="en-GB" sz="2400" kern="1200" dirty="0">
                          <a:solidFill>
                            <a:srgbClr val="993366"/>
                          </a:solidFill>
                          <a:effectLst/>
                          <a:latin typeface="Calibri" panose="020F0502020204030204" pitchFamily="34" charset="0"/>
                          <a:ea typeface="Calibri"/>
                          <a:cs typeface="+mn-cs"/>
                        </a:rPr>
                        <a:t> </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1281237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p:txBody>
          <a:bodyPr/>
          <a:lstStyle/>
          <a:p>
            <a:fld id="{B49E417A-A3E1-DD41-875F-2A4C92CB772C}" type="slidenum">
              <a:rPr lang="en-US" smtClean="0"/>
              <a:pPr/>
              <a:t>19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836759354"/>
              </p:ext>
            </p:extLst>
          </p:nvPr>
        </p:nvGraphicFramePr>
        <p:xfrm>
          <a:off x="471268" y="1298524"/>
          <a:ext cx="8025618" cy="4825409"/>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17</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a:lnSpc>
                          <a:spcPct val="100000"/>
                        </a:lnSpc>
                        <a:spcAft>
                          <a:spcPts val="0"/>
                        </a:spcAft>
                      </a:pPr>
                      <a:r>
                        <a:rPr lang="en-GB" sz="2400" kern="1200" dirty="0" smtClean="0">
                          <a:solidFill>
                            <a:srgbClr val="993366"/>
                          </a:solidFill>
                          <a:effectLst/>
                          <a:latin typeface="Calibri" panose="020F0502020204030204" pitchFamily="34" charset="0"/>
                          <a:ea typeface="Calibri"/>
                          <a:cs typeface="+mn-cs"/>
                        </a:rPr>
                        <a:t>Lack </a:t>
                      </a:r>
                      <a:r>
                        <a:rPr lang="en-GB" sz="2400" kern="1200" dirty="0">
                          <a:solidFill>
                            <a:srgbClr val="993366"/>
                          </a:solidFill>
                          <a:effectLst/>
                          <a:latin typeface="Calibri" panose="020F0502020204030204" pitchFamily="34" charset="0"/>
                          <a:ea typeface="Calibri"/>
                          <a:cs typeface="+mn-cs"/>
                        </a:rPr>
                        <a:t>of </a:t>
                      </a:r>
                      <a:r>
                        <a:rPr lang="en-GB" sz="2400" kern="1200" dirty="0" smtClean="0">
                          <a:solidFill>
                            <a:srgbClr val="993366"/>
                          </a:solidFill>
                          <a:effectLst/>
                          <a:latin typeface="Calibri" panose="020F0502020204030204" pitchFamily="34" charset="0"/>
                          <a:ea typeface="Calibri"/>
                          <a:cs typeface="+mn-cs"/>
                        </a:rPr>
                        <a:t>continuity</a:t>
                      </a:r>
                      <a:r>
                        <a:rPr lang="en-GB" sz="2400" kern="1200" baseline="0" dirty="0" smtClean="0">
                          <a:solidFill>
                            <a:srgbClr val="993366"/>
                          </a:solidFill>
                          <a:effectLst/>
                          <a:latin typeface="Calibri" panose="020F0502020204030204" pitchFamily="34" charset="0"/>
                          <a:ea typeface="Calibri"/>
                          <a:cs typeface="+mn-cs"/>
                        </a:rPr>
                        <a:t> of senior personnel inhibiting understanding and implementation of new ideas</a:t>
                      </a:r>
                      <a:endParaRPr lang="en-GB" sz="2400" kern="1200" dirty="0">
                        <a:solidFill>
                          <a:srgbClr val="993366"/>
                        </a:solidFill>
                        <a:effectLst/>
                        <a:latin typeface="Calibri" panose="020F0502020204030204" pitchFamily="34" charset="0"/>
                        <a:ea typeface="Calibri"/>
                        <a:cs typeface="+mn-cs"/>
                      </a:endParaRPr>
                    </a:p>
                  </a:txBody>
                  <a:tcPr marL="68580" marR="68580" marT="0" marB="0"/>
                </a:tc>
                <a:tc>
                  <a:txBody>
                    <a:bodyPr/>
                    <a:lstStyle/>
                    <a:p>
                      <a:pPr>
                        <a:lnSpc>
                          <a:spcPct val="100000"/>
                        </a:lnSpc>
                        <a:spcAft>
                          <a:spcPts val="0"/>
                        </a:spcAft>
                      </a:pPr>
                      <a:r>
                        <a:rPr lang="en-GB" sz="2400" kern="1200" dirty="0">
                          <a:solidFill>
                            <a:srgbClr val="993366"/>
                          </a:solidFill>
                          <a:effectLst/>
                          <a:latin typeface="Calibri" panose="020F0502020204030204" pitchFamily="34" charset="0"/>
                          <a:ea typeface="Calibri"/>
                          <a:cs typeface="+mn-cs"/>
                        </a:rPr>
                        <a:t>Senior Management are often on short term postings (2-3 years) and rarely know the </a:t>
                      </a:r>
                      <a:r>
                        <a:rPr lang="en-GB" sz="2400" kern="1200" dirty="0" smtClean="0">
                          <a:solidFill>
                            <a:srgbClr val="993366"/>
                          </a:solidFill>
                          <a:effectLst/>
                          <a:latin typeface="Calibri" panose="020F0502020204030204" pitchFamily="34" charset="0"/>
                          <a:ea typeface="Calibri"/>
                          <a:cs typeface="+mn-cs"/>
                        </a:rPr>
                        <a:t>business. </a:t>
                      </a:r>
                      <a:r>
                        <a:rPr lang="en-GB" sz="2400" kern="1200" baseline="0" dirty="0" smtClean="0">
                          <a:solidFill>
                            <a:srgbClr val="993366"/>
                          </a:solidFill>
                          <a:effectLst/>
                          <a:latin typeface="Calibri" panose="020F0502020204030204" pitchFamily="34" charset="0"/>
                          <a:ea typeface="Calibri"/>
                          <a:cs typeface="+mn-cs"/>
                        </a:rPr>
                        <a:t> Problem is alleviated as ideas become business as usual (BAU).</a:t>
                      </a:r>
                      <a:endParaRPr lang="en-GB" sz="2400" kern="1200" dirty="0">
                        <a:solidFill>
                          <a:srgbClr val="993366"/>
                        </a:solidFill>
                        <a:effectLst/>
                        <a:latin typeface="Calibri" panose="020F0502020204030204" pitchFamily="34" charset="0"/>
                        <a:ea typeface="Calibri"/>
                        <a:cs typeface="+mn-cs"/>
                      </a:endParaRPr>
                    </a:p>
                    <a:p>
                      <a:pPr>
                        <a:lnSpc>
                          <a:spcPct val="100000"/>
                        </a:lnSpc>
                        <a:spcAft>
                          <a:spcPts val="0"/>
                        </a:spcAft>
                      </a:pPr>
                      <a:r>
                        <a:rPr lang="en-GB" sz="2400" kern="1200" dirty="0">
                          <a:solidFill>
                            <a:srgbClr val="993366"/>
                          </a:solidFill>
                          <a:effectLst/>
                          <a:latin typeface="Calibri" panose="020F0502020204030204" pitchFamily="34" charset="0"/>
                          <a:ea typeface="Calibri"/>
                          <a:cs typeface="+mn-cs"/>
                        </a:rPr>
                        <a:t> </a:t>
                      </a: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38667480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178731" y="1677069"/>
            <a:ext cx="2403565" cy="384047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dirty="0" smtClean="0"/>
              <a:t>Challenges categorized into </a:t>
            </a:r>
          </a:p>
          <a:p>
            <a:r>
              <a:rPr lang="en-US" dirty="0" smtClean="0"/>
              <a:t>‘four pillars’ of SDI</a:t>
            </a:r>
          </a:p>
        </p:txBody>
      </p:sp>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2</a:t>
            </a:fld>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2046941601"/>
              </p:ext>
            </p:extLst>
          </p:nvPr>
        </p:nvGraphicFramePr>
        <p:xfrm>
          <a:off x="646611" y="1259053"/>
          <a:ext cx="5410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1162569" y="5839094"/>
            <a:ext cx="1959428" cy="307777"/>
          </a:xfrm>
          <a:prstGeom prst="rect">
            <a:avLst/>
          </a:prstGeom>
          <a:noFill/>
        </p:spPr>
        <p:txBody>
          <a:bodyPr wrap="square" rtlCol="0">
            <a:spAutoFit/>
          </a:bodyPr>
          <a:lstStyle/>
          <a:p>
            <a:r>
              <a:rPr lang="en-GB" sz="1400" dirty="0" smtClean="0"/>
              <a:t>© OceanWise, 2011</a:t>
            </a:r>
            <a:endParaRPr lang="en-GB" sz="1400" dirty="0"/>
          </a:p>
        </p:txBody>
      </p:sp>
    </p:spTree>
    <p:extLst>
      <p:ext uri="{BB962C8B-B14F-4D97-AF65-F5344CB8AC3E}">
        <p14:creationId xmlns:p14="http://schemas.microsoft.com/office/powerpoint/2010/main" val="2780910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323526729"/>
              </p:ext>
            </p:extLst>
          </p:nvPr>
        </p:nvGraphicFramePr>
        <p:xfrm>
          <a:off x="471268" y="1298524"/>
          <a:ext cx="8025618" cy="4825409"/>
        </p:xfrm>
        <a:graphic>
          <a:graphicData uri="http://schemas.openxmlformats.org/drawingml/2006/table">
            <a:tbl>
              <a:tblPr firstRow="1" bandRow="1">
                <a:tableStyleId>{5C22544A-7EE6-4342-B048-85BDC9FD1C3A}</a:tableStyleId>
              </a:tblPr>
              <a:tblGrid>
                <a:gridCol w="3988191"/>
                <a:gridCol w="4037427"/>
              </a:tblGrid>
              <a:tr h="424578">
                <a:tc>
                  <a:txBody>
                    <a:bodyPr/>
                    <a:lstStyle/>
                    <a:p>
                      <a:pPr algn="ctr">
                        <a:spcBef>
                          <a:spcPts val="600"/>
                        </a:spcBef>
                        <a:spcAft>
                          <a:spcPts val="600"/>
                        </a:spcAft>
                      </a:pPr>
                      <a:r>
                        <a:rPr lang="en-GB" sz="2400" dirty="0" smtClean="0"/>
                        <a:t>Challenge 19</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3056959">
                <a:tc>
                  <a:txBody>
                    <a:bodyPr/>
                    <a:lstStyle/>
                    <a:p>
                      <a:pPr marL="0" algn="l" defTabSz="457200" rtl="0" eaLnBrk="1" latinLnBrk="0" hangingPunct="1">
                        <a:lnSpc>
                          <a:spcPct val="100000"/>
                        </a:lnSpc>
                        <a:spcAft>
                          <a:spcPts val="0"/>
                        </a:spcAft>
                      </a:pPr>
                      <a:r>
                        <a:rPr lang="en-GB" sz="2400" kern="1200" dirty="0" smtClean="0">
                          <a:solidFill>
                            <a:srgbClr val="993366"/>
                          </a:solidFill>
                          <a:effectLst/>
                          <a:latin typeface="Calibri" panose="020F0502020204030204" pitchFamily="34" charset="0"/>
                          <a:ea typeface="Calibri"/>
                          <a:cs typeface="+mn-cs"/>
                        </a:rPr>
                        <a:t>SOLAS framework</a:t>
                      </a:r>
                      <a:r>
                        <a:rPr lang="en-GB" sz="2400" kern="1200" baseline="0" dirty="0" smtClean="0">
                          <a:solidFill>
                            <a:srgbClr val="993366"/>
                          </a:solidFill>
                          <a:effectLst/>
                          <a:latin typeface="Calibri" panose="020F0502020204030204" pitchFamily="34" charset="0"/>
                          <a:ea typeface="Calibri"/>
                          <a:cs typeface="+mn-cs"/>
                        </a:rPr>
                        <a:t> </a:t>
                      </a:r>
                      <a:r>
                        <a:rPr lang="en-GB" sz="2400" kern="1200" dirty="0" smtClean="0">
                          <a:solidFill>
                            <a:srgbClr val="993366"/>
                          </a:solidFill>
                          <a:effectLst/>
                          <a:latin typeface="Calibri" panose="020F0502020204030204" pitchFamily="34" charset="0"/>
                          <a:ea typeface="Calibri"/>
                          <a:cs typeface="+mn-cs"/>
                        </a:rPr>
                        <a:t>is </a:t>
                      </a:r>
                      <a:r>
                        <a:rPr lang="en-GB" sz="2400" kern="1200" dirty="0">
                          <a:solidFill>
                            <a:srgbClr val="993366"/>
                          </a:solidFill>
                          <a:effectLst/>
                          <a:latin typeface="Calibri" panose="020F0502020204030204" pitchFamily="34" charset="0"/>
                          <a:ea typeface="Calibri"/>
                          <a:cs typeface="+mn-cs"/>
                        </a:rPr>
                        <a:t>extremely conservative. IMO is </a:t>
                      </a:r>
                      <a:r>
                        <a:rPr lang="en-GB" sz="2400" kern="1200" dirty="0" smtClean="0">
                          <a:solidFill>
                            <a:srgbClr val="993366"/>
                          </a:solidFill>
                          <a:effectLst/>
                          <a:latin typeface="Calibri" panose="020F0502020204030204" pitchFamily="34" charset="0"/>
                          <a:ea typeface="Calibri"/>
                          <a:cs typeface="+mn-cs"/>
                        </a:rPr>
                        <a:t>slow </a:t>
                      </a:r>
                      <a:r>
                        <a:rPr lang="en-GB" sz="2400" kern="1200" dirty="0">
                          <a:solidFill>
                            <a:srgbClr val="993366"/>
                          </a:solidFill>
                          <a:effectLst/>
                          <a:latin typeface="Calibri" panose="020F0502020204030204" pitchFamily="34" charset="0"/>
                          <a:ea typeface="Calibri"/>
                          <a:cs typeface="+mn-cs"/>
                        </a:rPr>
                        <a:t>to adopt change so </a:t>
                      </a:r>
                      <a:r>
                        <a:rPr lang="en-GB" sz="2400" kern="1200" dirty="0" smtClean="0">
                          <a:solidFill>
                            <a:srgbClr val="993366"/>
                          </a:solidFill>
                          <a:effectLst/>
                          <a:latin typeface="Calibri" panose="020F0502020204030204" pitchFamily="34" charset="0"/>
                          <a:ea typeface="Calibri"/>
                          <a:cs typeface="+mn-cs"/>
                        </a:rPr>
                        <a:t>argument </a:t>
                      </a:r>
                      <a:r>
                        <a:rPr lang="en-GB" sz="2400" kern="1200" dirty="0">
                          <a:solidFill>
                            <a:srgbClr val="993366"/>
                          </a:solidFill>
                          <a:effectLst/>
                          <a:latin typeface="Calibri" panose="020F0502020204030204" pitchFamily="34" charset="0"/>
                          <a:ea typeface="Calibri"/>
                          <a:cs typeface="+mn-cs"/>
                        </a:rPr>
                        <a:t>for </a:t>
                      </a:r>
                      <a:r>
                        <a:rPr lang="en-GB" sz="2400" kern="1200" dirty="0" smtClean="0">
                          <a:solidFill>
                            <a:srgbClr val="993366"/>
                          </a:solidFill>
                          <a:effectLst/>
                          <a:latin typeface="Calibri" panose="020F0502020204030204" pitchFamily="34" charset="0"/>
                          <a:ea typeface="Calibri"/>
                          <a:cs typeface="+mn-cs"/>
                        </a:rPr>
                        <a:t>HOs </a:t>
                      </a:r>
                      <a:r>
                        <a:rPr lang="en-GB" sz="2400" kern="1200" dirty="0">
                          <a:solidFill>
                            <a:srgbClr val="993366"/>
                          </a:solidFill>
                          <a:effectLst/>
                          <a:latin typeface="Calibri" panose="020F0502020204030204" pitchFamily="34" charset="0"/>
                          <a:ea typeface="Calibri"/>
                          <a:cs typeface="+mn-cs"/>
                        </a:rPr>
                        <a:t>to do so has not been </a:t>
                      </a:r>
                      <a:r>
                        <a:rPr lang="en-GB" sz="2400" kern="1200" dirty="0" smtClean="0">
                          <a:solidFill>
                            <a:srgbClr val="993366"/>
                          </a:solidFill>
                          <a:effectLst/>
                          <a:latin typeface="Calibri" panose="020F0502020204030204" pitchFamily="34" charset="0"/>
                          <a:ea typeface="Calibri"/>
                          <a:cs typeface="+mn-cs"/>
                        </a:rPr>
                        <a:t>made (and role not</a:t>
                      </a:r>
                      <a:r>
                        <a:rPr lang="en-GB" sz="2400" kern="1200" baseline="0" dirty="0" smtClean="0">
                          <a:solidFill>
                            <a:srgbClr val="993366"/>
                          </a:solidFill>
                          <a:effectLst/>
                          <a:latin typeface="Calibri" panose="020F0502020204030204" pitchFamily="34" charset="0"/>
                          <a:ea typeface="Calibri"/>
                          <a:cs typeface="+mn-cs"/>
                        </a:rPr>
                        <a:t> well defined)</a:t>
                      </a:r>
                      <a:r>
                        <a:rPr lang="en-GB" sz="2400" kern="1200" dirty="0" smtClean="0">
                          <a:solidFill>
                            <a:srgbClr val="993366"/>
                          </a:solidFill>
                          <a:effectLst/>
                          <a:latin typeface="Calibri" panose="020F0502020204030204" pitchFamily="34" charset="0"/>
                          <a:ea typeface="Calibri"/>
                          <a:cs typeface="+mn-cs"/>
                        </a:rPr>
                        <a:t>.</a:t>
                      </a:r>
                      <a:endParaRPr lang="en-GB" sz="2400" kern="1200" dirty="0">
                        <a:solidFill>
                          <a:srgbClr val="993366"/>
                        </a:solidFill>
                        <a:effectLst/>
                        <a:latin typeface="Calibri" panose="020F0502020204030204" pitchFamily="34" charset="0"/>
                        <a:ea typeface="Calibri"/>
                        <a:cs typeface="+mn-cs"/>
                      </a:endParaRPr>
                    </a:p>
                    <a:p>
                      <a:pPr marL="0" algn="l" defTabSz="457200" rtl="0" eaLnBrk="1" latinLnBrk="0" hangingPunct="1">
                        <a:lnSpc>
                          <a:spcPct val="100000"/>
                        </a:lnSpc>
                        <a:spcAft>
                          <a:spcPts val="0"/>
                        </a:spcAft>
                      </a:pPr>
                      <a:r>
                        <a:rPr lang="en-GB" sz="2400" kern="1200" dirty="0">
                          <a:solidFill>
                            <a:srgbClr val="993366"/>
                          </a:solidFill>
                          <a:effectLst/>
                          <a:latin typeface="Calibri" panose="020F0502020204030204" pitchFamily="34" charset="0"/>
                          <a:ea typeface="Calibri"/>
                          <a:cs typeface="+mn-cs"/>
                        </a:rPr>
                        <a:t> </a:t>
                      </a:r>
                    </a:p>
                  </a:txBody>
                  <a:tcPr marL="68580" marR="68580" marT="0" marB="0"/>
                </a:tc>
                <a:tc>
                  <a:txBody>
                    <a:bodyPr/>
                    <a:lstStyle/>
                    <a:p>
                      <a:pPr marL="0" algn="l" defTabSz="457200" rtl="0" eaLnBrk="1" latinLnBrk="0" hangingPunct="1">
                        <a:lnSpc>
                          <a:spcPct val="100000"/>
                        </a:lnSpc>
                        <a:spcAft>
                          <a:spcPts val="0"/>
                        </a:spcAft>
                      </a:pPr>
                      <a:r>
                        <a:rPr lang="en-GB" sz="2400" kern="1200" dirty="0">
                          <a:solidFill>
                            <a:srgbClr val="993366"/>
                          </a:solidFill>
                          <a:effectLst/>
                          <a:latin typeface="Calibri" panose="020F0502020204030204" pitchFamily="34" charset="0"/>
                          <a:ea typeface="Calibri"/>
                          <a:cs typeface="+mn-cs"/>
                        </a:rPr>
                        <a:t>Greater urgency required in IMO Governance to bring about </a:t>
                      </a:r>
                      <a:r>
                        <a:rPr lang="en-GB" sz="2400" kern="1200" dirty="0" smtClean="0">
                          <a:solidFill>
                            <a:srgbClr val="993366"/>
                          </a:solidFill>
                          <a:effectLst/>
                          <a:latin typeface="Calibri" panose="020F0502020204030204" pitchFamily="34" charset="0"/>
                          <a:ea typeface="Calibri"/>
                          <a:cs typeface="+mn-cs"/>
                        </a:rPr>
                        <a:t>change. </a:t>
                      </a:r>
                      <a:endParaRPr lang="en-GB" sz="2400" kern="1200" dirty="0">
                        <a:solidFill>
                          <a:srgbClr val="993366"/>
                        </a:solidFill>
                        <a:effectLst/>
                        <a:latin typeface="Calibri" panose="020F0502020204030204" pitchFamily="34" charset="0"/>
                        <a:ea typeface="Calibri"/>
                        <a:cs typeface="+mn-cs"/>
                      </a:endParaRPr>
                    </a:p>
                  </a:txBody>
                  <a:tcPr marL="68580" marR="68580" marT="0" marB="0"/>
                </a:tc>
              </a:tr>
              <a:tr h="1311250">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2033179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263928043"/>
              </p:ext>
            </p:extLst>
          </p:nvPr>
        </p:nvGraphicFramePr>
        <p:xfrm>
          <a:off x="457200" y="1608016"/>
          <a:ext cx="8025618" cy="4204899"/>
        </p:xfrm>
        <a:graphic>
          <a:graphicData uri="http://schemas.openxmlformats.org/drawingml/2006/table">
            <a:tbl>
              <a:tblPr firstRow="1" bandRow="1">
                <a:tableStyleId>{5C22544A-7EE6-4342-B048-85BDC9FD1C3A}</a:tableStyleId>
              </a:tblPr>
              <a:tblGrid>
                <a:gridCol w="3988191"/>
                <a:gridCol w="4037427"/>
              </a:tblGrid>
              <a:tr h="294080">
                <a:tc>
                  <a:txBody>
                    <a:bodyPr/>
                    <a:lstStyle/>
                    <a:p>
                      <a:pPr algn="ctr">
                        <a:spcBef>
                          <a:spcPts val="600"/>
                        </a:spcBef>
                        <a:spcAft>
                          <a:spcPts val="600"/>
                        </a:spcAft>
                      </a:pPr>
                      <a:r>
                        <a:rPr lang="en-GB" sz="2400" dirty="0" smtClean="0"/>
                        <a:t>Challenge 1</a:t>
                      </a:r>
                      <a:endParaRPr lang="en-GB" sz="2400" dirty="0"/>
                    </a:p>
                  </a:txBody>
                  <a:tcPr/>
                </a:tc>
                <a:tc>
                  <a:txBody>
                    <a:bodyPr/>
                    <a:lstStyle/>
                    <a:p>
                      <a:pPr algn="ctr">
                        <a:spcBef>
                          <a:spcPts val="600"/>
                        </a:spcBef>
                        <a:spcAft>
                          <a:spcPts val="600"/>
                        </a:spcAft>
                      </a:pPr>
                      <a:r>
                        <a:rPr lang="en-GB" sz="2400" dirty="0" smtClean="0"/>
                        <a:t>Consequence</a:t>
                      </a:r>
                      <a:endParaRPr lang="en-GB" sz="2400" dirty="0"/>
                    </a:p>
                  </a:txBody>
                  <a:tcPr/>
                </a:tc>
              </a:tr>
              <a:tr h="1882113">
                <a:tc>
                  <a:txBody>
                    <a:bodyPr/>
                    <a:lstStyle/>
                    <a:p>
                      <a:pPr>
                        <a:spcBef>
                          <a:spcPts val="600"/>
                        </a:spcBef>
                        <a:spcAft>
                          <a:spcPts val="600"/>
                        </a:spcAft>
                      </a:pPr>
                      <a:r>
                        <a:rPr lang="en-GB" sz="2400" dirty="0" smtClean="0">
                          <a:solidFill>
                            <a:srgbClr val="993366"/>
                          </a:solidFill>
                          <a:effectLst/>
                          <a:latin typeface="Calibri" panose="020F0502020204030204" pitchFamily="34" charset="0"/>
                          <a:ea typeface="Calibri"/>
                        </a:rPr>
                        <a:t>Lack </a:t>
                      </a:r>
                      <a:r>
                        <a:rPr lang="en-GB" sz="2400" dirty="0">
                          <a:solidFill>
                            <a:srgbClr val="993366"/>
                          </a:solidFill>
                          <a:effectLst/>
                          <a:latin typeface="Calibri" panose="020F0502020204030204" pitchFamily="34" charset="0"/>
                          <a:ea typeface="Calibri"/>
                        </a:rPr>
                        <a:t>of awareness and understanding of </a:t>
                      </a:r>
                      <a:r>
                        <a:rPr lang="en-GB" sz="2400" dirty="0" smtClean="0">
                          <a:solidFill>
                            <a:srgbClr val="993366"/>
                          </a:solidFill>
                          <a:effectLst/>
                          <a:latin typeface="Calibri" panose="020F0502020204030204" pitchFamily="34" charset="0"/>
                          <a:ea typeface="Calibri"/>
                        </a:rPr>
                        <a:t>SDI,</a:t>
                      </a:r>
                      <a:r>
                        <a:rPr lang="en-GB" sz="2400" baseline="0" dirty="0" smtClean="0">
                          <a:solidFill>
                            <a:srgbClr val="993366"/>
                          </a:solidFill>
                          <a:effectLst/>
                          <a:latin typeface="Calibri" panose="020F0502020204030204" pitchFamily="34" charset="0"/>
                          <a:ea typeface="Calibri"/>
                        </a:rPr>
                        <a:t> </a:t>
                      </a:r>
                      <a:r>
                        <a:rPr lang="en-GB" sz="2400" dirty="0" smtClean="0">
                          <a:solidFill>
                            <a:srgbClr val="993366"/>
                          </a:solidFill>
                          <a:effectLst/>
                          <a:latin typeface="Calibri" panose="020F0502020204030204" pitchFamily="34" charset="0"/>
                          <a:ea typeface="Calibri"/>
                        </a:rPr>
                        <a:t>SDI </a:t>
                      </a:r>
                      <a:r>
                        <a:rPr lang="en-GB" sz="2400" dirty="0">
                          <a:solidFill>
                            <a:srgbClr val="993366"/>
                          </a:solidFill>
                          <a:effectLst/>
                          <a:latin typeface="Calibri" panose="020F0502020204030204" pitchFamily="34" charset="0"/>
                          <a:ea typeface="Calibri"/>
                        </a:rPr>
                        <a:t>principles and the wider uses of hydrography. </a:t>
                      </a:r>
                      <a:endParaRPr lang="en-GB" sz="2400" dirty="0">
                        <a:effectLst/>
                        <a:latin typeface="Calibri" panose="020F0502020204030204" pitchFamily="34" charset="0"/>
                        <a:ea typeface="Calibri"/>
                      </a:endParaRPr>
                    </a:p>
                  </a:txBody>
                  <a:tcPr marL="68580" marR="68580" marT="0" marB="0"/>
                </a:tc>
                <a:tc>
                  <a:txBody>
                    <a:bodyPr/>
                    <a:lstStyle/>
                    <a:p>
                      <a:pPr>
                        <a:spcBef>
                          <a:spcPts val="600"/>
                        </a:spcBef>
                        <a:spcAft>
                          <a:spcPts val="600"/>
                        </a:spcAft>
                      </a:pPr>
                      <a:r>
                        <a:rPr lang="en-GB" sz="2400" dirty="0">
                          <a:solidFill>
                            <a:srgbClr val="993366"/>
                          </a:solidFill>
                          <a:effectLst/>
                          <a:latin typeface="Calibri" panose="020F0502020204030204" pitchFamily="34" charset="0"/>
                          <a:ea typeface="Calibri"/>
                        </a:rPr>
                        <a:t>Legacy and out of date work practices; inefficiencies; </a:t>
                      </a:r>
                      <a:r>
                        <a:rPr lang="en-GB" sz="2400" dirty="0" smtClean="0">
                          <a:solidFill>
                            <a:srgbClr val="993366"/>
                          </a:solidFill>
                          <a:effectLst/>
                          <a:latin typeface="Calibri" panose="020F0502020204030204" pitchFamily="34" charset="0"/>
                          <a:ea typeface="Calibri"/>
                        </a:rPr>
                        <a:t>limited use and hence value </a:t>
                      </a:r>
                      <a:r>
                        <a:rPr lang="en-GB" sz="2400" dirty="0">
                          <a:solidFill>
                            <a:srgbClr val="993366"/>
                          </a:solidFill>
                          <a:effectLst/>
                          <a:latin typeface="Calibri" panose="020F0502020204030204" pitchFamily="34" charset="0"/>
                          <a:ea typeface="Calibri"/>
                        </a:rPr>
                        <a:t>for HO data; </a:t>
                      </a:r>
                      <a:r>
                        <a:rPr lang="en-GB" sz="2400" dirty="0" smtClean="0">
                          <a:solidFill>
                            <a:srgbClr val="993366"/>
                          </a:solidFill>
                          <a:effectLst/>
                          <a:latin typeface="Calibri" panose="020F0502020204030204" pitchFamily="34" charset="0"/>
                          <a:ea typeface="Calibri"/>
                        </a:rPr>
                        <a:t>deep-rooted </a:t>
                      </a:r>
                      <a:r>
                        <a:rPr lang="en-GB" sz="2400" dirty="0">
                          <a:solidFill>
                            <a:srgbClr val="993366"/>
                          </a:solidFill>
                          <a:effectLst/>
                          <a:latin typeface="Calibri" panose="020F0502020204030204" pitchFamily="34" charset="0"/>
                          <a:ea typeface="Calibri"/>
                        </a:rPr>
                        <a:t>ideas of HO customer base and data security. </a:t>
                      </a:r>
                      <a:endParaRPr lang="en-GB" sz="2400" dirty="0">
                        <a:effectLst/>
                        <a:latin typeface="Calibri" panose="020F0502020204030204" pitchFamily="34" charset="0"/>
                        <a:ea typeface="Calibri"/>
                      </a:endParaRPr>
                    </a:p>
                  </a:txBody>
                  <a:tcPr marL="68580" marR="68580" marT="0" marB="0"/>
                </a:tc>
              </a:tr>
              <a:tr h="1553139">
                <a:tc gridSpan="2">
                  <a:txBody>
                    <a:bodyPr/>
                    <a:lstStyle/>
                    <a:p>
                      <a:pPr>
                        <a:spcBef>
                          <a:spcPts val="600"/>
                        </a:spcBef>
                        <a:spcAft>
                          <a:spcPts val="600"/>
                        </a:spcAft>
                      </a:pPr>
                      <a:r>
                        <a:rPr lang="en-GB" sz="2400" dirty="0" smtClean="0">
                          <a:solidFill>
                            <a:schemeClr val="accent1">
                              <a:lumMod val="50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600"/>
                        </a:spcAft>
                      </a:pPr>
                      <a:endParaRPr lang="en-GB" sz="2400" dirty="0">
                        <a:effectLst/>
                        <a:latin typeface="Calibri" panose="020F0502020204030204" pitchFamily="34" charset="0"/>
                        <a:ea typeface="Calibri"/>
                      </a:endParaRPr>
                    </a:p>
                  </a:txBody>
                  <a:tcPr marL="68580" marR="68580" marT="0" marB="0"/>
                </a:tc>
              </a:tr>
            </a:tbl>
          </a:graphicData>
        </a:graphic>
      </p:graphicFrame>
      <p:sp>
        <p:nvSpPr>
          <p:cNvPr id="11"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4224472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33806943"/>
              </p:ext>
            </p:extLst>
          </p:nvPr>
        </p:nvGraphicFramePr>
        <p:xfrm>
          <a:off x="457200" y="1171910"/>
          <a:ext cx="8025618" cy="5106587"/>
        </p:xfrm>
        <a:graphic>
          <a:graphicData uri="http://schemas.openxmlformats.org/drawingml/2006/table">
            <a:tbl>
              <a:tblPr firstRow="1" bandRow="1">
                <a:tableStyleId>{5C22544A-7EE6-4342-B048-85BDC9FD1C3A}</a:tableStyleId>
              </a:tblPr>
              <a:tblGrid>
                <a:gridCol w="3988191"/>
                <a:gridCol w="4037427"/>
              </a:tblGrid>
              <a:tr h="424079">
                <a:tc>
                  <a:txBody>
                    <a:bodyPr/>
                    <a:lstStyle/>
                    <a:p>
                      <a:pPr algn="ctr">
                        <a:spcBef>
                          <a:spcPts val="600"/>
                        </a:spcBef>
                        <a:spcAft>
                          <a:spcPts val="600"/>
                        </a:spcAft>
                      </a:pPr>
                      <a:r>
                        <a:rPr lang="en-GB" sz="2400" dirty="0" smtClean="0"/>
                        <a:t>Challenge 2</a:t>
                      </a:r>
                      <a:endParaRPr lang="en-GB" sz="2400" dirty="0"/>
                    </a:p>
                  </a:txBody>
                  <a:tcPr/>
                </a:tc>
                <a:tc>
                  <a:txBody>
                    <a:bodyPr/>
                    <a:lstStyle/>
                    <a:p>
                      <a:pPr algn="ctr">
                        <a:spcBef>
                          <a:spcPts val="600"/>
                        </a:spcBef>
                        <a:spcAft>
                          <a:spcPts val="600"/>
                        </a:spcAft>
                      </a:pPr>
                      <a:r>
                        <a:rPr lang="en-GB" sz="2400" dirty="0" smtClean="0"/>
                        <a:t>Consequence</a:t>
                      </a:r>
                      <a:endParaRPr lang="en-GB" sz="2400" dirty="0"/>
                    </a:p>
                  </a:txBody>
                  <a:tcPr/>
                </a:tc>
              </a:tr>
              <a:tr h="3053369">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No </a:t>
                      </a:r>
                      <a:r>
                        <a:rPr lang="en-GB" sz="2400" kern="1200" dirty="0">
                          <a:solidFill>
                            <a:srgbClr val="993366"/>
                          </a:solidFill>
                          <a:effectLst/>
                          <a:latin typeface="Calibri" panose="020F0502020204030204" pitchFamily="34" charset="0"/>
                          <a:ea typeface="Calibri"/>
                          <a:cs typeface="+mn-cs"/>
                        </a:rPr>
                        <a:t>coherent strategy or funding for MSDI related activities.</a:t>
                      </a:r>
                    </a:p>
                  </a:txBody>
                  <a:tcPr marL="68580" marR="68580" marT="0" marB="0"/>
                </a:tc>
                <a:tc>
                  <a:txBody>
                    <a:bodyPr/>
                    <a:lstStyle/>
                    <a:p>
                      <a:pPr>
                        <a:spcBef>
                          <a:spcPts val="600"/>
                        </a:spcBef>
                        <a:spcAft>
                          <a:spcPts val="0"/>
                        </a:spcAft>
                      </a:pPr>
                      <a:r>
                        <a:rPr lang="en-GB" sz="2400" kern="1200" dirty="0">
                          <a:solidFill>
                            <a:srgbClr val="993366"/>
                          </a:solidFill>
                          <a:effectLst/>
                          <a:latin typeface="Calibri" panose="020F0502020204030204" pitchFamily="34" charset="0"/>
                          <a:ea typeface="Calibri"/>
                          <a:cs typeface="+mn-cs"/>
                        </a:rPr>
                        <a:t>Reliance on in-kind support from a few organisations; stop-start implementation; HO community will fall further behind rest of world; charting legacy issues will remain thus </a:t>
                      </a:r>
                      <a:r>
                        <a:rPr lang="en-GB" sz="2400" kern="1200" dirty="0" smtClean="0">
                          <a:solidFill>
                            <a:srgbClr val="993366"/>
                          </a:solidFill>
                          <a:effectLst/>
                          <a:latin typeface="Calibri" panose="020F0502020204030204" pitchFamily="34" charset="0"/>
                          <a:ea typeface="Calibri"/>
                          <a:cs typeface="+mn-cs"/>
                        </a:rPr>
                        <a:t>holding back </a:t>
                      </a:r>
                      <a:r>
                        <a:rPr lang="en-GB" sz="2400" kern="1200" dirty="0">
                          <a:solidFill>
                            <a:srgbClr val="993366"/>
                          </a:solidFill>
                          <a:effectLst/>
                          <a:latin typeface="Calibri" panose="020F0502020204030204" pitchFamily="34" charset="0"/>
                          <a:ea typeface="Calibri"/>
                          <a:cs typeface="+mn-cs"/>
                        </a:rPr>
                        <a:t>e-navigation and </a:t>
                      </a:r>
                      <a:r>
                        <a:rPr lang="en-GB" sz="2400" kern="1200" dirty="0" smtClean="0">
                          <a:solidFill>
                            <a:srgbClr val="993366"/>
                          </a:solidFill>
                          <a:effectLst/>
                          <a:latin typeface="Calibri" panose="020F0502020204030204" pitchFamily="34" charset="0"/>
                          <a:ea typeface="Calibri"/>
                          <a:cs typeface="+mn-cs"/>
                        </a:rPr>
                        <a:t>potentially damaging </a:t>
                      </a:r>
                      <a:r>
                        <a:rPr lang="en-GB" sz="2400" kern="1200" dirty="0">
                          <a:solidFill>
                            <a:srgbClr val="993366"/>
                          </a:solidFill>
                          <a:effectLst/>
                          <a:latin typeface="Calibri" panose="020F0502020204030204" pitchFamily="34" charset="0"/>
                          <a:ea typeface="Calibri"/>
                          <a:cs typeface="+mn-cs"/>
                        </a:rPr>
                        <a:t>HO </a:t>
                      </a:r>
                      <a:r>
                        <a:rPr lang="en-GB" sz="2400" kern="1200" dirty="0" smtClean="0">
                          <a:solidFill>
                            <a:srgbClr val="993366"/>
                          </a:solidFill>
                          <a:effectLst/>
                          <a:latin typeface="Calibri" panose="020F0502020204030204" pitchFamily="34" charset="0"/>
                          <a:ea typeface="Calibri"/>
                          <a:cs typeface="+mn-cs"/>
                        </a:rPr>
                        <a:t>reputations.</a:t>
                      </a:r>
                      <a:endParaRPr lang="en-GB" sz="2400" kern="1200" dirty="0">
                        <a:solidFill>
                          <a:srgbClr val="993366"/>
                        </a:solidFill>
                        <a:effectLst/>
                        <a:latin typeface="Calibri" panose="020F0502020204030204" pitchFamily="34" charset="0"/>
                        <a:ea typeface="Calibri"/>
                        <a:cs typeface="+mn-cs"/>
                      </a:endParaRPr>
                    </a:p>
                  </a:txBody>
                  <a:tcPr marL="68580" marR="68580" marT="0" marB="0"/>
                </a:tc>
              </a:tr>
              <a:tr h="1357547">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50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9"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3757884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89432275"/>
              </p:ext>
            </p:extLst>
          </p:nvPr>
        </p:nvGraphicFramePr>
        <p:xfrm>
          <a:off x="499404" y="1228181"/>
          <a:ext cx="8025618" cy="5016498"/>
        </p:xfrm>
        <a:graphic>
          <a:graphicData uri="http://schemas.openxmlformats.org/drawingml/2006/table">
            <a:tbl>
              <a:tblPr firstRow="1" bandRow="1">
                <a:tableStyleId>{5C22544A-7EE6-4342-B048-85BDC9FD1C3A}</a:tableStyleId>
              </a:tblPr>
              <a:tblGrid>
                <a:gridCol w="3988191"/>
                <a:gridCol w="4037427"/>
              </a:tblGrid>
              <a:tr h="431873">
                <a:tc>
                  <a:txBody>
                    <a:bodyPr/>
                    <a:lstStyle/>
                    <a:p>
                      <a:pPr algn="ctr">
                        <a:spcBef>
                          <a:spcPts val="600"/>
                        </a:spcBef>
                        <a:spcAft>
                          <a:spcPts val="600"/>
                        </a:spcAft>
                      </a:pPr>
                      <a:r>
                        <a:rPr lang="en-GB" sz="2400" dirty="0" smtClean="0"/>
                        <a:t>Challenge 3</a:t>
                      </a:r>
                      <a:endParaRPr lang="en-GB" sz="2400" dirty="0"/>
                    </a:p>
                  </a:txBody>
                  <a:tcPr/>
                </a:tc>
                <a:tc>
                  <a:txBody>
                    <a:bodyPr/>
                    <a:lstStyle/>
                    <a:p>
                      <a:pPr algn="ctr">
                        <a:spcBef>
                          <a:spcPts val="600"/>
                        </a:spcBef>
                        <a:spcAft>
                          <a:spcPts val="600"/>
                        </a:spcAft>
                      </a:pPr>
                      <a:r>
                        <a:rPr lang="en-GB" sz="2400" dirty="0" smtClean="0"/>
                        <a:t>Consequence</a:t>
                      </a:r>
                      <a:endParaRPr lang="en-GB" sz="2400" dirty="0"/>
                    </a:p>
                  </a:txBody>
                  <a:tcPr/>
                </a:tc>
              </a:tr>
              <a:tr h="2663220">
                <a:tc>
                  <a:txBody>
                    <a:bodyPr/>
                    <a:lstStyle/>
                    <a:p>
                      <a:pPr>
                        <a:spcBef>
                          <a:spcPts val="600"/>
                        </a:spcBef>
                        <a:spcAft>
                          <a:spcPts val="0"/>
                        </a:spcAft>
                      </a:pPr>
                      <a:r>
                        <a:rPr lang="en-GB" sz="2000" kern="1200" dirty="0" smtClean="0">
                          <a:solidFill>
                            <a:srgbClr val="993366"/>
                          </a:solidFill>
                          <a:effectLst/>
                          <a:latin typeface="Calibri" panose="020F0502020204030204" pitchFamily="34" charset="0"/>
                          <a:ea typeface="Calibri"/>
                          <a:cs typeface="+mn-cs"/>
                        </a:rPr>
                        <a:t>Lack </a:t>
                      </a:r>
                      <a:r>
                        <a:rPr lang="en-GB" sz="2000" kern="1200" dirty="0">
                          <a:solidFill>
                            <a:srgbClr val="993366"/>
                          </a:solidFill>
                          <a:effectLst/>
                          <a:latin typeface="Calibri" panose="020F0502020204030204" pitchFamily="34" charset="0"/>
                          <a:ea typeface="Calibri"/>
                          <a:cs typeface="+mn-cs"/>
                        </a:rPr>
                        <a:t>of fundamental skills in data management and GIS.</a:t>
                      </a:r>
                    </a:p>
                  </a:txBody>
                  <a:tcPr marL="68580" marR="68580" marT="0" marB="0"/>
                </a:tc>
                <a:tc>
                  <a:txBody>
                    <a:bodyPr/>
                    <a:lstStyle/>
                    <a:p>
                      <a:pPr>
                        <a:spcBef>
                          <a:spcPts val="600"/>
                        </a:spcBef>
                        <a:spcAft>
                          <a:spcPts val="0"/>
                        </a:spcAft>
                      </a:pPr>
                      <a:r>
                        <a:rPr lang="en-GB" sz="2000" kern="1200" dirty="0" smtClean="0">
                          <a:solidFill>
                            <a:srgbClr val="993366"/>
                          </a:solidFill>
                          <a:effectLst/>
                          <a:latin typeface="Calibri" panose="020F0502020204030204" pitchFamily="34" charset="0"/>
                          <a:ea typeface="Calibri"/>
                          <a:cs typeface="+mn-cs"/>
                        </a:rPr>
                        <a:t>Legacy work practices; inefficiencies; limited value for HO data; deep-rooted ideas of HO customer base and data security.</a:t>
                      </a:r>
                      <a:endParaRPr lang="en-GB" sz="2000" kern="1200" dirty="0">
                        <a:solidFill>
                          <a:srgbClr val="993366"/>
                        </a:solidFill>
                        <a:effectLst/>
                        <a:latin typeface="Calibri" panose="020F0502020204030204" pitchFamily="34" charset="0"/>
                        <a:ea typeface="Calibri"/>
                        <a:cs typeface="+mn-cs"/>
                      </a:endParaRPr>
                    </a:p>
                    <a:p>
                      <a:pPr>
                        <a:spcBef>
                          <a:spcPts val="600"/>
                        </a:spcBef>
                        <a:spcAft>
                          <a:spcPts val="0"/>
                        </a:spcAft>
                      </a:pPr>
                      <a:r>
                        <a:rPr lang="en-GB" sz="2000" kern="1200" dirty="0" smtClean="0">
                          <a:solidFill>
                            <a:srgbClr val="993366"/>
                          </a:solidFill>
                          <a:effectLst/>
                          <a:latin typeface="Calibri" panose="020F0502020204030204" pitchFamily="34" charset="0"/>
                          <a:ea typeface="Calibri"/>
                          <a:cs typeface="+mn-cs"/>
                        </a:rPr>
                        <a:t>Frustration </a:t>
                      </a:r>
                      <a:r>
                        <a:rPr lang="en-GB" sz="2000" kern="1200" dirty="0">
                          <a:solidFill>
                            <a:srgbClr val="993366"/>
                          </a:solidFill>
                          <a:effectLst/>
                          <a:latin typeface="Calibri" panose="020F0502020204030204" pitchFamily="34" charset="0"/>
                          <a:ea typeface="Calibri"/>
                          <a:cs typeface="+mn-cs"/>
                        </a:rPr>
                        <a:t>that these skills are seen as unimportant and at a lack of progress; may result in best </a:t>
                      </a:r>
                      <a:r>
                        <a:rPr lang="en-GB" sz="2000" kern="1200" dirty="0" smtClean="0">
                          <a:solidFill>
                            <a:srgbClr val="993366"/>
                          </a:solidFill>
                          <a:effectLst/>
                          <a:latin typeface="Calibri" panose="020F0502020204030204" pitchFamily="34" charset="0"/>
                          <a:ea typeface="Calibri"/>
                          <a:cs typeface="+mn-cs"/>
                        </a:rPr>
                        <a:t>Policy / People </a:t>
                      </a:r>
                      <a:r>
                        <a:rPr lang="en-GB" sz="2000" kern="1200" dirty="0">
                          <a:solidFill>
                            <a:srgbClr val="993366"/>
                          </a:solidFill>
                          <a:effectLst/>
                          <a:latin typeface="Calibri" panose="020F0502020204030204" pitchFamily="34" charset="0"/>
                          <a:ea typeface="Calibri"/>
                          <a:cs typeface="+mn-cs"/>
                        </a:rPr>
                        <a:t>not joining or leaving profession</a:t>
                      </a:r>
                      <a:r>
                        <a:rPr lang="en-GB" sz="2000" kern="1200" dirty="0" smtClean="0">
                          <a:solidFill>
                            <a:srgbClr val="993366"/>
                          </a:solidFill>
                          <a:effectLst/>
                          <a:latin typeface="Calibri" panose="020F0502020204030204" pitchFamily="34" charset="0"/>
                          <a:ea typeface="Calibri"/>
                          <a:cs typeface="+mn-cs"/>
                        </a:rPr>
                        <a:t>.</a:t>
                      </a:r>
                      <a:endParaRPr lang="en-GB" sz="2000" kern="1200" dirty="0">
                        <a:solidFill>
                          <a:srgbClr val="993366"/>
                        </a:solidFill>
                        <a:effectLst/>
                        <a:latin typeface="Calibri" panose="020F0502020204030204" pitchFamily="34" charset="0"/>
                        <a:ea typeface="Calibri"/>
                        <a:cs typeface="+mn-cs"/>
                      </a:endParaRPr>
                    </a:p>
                  </a:txBody>
                  <a:tcPr marL="68580" marR="68580" marT="0" marB="0"/>
                </a:tc>
              </a:tr>
              <a:tr h="1739898">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000" dirty="0" smtClean="0">
                          <a:solidFill>
                            <a:schemeClr val="accent1">
                              <a:lumMod val="50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0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4265390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83228423"/>
              </p:ext>
            </p:extLst>
          </p:nvPr>
        </p:nvGraphicFramePr>
        <p:xfrm>
          <a:off x="457200" y="1382929"/>
          <a:ext cx="8025618" cy="5143961"/>
        </p:xfrm>
        <a:graphic>
          <a:graphicData uri="http://schemas.openxmlformats.org/drawingml/2006/table">
            <a:tbl>
              <a:tblPr firstRow="1" bandRow="1">
                <a:tableStyleId>{5C22544A-7EE6-4342-B048-85BDC9FD1C3A}</a:tableStyleId>
              </a:tblPr>
              <a:tblGrid>
                <a:gridCol w="3988191"/>
                <a:gridCol w="4037427"/>
              </a:tblGrid>
              <a:tr h="439084">
                <a:tc>
                  <a:txBody>
                    <a:bodyPr/>
                    <a:lstStyle/>
                    <a:p>
                      <a:pPr algn="ctr">
                        <a:spcBef>
                          <a:spcPts val="600"/>
                        </a:spcBef>
                        <a:spcAft>
                          <a:spcPts val="600"/>
                        </a:spcAft>
                      </a:pPr>
                      <a:r>
                        <a:rPr lang="en-GB" sz="2400" dirty="0" smtClean="0"/>
                        <a:t>Challenge 4</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2050241">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Legacy </a:t>
                      </a:r>
                      <a:r>
                        <a:rPr lang="en-GB" sz="2400" kern="1200" dirty="0">
                          <a:solidFill>
                            <a:srgbClr val="993366"/>
                          </a:solidFill>
                          <a:effectLst/>
                          <a:latin typeface="Calibri" panose="020F0502020204030204" pitchFamily="34" charset="0"/>
                          <a:ea typeface="Calibri"/>
                          <a:cs typeface="+mn-cs"/>
                        </a:rPr>
                        <a:t>datasets and work practices do not support SDI.</a:t>
                      </a:r>
                    </a:p>
                  </a:txBody>
                  <a:tcPr marL="68580" marR="68580" marT="0" marB="0"/>
                </a:tc>
                <a:tc>
                  <a:txBody>
                    <a:bodyPr/>
                    <a:lstStyle/>
                    <a:p>
                      <a:pPr>
                        <a:spcBef>
                          <a:spcPts val="600"/>
                        </a:spcBef>
                        <a:spcAft>
                          <a:spcPts val="0"/>
                        </a:spcAft>
                      </a:pPr>
                      <a:r>
                        <a:rPr lang="en-GB" sz="2400" kern="1200" dirty="0">
                          <a:solidFill>
                            <a:srgbClr val="993366"/>
                          </a:solidFill>
                          <a:effectLst/>
                          <a:latin typeface="Calibri" panose="020F0502020204030204" pitchFamily="34" charset="0"/>
                          <a:ea typeface="Calibri"/>
                          <a:cs typeface="+mn-cs"/>
                        </a:rPr>
                        <a:t>HO mind sets </a:t>
                      </a:r>
                      <a:r>
                        <a:rPr lang="en-GB" sz="2400" kern="1200" dirty="0" smtClean="0">
                          <a:solidFill>
                            <a:srgbClr val="993366"/>
                          </a:solidFill>
                          <a:effectLst/>
                          <a:latin typeface="Calibri" panose="020F0502020204030204" pitchFamily="34" charset="0"/>
                          <a:ea typeface="Calibri"/>
                          <a:cs typeface="+mn-cs"/>
                        </a:rPr>
                        <a:t>and</a:t>
                      </a:r>
                      <a:r>
                        <a:rPr lang="en-GB" sz="2400" kern="1200" dirty="0">
                          <a:solidFill>
                            <a:srgbClr val="993366"/>
                          </a:solidFill>
                          <a:effectLst/>
                          <a:latin typeface="Calibri" panose="020F0502020204030204" pitchFamily="34" charset="0"/>
                          <a:ea typeface="Calibri"/>
                          <a:cs typeface="+mn-cs"/>
                        </a:rPr>
                        <a:t> workflows are </a:t>
                      </a:r>
                      <a:r>
                        <a:rPr lang="en-GB" sz="2400" kern="1200" dirty="0" smtClean="0">
                          <a:solidFill>
                            <a:srgbClr val="993366"/>
                          </a:solidFill>
                          <a:effectLst/>
                          <a:latin typeface="Calibri" panose="020F0502020204030204" pitchFamily="34" charset="0"/>
                          <a:ea typeface="Calibri"/>
                          <a:cs typeface="+mn-cs"/>
                        </a:rPr>
                        <a:t>rooted </a:t>
                      </a:r>
                      <a:r>
                        <a:rPr lang="en-GB" sz="2400" kern="1200" dirty="0">
                          <a:solidFill>
                            <a:srgbClr val="993366"/>
                          </a:solidFill>
                          <a:effectLst/>
                          <a:latin typeface="Calibri" panose="020F0502020204030204" pitchFamily="34" charset="0"/>
                          <a:ea typeface="Calibri"/>
                          <a:cs typeface="+mn-cs"/>
                        </a:rPr>
                        <a:t>in charting.</a:t>
                      </a:r>
                    </a:p>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Awareness of benefits data centric approach improving but HOs ill-equipped to implement</a:t>
                      </a:r>
                      <a:r>
                        <a:rPr lang="en-GB" sz="2400" kern="1200" baseline="0" dirty="0" smtClean="0">
                          <a:solidFill>
                            <a:srgbClr val="993366"/>
                          </a:solidFill>
                          <a:effectLst/>
                          <a:latin typeface="Calibri" panose="020F0502020204030204" pitchFamily="34" charset="0"/>
                          <a:ea typeface="Calibri"/>
                          <a:cs typeface="+mn-cs"/>
                        </a:rPr>
                        <a:t> it.</a:t>
                      </a:r>
                      <a:r>
                        <a:rPr lang="en-GB" sz="2400" kern="1200" dirty="0" smtClean="0">
                          <a:solidFill>
                            <a:srgbClr val="993366"/>
                          </a:solidFill>
                          <a:effectLst/>
                          <a:latin typeface="Calibri" panose="020F0502020204030204" pitchFamily="34" charset="0"/>
                          <a:ea typeface="Calibri"/>
                          <a:cs typeface="+mn-cs"/>
                        </a:rPr>
                        <a:t> </a:t>
                      </a:r>
                      <a:r>
                        <a:rPr lang="en-GB" sz="2400" kern="1200" dirty="0">
                          <a:solidFill>
                            <a:srgbClr val="993366"/>
                          </a:solidFill>
                          <a:effectLst/>
                          <a:latin typeface="Calibri" panose="020F0502020204030204" pitchFamily="34" charset="0"/>
                          <a:ea typeface="Calibri"/>
                          <a:cs typeface="+mn-cs"/>
                        </a:rPr>
                        <a:t/>
                      </a:r>
                      <a:br>
                        <a:rPr lang="en-GB" sz="2400" kern="1200" dirty="0">
                          <a:solidFill>
                            <a:srgbClr val="993366"/>
                          </a:solidFill>
                          <a:effectLst/>
                          <a:latin typeface="Calibri" panose="020F0502020204030204" pitchFamily="34" charset="0"/>
                          <a:ea typeface="Calibri"/>
                          <a:cs typeface="+mn-cs"/>
                        </a:rPr>
                      </a:br>
                      <a:r>
                        <a:rPr lang="en-GB" sz="2400" kern="1200" dirty="0">
                          <a:solidFill>
                            <a:srgbClr val="993366"/>
                          </a:solidFill>
                          <a:effectLst/>
                          <a:latin typeface="Calibri" panose="020F0502020204030204" pitchFamily="34" charset="0"/>
                          <a:ea typeface="Calibri"/>
                          <a:cs typeface="+mn-cs"/>
                        </a:rPr>
                        <a:t>    </a:t>
                      </a:r>
                    </a:p>
                  </a:txBody>
                  <a:tcPr marL="68580" marR="68580" marT="0" marB="0"/>
                </a:tc>
              </a:tr>
              <a:tr h="2050241">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50000"/>
                            </a:schemeClr>
                          </a:solidFill>
                          <a:effectLst/>
                          <a:latin typeface="Calibri" panose="020F0502020204030204" pitchFamily="34" charset="0"/>
                          <a:ea typeface="Calibri"/>
                        </a:rPr>
                        <a:t>Potential Solution:</a:t>
                      </a:r>
                    </a:p>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Data</a:t>
            </a:r>
          </a:p>
        </p:txBody>
      </p:sp>
    </p:spTree>
    <p:extLst>
      <p:ext uri="{BB962C8B-B14F-4D97-AF65-F5344CB8AC3E}">
        <p14:creationId xmlns:p14="http://schemas.microsoft.com/office/powerpoint/2010/main" val="1538408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907833740"/>
              </p:ext>
            </p:extLst>
          </p:nvPr>
        </p:nvGraphicFramePr>
        <p:xfrm>
          <a:off x="471268" y="1382930"/>
          <a:ext cx="8025618" cy="4714707"/>
        </p:xfrm>
        <a:graphic>
          <a:graphicData uri="http://schemas.openxmlformats.org/drawingml/2006/table">
            <a:tbl>
              <a:tblPr firstRow="1" bandRow="1">
                <a:tableStyleId>{5C22544A-7EE6-4342-B048-85BDC9FD1C3A}</a:tableStyleId>
              </a:tblPr>
              <a:tblGrid>
                <a:gridCol w="3988191"/>
                <a:gridCol w="4037427"/>
              </a:tblGrid>
              <a:tr h="441805">
                <a:tc>
                  <a:txBody>
                    <a:bodyPr/>
                    <a:lstStyle/>
                    <a:p>
                      <a:pPr algn="ctr">
                        <a:spcBef>
                          <a:spcPts val="600"/>
                        </a:spcBef>
                        <a:spcAft>
                          <a:spcPts val="600"/>
                        </a:spcAft>
                      </a:pPr>
                      <a:r>
                        <a:rPr lang="en-GB" sz="2400" dirty="0" smtClean="0"/>
                        <a:t>Challenge 5</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2062947">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Multiple </a:t>
                      </a:r>
                      <a:r>
                        <a:rPr lang="en-GB" sz="2400" kern="1200" dirty="0">
                          <a:solidFill>
                            <a:srgbClr val="993366"/>
                          </a:solidFill>
                          <a:effectLst/>
                          <a:latin typeface="Calibri" panose="020F0502020204030204" pitchFamily="34" charset="0"/>
                          <a:ea typeface="Calibri"/>
                          <a:cs typeface="+mn-cs"/>
                        </a:rPr>
                        <a:t>datasets in a wide variety of (new) </a:t>
                      </a:r>
                      <a:r>
                        <a:rPr lang="en-GB" sz="2400" kern="1200" dirty="0" smtClean="0">
                          <a:solidFill>
                            <a:srgbClr val="993366"/>
                          </a:solidFill>
                          <a:effectLst/>
                          <a:latin typeface="Calibri" panose="020F0502020204030204" pitchFamily="34" charset="0"/>
                          <a:ea typeface="Calibri"/>
                          <a:cs typeface="+mn-cs"/>
                        </a:rPr>
                        <a:t>formats.</a:t>
                      </a:r>
                      <a:endParaRPr lang="en-GB" sz="2400" kern="1200" dirty="0">
                        <a:solidFill>
                          <a:srgbClr val="993366"/>
                        </a:solidFill>
                        <a:effectLst/>
                        <a:latin typeface="Calibri" panose="020F0502020204030204" pitchFamily="34" charset="0"/>
                        <a:ea typeface="Calibri"/>
                        <a:cs typeface="+mn-cs"/>
                      </a:endParaRPr>
                    </a:p>
                  </a:txBody>
                  <a:tcPr marL="68580" marR="68580" marT="0" marB="0"/>
                </a:tc>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The </a:t>
                      </a:r>
                      <a:r>
                        <a:rPr lang="en-GB" sz="2400" kern="1200" dirty="0">
                          <a:solidFill>
                            <a:srgbClr val="993366"/>
                          </a:solidFill>
                          <a:effectLst/>
                          <a:latin typeface="Calibri" panose="020F0502020204030204" pitchFamily="34" charset="0"/>
                          <a:ea typeface="Calibri"/>
                          <a:cs typeface="+mn-cs"/>
                        </a:rPr>
                        <a:t>different types of data that conform a marine environment makes them difficult to harmonize in a single combined usable way – a common </a:t>
                      </a:r>
                      <a:r>
                        <a:rPr lang="en-GB" sz="2400" kern="1200" dirty="0" smtClean="0">
                          <a:solidFill>
                            <a:srgbClr val="993366"/>
                          </a:solidFill>
                          <a:effectLst/>
                          <a:latin typeface="Calibri" panose="020F0502020204030204" pitchFamily="34" charset="0"/>
                          <a:ea typeface="Calibri"/>
                          <a:cs typeface="+mn-cs"/>
                        </a:rPr>
                        <a:t>platform.</a:t>
                      </a:r>
                      <a:endParaRPr lang="en-GB" sz="2400" kern="1200" dirty="0">
                        <a:solidFill>
                          <a:srgbClr val="993366"/>
                        </a:solidFill>
                        <a:effectLst/>
                        <a:latin typeface="Calibri" panose="020F0502020204030204" pitchFamily="34" charset="0"/>
                        <a:ea typeface="Calibri"/>
                        <a:cs typeface="+mn-cs"/>
                      </a:endParaRPr>
                    </a:p>
                  </a:txBody>
                  <a:tcPr marL="68580" marR="68580" marT="0" marB="0"/>
                </a:tc>
              </a:tr>
              <a:tr h="2062947">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Data</a:t>
            </a:r>
          </a:p>
        </p:txBody>
      </p:sp>
    </p:spTree>
    <p:extLst>
      <p:ext uri="{BB962C8B-B14F-4D97-AF65-F5344CB8AC3E}">
        <p14:creationId xmlns:p14="http://schemas.microsoft.com/office/powerpoint/2010/main" val="522298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591408302"/>
              </p:ext>
            </p:extLst>
          </p:nvPr>
        </p:nvGraphicFramePr>
        <p:xfrm>
          <a:off x="471268" y="1298523"/>
          <a:ext cx="8025618" cy="4590989"/>
        </p:xfrm>
        <a:graphic>
          <a:graphicData uri="http://schemas.openxmlformats.org/drawingml/2006/table">
            <a:tbl>
              <a:tblPr firstRow="1" bandRow="1">
                <a:tableStyleId>{5C22544A-7EE6-4342-B048-85BDC9FD1C3A}</a:tableStyleId>
              </a:tblPr>
              <a:tblGrid>
                <a:gridCol w="3988191"/>
                <a:gridCol w="4037427"/>
              </a:tblGrid>
              <a:tr h="383474">
                <a:tc>
                  <a:txBody>
                    <a:bodyPr/>
                    <a:lstStyle/>
                    <a:p>
                      <a:pPr algn="ctr">
                        <a:spcBef>
                          <a:spcPts val="600"/>
                        </a:spcBef>
                        <a:spcAft>
                          <a:spcPts val="600"/>
                        </a:spcAft>
                      </a:pPr>
                      <a:r>
                        <a:rPr lang="en-GB" sz="2400" dirty="0" smtClean="0"/>
                        <a:t>Challenge 6</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2518149">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Lack </a:t>
                      </a:r>
                      <a:r>
                        <a:rPr lang="en-GB" sz="2400" kern="1200" dirty="0">
                          <a:solidFill>
                            <a:srgbClr val="993366"/>
                          </a:solidFill>
                          <a:effectLst/>
                          <a:latin typeface="Calibri" panose="020F0502020204030204" pitchFamily="34" charset="0"/>
                          <a:ea typeface="Calibri"/>
                          <a:cs typeface="+mn-cs"/>
                        </a:rPr>
                        <a:t>of awareness and understanding of emerging technologies and </a:t>
                      </a:r>
                      <a:r>
                        <a:rPr lang="en-GB" sz="2400" kern="1200" dirty="0" smtClean="0">
                          <a:solidFill>
                            <a:srgbClr val="993366"/>
                          </a:solidFill>
                          <a:effectLst/>
                          <a:latin typeface="Calibri" panose="020F0502020204030204" pitchFamily="34" charset="0"/>
                          <a:ea typeface="Calibri"/>
                          <a:cs typeface="+mn-cs"/>
                        </a:rPr>
                        <a:t>formats </a:t>
                      </a:r>
                      <a:r>
                        <a:rPr lang="en-GB" sz="2400" kern="1200" dirty="0">
                          <a:solidFill>
                            <a:srgbClr val="993366"/>
                          </a:solidFill>
                          <a:effectLst/>
                          <a:latin typeface="Calibri" panose="020F0502020204030204" pitchFamily="34" charset="0"/>
                          <a:ea typeface="Calibri"/>
                          <a:cs typeface="+mn-cs"/>
                        </a:rPr>
                        <a:t>to represent dynamic marine data </a:t>
                      </a:r>
                      <a:r>
                        <a:rPr lang="en-GB" sz="2400" kern="1200" dirty="0" smtClean="0">
                          <a:solidFill>
                            <a:srgbClr val="993366"/>
                          </a:solidFill>
                          <a:effectLst/>
                          <a:latin typeface="Calibri" panose="020F0502020204030204" pitchFamily="34" charset="0"/>
                          <a:ea typeface="Calibri"/>
                          <a:cs typeface="+mn-cs"/>
                        </a:rPr>
                        <a:t>and dimensional </a:t>
                      </a:r>
                      <a:r>
                        <a:rPr lang="en-GB" sz="2400" kern="1200" dirty="0">
                          <a:solidFill>
                            <a:srgbClr val="993366"/>
                          </a:solidFill>
                          <a:effectLst/>
                          <a:latin typeface="Calibri" panose="020F0502020204030204" pitchFamily="34" charset="0"/>
                          <a:ea typeface="Calibri"/>
                          <a:cs typeface="+mn-cs"/>
                        </a:rPr>
                        <a:t>data </a:t>
                      </a:r>
                      <a:r>
                        <a:rPr lang="en-GB" sz="2400" kern="1200" baseline="0" dirty="0" smtClean="0">
                          <a:solidFill>
                            <a:srgbClr val="993366"/>
                          </a:solidFill>
                          <a:effectLst/>
                          <a:latin typeface="Calibri" panose="020F0502020204030204" pitchFamily="34" charset="0"/>
                          <a:ea typeface="Calibri"/>
                          <a:cs typeface="+mn-cs"/>
                        </a:rPr>
                        <a:t> - </a:t>
                      </a:r>
                      <a:r>
                        <a:rPr lang="en-GB" sz="2400" kern="1200" dirty="0" smtClean="0">
                          <a:solidFill>
                            <a:srgbClr val="993366"/>
                          </a:solidFill>
                          <a:effectLst/>
                          <a:latin typeface="Calibri" panose="020F0502020204030204" pitchFamily="34" charset="0"/>
                          <a:ea typeface="Calibri"/>
                          <a:cs typeface="+mn-cs"/>
                        </a:rPr>
                        <a:t>related </a:t>
                      </a:r>
                      <a:r>
                        <a:rPr lang="en-GB" sz="2400" kern="1200" dirty="0">
                          <a:solidFill>
                            <a:srgbClr val="993366"/>
                          </a:solidFill>
                          <a:effectLst/>
                          <a:latin typeface="Calibri" panose="020F0502020204030204" pitchFamily="34" charset="0"/>
                          <a:ea typeface="Calibri"/>
                          <a:cs typeface="+mn-cs"/>
                        </a:rPr>
                        <a:t>to No. 3 </a:t>
                      </a:r>
                      <a:endParaRPr lang="en-GB" sz="2400" kern="1200" dirty="0" smtClean="0">
                        <a:solidFill>
                          <a:srgbClr val="993366"/>
                        </a:solidFill>
                        <a:effectLst/>
                        <a:latin typeface="Calibri" panose="020F0502020204030204" pitchFamily="34" charset="0"/>
                        <a:ea typeface="Calibri"/>
                        <a:cs typeface="+mn-cs"/>
                      </a:endParaRPr>
                    </a:p>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Most</a:t>
                      </a:r>
                      <a:r>
                        <a:rPr lang="en-GB" sz="2400" kern="1200" dirty="0">
                          <a:solidFill>
                            <a:srgbClr val="993366"/>
                          </a:solidFill>
                          <a:effectLst/>
                          <a:latin typeface="Calibri" panose="020F0502020204030204" pitchFamily="34" charset="0"/>
                          <a:ea typeface="Calibri"/>
                          <a:cs typeface="+mn-cs"/>
                        </a:rPr>
                        <a:t> HOs keep their attention on the navigational aspects of their mission, they don’t know how the GIS world evolves and what’s the latest technology available that can be used in actual MSDI implementations</a:t>
                      </a:r>
                    </a:p>
                  </a:txBody>
                  <a:tcPr marL="68580" marR="68580" marT="0" marB="0"/>
                </a:tc>
              </a:tr>
              <a:tr h="1497269">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1799629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a:xfrm>
            <a:off x="457200" y="6356350"/>
            <a:ext cx="5562600" cy="365125"/>
          </a:xfrm>
        </p:spPr>
        <p:txBody>
          <a:bodyPr/>
          <a:lstStyle/>
          <a:p>
            <a:pPr algn="l"/>
            <a:r>
              <a:rPr lang="nn-NO" b="1" smtClean="0"/>
              <a:t>IHO MSDI WG Open Forum, 3 March 2015, London</a:t>
            </a:r>
            <a:endParaRPr lang="en-GB" b="1" dirty="0" smtClean="0"/>
          </a:p>
        </p:txBody>
      </p:sp>
      <p:sp>
        <p:nvSpPr>
          <p:cNvPr id="8" name="Slide Number Placeholder 3"/>
          <p:cNvSpPr>
            <a:spLocks noGrp="1"/>
          </p:cNvSpPr>
          <p:nvPr>
            <p:ph type="sldNum" sz="quarter" idx="11"/>
          </p:nvPr>
        </p:nvSpPr>
        <p:spPr>
          <a:xfrm>
            <a:off x="6553200" y="6356350"/>
            <a:ext cx="2133600" cy="365125"/>
          </a:xfrm>
        </p:spPr>
        <p:txBody>
          <a:bodyPr/>
          <a:lstStyle/>
          <a:p>
            <a:fld id="{B49E417A-A3E1-DD41-875F-2A4C92CB772C}" type="slidenum">
              <a:rPr lang="en-US" smtClean="0"/>
              <a:pPr/>
              <a:t>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256429058"/>
              </p:ext>
            </p:extLst>
          </p:nvPr>
        </p:nvGraphicFramePr>
        <p:xfrm>
          <a:off x="471268" y="1298523"/>
          <a:ext cx="8025618" cy="4472618"/>
        </p:xfrm>
        <a:graphic>
          <a:graphicData uri="http://schemas.openxmlformats.org/drawingml/2006/table">
            <a:tbl>
              <a:tblPr firstRow="1" bandRow="1">
                <a:tableStyleId>{5C22544A-7EE6-4342-B048-85BDC9FD1C3A}</a:tableStyleId>
              </a:tblPr>
              <a:tblGrid>
                <a:gridCol w="3988191"/>
                <a:gridCol w="4037427"/>
              </a:tblGrid>
              <a:tr h="383474">
                <a:tc>
                  <a:txBody>
                    <a:bodyPr/>
                    <a:lstStyle/>
                    <a:p>
                      <a:pPr algn="ctr">
                        <a:spcBef>
                          <a:spcPts val="600"/>
                        </a:spcBef>
                        <a:spcAft>
                          <a:spcPts val="600"/>
                        </a:spcAft>
                      </a:pPr>
                      <a:r>
                        <a:rPr lang="en-GB" sz="2400" dirty="0" smtClean="0"/>
                        <a:t>Challenge 7</a:t>
                      </a:r>
                      <a:endParaRPr lang="en-GB" sz="2400" dirty="0"/>
                    </a:p>
                  </a:txBody>
                  <a:tcPr/>
                </a:tc>
                <a:tc>
                  <a:txBody>
                    <a:bodyPr/>
                    <a:lstStyle/>
                    <a:p>
                      <a:pPr algn="ctr">
                        <a:spcBef>
                          <a:spcPts val="600"/>
                        </a:spcBef>
                        <a:spcAft>
                          <a:spcPts val="600"/>
                        </a:spcAft>
                      </a:pPr>
                      <a:r>
                        <a:rPr lang="en-GB" sz="2400" dirty="0" smtClean="0"/>
                        <a:t>Comment</a:t>
                      </a:r>
                      <a:endParaRPr lang="en-GB" sz="2400" dirty="0"/>
                    </a:p>
                  </a:txBody>
                  <a:tcPr/>
                </a:tc>
              </a:tr>
              <a:tr h="2518149">
                <a:tc>
                  <a:txBody>
                    <a:bodyPr/>
                    <a:lstStyle/>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Hydrographic </a:t>
                      </a:r>
                      <a:r>
                        <a:rPr lang="en-GB" sz="2400" kern="1200" dirty="0">
                          <a:solidFill>
                            <a:srgbClr val="993366"/>
                          </a:solidFill>
                          <a:effectLst/>
                          <a:latin typeface="Calibri" panose="020F0502020204030204" pitchFamily="34" charset="0"/>
                          <a:ea typeface="Calibri"/>
                          <a:cs typeface="+mn-cs"/>
                        </a:rPr>
                        <a:t>and oceanographic community </a:t>
                      </a:r>
                      <a:r>
                        <a:rPr lang="en-GB" sz="2400" kern="1200" dirty="0" smtClean="0">
                          <a:solidFill>
                            <a:srgbClr val="993366"/>
                          </a:solidFill>
                          <a:effectLst/>
                          <a:latin typeface="Calibri" panose="020F0502020204030204" pitchFamily="34" charset="0"/>
                          <a:ea typeface="Calibri"/>
                          <a:cs typeface="+mn-cs"/>
                        </a:rPr>
                        <a:t>works alone despite numerous potential synergies</a:t>
                      </a:r>
                    </a:p>
                    <a:p>
                      <a:pPr>
                        <a:spcBef>
                          <a:spcPts val="600"/>
                        </a:spcBef>
                        <a:spcAft>
                          <a:spcPts val="0"/>
                        </a:spcAft>
                      </a:pPr>
                      <a:r>
                        <a:rPr lang="en-GB" sz="2400" kern="1200" dirty="0" smtClean="0">
                          <a:solidFill>
                            <a:srgbClr val="993366"/>
                          </a:solidFill>
                          <a:effectLst/>
                          <a:latin typeface="Calibri" panose="020F0502020204030204" pitchFamily="34" charset="0"/>
                          <a:ea typeface="Calibri"/>
                          <a:cs typeface="+mn-cs"/>
                        </a:rPr>
                        <a:t>There are exceptions e.g. GEBCO.</a:t>
                      </a:r>
                      <a:endParaRPr lang="en-GB" sz="2400" kern="1200" dirty="0">
                        <a:solidFill>
                          <a:srgbClr val="993366"/>
                        </a:solidFill>
                        <a:effectLst/>
                        <a:latin typeface="Calibri" panose="020F0502020204030204" pitchFamily="34" charset="0"/>
                        <a:ea typeface="Calibri"/>
                        <a:cs typeface="+mn-cs"/>
                      </a:endParaRPr>
                    </a:p>
                  </a:txBody>
                  <a:tcPr marL="68580" marR="68580" marT="0" marB="0"/>
                </a:tc>
                <a:tc>
                  <a:txBody>
                    <a:bodyPr/>
                    <a:lstStyle/>
                    <a:p>
                      <a:pPr>
                        <a:spcBef>
                          <a:spcPts val="600"/>
                        </a:spcBef>
                        <a:spcAft>
                          <a:spcPts val="0"/>
                        </a:spcAft>
                      </a:pPr>
                      <a:r>
                        <a:rPr lang="en-GB" sz="2400" kern="1200" dirty="0">
                          <a:solidFill>
                            <a:srgbClr val="993366"/>
                          </a:solidFill>
                          <a:effectLst/>
                          <a:latin typeface="Calibri" panose="020F0502020204030204" pitchFamily="34" charset="0"/>
                          <a:ea typeface="Calibri"/>
                          <a:cs typeface="+mn-cs"/>
                        </a:rPr>
                        <a:t>Lack of cohesion, replication of effort, </a:t>
                      </a:r>
                      <a:r>
                        <a:rPr lang="en-GB" sz="2400" kern="1200" dirty="0" smtClean="0">
                          <a:solidFill>
                            <a:srgbClr val="993366"/>
                          </a:solidFill>
                          <a:effectLst/>
                          <a:latin typeface="Calibri" panose="020F0502020204030204" pitchFamily="34" charset="0"/>
                          <a:ea typeface="Calibri"/>
                          <a:cs typeface="+mn-cs"/>
                        </a:rPr>
                        <a:t>not best use of, potential mixed </a:t>
                      </a:r>
                      <a:r>
                        <a:rPr lang="en-GB" sz="2400" kern="1200" dirty="0">
                          <a:solidFill>
                            <a:srgbClr val="993366"/>
                          </a:solidFill>
                          <a:effectLst/>
                          <a:latin typeface="Calibri" panose="020F0502020204030204" pitchFamily="34" charset="0"/>
                          <a:ea typeface="Calibri"/>
                          <a:cs typeface="+mn-cs"/>
                        </a:rPr>
                        <a:t>messages (internal and external).</a:t>
                      </a:r>
                    </a:p>
                  </a:txBody>
                  <a:tcPr marL="68580" marR="68580" marT="0" marB="0"/>
                </a:tc>
              </a:tr>
              <a:tr h="1497269">
                <a:tc gridSpan="2">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GB" sz="2400" dirty="0" smtClean="0">
                          <a:solidFill>
                            <a:schemeClr val="accent1">
                              <a:lumMod val="75000"/>
                            </a:schemeClr>
                          </a:solidFill>
                          <a:effectLst/>
                          <a:latin typeface="Calibri" panose="020F0502020204030204" pitchFamily="34" charset="0"/>
                          <a:ea typeface="Calibri"/>
                        </a:rPr>
                        <a:t>Potential Solution:</a:t>
                      </a:r>
                    </a:p>
                  </a:txBody>
                  <a:tcPr marL="68580" marR="68580" marT="0" marB="0"/>
                </a:tc>
                <a:tc hMerge="1">
                  <a:txBody>
                    <a:bodyPr/>
                    <a:lstStyle/>
                    <a:p>
                      <a:pPr>
                        <a:spcBef>
                          <a:spcPts val="600"/>
                        </a:spcBef>
                        <a:spcAft>
                          <a:spcPts val="0"/>
                        </a:spcAft>
                      </a:pPr>
                      <a:endParaRPr lang="en-GB" sz="2400" kern="1200" dirty="0">
                        <a:solidFill>
                          <a:srgbClr val="993366"/>
                        </a:solidFill>
                        <a:effectLst/>
                        <a:latin typeface="Calibri" panose="020F0502020204030204" pitchFamily="34" charset="0"/>
                        <a:ea typeface="Calibri"/>
                        <a:cs typeface="+mn-cs"/>
                      </a:endParaRPr>
                    </a:p>
                  </a:txBody>
                  <a:tcPr marL="68580" marR="68580" marT="0" marB="0"/>
                </a:tc>
              </a:tr>
            </a:tbl>
          </a:graphicData>
        </a:graphic>
      </p:graphicFrame>
      <p:sp>
        <p:nvSpPr>
          <p:cNvPr id="5" name="Title 1"/>
          <p:cNvSpPr txBox="1">
            <a:spLocks/>
          </p:cNvSpPr>
          <p:nvPr/>
        </p:nvSpPr>
        <p:spPr>
          <a:xfrm>
            <a:off x="2310777" y="78373"/>
            <a:ext cx="4299020" cy="9927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baseline="0">
                <a:solidFill>
                  <a:schemeClr val="accent4">
                    <a:lumMod val="75000"/>
                  </a:schemeClr>
                </a:solidFill>
                <a:latin typeface="+mj-lt"/>
                <a:ea typeface="+mj-ea"/>
                <a:cs typeface="+mj-cs"/>
              </a:defRPr>
            </a:lvl1pPr>
          </a:lstStyle>
          <a:p>
            <a:r>
              <a:rPr lang="en-US" sz="3600" dirty="0" smtClean="0"/>
              <a:t>Policy / People</a:t>
            </a:r>
          </a:p>
        </p:txBody>
      </p:sp>
    </p:spTree>
    <p:extLst>
      <p:ext uri="{BB962C8B-B14F-4D97-AF65-F5344CB8AC3E}">
        <p14:creationId xmlns:p14="http://schemas.microsoft.com/office/powerpoint/2010/main" val="256148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445</TotalTime>
  <Words>1227</Words>
  <Application>Microsoft Office PowerPoint</Application>
  <PresentationFormat>On-screen Show (4:3)</PresentationFormat>
  <Paragraphs>177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Osborne</dc:creator>
  <cp:lastModifiedBy>Alberto P. Costa Neves</cp:lastModifiedBy>
  <cp:revision>30</cp:revision>
  <dcterms:created xsi:type="dcterms:W3CDTF">2012-03-25T10:37:42Z</dcterms:created>
  <dcterms:modified xsi:type="dcterms:W3CDTF">2015-04-14T14:00:39Z</dcterms:modified>
</cp:coreProperties>
</file>