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535" r:id="rId2"/>
    <p:sldId id="607" r:id="rId3"/>
    <p:sldId id="618" r:id="rId4"/>
    <p:sldId id="619" r:id="rId5"/>
    <p:sldId id="620" r:id="rId6"/>
    <p:sldId id="622" r:id="rId7"/>
    <p:sldId id="623" r:id="rId8"/>
    <p:sldId id="614" r:id="rId9"/>
    <p:sldId id="624" r:id="rId10"/>
    <p:sldId id="615" r:id="rId11"/>
    <p:sldId id="625" r:id="rId12"/>
    <p:sldId id="626" r:id="rId13"/>
    <p:sldId id="608" r:id="rId14"/>
    <p:sldId id="609" r:id="rId15"/>
    <p:sldId id="627" r:id="rId16"/>
    <p:sldId id="628" r:id="rId17"/>
    <p:sldId id="629" r:id="rId18"/>
    <p:sldId id="630" r:id="rId19"/>
    <p:sldId id="631" r:id="rId20"/>
    <p:sldId id="633" r:id="rId21"/>
    <p:sldId id="634" r:id="rId22"/>
    <p:sldId id="635" r:id="rId23"/>
    <p:sldId id="632" r:id="rId24"/>
    <p:sldId id="610" r:id="rId25"/>
    <p:sldId id="611" r:id="rId26"/>
    <p:sldId id="612" r:id="rId27"/>
    <p:sldId id="613" r:id="rId28"/>
    <p:sldId id="586" r:id="rId2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CCFF"/>
    <a:srgbClr val="F89400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55" autoAdjust="0"/>
    <p:restoredTop sz="86444" autoAdjust="0"/>
  </p:normalViewPr>
  <p:slideViewPr>
    <p:cSldViewPr>
      <p:cViewPr varScale="1">
        <p:scale>
          <a:sx n="75" d="100"/>
          <a:sy n="75" d="100"/>
        </p:scale>
        <p:origin x="6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13C19D-616B-4825-9EB6-56DA06C3057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08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EA165E-E13C-4250-8114-216904C5A3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24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378529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912749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181471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881541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18589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626263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408942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713299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897717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189183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4217276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281020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9867690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8912065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4660476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824736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2016780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4130536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641106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797788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70577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815529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847736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135980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503061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8646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456" y="780379"/>
            <a:ext cx="729701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0782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456" y="780379"/>
            <a:ext cx="729701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42548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3C68-0E8A-4B98-9AFB-4933B3CA22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4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32" name="Picture 43" descr="IHO Colour-transparent-sm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 flipH="1">
            <a:off x="90659" y="6173965"/>
            <a:ext cx="437198" cy="581216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15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uiExpand="1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60000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429500" cy="2880320"/>
          </a:xfrm>
        </p:spPr>
        <p:txBody>
          <a:bodyPr/>
          <a:lstStyle/>
          <a:p>
            <a:pPr algn="ctr"/>
            <a:r>
              <a:rPr lang="en-US" sz="6000" dirty="0" smtClean="0"/>
              <a:t>EIHC5 Outcomes</a:t>
            </a:r>
            <a:br>
              <a:rPr lang="en-US" sz="6000" dirty="0" smtClean="0"/>
            </a:br>
            <a:r>
              <a:rPr lang="en-US" sz="4800" dirty="0" smtClean="0"/>
              <a:t>MSDIWG8 </a:t>
            </a:r>
            <a:r>
              <a:rPr lang="en-US" sz="4800" dirty="0" smtClean="0"/>
              <a:t>Meeting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 smtClean="0"/>
              <a:t>Vancouver</a:t>
            </a:r>
            <a:r>
              <a:rPr lang="en-US" sz="3200" dirty="0" smtClean="0"/>
              <a:t>, Canada, 30 January 2017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928688"/>
            <a:ext cx="1946583" cy="255281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Dr. Mathias Jonas, EIHC President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So, perhaps now is the time for us to carefully consider our role in a digital geospatial </a:t>
            </a:r>
            <a:r>
              <a:rPr lang="en-US" sz="3600" dirty="0" smtClean="0">
                <a:effectLst/>
              </a:rPr>
              <a:t>data world </a:t>
            </a:r>
            <a:r>
              <a:rPr lang="en-US" sz="3600" dirty="0">
                <a:effectLst/>
              </a:rPr>
              <a:t>and our role in </a:t>
            </a:r>
            <a:r>
              <a:rPr lang="en-US" sz="3600" u="sng" dirty="0">
                <a:effectLst/>
              </a:rPr>
              <a:t>Spatial Data Infrastructures</a:t>
            </a:r>
            <a:r>
              <a:rPr lang="en-US" sz="3600" dirty="0">
                <a:effectLst/>
              </a:rPr>
              <a:t>, which are intended to ensure </a:t>
            </a:r>
            <a:r>
              <a:rPr lang="en-US" sz="3600" dirty="0" smtClean="0">
                <a:effectLst/>
              </a:rPr>
              <a:t>that geospatial </a:t>
            </a:r>
            <a:r>
              <a:rPr lang="en-US" sz="3600" dirty="0">
                <a:effectLst/>
              </a:rPr>
              <a:t>data is the great enabler of the </a:t>
            </a:r>
            <a:r>
              <a:rPr lang="en-US" sz="3600" dirty="0" smtClean="0">
                <a:effectLst/>
              </a:rPr>
              <a:t>21</a:t>
            </a:r>
            <a:r>
              <a:rPr lang="en-US" sz="3600" baseline="30000" dirty="0" smtClean="0">
                <a:effectLst/>
              </a:rPr>
              <a:t>st</a:t>
            </a:r>
            <a:r>
              <a:rPr lang="en-US" sz="3600" dirty="0" smtClean="0">
                <a:effectLst/>
              </a:rPr>
              <a:t> century</a:t>
            </a:r>
            <a:r>
              <a:rPr lang="en-US" sz="3600" dirty="0">
                <a:effectLst/>
              </a:rPr>
              <a:t>.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69182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Dr. Mathias Jonas, EIHC President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However, </a:t>
            </a:r>
            <a:r>
              <a:rPr lang="en-US" sz="3600" u="sng" dirty="0">
                <a:effectLst/>
              </a:rPr>
              <a:t>it seems to me that other agencies and organizations than hydrographic offices </a:t>
            </a:r>
            <a:r>
              <a:rPr lang="en-US" sz="3600" u="sng" dirty="0" smtClean="0">
                <a:effectLst/>
              </a:rPr>
              <a:t>are now </a:t>
            </a:r>
            <a:r>
              <a:rPr lang="en-US" sz="3600" u="sng" dirty="0">
                <a:effectLst/>
              </a:rPr>
              <a:t>claiming this empty data domain as theirs </a:t>
            </a:r>
            <a:r>
              <a:rPr lang="en-US" sz="3600" dirty="0">
                <a:effectLst/>
              </a:rPr>
              <a:t>and are filling the geo-information gap on </a:t>
            </a:r>
            <a:r>
              <a:rPr lang="en-US" sz="3600" dirty="0" smtClean="0">
                <a:effectLst/>
              </a:rPr>
              <a:t>our behalf</a:t>
            </a:r>
            <a:r>
              <a:rPr lang="en-US" sz="3600" dirty="0">
                <a:effectLst/>
              </a:rPr>
              <a:t>.  </a:t>
            </a:r>
            <a:r>
              <a:rPr lang="en-US" sz="3600" u="sng" dirty="0">
                <a:effectLst/>
              </a:rPr>
              <a:t>Are we happy with this situation?</a:t>
            </a:r>
            <a:r>
              <a:rPr lang="en-US" sz="3600" dirty="0">
                <a:effectLst/>
              </a:rPr>
              <a:t>  </a:t>
            </a:r>
            <a:r>
              <a:rPr lang="en-US" sz="3600" u="sng" dirty="0">
                <a:effectLst/>
              </a:rPr>
              <a:t>What should be the future role of the IHO and </a:t>
            </a:r>
            <a:r>
              <a:rPr lang="en-US" sz="3600" u="sng" dirty="0" smtClean="0">
                <a:effectLst/>
              </a:rPr>
              <a:t>its Member </a:t>
            </a:r>
            <a:r>
              <a:rPr lang="en-US" sz="3600" u="sng" dirty="0">
                <a:effectLst/>
              </a:rPr>
              <a:t>State HO’s in the maritime </a:t>
            </a:r>
            <a:r>
              <a:rPr lang="en-US" sz="3600" u="sng" dirty="0" err="1">
                <a:effectLst/>
              </a:rPr>
              <a:t>geodata</a:t>
            </a:r>
            <a:r>
              <a:rPr lang="en-US" sz="3600" u="sng" dirty="0">
                <a:effectLst/>
              </a:rPr>
              <a:t> world</a:t>
            </a:r>
            <a:r>
              <a:rPr lang="en-US" sz="3600" u="sng" dirty="0" smtClean="0">
                <a:effectLst/>
              </a:rPr>
              <a:t>?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01711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Dr. Mathias Jonas, EIHC President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u="sng" dirty="0" smtClean="0">
                <a:effectLst/>
              </a:rPr>
              <a:t>Marine </a:t>
            </a:r>
            <a:r>
              <a:rPr lang="en-US" sz="3600" u="sng" dirty="0">
                <a:effectLst/>
              </a:rPr>
              <a:t>Spatial Data Infrastructures </a:t>
            </a:r>
            <a:r>
              <a:rPr lang="en-US" sz="3600" u="sng" dirty="0" smtClean="0">
                <a:effectLst/>
              </a:rPr>
              <a:t>or MSDI </a:t>
            </a:r>
            <a:r>
              <a:rPr lang="en-US" sz="3600" dirty="0">
                <a:effectLst/>
              </a:rPr>
              <a:t>offer us a chance to make hydrography more visible and, consequently, strengthen </a:t>
            </a:r>
            <a:r>
              <a:rPr lang="en-US" sz="3600" dirty="0" smtClean="0">
                <a:effectLst/>
              </a:rPr>
              <a:t>the position </a:t>
            </a:r>
            <a:r>
              <a:rPr lang="en-US" sz="3600" dirty="0">
                <a:effectLst/>
              </a:rPr>
              <a:t>of our national hydrographic offices and eventually of our Organization - the IHO.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17317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Proposals from Member States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PRO </a:t>
            </a:r>
            <a:r>
              <a:rPr lang="en-US" sz="3600" dirty="0">
                <a:effectLst/>
              </a:rPr>
              <a:t>4 - For a trusted crowd-sourcing </a:t>
            </a:r>
            <a:r>
              <a:rPr lang="en-US" sz="3600" dirty="0" smtClean="0">
                <a:effectLst/>
              </a:rPr>
              <a:t>policy and </a:t>
            </a:r>
            <a:r>
              <a:rPr lang="en-US" sz="3600" dirty="0">
                <a:effectLst/>
              </a:rPr>
              <a:t>its </a:t>
            </a:r>
            <a:r>
              <a:rPr lang="en-US" sz="3600" dirty="0" smtClean="0">
                <a:effectLst/>
              </a:rPr>
              <a:t>cook book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PRO 6 - Development of an IHO satellite-derived </a:t>
            </a:r>
            <a:r>
              <a:rPr lang="en-US" sz="3600" dirty="0" smtClean="0">
                <a:effectLst/>
              </a:rPr>
              <a:t>bathymetry </a:t>
            </a:r>
            <a:r>
              <a:rPr lang="en-US" sz="3600" dirty="0">
                <a:effectLst/>
              </a:rPr>
              <a:t>and charting programme for </a:t>
            </a:r>
            <a:r>
              <a:rPr lang="en-US" sz="3600" dirty="0" smtClean="0">
                <a:effectLst/>
              </a:rPr>
              <a:t>remote areas </a:t>
            </a: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16791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Decisions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6000" dirty="0" smtClean="0">
                <a:effectLst/>
              </a:rPr>
              <a:t>Decisions of the EIHC5</a:t>
            </a:r>
          </a:p>
        </p:txBody>
      </p:sp>
    </p:spTree>
    <p:extLst>
      <p:ext uri="{BB962C8B-B14F-4D97-AF65-F5344CB8AC3E}">
        <p14:creationId xmlns:p14="http://schemas.microsoft.com/office/powerpoint/2010/main" val="5263785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Decisions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u="sng" dirty="0" smtClean="0">
                <a:effectLst/>
              </a:rPr>
              <a:t>Decision 8</a:t>
            </a:r>
            <a:r>
              <a:rPr lang="en-US" sz="3600" dirty="0" smtClean="0">
                <a:effectLst/>
              </a:rPr>
              <a:t>: HSSC </a:t>
            </a:r>
            <a:r>
              <a:rPr lang="en-US" sz="3600" dirty="0">
                <a:effectLst/>
              </a:rPr>
              <a:t>Report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The Conference noted the HSSC Report and: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2</a:t>
            </a:r>
            <a:r>
              <a:rPr lang="en-US" sz="3600" dirty="0">
                <a:effectLst/>
              </a:rPr>
              <a:t>.  </a:t>
            </a:r>
            <a:r>
              <a:rPr lang="en-US" sz="3600" u="sng" dirty="0">
                <a:effectLst/>
              </a:rPr>
              <a:t>acknowledged</a:t>
            </a:r>
            <a:r>
              <a:rPr lang="en-US" sz="3600" dirty="0">
                <a:effectLst/>
              </a:rPr>
              <a:t> the increasing and very </a:t>
            </a:r>
            <a:r>
              <a:rPr lang="en-US" sz="3600" u="sng" dirty="0">
                <a:effectLst/>
              </a:rPr>
              <a:t>important contribution </a:t>
            </a:r>
            <a:r>
              <a:rPr lang="en-US" sz="3600" u="sng" dirty="0" smtClean="0">
                <a:effectLst/>
              </a:rPr>
              <a:t>being made </a:t>
            </a:r>
            <a:r>
              <a:rPr lang="en-US" sz="3600" u="sng" dirty="0">
                <a:effectLst/>
              </a:rPr>
              <a:t>by industry in their role as Expert Contributors</a:t>
            </a:r>
            <a:r>
              <a:rPr lang="en-US" sz="3600" dirty="0">
                <a:effectLst/>
              </a:rPr>
              <a:t>, especially in </a:t>
            </a:r>
            <a:r>
              <a:rPr lang="en-US" sz="3600" dirty="0" smtClean="0">
                <a:effectLst/>
              </a:rPr>
              <a:t>the development </a:t>
            </a:r>
            <a:r>
              <a:rPr lang="en-US" sz="3600" dirty="0">
                <a:effectLst/>
              </a:rPr>
              <a:t>of S-100 and its related applications, and in the </a:t>
            </a:r>
            <a:r>
              <a:rPr lang="en-US" sz="3600" dirty="0" smtClean="0">
                <a:effectLst/>
              </a:rPr>
              <a:t>maintenance of </a:t>
            </a:r>
            <a:r>
              <a:rPr lang="en-US" sz="3600" dirty="0">
                <a:effectLst/>
              </a:rPr>
              <a:t>many other IHO technical standards. </a:t>
            </a: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17778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Decisions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Decision 8: PRO </a:t>
            </a:r>
            <a:r>
              <a:rPr lang="en-US" sz="3600" dirty="0">
                <a:effectLst/>
              </a:rPr>
              <a:t>4 – Rev1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The Conference tasked the IRCC to establish a Working Group to prepare a </a:t>
            </a:r>
            <a:r>
              <a:rPr lang="en-US" sz="3600" u="sng" dirty="0" smtClean="0">
                <a:effectLst/>
              </a:rPr>
              <a:t>new </a:t>
            </a:r>
            <a:r>
              <a:rPr lang="en-US" sz="3600" u="sng" dirty="0">
                <a:effectLst/>
              </a:rPr>
              <a:t>IHO publication on policy for trusted crowd-sourced bathymetry</a:t>
            </a:r>
            <a:r>
              <a:rPr lang="en-US" sz="3600" dirty="0">
                <a:effectLst/>
              </a:rPr>
              <a:t>, </a:t>
            </a:r>
            <a:r>
              <a:rPr lang="en-US" sz="3600" dirty="0" smtClean="0">
                <a:effectLst/>
              </a:rPr>
              <a:t>taking into </a:t>
            </a:r>
            <a:r>
              <a:rPr lang="en-US" sz="3600" dirty="0">
                <a:effectLst/>
              </a:rPr>
              <a:t>account EIHC5 PRO4 and the comments during the Conference.</a:t>
            </a: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64309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Decisions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Decision 9:  </a:t>
            </a:r>
            <a:r>
              <a:rPr lang="en-US" sz="3600" dirty="0">
                <a:effectLst/>
              </a:rPr>
              <a:t>PRO 6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The Conference agreed not to initiate a coordinated action on </a:t>
            </a:r>
            <a:r>
              <a:rPr lang="en-US" sz="3600" dirty="0" smtClean="0">
                <a:effectLst/>
              </a:rPr>
              <a:t>satellite-derived </a:t>
            </a:r>
            <a:r>
              <a:rPr lang="en-US" sz="3600" dirty="0">
                <a:effectLst/>
              </a:rPr>
              <a:t>bathymetry. </a:t>
            </a: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71578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Decisions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Decision 10: </a:t>
            </a:r>
            <a:r>
              <a:rPr lang="en-US" sz="3600" dirty="0">
                <a:effectLst/>
              </a:rPr>
              <a:t>IRCC Report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The Conference noted the IRCC </a:t>
            </a:r>
            <a:r>
              <a:rPr lang="en-US" sz="3600" dirty="0" smtClean="0">
                <a:effectLst/>
              </a:rPr>
              <a:t>report </a:t>
            </a:r>
            <a:r>
              <a:rPr lang="en-US" sz="3600" dirty="0">
                <a:effectLst/>
              </a:rPr>
              <a:t>and: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2</a:t>
            </a:r>
            <a:r>
              <a:rPr lang="en-US" sz="3600" dirty="0">
                <a:effectLst/>
              </a:rPr>
              <a:t>. Acknowledged that the two continuing priorities of the IRCC will </a:t>
            </a:r>
            <a:r>
              <a:rPr lang="en-US" sz="3600" dirty="0" smtClean="0">
                <a:effectLst/>
              </a:rPr>
              <a:t>continue to </a:t>
            </a:r>
            <a:r>
              <a:rPr lang="en-US" sz="3600" dirty="0">
                <a:effectLst/>
              </a:rPr>
              <a:t>be Capacity Building and ENC coverage together with related </a:t>
            </a:r>
            <a:r>
              <a:rPr lang="en-US" sz="3600" dirty="0" smtClean="0">
                <a:effectLst/>
              </a:rPr>
              <a:t>WENDWG issues</a:t>
            </a:r>
            <a:r>
              <a:rPr lang="en-US" sz="3600" dirty="0"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08718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Decisions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Decision 11</a:t>
            </a:r>
            <a:r>
              <a:rPr lang="en-US" sz="3600" dirty="0">
                <a:effectLst/>
              </a:rPr>
              <a:t>: IHO Capacity Building Strategy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The Conference adopted the revised </a:t>
            </a:r>
            <a:r>
              <a:rPr lang="en-US" sz="3600" u="sng" dirty="0">
                <a:effectLst/>
              </a:rPr>
              <a:t>IHO Capacity Building Strategy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>presented </a:t>
            </a:r>
            <a:r>
              <a:rPr lang="en-US" sz="3600" dirty="0">
                <a:effectLst/>
              </a:rPr>
              <a:t>under CONF.EX5/REP.03/Rev1. </a:t>
            </a:r>
          </a:p>
        </p:txBody>
      </p:sp>
    </p:spTree>
    <p:extLst>
      <p:ext uri="{BB962C8B-B14F-4D97-AF65-F5344CB8AC3E}">
        <p14:creationId xmlns:p14="http://schemas.microsoft.com/office/powerpoint/2010/main" val="17586335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President Robert Ward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… the significance and increasing role of spatial data infrastructures for the future </a:t>
            </a:r>
            <a:r>
              <a:rPr lang="en-US" sz="3600" dirty="0" smtClean="0">
                <a:effectLst/>
              </a:rPr>
              <a:t>of hydrographic </a:t>
            </a:r>
            <a:r>
              <a:rPr lang="en-US" sz="3600" dirty="0">
                <a:effectLst/>
              </a:rPr>
              <a:t>offices; and the need to consider innovative ways of obtaining </a:t>
            </a:r>
            <a:r>
              <a:rPr lang="en-US" sz="3600" dirty="0" smtClean="0">
                <a:effectLst/>
              </a:rPr>
              <a:t>bathymetric data</a:t>
            </a:r>
            <a:r>
              <a:rPr lang="en-US" sz="3600" dirty="0">
                <a:effectLst/>
              </a:rPr>
              <a:t>. </a:t>
            </a:r>
            <a:endParaRPr lang="en-US" sz="3600" dirty="0" smtClean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41545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IHO Capacity Building Strategy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Phase </a:t>
            </a:r>
            <a:r>
              <a:rPr lang="en-US" sz="3600" dirty="0">
                <a:effectLst/>
              </a:rPr>
              <a:t>2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Creation of a surveying capability </a:t>
            </a:r>
            <a:r>
              <a:rPr lang="en-US" sz="3600" dirty="0" smtClean="0">
                <a:effectLst/>
              </a:rPr>
              <a:t>to conduct</a:t>
            </a:r>
            <a:r>
              <a:rPr lang="en-US" sz="3600" dirty="0">
                <a:effectLst/>
              </a:rPr>
              <a:t>: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• Coastal projects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• Offshore projects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>…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• Provide basic geospatial data via MSDI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5934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IHO Capacity Building Strategy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Phase 3</a:t>
            </a: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Produce paper charts, ENC </a:t>
            </a:r>
            <a:r>
              <a:rPr lang="en-US" sz="3600" dirty="0" smtClean="0">
                <a:effectLst/>
              </a:rPr>
              <a:t>and publications independently</a:t>
            </a: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  </a:t>
            </a:r>
            <a:r>
              <a:rPr lang="en-US" sz="3600" dirty="0" smtClean="0">
                <a:effectLst/>
              </a:rPr>
              <a:t>…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• </a:t>
            </a:r>
            <a:r>
              <a:rPr lang="en-US" sz="3600" dirty="0" smtClean="0">
                <a:effectLst/>
              </a:rPr>
              <a:t>Further </a:t>
            </a:r>
            <a:r>
              <a:rPr lang="en-US" sz="3600" dirty="0">
                <a:effectLst/>
              </a:rPr>
              <a:t>development of MSDI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144596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IHO Capacity Building Strategy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The </a:t>
            </a:r>
            <a:r>
              <a:rPr lang="en-US" sz="3600" dirty="0">
                <a:effectLst/>
              </a:rPr>
              <a:t>Marine Spatial Data Infrastructure (</a:t>
            </a:r>
            <a:r>
              <a:rPr lang="en-US" sz="3600" u="sng" dirty="0">
                <a:effectLst/>
              </a:rPr>
              <a:t>MSDI</a:t>
            </a:r>
            <a:r>
              <a:rPr lang="en-US" sz="3600" dirty="0">
                <a:effectLst/>
              </a:rPr>
              <a:t>) </a:t>
            </a:r>
            <a:r>
              <a:rPr lang="en-US" sz="3600" u="sng" dirty="0">
                <a:effectLst/>
              </a:rPr>
              <a:t>provides a framework for the provision </a:t>
            </a:r>
            <a:r>
              <a:rPr lang="en-US" sz="3600" u="sng" dirty="0" smtClean="0">
                <a:effectLst/>
              </a:rPr>
              <a:t>of hydrographic </a:t>
            </a:r>
            <a:r>
              <a:rPr lang="en-US" sz="3600" u="sng" dirty="0">
                <a:effectLst/>
              </a:rPr>
              <a:t>information beyond the traditional field of surface navigation</a:t>
            </a:r>
            <a:r>
              <a:rPr lang="en-US" sz="3600" dirty="0">
                <a:effectLst/>
              </a:rPr>
              <a:t>. </a:t>
            </a:r>
            <a:r>
              <a:rPr lang="en-US" sz="3600" u="sng" dirty="0">
                <a:effectLst/>
              </a:rPr>
              <a:t>The </a:t>
            </a:r>
            <a:r>
              <a:rPr lang="en-US" sz="3600" u="sng" dirty="0" smtClean="0">
                <a:effectLst/>
              </a:rPr>
              <a:t>IHO/CBSC should </a:t>
            </a:r>
            <a:r>
              <a:rPr lang="en-US" sz="3600" u="sng" dirty="0">
                <a:effectLst/>
              </a:rPr>
              <a:t>contribute to raising the consciousness among the HO’s of the importance </a:t>
            </a:r>
            <a:r>
              <a:rPr lang="en-US" sz="3600" u="sng" dirty="0" smtClean="0">
                <a:effectLst/>
              </a:rPr>
              <a:t>of hydrographic </a:t>
            </a:r>
            <a:r>
              <a:rPr lang="en-US" sz="3600" u="sng" dirty="0">
                <a:effectLst/>
              </a:rPr>
              <a:t>data in order to drive “The Blue Economy” and all it signifies, in terms </a:t>
            </a:r>
            <a:r>
              <a:rPr lang="en-US" sz="3600" u="sng" dirty="0" smtClean="0">
                <a:effectLst/>
              </a:rPr>
              <a:t>of economic </a:t>
            </a:r>
            <a:r>
              <a:rPr lang="en-US" sz="3600" u="sng" dirty="0">
                <a:effectLst/>
              </a:rPr>
              <a:t>and socio-economic development</a:t>
            </a:r>
            <a:r>
              <a:rPr lang="en-US" sz="3600" dirty="0">
                <a:effectLst/>
              </a:rPr>
              <a:t>.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86907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Other points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President Robert Ward: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u="sng" dirty="0" smtClean="0">
                <a:effectLst/>
              </a:rPr>
              <a:t>Crowd-sourced bathymetry </a:t>
            </a:r>
            <a:r>
              <a:rPr lang="en-US" sz="3600" dirty="0">
                <a:effectLst/>
              </a:rPr>
              <a:t>could be placed in the same global context as</a:t>
            </a:r>
            <a:r>
              <a:rPr lang="en-US" sz="3600" u="sng" dirty="0">
                <a:effectLst/>
              </a:rPr>
              <a:t> Marine Spatial Data </a:t>
            </a:r>
            <a:r>
              <a:rPr lang="en-US" sz="3600" u="sng" dirty="0" smtClean="0">
                <a:effectLst/>
              </a:rPr>
              <a:t>Infrastructure (</a:t>
            </a:r>
            <a:r>
              <a:rPr lang="en-US" sz="3600" u="sng" dirty="0">
                <a:effectLst/>
              </a:rPr>
              <a:t>MSDI)</a:t>
            </a:r>
            <a:r>
              <a:rPr lang="en-US" sz="3600" dirty="0">
                <a:effectLst/>
              </a:rPr>
              <a:t>, an area soon to be transferred from the HSSC remit to that of IRCC</a:t>
            </a:r>
            <a:r>
              <a:rPr lang="en-US" sz="3600" dirty="0" smtClean="0">
                <a:effectLst/>
              </a:rPr>
              <a:t>.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10388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Presentations on topical issues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640960" cy="5472608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>
                <a:effectLst/>
              </a:rPr>
              <a:t>Theme 1: The Place of Hydrographic Data in a Geospatial World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Keynote Speech: </a:t>
            </a:r>
            <a:r>
              <a:rPr lang="en-US" sz="2800" dirty="0">
                <a:effectLst/>
              </a:rPr>
              <a:t>What is the Significance of Geospatial Data in the </a:t>
            </a:r>
            <a:r>
              <a:rPr lang="en-US" sz="2800" dirty="0" smtClean="0">
                <a:effectLst/>
              </a:rPr>
              <a:t>21 Century?  </a:t>
            </a:r>
            <a:r>
              <a:rPr lang="en-US" sz="2800" dirty="0">
                <a:effectLst/>
              </a:rPr>
              <a:t>Jan PIERCE, Deputy Chief Executive Location Information, LINZ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Where </a:t>
            </a:r>
            <a:r>
              <a:rPr lang="en-US" sz="2800" dirty="0">
                <a:effectLst/>
              </a:rPr>
              <a:t>do Marine Spatial Data Infrastructures (MSDI) fit </a:t>
            </a:r>
            <a:r>
              <a:rPr lang="en-US" sz="2800" dirty="0" smtClean="0">
                <a:effectLst/>
              </a:rPr>
              <a:t>in? </a:t>
            </a:r>
            <a:r>
              <a:rPr lang="en-US" sz="2800" u="sng" dirty="0" smtClean="0">
                <a:effectLst/>
              </a:rPr>
              <a:t>John </a:t>
            </a:r>
            <a:r>
              <a:rPr lang="en-US" sz="2800" u="sng" dirty="0">
                <a:effectLst/>
              </a:rPr>
              <a:t>PEPPER</a:t>
            </a:r>
            <a:r>
              <a:rPr lang="en-US" sz="2800" dirty="0">
                <a:effectLst/>
              </a:rPr>
              <a:t>, Secretary of the MSDIWG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Regional </a:t>
            </a:r>
            <a:r>
              <a:rPr lang="en-US" sz="2800" dirty="0">
                <a:effectLst/>
              </a:rPr>
              <a:t>and national examples of </a:t>
            </a:r>
            <a:r>
              <a:rPr lang="en-US" sz="2800" dirty="0" smtClean="0">
                <a:effectLst/>
              </a:rPr>
              <a:t>SDIs, </a:t>
            </a:r>
            <a:r>
              <a:rPr lang="en-US" sz="2800" u="sng" dirty="0" smtClean="0">
                <a:effectLst/>
              </a:rPr>
              <a:t>Jens </a:t>
            </a:r>
            <a:r>
              <a:rPr lang="en-US" sz="2800" u="sng" dirty="0">
                <a:effectLst/>
              </a:rPr>
              <a:t>Peter HARTMANN</a:t>
            </a:r>
            <a:r>
              <a:rPr lang="en-US" sz="2800" dirty="0">
                <a:effectLst/>
              </a:rPr>
              <a:t>, Chair of the BSHC MSDI </a:t>
            </a:r>
            <a:r>
              <a:rPr lang="en-US" sz="2800" dirty="0" smtClean="0">
                <a:effectLst/>
              </a:rPr>
              <a:t>WG and Ralf </a:t>
            </a:r>
            <a:r>
              <a:rPr lang="en-US" sz="2800" dirty="0">
                <a:effectLst/>
              </a:rPr>
              <a:t>LINDGREN, Member of the BSHC MSDI </a:t>
            </a:r>
            <a:r>
              <a:rPr lang="en-US" sz="2800" dirty="0" smtClean="0">
                <a:effectLst/>
              </a:rPr>
              <a:t>WG</a:t>
            </a:r>
            <a:endParaRPr lang="en-US" sz="28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Supporting technologies, </a:t>
            </a:r>
            <a:r>
              <a:rPr lang="en-US" sz="2800" u="sng" dirty="0" smtClean="0">
                <a:effectLst/>
              </a:rPr>
              <a:t>Rafael </a:t>
            </a:r>
            <a:r>
              <a:rPr lang="en-US" sz="2800" u="sng" dirty="0">
                <a:effectLst/>
              </a:rPr>
              <a:t>PONCE</a:t>
            </a:r>
            <a:r>
              <a:rPr lang="en-US" sz="2800" dirty="0">
                <a:effectLst/>
              </a:rPr>
              <a:t>, Global Maritime Business Development Manager, ESRI </a:t>
            </a:r>
            <a:endParaRPr lang="en-US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92545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Presentations on topical issues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640960" cy="5472608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>
                <a:effectLst/>
              </a:rPr>
              <a:t>Theme 2: E-navigation – Its Impact on the IHO and Member States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Keynote Speech: </a:t>
            </a:r>
            <a:r>
              <a:rPr lang="en-US" sz="2800" dirty="0">
                <a:effectLst/>
              </a:rPr>
              <a:t>What is e-Navigation? What will it mean for the mariners, ship operators </a:t>
            </a:r>
            <a:r>
              <a:rPr lang="en-US" sz="2800" dirty="0" smtClean="0">
                <a:effectLst/>
              </a:rPr>
              <a:t>and </a:t>
            </a:r>
            <a:r>
              <a:rPr lang="en-US" sz="2800" dirty="0">
                <a:effectLst/>
              </a:rPr>
              <a:t>Administrations</a:t>
            </a:r>
            <a:r>
              <a:rPr lang="en-US" sz="2800" dirty="0" smtClean="0">
                <a:effectLst/>
              </a:rPr>
              <a:t>?  </a:t>
            </a:r>
            <a:r>
              <a:rPr lang="en-US" sz="2800" dirty="0">
                <a:effectLst/>
              </a:rPr>
              <a:t>John Erik HAGEN, Coordinator of the IMO e-Navigation </a:t>
            </a:r>
            <a:r>
              <a:rPr lang="en-US" sz="2800" dirty="0" smtClean="0">
                <a:effectLst/>
              </a:rPr>
              <a:t>CG</a:t>
            </a:r>
            <a:endParaRPr lang="en-US" sz="28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The </a:t>
            </a:r>
            <a:r>
              <a:rPr lang="en-US" sz="2800" dirty="0">
                <a:effectLst/>
              </a:rPr>
              <a:t>view from the </a:t>
            </a:r>
            <a:r>
              <a:rPr lang="en-US" sz="2800" dirty="0" smtClean="0">
                <a:effectLst/>
              </a:rPr>
              <a:t>ships, John </a:t>
            </a:r>
            <a:r>
              <a:rPr lang="en-US" sz="2800" dirty="0">
                <a:effectLst/>
              </a:rPr>
              <a:t>MURRAY, Director Marine, International Chamber of Shipping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The </a:t>
            </a:r>
            <a:r>
              <a:rPr lang="en-US" sz="2800" dirty="0">
                <a:effectLst/>
              </a:rPr>
              <a:t>view from </a:t>
            </a:r>
            <a:r>
              <a:rPr lang="en-US" sz="2800" dirty="0" smtClean="0">
                <a:effectLst/>
              </a:rPr>
              <a:t>industry, Michael </a:t>
            </a:r>
            <a:r>
              <a:rPr lang="en-US" sz="2800" dirty="0">
                <a:effectLst/>
              </a:rPr>
              <a:t>BERGMANN, President of CIRM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Test </a:t>
            </a:r>
            <a:r>
              <a:rPr lang="en-US" sz="2800" dirty="0">
                <a:effectLst/>
              </a:rPr>
              <a:t>bed experience and </a:t>
            </a:r>
            <a:r>
              <a:rPr lang="en-US" sz="2800" dirty="0" smtClean="0">
                <a:effectLst/>
              </a:rPr>
              <a:t>examples, Gary </a:t>
            </a:r>
            <a:r>
              <a:rPr lang="en-US" sz="2800" dirty="0">
                <a:effectLst/>
              </a:rPr>
              <a:t>PROSSER, Secretary-General of IALA</a:t>
            </a:r>
            <a:endParaRPr lang="en-US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34197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Presentations on topical issues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640960" cy="5472608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>
                <a:effectLst/>
              </a:rPr>
              <a:t>Theme 3: Technology Update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ECDIS </a:t>
            </a:r>
            <a:r>
              <a:rPr lang="en-US" sz="2800" dirty="0">
                <a:effectLst/>
              </a:rPr>
              <a:t>– Lessons learned at </a:t>
            </a:r>
            <a:r>
              <a:rPr lang="en-US" sz="2800" dirty="0" smtClean="0">
                <a:effectLst/>
              </a:rPr>
              <a:t>sea, Mark </a:t>
            </a:r>
            <a:r>
              <a:rPr lang="en-US" sz="2800" dirty="0">
                <a:effectLst/>
              </a:rPr>
              <a:t>BROSTER, Managing Director, ECDIS Ltd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Satellite-derived </a:t>
            </a:r>
            <a:r>
              <a:rPr lang="en-US" sz="2800" dirty="0">
                <a:effectLst/>
              </a:rPr>
              <a:t>bathymetry (SDB</a:t>
            </a:r>
            <a:r>
              <a:rPr lang="en-US" sz="2800" dirty="0" smtClean="0">
                <a:effectLst/>
              </a:rPr>
              <a:t>), Dr </a:t>
            </a:r>
            <a:r>
              <a:rPr lang="en-US" sz="2800" dirty="0">
                <a:effectLst/>
              </a:rPr>
              <a:t>Thomas HEEGE, CEO, EOMAP GmbH &amp; Co.KG)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Crowd-sourced </a:t>
            </a:r>
            <a:r>
              <a:rPr lang="en-US" sz="2800" dirty="0">
                <a:effectLst/>
              </a:rPr>
              <a:t>bathymetry (CSB</a:t>
            </a:r>
            <a:r>
              <a:rPr lang="en-US" sz="2800" dirty="0" smtClean="0">
                <a:effectLst/>
              </a:rPr>
              <a:t>), Robert </a:t>
            </a:r>
            <a:r>
              <a:rPr lang="en-US" sz="2800" dirty="0">
                <a:effectLst/>
              </a:rPr>
              <a:t>WARD, President of the IHB Directing </a:t>
            </a:r>
            <a:r>
              <a:rPr lang="en-US" sz="2800" dirty="0" smtClean="0">
                <a:effectLst/>
              </a:rPr>
              <a:t>Committee (now IHO Secretary-General)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32169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Presentations on topical issues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640960" cy="5472608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>
                <a:effectLst/>
              </a:rPr>
              <a:t>Theme 4: Capacity Building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>
                <a:effectLst/>
              </a:rPr>
              <a:t>Keynote Speech Where does the IHO Capacity Building Programme fit in? </a:t>
            </a:r>
            <a:r>
              <a:rPr lang="en-US" sz="2800" dirty="0" smtClean="0">
                <a:effectLst/>
              </a:rPr>
              <a:t>Thomas </a:t>
            </a:r>
            <a:r>
              <a:rPr lang="en-US" sz="2800" dirty="0">
                <a:effectLst/>
              </a:rPr>
              <a:t>DEHLING, Chair of the CBSC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Industry </a:t>
            </a:r>
            <a:r>
              <a:rPr lang="en-US" sz="2800" dirty="0">
                <a:effectLst/>
              </a:rPr>
              <a:t>participation in capacity </a:t>
            </a:r>
            <a:r>
              <a:rPr lang="en-US" sz="2800" dirty="0" smtClean="0">
                <a:effectLst/>
              </a:rPr>
              <a:t>building, Paul </a:t>
            </a:r>
            <a:r>
              <a:rPr lang="en-US" sz="2800" dirty="0">
                <a:effectLst/>
              </a:rPr>
              <a:t>COOPER, Vice President, CARIS </a:t>
            </a:r>
            <a:r>
              <a:rPr lang="en-US" sz="2800" dirty="0" smtClean="0">
                <a:effectLst/>
              </a:rPr>
              <a:t>USA, Don </a:t>
            </a:r>
            <a:r>
              <a:rPr lang="en-US" sz="2800" dirty="0">
                <a:effectLst/>
              </a:rPr>
              <a:t>Ventura, Hydrographic Survey Manager, </a:t>
            </a:r>
            <a:r>
              <a:rPr lang="en-US" sz="2800" dirty="0" err="1">
                <a:effectLst/>
              </a:rPr>
              <a:t>Fugro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Pelagos</a:t>
            </a:r>
            <a:r>
              <a:rPr lang="en-US" sz="2800" dirty="0">
                <a:effectLst/>
              </a:rPr>
              <a:t>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Assessing </a:t>
            </a:r>
            <a:r>
              <a:rPr lang="en-US" sz="2800" dirty="0">
                <a:effectLst/>
              </a:rPr>
              <a:t>hydrographic priorities – the New Zealand risk </a:t>
            </a:r>
            <a:r>
              <a:rPr lang="en-US" sz="2800" dirty="0" smtClean="0">
                <a:effectLst/>
              </a:rPr>
              <a:t>assessment methodology </a:t>
            </a:r>
            <a:r>
              <a:rPr lang="en-US" sz="2800" dirty="0">
                <a:effectLst/>
              </a:rPr>
              <a:t>applied to the South West </a:t>
            </a:r>
            <a:r>
              <a:rPr lang="en-US" sz="2800" dirty="0" smtClean="0">
                <a:effectLst/>
              </a:rPr>
              <a:t>Pacific, Adam </a:t>
            </a:r>
            <a:r>
              <a:rPr lang="en-US" sz="2800" dirty="0">
                <a:effectLst/>
              </a:rPr>
              <a:t>GREENLAND, National Hydrographer, </a:t>
            </a:r>
            <a:r>
              <a:rPr lang="en-US" sz="2800" dirty="0" smtClean="0">
                <a:effectLst/>
              </a:rPr>
              <a:t>LINZ, NZ</a:t>
            </a:r>
            <a:endParaRPr lang="en-US" sz="28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2800" dirty="0" smtClean="0">
                <a:effectLst/>
              </a:rPr>
              <a:t>- A </a:t>
            </a:r>
            <a:r>
              <a:rPr lang="en-US" sz="2800" dirty="0">
                <a:effectLst/>
              </a:rPr>
              <a:t>view of capacity building from the </a:t>
            </a:r>
            <a:r>
              <a:rPr lang="en-US" sz="2800" dirty="0" smtClean="0">
                <a:effectLst/>
              </a:rPr>
              <a:t>recipients, Captain </a:t>
            </a:r>
            <a:r>
              <a:rPr lang="en-US" sz="2800" dirty="0">
                <a:effectLst/>
              </a:rPr>
              <a:t>M. </a:t>
            </a:r>
            <a:r>
              <a:rPr lang="en-US" sz="2800" dirty="0" err="1">
                <a:effectLst/>
              </a:rPr>
              <a:t>Nayeem</a:t>
            </a:r>
            <a:r>
              <a:rPr lang="en-US" sz="2800" dirty="0">
                <a:effectLst/>
              </a:rPr>
              <a:t> Golam MUKTADIR, Director Hydrography, </a:t>
            </a:r>
            <a:r>
              <a:rPr lang="en-US" sz="2800" dirty="0" smtClean="0">
                <a:effectLst/>
              </a:rPr>
              <a:t>Bangladesh</a:t>
            </a:r>
            <a:endParaRPr lang="en-US" sz="28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82183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17532" cy="5256584"/>
          </a:xfrm>
        </p:spPr>
        <p:txBody>
          <a:bodyPr/>
          <a:lstStyle/>
          <a:p>
            <a:pPr algn="ctr"/>
            <a:r>
              <a:rPr lang="en-US" sz="6000" dirty="0" smtClean="0"/>
              <a:t>Thank you!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Alberto </a:t>
            </a:r>
            <a:r>
              <a:rPr lang="en-US" sz="6000" dirty="0" smtClean="0"/>
              <a:t>Costa Neves (IHO)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6900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President Robert Ward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We </a:t>
            </a:r>
            <a:r>
              <a:rPr lang="en-US" sz="3600" dirty="0">
                <a:effectLst/>
              </a:rPr>
              <a:t>observe an inevitable </a:t>
            </a:r>
            <a:r>
              <a:rPr lang="en-US" sz="3600" dirty="0" smtClean="0">
                <a:effectLst/>
              </a:rPr>
              <a:t>and unstoppable </a:t>
            </a:r>
            <a:r>
              <a:rPr lang="en-US" sz="3600" dirty="0">
                <a:effectLst/>
              </a:rPr>
              <a:t>move by our land-based mapping counterparts who are </a:t>
            </a:r>
            <a:r>
              <a:rPr lang="en-US" sz="3600" u="sng" dirty="0">
                <a:effectLst/>
              </a:rPr>
              <a:t>moving away from map production </a:t>
            </a:r>
            <a:r>
              <a:rPr lang="en-US" sz="3600" dirty="0">
                <a:effectLst/>
              </a:rPr>
              <a:t>as the primary reason for their existence </a:t>
            </a:r>
            <a:r>
              <a:rPr lang="en-US" sz="3600" u="sng" dirty="0">
                <a:effectLst/>
              </a:rPr>
              <a:t>to the maintenance, management </a:t>
            </a:r>
            <a:r>
              <a:rPr lang="en-US" sz="3600" u="sng" dirty="0" smtClean="0">
                <a:effectLst/>
              </a:rPr>
              <a:t>and operation </a:t>
            </a:r>
            <a:r>
              <a:rPr lang="en-US" sz="3600" u="sng" dirty="0">
                <a:effectLst/>
              </a:rPr>
              <a:t>of national spatial data infrastructures from which their maps (amongst </a:t>
            </a:r>
            <a:r>
              <a:rPr lang="en-US" sz="3600" u="sng" dirty="0" smtClean="0">
                <a:effectLst/>
              </a:rPr>
              <a:t>other things</a:t>
            </a:r>
            <a:r>
              <a:rPr lang="en-US" sz="3600" u="sng" dirty="0">
                <a:effectLst/>
              </a:rPr>
              <a:t>) are then produced</a:t>
            </a:r>
            <a:r>
              <a:rPr lang="en-US" sz="3600" dirty="0">
                <a:effectLst/>
              </a:rPr>
              <a:t>. </a:t>
            </a: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17749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President Robert Ward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Of </a:t>
            </a:r>
            <a:r>
              <a:rPr lang="en-US" sz="3600" dirty="0">
                <a:effectLst/>
              </a:rPr>
              <a:t>particular significance is that the traditional </a:t>
            </a:r>
            <a:r>
              <a:rPr lang="en-US" sz="3600" dirty="0" smtClean="0">
                <a:effectLst/>
              </a:rPr>
              <a:t>government mapping </a:t>
            </a:r>
            <a:r>
              <a:rPr lang="en-US" sz="3600" dirty="0">
                <a:effectLst/>
              </a:rPr>
              <a:t>agencies are changing from just being the </a:t>
            </a:r>
            <a:r>
              <a:rPr lang="en-US" sz="3600" u="sng" dirty="0">
                <a:effectLst/>
              </a:rPr>
              <a:t>provider of a specialist </a:t>
            </a:r>
            <a:r>
              <a:rPr lang="en-US" sz="3600" u="sng" dirty="0" smtClean="0">
                <a:effectLst/>
              </a:rPr>
              <a:t>authoritative product</a:t>
            </a:r>
            <a:r>
              <a:rPr lang="en-US" sz="3600" dirty="0" smtClean="0">
                <a:effectLst/>
              </a:rPr>
              <a:t> </a:t>
            </a:r>
            <a:r>
              <a:rPr lang="en-US" sz="3600" dirty="0">
                <a:effectLst/>
              </a:rPr>
              <a:t>(the map or the chart), to being the </a:t>
            </a:r>
            <a:r>
              <a:rPr lang="en-US" sz="3600" u="sng" dirty="0">
                <a:effectLst/>
              </a:rPr>
              <a:t>provider of a database from which </a:t>
            </a:r>
            <a:r>
              <a:rPr lang="en-US" sz="3600" u="sng" dirty="0" smtClean="0">
                <a:effectLst/>
              </a:rPr>
              <a:t>authoritative map </a:t>
            </a:r>
            <a:r>
              <a:rPr lang="en-US" sz="3600" u="sng" dirty="0">
                <a:effectLst/>
              </a:rPr>
              <a:t>products, and various other services, can be derived</a:t>
            </a:r>
            <a:r>
              <a:rPr lang="en-US" sz="3600" dirty="0">
                <a:effectLst/>
              </a:rPr>
              <a:t>. </a:t>
            </a: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448867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268413"/>
            <a:ext cx="842493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President Robert Ward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…there </a:t>
            </a:r>
            <a:r>
              <a:rPr lang="en-US" sz="3600" dirty="0">
                <a:effectLst/>
              </a:rPr>
              <a:t>is </a:t>
            </a:r>
            <a:r>
              <a:rPr lang="en-US" sz="3600" dirty="0" smtClean="0">
                <a:effectLst/>
              </a:rPr>
              <a:t>no bathymetric </a:t>
            </a:r>
            <a:r>
              <a:rPr lang="en-US" sz="3600" dirty="0">
                <a:effectLst/>
              </a:rPr>
              <a:t>data available for much of our seas, oceans and navigable waterways.  Yet</a:t>
            </a:r>
            <a:r>
              <a:rPr lang="en-US" sz="3600" dirty="0" smtClean="0">
                <a:effectLst/>
              </a:rPr>
              <a:t>, there </a:t>
            </a:r>
            <a:r>
              <a:rPr lang="en-US" sz="3600" dirty="0">
                <a:effectLst/>
              </a:rPr>
              <a:t>are many potential users for bathymetric data out there who do not necessarily </a:t>
            </a:r>
            <a:r>
              <a:rPr lang="en-US" sz="3600" dirty="0" smtClean="0">
                <a:effectLst/>
              </a:rPr>
              <a:t>require the </a:t>
            </a:r>
            <a:r>
              <a:rPr lang="en-US" sz="3600" dirty="0">
                <a:effectLst/>
              </a:rPr>
              <a:t>same accuracy or authority as that shown in our </a:t>
            </a:r>
            <a:r>
              <a:rPr lang="en-US" sz="3600" dirty="0" smtClean="0">
                <a:effectLst/>
              </a:rPr>
              <a:t>charts. </a:t>
            </a:r>
          </a:p>
        </p:txBody>
      </p:sp>
    </p:spTree>
    <p:extLst>
      <p:ext uri="{BB962C8B-B14F-4D97-AF65-F5344CB8AC3E}">
        <p14:creationId xmlns:p14="http://schemas.microsoft.com/office/powerpoint/2010/main" val="40926586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268413"/>
            <a:ext cx="842493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President Robert Ward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Which </a:t>
            </a:r>
            <a:r>
              <a:rPr lang="en-US" sz="3600" dirty="0">
                <a:effectLst/>
              </a:rPr>
              <a:t>leads us to say </a:t>
            </a:r>
            <a:r>
              <a:rPr lang="en-US" sz="3600" dirty="0" smtClean="0">
                <a:effectLst/>
              </a:rPr>
              <a:t>that perhaps </a:t>
            </a:r>
            <a:r>
              <a:rPr lang="en-US" sz="3600" dirty="0">
                <a:effectLst/>
              </a:rPr>
              <a:t>we, as a community, need to decide not only whether we will be involved in </a:t>
            </a:r>
            <a:r>
              <a:rPr lang="en-US" sz="3600" dirty="0" smtClean="0">
                <a:effectLst/>
              </a:rPr>
              <a:t>spatial data infrastructures, but whether we want to be leaders by being the national managers and custodians </a:t>
            </a:r>
            <a:r>
              <a:rPr lang="en-US" sz="3600" dirty="0">
                <a:effectLst/>
              </a:rPr>
              <a:t>of the best reference bathymetric dataset that should be at the heart of a </a:t>
            </a:r>
            <a:r>
              <a:rPr lang="en-US" sz="3600" dirty="0" smtClean="0">
                <a:effectLst/>
              </a:rPr>
              <a:t>Marine Spatial </a:t>
            </a:r>
            <a:r>
              <a:rPr lang="en-US" sz="3600" dirty="0">
                <a:effectLst/>
              </a:rPr>
              <a:t>Data Infrastructure - or will we just continue to be chart makers</a:t>
            </a:r>
            <a:r>
              <a:rPr lang="en-US" sz="3600" dirty="0" smtClean="0">
                <a:effectLst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4957156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268413"/>
            <a:ext cx="842493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President Robert Ward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In </a:t>
            </a:r>
            <a:r>
              <a:rPr lang="en-US" sz="3600" dirty="0">
                <a:effectLst/>
              </a:rPr>
              <a:t>that context</a:t>
            </a:r>
            <a:r>
              <a:rPr lang="en-US" sz="3600" dirty="0" smtClean="0">
                <a:effectLst/>
              </a:rPr>
              <a:t>, perhaps </a:t>
            </a:r>
            <a:r>
              <a:rPr lang="en-US" sz="3600" dirty="0">
                <a:effectLst/>
              </a:rPr>
              <a:t>we need to be thinking more about collecting and managing “</a:t>
            </a:r>
            <a:r>
              <a:rPr lang="en-US" sz="3600" u="sng" dirty="0">
                <a:effectLst/>
              </a:rPr>
              <a:t>the best </a:t>
            </a:r>
            <a:r>
              <a:rPr lang="en-US" sz="3600" u="sng" dirty="0" smtClean="0">
                <a:effectLst/>
              </a:rPr>
              <a:t>available data</a:t>
            </a:r>
            <a:r>
              <a:rPr lang="en-US" sz="3600" dirty="0">
                <a:effectLst/>
              </a:rPr>
              <a:t>”, even data that may not be good enough to be used in a nautical chart, rather </a:t>
            </a:r>
            <a:r>
              <a:rPr lang="en-US" sz="3600" dirty="0" smtClean="0">
                <a:effectLst/>
              </a:rPr>
              <a:t>than “</a:t>
            </a:r>
            <a:r>
              <a:rPr lang="en-US" sz="3600" dirty="0">
                <a:effectLst/>
              </a:rPr>
              <a:t>only the data needed to make a chart”.  And this is where satellite derived bathymetry </a:t>
            </a:r>
            <a:r>
              <a:rPr lang="en-US" sz="3600" dirty="0" smtClean="0">
                <a:effectLst/>
              </a:rPr>
              <a:t>and crowd </a:t>
            </a:r>
            <a:r>
              <a:rPr lang="en-US" sz="3600" dirty="0">
                <a:effectLst/>
              </a:rPr>
              <a:t>sourcing may have an important for us role. </a:t>
            </a: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12696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HSH Prince Albert II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Finally</a:t>
            </a:r>
            <a:r>
              <a:rPr lang="en-US" sz="3600" dirty="0">
                <a:effectLst/>
              </a:rPr>
              <a:t>, in echo of the theme for the 2014  World Hydrography Day -  «Hydrography : </a:t>
            </a:r>
            <a:r>
              <a:rPr lang="en-US" sz="3600" dirty="0" smtClean="0">
                <a:effectLst/>
              </a:rPr>
              <a:t>much more </a:t>
            </a:r>
            <a:r>
              <a:rPr lang="en-US" sz="3600" dirty="0">
                <a:effectLst/>
              </a:rPr>
              <a:t>than just nautical charts» - I note that priority is now moving from the compilation </a:t>
            </a:r>
            <a:r>
              <a:rPr lang="en-US" sz="3600" dirty="0" smtClean="0">
                <a:effectLst/>
              </a:rPr>
              <a:t>and provision </a:t>
            </a:r>
            <a:r>
              <a:rPr lang="en-US" sz="3600" dirty="0">
                <a:effectLst/>
              </a:rPr>
              <a:t>of nautical charts for safe navigation to the building of geo-spatial data networks</a:t>
            </a:r>
            <a:r>
              <a:rPr lang="en-US" sz="3600" dirty="0" smtClean="0">
                <a:effectLst/>
              </a:rPr>
              <a:t>. </a:t>
            </a: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51310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49250"/>
            <a:ext cx="9144000" cy="703263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 smtClean="0">
                <a:effectLst/>
              </a:rPr>
              <a:t>Keynote </a:t>
            </a:r>
            <a:r>
              <a:rPr lang="en-US" sz="4800" dirty="0" err="1" smtClean="0">
                <a:effectLst/>
              </a:rPr>
              <a:t>speaches</a:t>
            </a:r>
            <a:endParaRPr lang="en-US" sz="4800" dirty="0">
              <a:effectLst/>
            </a:endParaRP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137276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HSH Prince Albert II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3600" dirty="0" smtClean="0">
                <a:effectLst/>
              </a:rPr>
              <a:t>These </a:t>
            </a:r>
            <a:r>
              <a:rPr lang="en-US" sz="3600" dirty="0">
                <a:effectLst/>
              </a:rPr>
              <a:t>networks will not only be able to support navigation, but also </a:t>
            </a:r>
            <a:r>
              <a:rPr lang="en-US" sz="3600" u="sng" dirty="0">
                <a:effectLst/>
              </a:rPr>
              <a:t>maritime spatial </a:t>
            </a:r>
            <a:r>
              <a:rPr lang="en-US" sz="3600" u="sng" dirty="0" smtClean="0">
                <a:effectLst/>
              </a:rPr>
              <a:t>data planning</a:t>
            </a:r>
            <a:r>
              <a:rPr lang="en-US" sz="3600" dirty="0">
                <a:effectLst/>
              </a:rPr>
              <a:t>, the management of coastal zones and maritime boundaries, etc. </a:t>
            </a: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483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1366</Words>
  <Application>Microsoft Office PowerPoint</Application>
  <PresentationFormat>On-screen Show (4:3)</PresentationFormat>
  <Paragraphs>126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Times New Roman</vt:lpstr>
      <vt:lpstr>Verdana</vt:lpstr>
      <vt:lpstr>Wingdings</vt:lpstr>
      <vt:lpstr>IHO</vt:lpstr>
      <vt:lpstr>EIHC5 Outcomes MSDIWG8 Meeting Vancouver, Canada, 30 January 2017</vt:lpstr>
      <vt:lpstr>Keynote speaches</vt:lpstr>
      <vt:lpstr>Keynote speaches</vt:lpstr>
      <vt:lpstr>Keynote speaches</vt:lpstr>
      <vt:lpstr>Keynote speaches</vt:lpstr>
      <vt:lpstr>Keynote speaches</vt:lpstr>
      <vt:lpstr>Keynote speaches</vt:lpstr>
      <vt:lpstr>Keynote speaches</vt:lpstr>
      <vt:lpstr>Keynote speaches</vt:lpstr>
      <vt:lpstr>Keynote speaches</vt:lpstr>
      <vt:lpstr>Keynote speaches</vt:lpstr>
      <vt:lpstr>Keynote speaches</vt:lpstr>
      <vt:lpstr>Proposals from Member States</vt:lpstr>
      <vt:lpstr>Decisions</vt:lpstr>
      <vt:lpstr>Decisions</vt:lpstr>
      <vt:lpstr>Decisions</vt:lpstr>
      <vt:lpstr>Decisions</vt:lpstr>
      <vt:lpstr>Decisions</vt:lpstr>
      <vt:lpstr>Decisions</vt:lpstr>
      <vt:lpstr>IHO Capacity Building Strategy</vt:lpstr>
      <vt:lpstr>IHO Capacity Building Strategy</vt:lpstr>
      <vt:lpstr>IHO Capacity Building Strategy</vt:lpstr>
      <vt:lpstr>Other points</vt:lpstr>
      <vt:lpstr>Presentations on topical issues</vt:lpstr>
      <vt:lpstr>Presentations on topical issues</vt:lpstr>
      <vt:lpstr>Presentations on topical issues</vt:lpstr>
      <vt:lpstr>Presentations on topical issues</vt:lpstr>
      <vt:lpstr>Thank you!  Alberto Costa Neves (IHO)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Alberto Costa Neves</cp:lastModifiedBy>
  <cp:revision>134</cp:revision>
  <dcterms:created xsi:type="dcterms:W3CDTF">2013-11-11T01:21:15Z</dcterms:created>
  <dcterms:modified xsi:type="dcterms:W3CDTF">2017-01-31T17:21:20Z</dcterms:modified>
</cp:coreProperties>
</file>