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30"/>
  </p:sldMasterIdLst>
  <p:notesMasterIdLst>
    <p:notesMasterId r:id="rId51"/>
  </p:notesMasterIdLst>
  <p:sldIdLst>
    <p:sldId id="256" r:id="rId31"/>
    <p:sldId id="317" r:id="rId32"/>
    <p:sldId id="354" r:id="rId33"/>
    <p:sldId id="338" r:id="rId34"/>
    <p:sldId id="414" r:id="rId35"/>
    <p:sldId id="358" r:id="rId36"/>
    <p:sldId id="408" r:id="rId37"/>
    <p:sldId id="417" r:id="rId38"/>
    <p:sldId id="322" r:id="rId39"/>
    <p:sldId id="420" r:id="rId40"/>
    <p:sldId id="419" r:id="rId41"/>
    <p:sldId id="346" r:id="rId42"/>
    <p:sldId id="328" r:id="rId43"/>
    <p:sldId id="329" r:id="rId44"/>
    <p:sldId id="332" r:id="rId45"/>
    <p:sldId id="331" r:id="rId46"/>
    <p:sldId id="423" r:id="rId47"/>
    <p:sldId id="422" r:id="rId48"/>
    <p:sldId id="314" r:id="rId49"/>
    <p:sldId id="344" r:id="rId5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99"/>
    <a:srgbClr val="0000FF"/>
    <a:srgbClr val="350B73"/>
    <a:srgbClr val="FBFBFB"/>
    <a:srgbClr val="495699"/>
    <a:srgbClr val="2A15AB"/>
    <a:srgbClr val="6600FF"/>
    <a:srgbClr val="FFFFFF"/>
    <a:srgbClr val="232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108" autoAdjust="0"/>
  </p:normalViewPr>
  <p:slideViewPr>
    <p:cSldViewPr snapToGrid="0">
      <p:cViewPr varScale="1">
        <p:scale>
          <a:sx n="56" d="100"/>
          <a:sy n="56" d="100"/>
        </p:scale>
        <p:origin x="792" y="44"/>
      </p:cViewPr>
      <p:guideLst/>
    </p:cSldViewPr>
  </p:slideViewPr>
  <p:notesTextViewPr>
    <p:cViewPr>
      <p:scale>
        <a:sx n="125" d="100"/>
        <a:sy n="125" d="100"/>
      </p:scale>
      <p:origin x="0" y="0"/>
    </p:cViewPr>
  </p:notesTextViewPr>
  <p:sorterViewPr>
    <p:cViewPr>
      <p:scale>
        <a:sx n="75" d="100"/>
        <a:sy n="75" d="100"/>
      </p:scale>
      <p:origin x="0" y="-132"/>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1.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8" Type="http://schemas.openxmlformats.org/officeDocument/2006/relationships/customXml" Target="../customXml/item8.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EB9C4A-9E71-664F-9227-454D5F4392D4}" type="doc">
      <dgm:prSet loTypeId="urn:microsoft.com/office/officeart/2005/8/layout/matrix2" loCatId="matrix" qsTypeId="urn:microsoft.com/office/officeart/2005/8/quickstyle/simple4" qsCatId="simple" csTypeId="urn:microsoft.com/office/officeart/2005/8/colors/accent1_2" csCatId="accent1" phldr="1"/>
      <dgm:spPr/>
      <dgm:t>
        <a:bodyPr/>
        <a:lstStyle/>
        <a:p>
          <a:endParaRPr lang="en-US"/>
        </a:p>
      </dgm:t>
    </dgm:pt>
    <dgm:pt modelId="{1B4444F5-3C8A-1049-93D0-334291BC28E5}">
      <dgm:prSet phldrT="[Text]"/>
      <dgm:spPr>
        <a:solidFill>
          <a:schemeClr val="bg2">
            <a:lumMod val="25000"/>
          </a:schemeClr>
        </a:solidFill>
      </dgm:spPr>
      <dgm:t>
        <a:bodyPr/>
        <a:lstStyle/>
        <a:p>
          <a:r>
            <a:rPr lang="en-US" dirty="0" smtClean="0"/>
            <a:t>Policy &amp; Governance</a:t>
          </a:r>
        </a:p>
        <a:p>
          <a:r>
            <a:rPr lang="en-US" dirty="0" smtClean="0"/>
            <a:t>(People)</a:t>
          </a:r>
          <a:endParaRPr lang="en-US" dirty="0"/>
        </a:p>
      </dgm:t>
    </dgm:pt>
    <dgm:pt modelId="{B89BAD5F-1028-7D4B-8059-1A11393E3834}" type="parTrans" cxnId="{2147CC56-1F98-3344-B6E9-4D92B7B5F194}">
      <dgm:prSet/>
      <dgm:spPr/>
      <dgm:t>
        <a:bodyPr/>
        <a:lstStyle/>
        <a:p>
          <a:endParaRPr lang="en-US"/>
        </a:p>
      </dgm:t>
    </dgm:pt>
    <dgm:pt modelId="{6FDB86B7-FBE1-FA4E-9050-F3262DC0E3E1}" type="sibTrans" cxnId="{2147CC56-1F98-3344-B6E9-4D92B7B5F194}">
      <dgm:prSet/>
      <dgm:spPr/>
      <dgm:t>
        <a:bodyPr/>
        <a:lstStyle/>
        <a:p>
          <a:endParaRPr lang="en-US"/>
        </a:p>
      </dgm:t>
    </dgm:pt>
    <dgm:pt modelId="{4B10F53D-D9C5-984D-9E5E-397C8CDCF005}">
      <dgm:prSet phldrT="[Text]"/>
      <dgm:spPr>
        <a:solidFill>
          <a:schemeClr val="accent1">
            <a:lumMod val="75000"/>
          </a:schemeClr>
        </a:solidFill>
      </dgm:spPr>
      <dgm:t>
        <a:bodyPr/>
        <a:lstStyle/>
        <a:p>
          <a:r>
            <a:rPr lang="en-US" dirty="0" smtClean="0"/>
            <a:t>Technical Standards</a:t>
          </a:r>
        </a:p>
        <a:p>
          <a:r>
            <a:rPr lang="en-US" dirty="0" smtClean="0"/>
            <a:t>(Standards)</a:t>
          </a:r>
          <a:endParaRPr lang="en-US" dirty="0"/>
        </a:p>
      </dgm:t>
    </dgm:pt>
    <dgm:pt modelId="{1B0A0ECB-8462-CA4D-9FB1-FF87167595C1}" type="parTrans" cxnId="{81413B7C-6F34-674C-943D-4CF7658DAA7E}">
      <dgm:prSet/>
      <dgm:spPr/>
      <dgm:t>
        <a:bodyPr/>
        <a:lstStyle/>
        <a:p>
          <a:endParaRPr lang="en-US"/>
        </a:p>
      </dgm:t>
    </dgm:pt>
    <dgm:pt modelId="{FADEEF32-3214-D043-83C7-AB421AF647B5}" type="sibTrans" cxnId="{81413B7C-6F34-674C-943D-4CF7658DAA7E}">
      <dgm:prSet/>
      <dgm:spPr/>
      <dgm:t>
        <a:bodyPr/>
        <a:lstStyle/>
        <a:p>
          <a:endParaRPr lang="en-US"/>
        </a:p>
      </dgm:t>
    </dgm:pt>
    <dgm:pt modelId="{B69EC3BF-5B1C-6E4A-BCFC-ECF00C3FB916}">
      <dgm:prSet phldrT="[Text]"/>
      <dgm:spPr>
        <a:solidFill>
          <a:srgbClr val="FF6600"/>
        </a:solidFill>
      </dgm:spPr>
      <dgm:t>
        <a:bodyPr/>
        <a:lstStyle/>
        <a:p>
          <a:r>
            <a:rPr lang="en-US" dirty="0" smtClean="0"/>
            <a:t>Information Systems</a:t>
          </a:r>
        </a:p>
        <a:p>
          <a:r>
            <a:rPr lang="en-US" dirty="0" smtClean="0"/>
            <a:t>(ICT)</a:t>
          </a:r>
          <a:endParaRPr lang="en-US" dirty="0"/>
        </a:p>
      </dgm:t>
    </dgm:pt>
    <dgm:pt modelId="{59FB7F78-CAA9-3B4A-81A7-0509EC8B876C}" type="parTrans" cxnId="{29D72BE7-FC80-E54D-A0EB-C9D3A2EBC0FD}">
      <dgm:prSet/>
      <dgm:spPr/>
      <dgm:t>
        <a:bodyPr/>
        <a:lstStyle/>
        <a:p>
          <a:endParaRPr lang="en-US"/>
        </a:p>
      </dgm:t>
    </dgm:pt>
    <dgm:pt modelId="{92A110DB-EB75-AD4D-BAB6-EFDAC8BA672F}" type="sibTrans" cxnId="{29D72BE7-FC80-E54D-A0EB-C9D3A2EBC0FD}">
      <dgm:prSet/>
      <dgm:spPr/>
      <dgm:t>
        <a:bodyPr/>
        <a:lstStyle/>
        <a:p>
          <a:endParaRPr lang="en-US"/>
        </a:p>
      </dgm:t>
    </dgm:pt>
    <dgm:pt modelId="{746DEBC7-44F6-5246-BB3E-7852BEE94DE0}">
      <dgm:prSet phldrT="[Text]"/>
      <dgm:spPr>
        <a:solidFill>
          <a:schemeClr val="accent3">
            <a:lumMod val="75000"/>
          </a:schemeClr>
        </a:solidFill>
      </dgm:spPr>
      <dgm:t>
        <a:bodyPr/>
        <a:lstStyle/>
        <a:p>
          <a:r>
            <a:rPr lang="en-US" dirty="0" smtClean="0"/>
            <a:t>Geographic Content</a:t>
          </a:r>
        </a:p>
        <a:p>
          <a:r>
            <a:rPr lang="en-US" dirty="0" smtClean="0"/>
            <a:t>(Data)</a:t>
          </a:r>
          <a:endParaRPr lang="en-US" dirty="0"/>
        </a:p>
      </dgm:t>
    </dgm:pt>
    <dgm:pt modelId="{8D7D8C1B-8CAC-6C4B-A0D1-1B97BE5DF514}" type="parTrans" cxnId="{C3799C3F-4B13-574C-AFA3-F05BF87B87D4}">
      <dgm:prSet/>
      <dgm:spPr/>
      <dgm:t>
        <a:bodyPr/>
        <a:lstStyle/>
        <a:p>
          <a:endParaRPr lang="en-US"/>
        </a:p>
      </dgm:t>
    </dgm:pt>
    <dgm:pt modelId="{087B7E2B-E420-7746-83E7-7D1049DA58AA}" type="sibTrans" cxnId="{C3799C3F-4B13-574C-AFA3-F05BF87B87D4}">
      <dgm:prSet/>
      <dgm:spPr/>
      <dgm:t>
        <a:bodyPr/>
        <a:lstStyle/>
        <a:p>
          <a:endParaRPr lang="en-US"/>
        </a:p>
      </dgm:t>
    </dgm:pt>
    <dgm:pt modelId="{ABC0C6E4-B576-424F-AEB5-E9EE07D2B789}" type="pres">
      <dgm:prSet presAssocID="{27EB9C4A-9E71-664F-9227-454D5F4392D4}" presName="matrix" presStyleCnt="0">
        <dgm:presLayoutVars>
          <dgm:chMax val="1"/>
          <dgm:dir/>
          <dgm:resizeHandles val="exact"/>
        </dgm:presLayoutVars>
      </dgm:prSet>
      <dgm:spPr/>
      <dgm:t>
        <a:bodyPr/>
        <a:lstStyle/>
        <a:p>
          <a:endParaRPr lang="en-US"/>
        </a:p>
      </dgm:t>
    </dgm:pt>
    <dgm:pt modelId="{1DB65BCD-CA7D-7140-A4A6-BD50730B14BD}" type="pres">
      <dgm:prSet presAssocID="{27EB9C4A-9E71-664F-9227-454D5F4392D4}" presName="axisShape" presStyleLbl="bgShp" presStyleIdx="0" presStyleCnt="1"/>
      <dgm:spPr/>
    </dgm:pt>
    <dgm:pt modelId="{173026CE-4DDC-764F-889F-ACCBEA408443}" type="pres">
      <dgm:prSet presAssocID="{27EB9C4A-9E71-664F-9227-454D5F4392D4}" presName="rect1" presStyleLbl="node1" presStyleIdx="0" presStyleCnt="4">
        <dgm:presLayoutVars>
          <dgm:chMax val="0"/>
          <dgm:chPref val="0"/>
          <dgm:bulletEnabled val="1"/>
        </dgm:presLayoutVars>
      </dgm:prSet>
      <dgm:spPr/>
      <dgm:t>
        <a:bodyPr/>
        <a:lstStyle/>
        <a:p>
          <a:endParaRPr lang="en-US"/>
        </a:p>
      </dgm:t>
    </dgm:pt>
    <dgm:pt modelId="{EE7F49F1-FA0F-9749-9AD9-975CB0E1108D}" type="pres">
      <dgm:prSet presAssocID="{27EB9C4A-9E71-664F-9227-454D5F4392D4}" presName="rect2" presStyleLbl="node1" presStyleIdx="1" presStyleCnt="4">
        <dgm:presLayoutVars>
          <dgm:chMax val="0"/>
          <dgm:chPref val="0"/>
          <dgm:bulletEnabled val="1"/>
        </dgm:presLayoutVars>
      </dgm:prSet>
      <dgm:spPr/>
      <dgm:t>
        <a:bodyPr/>
        <a:lstStyle/>
        <a:p>
          <a:endParaRPr lang="en-US"/>
        </a:p>
      </dgm:t>
    </dgm:pt>
    <dgm:pt modelId="{1C57E717-D009-F44D-A196-A9593FE3E298}" type="pres">
      <dgm:prSet presAssocID="{27EB9C4A-9E71-664F-9227-454D5F4392D4}" presName="rect3" presStyleLbl="node1" presStyleIdx="2" presStyleCnt="4">
        <dgm:presLayoutVars>
          <dgm:chMax val="0"/>
          <dgm:chPref val="0"/>
          <dgm:bulletEnabled val="1"/>
        </dgm:presLayoutVars>
      </dgm:prSet>
      <dgm:spPr/>
      <dgm:t>
        <a:bodyPr/>
        <a:lstStyle/>
        <a:p>
          <a:endParaRPr lang="en-US"/>
        </a:p>
      </dgm:t>
    </dgm:pt>
    <dgm:pt modelId="{B80C6DA1-8764-FB44-B12E-04B909FEB167}" type="pres">
      <dgm:prSet presAssocID="{27EB9C4A-9E71-664F-9227-454D5F4392D4}" presName="rect4" presStyleLbl="node1" presStyleIdx="3" presStyleCnt="4">
        <dgm:presLayoutVars>
          <dgm:chMax val="0"/>
          <dgm:chPref val="0"/>
          <dgm:bulletEnabled val="1"/>
        </dgm:presLayoutVars>
      </dgm:prSet>
      <dgm:spPr/>
      <dgm:t>
        <a:bodyPr/>
        <a:lstStyle/>
        <a:p>
          <a:endParaRPr lang="en-US"/>
        </a:p>
      </dgm:t>
    </dgm:pt>
  </dgm:ptLst>
  <dgm:cxnLst>
    <dgm:cxn modelId="{1FF3160C-C7D2-4466-86D0-F39C7D284B45}" type="presOf" srcId="{B69EC3BF-5B1C-6E4A-BCFC-ECF00C3FB916}" destId="{1C57E717-D009-F44D-A196-A9593FE3E298}" srcOrd="0" destOrd="0" presId="urn:microsoft.com/office/officeart/2005/8/layout/matrix2"/>
    <dgm:cxn modelId="{C3799C3F-4B13-574C-AFA3-F05BF87B87D4}" srcId="{27EB9C4A-9E71-664F-9227-454D5F4392D4}" destId="{746DEBC7-44F6-5246-BB3E-7852BEE94DE0}" srcOrd="3" destOrd="0" parTransId="{8D7D8C1B-8CAC-6C4B-A0D1-1B97BE5DF514}" sibTransId="{087B7E2B-E420-7746-83E7-7D1049DA58AA}"/>
    <dgm:cxn modelId="{81413B7C-6F34-674C-943D-4CF7658DAA7E}" srcId="{27EB9C4A-9E71-664F-9227-454D5F4392D4}" destId="{4B10F53D-D9C5-984D-9E5E-397C8CDCF005}" srcOrd="1" destOrd="0" parTransId="{1B0A0ECB-8462-CA4D-9FB1-FF87167595C1}" sibTransId="{FADEEF32-3214-D043-83C7-AB421AF647B5}"/>
    <dgm:cxn modelId="{E9429D4E-2DAE-4F1D-A976-209660E4829D}" type="presOf" srcId="{746DEBC7-44F6-5246-BB3E-7852BEE94DE0}" destId="{B80C6DA1-8764-FB44-B12E-04B909FEB167}" srcOrd="0" destOrd="0" presId="urn:microsoft.com/office/officeart/2005/8/layout/matrix2"/>
    <dgm:cxn modelId="{C3BD0A40-52A8-4353-A466-E46C8B3C949C}" type="presOf" srcId="{1B4444F5-3C8A-1049-93D0-334291BC28E5}" destId="{173026CE-4DDC-764F-889F-ACCBEA408443}" srcOrd="0" destOrd="0" presId="urn:microsoft.com/office/officeart/2005/8/layout/matrix2"/>
    <dgm:cxn modelId="{3AF8D890-0821-46C4-9870-9E81CBE97A93}" type="presOf" srcId="{4B10F53D-D9C5-984D-9E5E-397C8CDCF005}" destId="{EE7F49F1-FA0F-9749-9AD9-975CB0E1108D}" srcOrd="0" destOrd="0" presId="urn:microsoft.com/office/officeart/2005/8/layout/matrix2"/>
    <dgm:cxn modelId="{1B0EDE49-D8D6-4B12-9D75-F9BC9000E3E2}" type="presOf" srcId="{27EB9C4A-9E71-664F-9227-454D5F4392D4}" destId="{ABC0C6E4-B576-424F-AEB5-E9EE07D2B789}" srcOrd="0" destOrd="0" presId="urn:microsoft.com/office/officeart/2005/8/layout/matrix2"/>
    <dgm:cxn modelId="{29D72BE7-FC80-E54D-A0EB-C9D3A2EBC0FD}" srcId="{27EB9C4A-9E71-664F-9227-454D5F4392D4}" destId="{B69EC3BF-5B1C-6E4A-BCFC-ECF00C3FB916}" srcOrd="2" destOrd="0" parTransId="{59FB7F78-CAA9-3B4A-81A7-0509EC8B876C}" sibTransId="{92A110DB-EB75-AD4D-BAB6-EFDAC8BA672F}"/>
    <dgm:cxn modelId="{2147CC56-1F98-3344-B6E9-4D92B7B5F194}" srcId="{27EB9C4A-9E71-664F-9227-454D5F4392D4}" destId="{1B4444F5-3C8A-1049-93D0-334291BC28E5}" srcOrd="0" destOrd="0" parTransId="{B89BAD5F-1028-7D4B-8059-1A11393E3834}" sibTransId="{6FDB86B7-FBE1-FA4E-9050-F3262DC0E3E1}"/>
    <dgm:cxn modelId="{FA7F5C6C-ACAE-46D8-B4B6-CB5672EDC520}" type="presParOf" srcId="{ABC0C6E4-B576-424F-AEB5-E9EE07D2B789}" destId="{1DB65BCD-CA7D-7140-A4A6-BD50730B14BD}" srcOrd="0" destOrd="0" presId="urn:microsoft.com/office/officeart/2005/8/layout/matrix2"/>
    <dgm:cxn modelId="{746D56B2-51C1-4306-AAC4-571D8DE49532}" type="presParOf" srcId="{ABC0C6E4-B576-424F-AEB5-E9EE07D2B789}" destId="{173026CE-4DDC-764F-889F-ACCBEA408443}" srcOrd="1" destOrd="0" presId="urn:microsoft.com/office/officeart/2005/8/layout/matrix2"/>
    <dgm:cxn modelId="{C25E9F7E-C6D1-4805-A31E-A8B2F93EC655}" type="presParOf" srcId="{ABC0C6E4-B576-424F-AEB5-E9EE07D2B789}" destId="{EE7F49F1-FA0F-9749-9AD9-975CB0E1108D}" srcOrd="2" destOrd="0" presId="urn:microsoft.com/office/officeart/2005/8/layout/matrix2"/>
    <dgm:cxn modelId="{8862FEF9-1B3B-4C08-9DD6-20AA07DD1AF9}" type="presParOf" srcId="{ABC0C6E4-B576-424F-AEB5-E9EE07D2B789}" destId="{1C57E717-D009-F44D-A196-A9593FE3E298}" srcOrd="3" destOrd="0" presId="urn:microsoft.com/office/officeart/2005/8/layout/matrix2"/>
    <dgm:cxn modelId="{FE62592E-602F-4130-9ED8-83BAD090FCDF}" type="presParOf" srcId="{ABC0C6E4-B576-424F-AEB5-E9EE07D2B789}" destId="{B80C6DA1-8764-FB44-B12E-04B909FEB167}"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1F8D83-F719-4212-BC8F-1E5197C37AE3}"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en-US"/>
        </a:p>
      </dgm:t>
    </dgm:pt>
    <dgm:pt modelId="{7C977B53-C927-4934-A8EB-A4C9147962E5}">
      <dgm:prSet phldrT="[Text]"/>
      <dgm:spPr/>
      <dgm:t>
        <a:bodyPr/>
        <a:lstStyle/>
        <a:p>
          <a:r>
            <a:rPr lang="en-US" b="1" dirty="0" err="1" smtClean="0">
              <a:latin typeface="Arial" panose="020B0604020202020204" pitchFamily="34" charset="0"/>
              <a:cs typeface="Arial" panose="020B0604020202020204" pitchFamily="34" charset="0"/>
            </a:rPr>
            <a:t>MyGDI</a:t>
          </a:r>
          <a:r>
            <a:rPr lang="en-US" b="1" dirty="0" smtClean="0">
              <a:latin typeface="Arial" panose="020B0604020202020204" pitchFamily="34" charset="0"/>
              <a:cs typeface="Arial" panose="020B0604020202020204" pitchFamily="34" charset="0"/>
            </a:rPr>
            <a:t> National Coordinating Committee (MNCC) </a:t>
          </a:r>
          <a:endParaRPr lang="en-US" b="1" dirty="0">
            <a:latin typeface="Arial" panose="020B0604020202020204" pitchFamily="34" charset="0"/>
            <a:cs typeface="Arial" panose="020B0604020202020204" pitchFamily="34" charset="0"/>
          </a:endParaRPr>
        </a:p>
      </dgm:t>
    </dgm:pt>
    <dgm:pt modelId="{579AC23B-5C60-4852-BCC6-77B6A5762677}" type="parTrans" cxnId="{4C0F903F-937A-4AE2-99C0-00C6A9CF2865}">
      <dgm:prSet/>
      <dgm:spPr/>
      <dgm:t>
        <a:bodyPr/>
        <a:lstStyle/>
        <a:p>
          <a:endParaRPr lang="en-US" b="1">
            <a:latin typeface="Arial" panose="020B0604020202020204" pitchFamily="34" charset="0"/>
            <a:cs typeface="Arial" panose="020B0604020202020204" pitchFamily="34" charset="0"/>
          </a:endParaRPr>
        </a:p>
      </dgm:t>
    </dgm:pt>
    <dgm:pt modelId="{2BD9A25A-DD4B-47FA-9E6D-31B72FA47F80}" type="sibTrans" cxnId="{4C0F903F-937A-4AE2-99C0-00C6A9CF2865}">
      <dgm:prSet/>
      <dgm:spPr/>
      <dgm:t>
        <a:bodyPr/>
        <a:lstStyle/>
        <a:p>
          <a:endParaRPr lang="en-US" b="1">
            <a:latin typeface="Arial" panose="020B0604020202020204" pitchFamily="34" charset="0"/>
            <a:cs typeface="Arial" panose="020B0604020202020204" pitchFamily="34" charset="0"/>
          </a:endParaRPr>
        </a:p>
      </dgm:t>
    </dgm:pt>
    <dgm:pt modelId="{61CFAA31-067F-40F9-92E8-2A7EA6EC071A}">
      <dgm:prSet phldrT="[Text]"/>
      <dgm:spPr/>
      <dgm:t>
        <a:bodyPr/>
        <a:lstStyle/>
        <a:p>
          <a:r>
            <a:rPr lang="en-US" b="1" dirty="0" err="1" smtClean="0">
              <a:latin typeface="Arial" panose="020B0604020202020204" pitchFamily="34" charset="0"/>
              <a:cs typeface="Arial" panose="020B0604020202020204" pitchFamily="34" charset="0"/>
            </a:rPr>
            <a:t>MyGDI</a:t>
          </a:r>
          <a:r>
            <a:rPr lang="en-US" b="1" dirty="0" smtClean="0">
              <a:latin typeface="Arial" panose="020B0604020202020204" pitchFamily="34" charset="0"/>
              <a:cs typeface="Arial" panose="020B0604020202020204" pitchFamily="34" charset="0"/>
            </a:rPr>
            <a:t> Framework Technical Committees</a:t>
          </a:r>
          <a:endParaRPr lang="en-US" b="1" dirty="0">
            <a:latin typeface="Arial" panose="020B0604020202020204" pitchFamily="34" charset="0"/>
            <a:cs typeface="Arial" panose="020B0604020202020204" pitchFamily="34" charset="0"/>
          </a:endParaRPr>
        </a:p>
      </dgm:t>
    </dgm:pt>
    <dgm:pt modelId="{C26A28A1-C947-4846-82D0-CBCB2DF4C567}" type="parTrans" cxnId="{4A667DF5-F7A8-4939-A050-3E0FC7CEF718}">
      <dgm:prSet/>
      <dgm:spPr/>
      <dgm:t>
        <a:bodyPr/>
        <a:lstStyle/>
        <a:p>
          <a:endParaRPr lang="en-US" b="1">
            <a:latin typeface="Arial" panose="020B0604020202020204" pitchFamily="34" charset="0"/>
            <a:cs typeface="Arial" panose="020B0604020202020204" pitchFamily="34" charset="0"/>
          </a:endParaRPr>
        </a:p>
      </dgm:t>
    </dgm:pt>
    <dgm:pt modelId="{F5D3EB1B-3FFC-4ED3-A583-B42821784FBB}" type="sibTrans" cxnId="{4A667DF5-F7A8-4939-A050-3E0FC7CEF718}">
      <dgm:prSet/>
      <dgm:spPr/>
      <dgm:t>
        <a:bodyPr/>
        <a:lstStyle/>
        <a:p>
          <a:endParaRPr lang="en-US" b="1">
            <a:latin typeface="Arial" panose="020B0604020202020204" pitchFamily="34" charset="0"/>
            <a:cs typeface="Arial" panose="020B0604020202020204" pitchFamily="34" charset="0"/>
          </a:endParaRPr>
        </a:p>
      </dgm:t>
    </dgm:pt>
    <dgm:pt modelId="{812406DB-A9BC-48F6-ABCB-67991B1AAED6}">
      <dgm:prSet phldrT="[Text]"/>
      <dgm:spPr/>
      <dgm:t>
        <a:bodyPr/>
        <a:lstStyle/>
        <a:p>
          <a:r>
            <a:rPr lang="en-US" b="1" dirty="0" err="1" smtClean="0">
              <a:latin typeface="Arial" panose="020B0604020202020204" pitchFamily="34" charset="0"/>
              <a:cs typeface="Arial" panose="020B0604020202020204" pitchFamily="34" charset="0"/>
            </a:rPr>
            <a:t>MyGDI</a:t>
          </a:r>
          <a:r>
            <a:rPr lang="en-US" b="1" dirty="0" smtClean="0">
              <a:latin typeface="Arial" panose="020B0604020202020204" pitchFamily="34" charset="0"/>
              <a:cs typeface="Arial" panose="020B0604020202020204" pitchFamily="34" charset="0"/>
            </a:rPr>
            <a:t> Clearinghouse Technical Committee</a:t>
          </a:r>
          <a:endParaRPr lang="en-US" b="1" dirty="0">
            <a:latin typeface="Arial" panose="020B0604020202020204" pitchFamily="34" charset="0"/>
            <a:cs typeface="Arial" panose="020B0604020202020204" pitchFamily="34" charset="0"/>
          </a:endParaRPr>
        </a:p>
      </dgm:t>
    </dgm:pt>
    <dgm:pt modelId="{D4BB2457-304A-4C91-A265-9F6CD38A2C47}" type="parTrans" cxnId="{BA1BF43F-9B18-4832-B0F5-86BB2F5CBD45}">
      <dgm:prSet/>
      <dgm:spPr/>
      <dgm:t>
        <a:bodyPr/>
        <a:lstStyle/>
        <a:p>
          <a:endParaRPr lang="en-US" b="1">
            <a:latin typeface="Arial" panose="020B0604020202020204" pitchFamily="34" charset="0"/>
            <a:cs typeface="Arial" panose="020B0604020202020204" pitchFamily="34" charset="0"/>
          </a:endParaRPr>
        </a:p>
      </dgm:t>
    </dgm:pt>
    <dgm:pt modelId="{910974D8-8A27-4F46-A0BF-344884CF01E6}" type="sibTrans" cxnId="{BA1BF43F-9B18-4832-B0F5-86BB2F5CBD45}">
      <dgm:prSet/>
      <dgm:spPr/>
      <dgm:t>
        <a:bodyPr/>
        <a:lstStyle/>
        <a:p>
          <a:endParaRPr lang="en-US" b="1">
            <a:latin typeface="Arial" panose="020B0604020202020204" pitchFamily="34" charset="0"/>
            <a:cs typeface="Arial" panose="020B0604020202020204" pitchFamily="34" charset="0"/>
          </a:endParaRPr>
        </a:p>
      </dgm:t>
    </dgm:pt>
    <dgm:pt modelId="{1EC807D7-B0C7-4AC3-B476-8341BDE1C667}">
      <dgm:prSet phldrT="[Text]"/>
      <dgm:spPr/>
      <dgm:t>
        <a:bodyPr/>
        <a:lstStyle/>
        <a:p>
          <a:r>
            <a:rPr lang="en-US" b="1" dirty="0" err="1" smtClean="0">
              <a:latin typeface="Arial" panose="020B0604020202020204" pitchFamily="34" charset="0"/>
              <a:cs typeface="Arial" panose="020B0604020202020204" pitchFamily="34" charset="0"/>
            </a:rPr>
            <a:t>MyGDI</a:t>
          </a:r>
          <a:r>
            <a:rPr lang="en-US" b="1" dirty="0" smtClean="0">
              <a:latin typeface="Arial" panose="020B0604020202020204" pitchFamily="34" charset="0"/>
              <a:cs typeface="Arial" panose="020B0604020202020204" pitchFamily="34" charset="0"/>
            </a:rPr>
            <a:t> Standard Technical Committee </a:t>
          </a:r>
          <a:endParaRPr lang="en-US" b="1" dirty="0">
            <a:latin typeface="Arial" panose="020B0604020202020204" pitchFamily="34" charset="0"/>
            <a:cs typeface="Arial" panose="020B0604020202020204" pitchFamily="34" charset="0"/>
          </a:endParaRPr>
        </a:p>
      </dgm:t>
    </dgm:pt>
    <dgm:pt modelId="{09A528C8-DEDF-427F-887A-ACFD6226FB68}" type="parTrans" cxnId="{260F33D8-E256-4358-952E-DAE19CBB0D83}">
      <dgm:prSet/>
      <dgm:spPr/>
      <dgm:t>
        <a:bodyPr/>
        <a:lstStyle/>
        <a:p>
          <a:endParaRPr lang="en-US" b="1">
            <a:latin typeface="Arial" panose="020B0604020202020204" pitchFamily="34" charset="0"/>
            <a:cs typeface="Arial" panose="020B0604020202020204" pitchFamily="34" charset="0"/>
          </a:endParaRPr>
        </a:p>
      </dgm:t>
    </dgm:pt>
    <dgm:pt modelId="{333FE805-197F-4FD3-A7A4-E80F9105187C}" type="sibTrans" cxnId="{260F33D8-E256-4358-952E-DAE19CBB0D83}">
      <dgm:prSet/>
      <dgm:spPr/>
      <dgm:t>
        <a:bodyPr/>
        <a:lstStyle/>
        <a:p>
          <a:endParaRPr lang="en-US" b="1">
            <a:latin typeface="Arial" panose="020B0604020202020204" pitchFamily="34" charset="0"/>
            <a:cs typeface="Arial" panose="020B0604020202020204" pitchFamily="34" charset="0"/>
          </a:endParaRPr>
        </a:p>
      </dgm:t>
    </dgm:pt>
    <dgm:pt modelId="{90C62F14-BA72-420C-B755-4F960D0E417B}">
      <dgm:prSet phldrT="[Text]"/>
      <dgm:spPr>
        <a:ln>
          <a:prstDash val="dash"/>
        </a:ln>
      </dgm:spPr>
      <dgm:t>
        <a:bodyPr/>
        <a:lstStyle/>
        <a:p>
          <a:r>
            <a:rPr lang="en-US" b="1" dirty="0" err="1" smtClean="0">
              <a:solidFill>
                <a:srgbClr val="003399"/>
              </a:solidFill>
              <a:latin typeface="Arial" panose="020B0604020202020204" pitchFamily="34" charset="0"/>
              <a:cs typeface="Arial" panose="020B0604020202020204" pitchFamily="34" charset="0"/>
            </a:rPr>
            <a:t>MyGDI</a:t>
          </a:r>
          <a:r>
            <a:rPr lang="en-US" b="1" dirty="0" smtClean="0">
              <a:solidFill>
                <a:srgbClr val="003399"/>
              </a:solidFill>
              <a:latin typeface="Arial" panose="020B0604020202020204" pitchFamily="34" charset="0"/>
              <a:cs typeface="Arial" panose="020B0604020202020204" pitchFamily="34" charset="0"/>
            </a:rPr>
            <a:t> Marine Technical Committee</a:t>
          </a:r>
          <a:endParaRPr lang="en-US" b="1" dirty="0">
            <a:solidFill>
              <a:srgbClr val="003399"/>
            </a:solidFill>
            <a:latin typeface="Arial" panose="020B0604020202020204" pitchFamily="34" charset="0"/>
            <a:cs typeface="Arial" panose="020B0604020202020204" pitchFamily="34" charset="0"/>
          </a:endParaRPr>
        </a:p>
      </dgm:t>
    </dgm:pt>
    <dgm:pt modelId="{6DB6F34D-F10D-4761-B83B-B88CF7949202}" type="parTrans" cxnId="{97B1D332-5E18-42F1-B086-1FD5082EB95E}">
      <dgm:prSet/>
      <dgm:spPr/>
      <dgm:t>
        <a:bodyPr/>
        <a:lstStyle/>
        <a:p>
          <a:endParaRPr lang="en-US" b="1">
            <a:latin typeface="Arial" panose="020B0604020202020204" pitchFamily="34" charset="0"/>
            <a:cs typeface="Arial" panose="020B0604020202020204" pitchFamily="34" charset="0"/>
          </a:endParaRPr>
        </a:p>
      </dgm:t>
    </dgm:pt>
    <dgm:pt modelId="{8642341C-DA34-45EB-92AE-8D5A4849DE26}" type="sibTrans" cxnId="{97B1D332-5E18-42F1-B086-1FD5082EB95E}">
      <dgm:prSet/>
      <dgm:spPr/>
      <dgm:t>
        <a:bodyPr/>
        <a:lstStyle/>
        <a:p>
          <a:endParaRPr lang="en-US" b="1">
            <a:latin typeface="Arial" panose="020B0604020202020204" pitchFamily="34" charset="0"/>
            <a:cs typeface="Arial" panose="020B0604020202020204" pitchFamily="34" charset="0"/>
          </a:endParaRPr>
        </a:p>
      </dgm:t>
    </dgm:pt>
    <dgm:pt modelId="{D16C3C31-F589-43E4-B73D-2DAC971F452D}">
      <dgm:prSet phldrT="[Text]"/>
      <dgm:spPr/>
      <dgm:t>
        <a:bodyPr/>
        <a:lstStyle/>
        <a:p>
          <a:r>
            <a:rPr lang="en-US" b="1" smtClean="0">
              <a:latin typeface="Arial" panose="020B0604020202020204" pitchFamily="34" charset="0"/>
              <a:cs typeface="Arial" panose="020B0604020202020204" pitchFamily="34" charset="0"/>
            </a:rPr>
            <a:t>National Hydrographic Committee</a:t>
          </a:r>
          <a:endParaRPr lang="en-US" b="1" dirty="0">
            <a:latin typeface="Arial" panose="020B0604020202020204" pitchFamily="34" charset="0"/>
            <a:cs typeface="Arial" panose="020B0604020202020204" pitchFamily="34" charset="0"/>
          </a:endParaRPr>
        </a:p>
      </dgm:t>
    </dgm:pt>
    <dgm:pt modelId="{AE9F3E79-79B9-4E6C-AC37-C530A79496B6}" type="parTrans" cxnId="{126D369C-0BA6-4749-A54D-34CF5F15F012}">
      <dgm:prSet/>
      <dgm:spPr/>
      <dgm:t>
        <a:bodyPr/>
        <a:lstStyle/>
        <a:p>
          <a:endParaRPr lang="en-US"/>
        </a:p>
      </dgm:t>
    </dgm:pt>
    <dgm:pt modelId="{4DFA0893-A954-407E-ACD1-B5E6EEA77831}" type="sibTrans" cxnId="{126D369C-0BA6-4749-A54D-34CF5F15F012}">
      <dgm:prSet/>
      <dgm:spPr/>
      <dgm:t>
        <a:bodyPr/>
        <a:lstStyle/>
        <a:p>
          <a:endParaRPr lang="en-US"/>
        </a:p>
      </dgm:t>
    </dgm:pt>
    <dgm:pt modelId="{C19FBE97-1001-4C7B-99B1-CBBCF74DB4AB}">
      <dgm:prSet/>
      <dgm:spPr/>
      <dgm:t>
        <a:bodyPr/>
        <a:lstStyle/>
        <a:p>
          <a:r>
            <a:rPr lang="en-US" b="1" dirty="0">
              <a:latin typeface="Arial" panose="020B0604020202020204" pitchFamily="34" charset="0"/>
              <a:cs typeface="Arial" panose="020B0604020202020204" pitchFamily="34" charset="0"/>
            </a:rPr>
            <a:t>Port Management and Information Working Committee</a:t>
          </a:r>
        </a:p>
      </dgm:t>
    </dgm:pt>
    <dgm:pt modelId="{C4B2CA58-B8C1-4384-AEB1-12E40D92FBD9}" type="parTrans" cxnId="{4238651D-395E-4F7B-8976-560E5877CDAE}">
      <dgm:prSet/>
      <dgm:spPr/>
      <dgm:t>
        <a:bodyPr/>
        <a:lstStyle/>
        <a:p>
          <a:endParaRPr lang="en-US"/>
        </a:p>
      </dgm:t>
    </dgm:pt>
    <dgm:pt modelId="{606E011E-4015-46B2-B6B9-492D5ED32225}" type="sibTrans" cxnId="{4238651D-395E-4F7B-8976-560E5877CDAE}">
      <dgm:prSet/>
      <dgm:spPr/>
      <dgm:t>
        <a:bodyPr/>
        <a:lstStyle/>
        <a:p>
          <a:endParaRPr lang="en-US"/>
        </a:p>
      </dgm:t>
    </dgm:pt>
    <dgm:pt modelId="{DE005EC1-56E9-43D9-B4B8-620131D73910}">
      <dgm:prSet/>
      <dgm:spPr/>
      <dgm:t>
        <a:bodyPr/>
        <a:lstStyle/>
        <a:p>
          <a:r>
            <a:rPr lang="en-US" b="1" dirty="0">
              <a:latin typeface="Arial" panose="020B0604020202020204" pitchFamily="34" charset="0"/>
              <a:cs typeface="Arial" panose="020B0604020202020204" pitchFamily="34" charset="0"/>
            </a:rPr>
            <a:t>Hydrographic Surveyors Competency Working Committee</a:t>
          </a:r>
        </a:p>
      </dgm:t>
    </dgm:pt>
    <dgm:pt modelId="{769B82CF-D3C3-4F9F-BE83-C886A168E87D}" type="parTrans" cxnId="{94D29D4E-FB53-41C6-806E-AEF172F54581}">
      <dgm:prSet/>
      <dgm:spPr/>
      <dgm:t>
        <a:bodyPr/>
        <a:lstStyle/>
        <a:p>
          <a:endParaRPr lang="en-US"/>
        </a:p>
      </dgm:t>
    </dgm:pt>
    <dgm:pt modelId="{62EFDC67-B9CC-4352-9238-D6638737AFA4}" type="sibTrans" cxnId="{94D29D4E-FB53-41C6-806E-AEF172F54581}">
      <dgm:prSet/>
      <dgm:spPr/>
      <dgm:t>
        <a:bodyPr/>
        <a:lstStyle/>
        <a:p>
          <a:endParaRPr lang="en-US"/>
        </a:p>
      </dgm:t>
    </dgm:pt>
    <dgm:pt modelId="{28E0EB03-F154-4B30-B415-EC87622CD9F7}">
      <dgm:prSet phldrT="[Text]"/>
      <dgm:spPr>
        <a:ln>
          <a:prstDash val="dash"/>
        </a:ln>
      </dgm:spPr>
      <dgm:t>
        <a:bodyPr/>
        <a:lstStyle/>
        <a:p>
          <a:r>
            <a:rPr lang="en-US" b="1" smtClean="0">
              <a:latin typeface="Arial" panose="020B0604020202020204" pitchFamily="34" charset="0"/>
              <a:cs typeface="Arial" panose="020B0604020202020204" pitchFamily="34" charset="0"/>
            </a:rPr>
            <a:t>Underwater Object Information Working Committee</a:t>
          </a:r>
          <a:endParaRPr lang="en-US" b="1" dirty="0">
            <a:latin typeface="Arial" panose="020B0604020202020204" pitchFamily="34" charset="0"/>
            <a:cs typeface="Arial" panose="020B0604020202020204" pitchFamily="34" charset="0"/>
          </a:endParaRPr>
        </a:p>
      </dgm:t>
    </dgm:pt>
    <dgm:pt modelId="{E4FFA554-6D4F-4C20-BA9C-B180AE8654CF}" type="parTrans" cxnId="{154A1231-C788-47B1-89DC-CF21CF340776}">
      <dgm:prSet/>
      <dgm:spPr/>
      <dgm:t>
        <a:bodyPr/>
        <a:lstStyle/>
        <a:p>
          <a:endParaRPr lang="en-US"/>
        </a:p>
      </dgm:t>
    </dgm:pt>
    <dgm:pt modelId="{68B13712-1192-4DC3-B0B5-DD732B2CFDDB}" type="sibTrans" cxnId="{154A1231-C788-47B1-89DC-CF21CF340776}">
      <dgm:prSet/>
      <dgm:spPr/>
      <dgm:t>
        <a:bodyPr/>
        <a:lstStyle/>
        <a:p>
          <a:endParaRPr lang="en-US"/>
        </a:p>
      </dgm:t>
    </dgm:pt>
    <dgm:pt modelId="{3C01D834-92B1-462F-B1F6-B53C556831AF}" type="pres">
      <dgm:prSet presAssocID="{461F8D83-F719-4212-BC8F-1E5197C37AE3}" presName="diagram" presStyleCnt="0">
        <dgm:presLayoutVars>
          <dgm:chPref val="1"/>
          <dgm:dir/>
          <dgm:animOne val="branch"/>
          <dgm:animLvl val="lvl"/>
          <dgm:resizeHandles/>
        </dgm:presLayoutVars>
      </dgm:prSet>
      <dgm:spPr/>
      <dgm:t>
        <a:bodyPr/>
        <a:lstStyle/>
        <a:p>
          <a:endParaRPr lang="en-US"/>
        </a:p>
      </dgm:t>
    </dgm:pt>
    <dgm:pt modelId="{46B48F61-9881-42B1-8D71-8AD0DE486B80}" type="pres">
      <dgm:prSet presAssocID="{7C977B53-C927-4934-A8EB-A4C9147962E5}" presName="root" presStyleCnt="0"/>
      <dgm:spPr/>
    </dgm:pt>
    <dgm:pt modelId="{1AE27371-2D04-4F1B-BAE8-64BA038F3E1A}" type="pres">
      <dgm:prSet presAssocID="{7C977B53-C927-4934-A8EB-A4C9147962E5}" presName="rootComposite" presStyleCnt="0"/>
      <dgm:spPr/>
    </dgm:pt>
    <dgm:pt modelId="{B23DB3B6-FF28-4E13-8069-A579E0D7F9ED}" type="pres">
      <dgm:prSet presAssocID="{7C977B53-C927-4934-A8EB-A4C9147962E5}" presName="rootText" presStyleLbl="node1" presStyleIdx="0" presStyleCnt="2"/>
      <dgm:spPr/>
      <dgm:t>
        <a:bodyPr/>
        <a:lstStyle/>
        <a:p>
          <a:endParaRPr lang="en-US"/>
        </a:p>
      </dgm:t>
    </dgm:pt>
    <dgm:pt modelId="{C4863406-C5CC-41DB-9C02-726602445EAB}" type="pres">
      <dgm:prSet presAssocID="{7C977B53-C927-4934-A8EB-A4C9147962E5}" presName="rootConnector" presStyleLbl="node1" presStyleIdx="0" presStyleCnt="2"/>
      <dgm:spPr/>
      <dgm:t>
        <a:bodyPr/>
        <a:lstStyle/>
        <a:p>
          <a:endParaRPr lang="en-US"/>
        </a:p>
      </dgm:t>
    </dgm:pt>
    <dgm:pt modelId="{29DE87DA-BCBD-4618-ACF8-2658FD7F1671}" type="pres">
      <dgm:prSet presAssocID="{7C977B53-C927-4934-A8EB-A4C9147962E5}" presName="childShape" presStyleCnt="0"/>
      <dgm:spPr/>
    </dgm:pt>
    <dgm:pt modelId="{DD7DE861-03FA-47E0-A43B-CD7F5982D5F8}" type="pres">
      <dgm:prSet presAssocID="{C26A28A1-C947-4846-82D0-CBCB2DF4C567}" presName="Name13" presStyleLbl="parChTrans1D2" presStyleIdx="0" presStyleCnt="7"/>
      <dgm:spPr/>
      <dgm:t>
        <a:bodyPr/>
        <a:lstStyle/>
        <a:p>
          <a:endParaRPr lang="en-US"/>
        </a:p>
      </dgm:t>
    </dgm:pt>
    <dgm:pt modelId="{A94C37C4-8827-4D4D-A33A-2CCA06A6995A}" type="pres">
      <dgm:prSet presAssocID="{61CFAA31-067F-40F9-92E8-2A7EA6EC071A}" presName="childText" presStyleLbl="bgAcc1" presStyleIdx="0" presStyleCnt="7">
        <dgm:presLayoutVars>
          <dgm:bulletEnabled val="1"/>
        </dgm:presLayoutVars>
      </dgm:prSet>
      <dgm:spPr/>
      <dgm:t>
        <a:bodyPr/>
        <a:lstStyle/>
        <a:p>
          <a:endParaRPr lang="en-US"/>
        </a:p>
      </dgm:t>
    </dgm:pt>
    <dgm:pt modelId="{6D7A6307-DFA2-4564-8D77-D4F48559EC82}" type="pres">
      <dgm:prSet presAssocID="{09A528C8-DEDF-427F-887A-ACFD6226FB68}" presName="Name13" presStyleLbl="parChTrans1D2" presStyleIdx="1" presStyleCnt="7"/>
      <dgm:spPr/>
      <dgm:t>
        <a:bodyPr/>
        <a:lstStyle/>
        <a:p>
          <a:endParaRPr lang="en-US"/>
        </a:p>
      </dgm:t>
    </dgm:pt>
    <dgm:pt modelId="{366E8870-C80B-497F-8308-29EFBC2074B0}" type="pres">
      <dgm:prSet presAssocID="{1EC807D7-B0C7-4AC3-B476-8341BDE1C667}" presName="childText" presStyleLbl="bgAcc1" presStyleIdx="1" presStyleCnt="7">
        <dgm:presLayoutVars>
          <dgm:bulletEnabled val="1"/>
        </dgm:presLayoutVars>
      </dgm:prSet>
      <dgm:spPr/>
      <dgm:t>
        <a:bodyPr/>
        <a:lstStyle/>
        <a:p>
          <a:endParaRPr lang="en-US"/>
        </a:p>
      </dgm:t>
    </dgm:pt>
    <dgm:pt modelId="{EB52F139-E998-425B-B24B-8BFCC4F8E721}" type="pres">
      <dgm:prSet presAssocID="{D4BB2457-304A-4C91-A265-9F6CD38A2C47}" presName="Name13" presStyleLbl="parChTrans1D2" presStyleIdx="2" presStyleCnt="7"/>
      <dgm:spPr/>
      <dgm:t>
        <a:bodyPr/>
        <a:lstStyle/>
        <a:p>
          <a:endParaRPr lang="en-US"/>
        </a:p>
      </dgm:t>
    </dgm:pt>
    <dgm:pt modelId="{800833AB-065C-41AD-A8C5-CF28C1C29A47}" type="pres">
      <dgm:prSet presAssocID="{812406DB-A9BC-48F6-ABCB-67991B1AAED6}" presName="childText" presStyleLbl="bgAcc1" presStyleIdx="2" presStyleCnt="7">
        <dgm:presLayoutVars>
          <dgm:bulletEnabled val="1"/>
        </dgm:presLayoutVars>
      </dgm:prSet>
      <dgm:spPr/>
      <dgm:t>
        <a:bodyPr/>
        <a:lstStyle/>
        <a:p>
          <a:endParaRPr lang="en-US"/>
        </a:p>
      </dgm:t>
    </dgm:pt>
    <dgm:pt modelId="{64D5192C-0615-4D27-BEF9-0E8B3CDC0FE2}" type="pres">
      <dgm:prSet presAssocID="{6DB6F34D-F10D-4761-B83B-B88CF7949202}" presName="Name13" presStyleLbl="parChTrans1D2" presStyleIdx="3" presStyleCnt="7"/>
      <dgm:spPr/>
      <dgm:t>
        <a:bodyPr/>
        <a:lstStyle/>
        <a:p>
          <a:endParaRPr lang="en-US"/>
        </a:p>
      </dgm:t>
    </dgm:pt>
    <dgm:pt modelId="{08CB1FA7-E414-4602-8811-1A23B473361E}" type="pres">
      <dgm:prSet presAssocID="{90C62F14-BA72-420C-B755-4F960D0E417B}" presName="childText" presStyleLbl="bgAcc1" presStyleIdx="3" presStyleCnt="7">
        <dgm:presLayoutVars>
          <dgm:bulletEnabled val="1"/>
        </dgm:presLayoutVars>
      </dgm:prSet>
      <dgm:spPr/>
      <dgm:t>
        <a:bodyPr/>
        <a:lstStyle/>
        <a:p>
          <a:endParaRPr lang="en-US"/>
        </a:p>
      </dgm:t>
    </dgm:pt>
    <dgm:pt modelId="{E77A4BDB-3931-428F-840F-771222AC52E1}" type="pres">
      <dgm:prSet presAssocID="{D16C3C31-F589-43E4-B73D-2DAC971F452D}" presName="root" presStyleCnt="0"/>
      <dgm:spPr/>
    </dgm:pt>
    <dgm:pt modelId="{454491DB-4193-48F1-B093-DD6D9C155C04}" type="pres">
      <dgm:prSet presAssocID="{D16C3C31-F589-43E4-B73D-2DAC971F452D}" presName="rootComposite" presStyleCnt="0"/>
      <dgm:spPr/>
    </dgm:pt>
    <dgm:pt modelId="{C75C4396-F48B-446D-9A5F-7B41794B5BA6}" type="pres">
      <dgm:prSet presAssocID="{D16C3C31-F589-43E4-B73D-2DAC971F452D}" presName="rootText" presStyleLbl="node1" presStyleIdx="1" presStyleCnt="2"/>
      <dgm:spPr/>
      <dgm:t>
        <a:bodyPr/>
        <a:lstStyle/>
        <a:p>
          <a:endParaRPr lang="en-US"/>
        </a:p>
      </dgm:t>
    </dgm:pt>
    <dgm:pt modelId="{826C5A49-C055-4E55-898C-39C4E3EF2393}" type="pres">
      <dgm:prSet presAssocID="{D16C3C31-F589-43E4-B73D-2DAC971F452D}" presName="rootConnector" presStyleLbl="node1" presStyleIdx="1" presStyleCnt="2"/>
      <dgm:spPr/>
      <dgm:t>
        <a:bodyPr/>
        <a:lstStyle/>
        <a:p>
          <a:endParaRPr lang="en-US"/>
        </a:p>
      </dgm:t>
    </dgm:pt>
    <dgm:pt modelId="{5AE8C87D-5A0B-491C-B725-7326F56F43BC}" type="pres">
      <dgm:prSet presAssocID="{D16C3C31-F589-43E4-B73D-2DAC971F452D}" presName="childShape" presStyleCnt="0"/>
      <dgm:spPr/>
    </dgm:pt>
    <dgm:pt modelId="{41DF973D-3CF4-47D1-BFF8-01B421E10DAE}" type="pres">
      <dgm:prSet presAssocID="{C4B2CA58-B8C1-4384-AEB1-12E40D92FBD9}" presName="Name13" presStyleLbl="parChTrans1D2" presStyleIdx="4" presStyleCnt="7"/>
      <dgm:spPr/>
      <dgm:t>
        <a:bodyPr/>
        <a:lstStyle/>
        <a:p>
          <a:endParaRPr lang="en-US"/>
        </a:p>
      </dgm:t>
    </dgm:pt>
    <dgm:pt modelId="{A1618B77-B893-45AE-A3C0-DB2B61D1429B}" type="pres">
      <dgm:prSet presAssocID="{C19FBE97-1001-4C7B-99B1-CBBCF74DB4AB}" presName="childText" presStyleLbl="bgAcc1" presStyleIdx="4" presStyleCnt="7">
        <dgm:presLayoutVars>
          <dgm:bulletEnabled val="1"/>
        </dgm:presLayoutVars>
      </dgm:prSet>
      <dgm:spPr/>
      <dgm:t>
        <a:bodyPr/>
        <a:lstStyle/>
        <a:p>
          <a:endParaRPr lang="en-US"/>
        </a:p>
      </dgm:t>
    </dgm:pt>
    <dgm:pt modelId="{4B0108DF-45A6-4D2C-AA8E-D065E6BE415D}" type="pres">
      <dgm:prSet presAssocID="{769B82CF-D3C3-4F9F-BE83-C886A168E87D}" presName="Name13" presStyleLbl="parChTrans1D2" presStyleIdx="5" presStyleCnt="7"/>
      <dgm:spPr/>
      <dgm:t>
        <a:bodyPr/>
        <a:lstStyle/>
        <a:p>
          <a:endParaRPr lang="en-US"/>
        </a:p>
      </dgm:t>
    </dgm:pt>
    <dgm:pt modelId="{C8793056-8E76-4455-9F6B-31A7E34E74D6}" type="pres">
      <dgm:prSet presAssocID="{DE005EC1-56E9-43D9-B4B8-620131D73910}" presName="childText" presStyleLbl="bgAcc1" presStyleIdx="5" presStyleCnt="7">
        <dgm:presLayoutVars>
          <dgm:bulletEnabled val="1"/>
        </dgm:presLayoutVars>
      </dgm:prSet>
      <dgm:spPr/>
      <dgm:t>
        <a:bodyPr/>
        <a:lstStyle/>
        <a:p>
          <a:endParaRPr lang="en-US"/>
        </a:p>
      </dgm:t>
    </dgm:pt>
    <dgm:pt modelId="{F08B9C5F-3F06-4634-A690-CE9DBC258D7B}" type="pres">
      <dgm:prSet presAssocID="{E4FFA554-6D4F-4C20-BA9C-B180AE8654CF}" presName="Name13" presStyleLbl="parChTrans1D2" presStyleIdx="6" presStyleCnt="7"/>
      <dgm:spPr/>
      <dgm:t>
        <a:bodyPr/>
        <a:lstStyle/>
        <a:p>
          <a:endParaRPr lang="en-US"/>
        </a:p>
      </dgm:t>
    </dgm:pt>
    <dgm:pt modelId="{36350DB8-65CA-45D2-85F8-68D5D0E75282}" type="pres">
      <dgm:prSet presAssocID="{28E0EB03-F154-4B30-B415-EC87622CD9F7}" presName="childText" presStyleLbl="bgAcc1" presStyleIdx="6" presStyleCnt="7">
        <dgm:presLayoutVars>
          <dgm:bulletEnabled val="1"/>
        </dgm:presLayoutVars>
      </dgm:prSet>
      <dgm:spPr/>
      <dgm:t>
        <a:bodyPr/>
        <a:lstStyle/>
        <a:p>
          <a:endParaRPr lang="en-US"/>
        </a:p>
      </dgm:t>
    </dgm:pt>
  </dgm:ptLst>
  <dgm:cxnLst>
    <dgm:cxn modelId="{C442F88A-ADC6-43F0-875F-9578A2F4D405}" type="presOf" srcId="{09A528C8-DEDF-427F-887A-ACFD6226FB68}" destId="{6D7A6307-DFA2-4564-8D77-D4F48559EC82}" srcOrd="0" destOrd="0" presId="urn:microsoft.com/office/officeart/2005/8/layout/hierarchy3"/>
    <dgm:cxn modelId="{2A919566-BDFA-4E7E-BBDB-625B8C5C3047}" type="presOf" srcId="{7C977B53-C927-4934-A8EB-A4C9147962E5}" destId="{C4863406-C5CC-41DB-9C02-726602445EAB}" srcOrd="1" destOrd="0" presId="urn:microsoft.com/office/officeart/2005/8/layout/hierarchy3"/>
    <dgm:cxn modelId="{3235A288-018F-4A55-ACA9-AB6719FD7F20}" type="presOf" srcId="{DE005EC1-56E9-43D9-B4B8-620131D73910}" destId="{C8793056-8E76-4455-9F6B-31A7E34E74D6}" srcOrd="0" destOrd="0" presId="urn:microsoft.com/office/officeart/2005/8/layout/hierarchy3"/>
    <dgm:cxn modelId="{B727C1DF-9D6A-4A47-B289-4C488C47CC4B}" type="presOf" srcId="{61CFAA31-067F-40F9-92E8-2A7EA6EC071A}" destId="{A94C37C4-8827-4D4D-A33A-2CCA06A6995A}" srcOrd="0" destOrd="0" presId="urn:microsoft.com/office/officeart/2005/8/layout/hierarchy3"/>
    <dgm:cxn modelId="{126D369C-0BA6-4749-A54D-34CF5F15F012}" srcId="{461F8D83-F719-4212-BC8F-1E5197C37AE3}" destId="{D16C3C31-F589-43E4-B73D-2DAC971F452D}" srcOrd="1" destOrd="0" parTransId="{AE9F3E79-79B9-4E6C-AC37-C530A79496B6}" sibTransId="{4DFA0893-A954-407E-ACD1-B5E6EEA77831}"/>
    <dgm:cxn modelId="{30DBB31C-083E-4041-99AA-E99E739A26CF}" type="presOf" srcId="{C19FBE97-1001-4C7B-99B1-CBBCF74DB4AB}" destId="{A1618B77-B893-45AE-A3C0-DB2B61D1429B}" srcOrd="0" destOrd="0" presId="urn:microsoft.com/office/officeart/2005/8/layout/hierarchy3"/>
    <dgm:cxn modelId="{4CD8186D-C594-47BB-8CFB-6BBAC0B4CE3D}" type="presOf" srcId="{C26A28A1-C947-4846-82D0-CBCB2DF4C567}" destId="{DD7DE861-03FA-47E0-A43B-CD7F5982D5F8}" srcOrd="0" destOrd="0" presId="urn:microsoft.com/office/officeart/2005/8/layout/hierarchy3"/>
    <dgm:cxn modelId="{97B1D332-5E18-42F1-B086-1FD5082EB95E}" srcId="{7C977B53-C927-4934-A8EB-A4C9147962E5}" destId="{90C62F14-BA72-420C-B755-4F960D0E417B}" srcOrd="3" destOrd="0" parTransId="{6DB6F34D-F10D-4761-B83B-B88CF7949202}" sibTransId="{8642341C-DA34-45EB-92AE-8D5A4849DE26}"/>
    <dgm:cxn modelId="{B3760819-904D-41E2-AA5A-C97EDB20C545}" type="presOf" srcId="{90C62F14-BA72-420C-B755-4F960D0E417B}" destId="{08CB1FA7-E414-4602-8811-1A23B473361E}" srcOrd="0" destOrd="0" presId="urn:microsoft.com/office/officeart/2005/8/layout/hierarchy3"/>
    <dgm:cxn modelId="{05997BF6-5C8F-43C2-B2BA-8F7ADA6BC02F}" type="presOf" srcId="{1EC807D7-B0C7-4AC3-B476-8341BDE1C667}" destId="{366E8870-C80B-497F-8308-29EFBC2074B0}" srcOrd="0" destOrd="0" presId="urn:microsoft.com/office/officeart/2005/8/layout/hierarchy3"/>
    <dgm:cxn modelId="{E126F57D-4136-4D18-9135-9B5DCD198263}" type="presOf" srcId="{D4BB2457-304A-4C91-A265-9F6CD38A2C47}" destId="{EB52F139-E998-425B-B24B-8BFCC4F8E721}" srcOrd="0" destOrd="0" presId="urn:microsoft.com/office/officeart/2005/8/layout/hierarchy3"/>
    <dgm:cxn modelId="{53771A8F-69F1-44A7-AD3F-F50FFD9630A1}" type="presOf" srcId="{E4FFA554-6D4F-4C20-BA9C-B180AE8654CF}" destId="{F08B9C5F-3F06-4634-A690-CE9DBC258D7B}" srcOrd="0" destOrd="0" presId="urn:microsoft.com/office/officeart/2005/8/layout/hierarchy3"/>
    <dgm:cxn modelId="{260F33D8-E256-4358-952E-DAE19CBB0D83}" srcId="{7C977B53-C927-4934-A8EB-A4C9147962E5}" destId="{1EC807D7-B0C7-4AC3-B476-8341BDE1C667}" srcOrd="1" destOrd="0" parTransId="{09A528C8-DEDF-427F-887A-ACFD6226FB68}" sibTransId="{333FE805-197F-4FD3-A7A4-E80F9105187C}"/>
    <dgm:cxn modelId="{FDD4A04E-CADE-4109-9D7B-40DBAD4AF28B}" type="presOf" srcId="{C4B2CA58-B8C1-4384-AEB1-12E40D92FBD9}" destId="{41DF973D-3CF4-47D1-BFF8-01B421E10DAE}" srcOrd="0" destOrd="0" presId="urn:microsoft.com/office/officeart/2005/8/layout/hierarchy3"/>
    <dgm:cxn modelId="{BA1BF43F-9B18-4832-B0F5-86BB2F5CBD45}" srcId="{7C977B53-C927-4934-A8EB-A4C9147962E5}" destId="{812406DB-A9BC-48F6-ABCB-67991B1AAED6}" srcOrd="2" destOrd="0" parTransId="{D4BB2457-304A-4C91-A265-9F6CD38A2C47}" sibTransId="{910974D8-8A27-4F46-A0BF-344884CF01E6}"/>
    <dgm:cxn modelId="{7B69EBB2-A383-44A6-9366-C959D52D3805}" type="presOf" srcId="{D16C3C31-F589-43E4-B73D-2DAC971F452D}" destId="{C75C4396-F48B-446D-9A5F-7B41794B5BA6}" srcOrd="0" destOrd="0" presId="urn:microsoft.com/office/officeart/2005/8/layout/hierarchy3"/>
    <dgm:cxn modelId="{65323857-0D55-414E-B80D-B4898FEF0E80}" type="presOf" srcId="{28E0EB03-F154-4B30-B415-EC87622CD9F7}" destId="{36350DB8-65CA-45D2-85F8-68D5D0E75282}" srcOrd="0" destOrd="0" presId="urn:microsoft.com/office/officeart/2005/8/layout/hierarchy3"/>
    <dgm:cxn modelId="{4C0F903F-937A-4AE2-99C0-00C6A9CF2865}" srcId="{461F8D83-F719-4212-BC8F-1E5197C37AE3}" destId="{7C977B53-C927-4934-A8EB-A4C9147962E5}" srcOrd="0" destOrd="0" parTransId="{579AC23B-5C60-4852-BCC6-77B6A5762677}" sibTransId="{2BD9A25A-DD4B-47FA-9E6D-31B72FA47F80}"/>
    <dgm:cxn modelId="{AA2645B6-212A-4B78-86FF-825252D8FBE0}" type="presOf" srcId="{D16C3C31-F589-43E4-B73D-2DAC971F452D}" destId="{826C5A49-C055-4E55-898C-39C4E3EF2393}" srcOrd="1" destOrd="0" presId="urn:microsoft.com/office/officeart/2005/8/layout/hierarchy3"/>
    <dgm:cxn modelId="{4238651D-395E-4F7B-8976-560E5877CDAE}" srcId="{D16C3C31-F589-43E4-B73D-2DAC971F452D}" destId="{C19FBE97-1001-4C7B-99B1-CBBCF74DB4AB}" srcOrd="0" destOrd="0" parTransId="{C4B2CA58-B8C1-4384-AEB1-12E40D92FBD9}" sibTransId="{606E011E-4015-46B2-B6B9-492D5ED32225}"/>
    <dgm:cxn modelId="{154A1231-C788-47B1-89DC-CF21CF340776}" srcId="{D16C3C31-F589-43E4-B73D-2DAC971F452D}" destId="{28E0EB03-F154-4B30-B415-EC87622CD9F7}" srcOrd="2" destOrd="0" parTransId="{E4FFA554-6D4F-4C20-BA9C-B180AE8654CF}" sibTransId="{68B13712-1192-4DC3-B0B5-DD732B2CFDDB}"/>
    <dgm:cxn modelId="{82531990-9CDA-4158-8DC2-FEA08BC147EC}" type="presOf" srcId="{7C977B53-C927-4934-A8EB-A4C9147962E5}" destId="{B23DB3B6-FF28-4E13-8069-A579E0D7F9ED}" srcOrd="0" destOrd="0" presId="urn:microsoft.com/office/officeart/2005/8/layout/hierarchy3"/>
    <dgm:cxn modelId="{D49FE2DF-BE80-442D-B4BC-A90E0B82B5C4}" type="presOf" srcId="{6DB6F34D-F10D-4761-B83B-B88CF7949202}" destId="{64D5192C-0615-4D27-BEF9-0E8B3CDC0FE2}" srcOrd="0" destOrd="0" presId="urn:microsoft.com/office/officeart/2005/8/layout/hierarchy3"/>
    <dgm:cxn modelId="{358E5435-3830-4DC2-8BAB-8A712BF9AC83}" type="presOf" srcId="{769B82CF-D3C3-4F9F-BE83-C886A168E87D}" destId="{4B0108DF-45A6-4D2C-AA8E-D065E6BE415D}" srcOrd="0" destOrd="0" presId="urn:microsoft.com/office/officeart/2005/8/layout/hierarchy3"/>
    <dgm:cxn modelId="{4A667DF5-F7A8-4939-A050-3E0FC7CEF718}" srcId="{7C977B53-C927-4934-A8EB-A4C9147962E5}" destId="{61CFAA31-067F-40F9-92E8-2A7EA6EC071A}" srcOrd="0" destOrd="0" parTransId="{C26A28A1-C947-4846-82D0-CBCB2DF4C567}" sibTransId="{F5D3EB1B-3FFC-4ED3-A583-B42821784FBB}"/>
    <dgm:cxn modelId="{94D29D4E-FB53-41C6-806E-AEF172F54581}" srcId="{D16C3C31-F589-43E4-B73D-2DAC971F452D}" destId="{DE005EC1-56E9-43D9-B4B8-620131D73910}" srcOrd="1" destOrd="0" parTransId="{769B82CF-D3C3-4F9F-BE83-C886A168E87D}" sibTransId="{62EFDC67-B9CC-4352-9238-D6638737AFA4}"/>
    <dgm:cxn modelId="{779BA93C-506A-4550-B824-459F32824FCC}" type="presOf" srcId="{812406DB-A9BC-48F6-ABCB-67991B1AAED6}" destId="{800833AB-065C-41AD-A8C5-CF28C1C29A47}" srcOrd="0" destOrd="0" presId="urn:microsoft.com/office/officeart/2005/8/layout/hierarchy3"/>
    <dgm:cxn modelId="{7FFCE0D0-0873-4C9F-B9B1-E4859BE81261}" type="presOf" srcId="{461F8D83-F719-4212-BC8F-1E5197C37AE3}" destId="{3C01D834-92B1-462F-B1F6-B53C556831AF}" srcOrd="0" destOrd="0" presId="urn:microsoft.com/office/officeart/2005/8/layout/hierarchy3"/>
    <dgm:cxn modelId="{70B0B992-A901-400C-AF23-6DE515745972}" type="presParOf" srcId="{3C01D834-92B1-462F-B1F6-B53C556831AF}" destId="{46B48F61-9881-42B1-8D71-8AD0DE486B80}" srcOrd="0" destOrd="0" presId="urn:microsoft.com/office/officeart/2005/8/layout/hierarchy3"/>
    <dgm:cxn modelId="{295523B8-EA8A-484E-A0D2-C320B4CC41B7}" type="presParOf" srcId="{46B48F61-9881-42B1-8D71-8AD0DE486B80}" destId="{1AE27371-2D04-4F1B-BAE8-64BA038F3E1A}" srcOrd="0" destOrd="0" presId="urn:microsoft.com/office/officeart/2005/8/layout/hierarchy3"/>
    <dgm:cxn modelId="{3B412D3E-AC91-454A-A182-02E19FBCD721}" type="presParOf" srcId="{1AE27371-2D04-4F1B-BAE8-64BA038F3E1A}" destId="{B23DB3B6-FF28-4E13-8069-A579E0D7F9ED}" srcOrd="0" destOrd="0" presId="urn:microsoft.com/office/officeart/2005/8/layout/hierarchy3"/>
    <dgm:cxn modelId="{7F62F373-414E-4A3A-8C87-79C7F346254B}" type="presParOf" srcId="{1AE27371-2D04-4F1B-BAE8-64BA038F3E1A}" destId="{C4863406-C5CC-41DB-9C02-726602445EAB}" srcOrd="1" destOrd="0" presId="urn:microsoft.com/office/officeart/2005/8/layout/hierarchy3"/>
    <dgm:cxn modelId="{76F9E372-85F9-4D46-8831-32377B589426}" type="presParOf" srcId="{46B48F61-9881-42B1-8D71-8AD0DE486B80}" destId="{29DE87DA-BCBD-4618-ACF8-2658FD7F1671}" srcOrd="1" destOrd="0" presId="urn:microsoft.com/office/officeart/2005/8/layout/hierarchy3"/>
    <dgm:cxn modelId="{13D37C39-3403-4A09-8FBA-DC7DE283074C}" type="presParOf" srcId="{29DE87DA-BCBD-4618-ACF8-2658FD7F1671}" destId="{DD7DE861-03FA-47E0-A43B-CD7F5982D5F8}" srcOrd="0" destOrd="0" presId="urn:microsoft.com/office/officeart/2005/8/layout/hierarchy3"/>
    <dgm:cxn modelId="{6CF70CE1-3A26-4F7C-B831-C3D618A8F027}" type="presParOf" srcId="{29DE87DA-BCBD-4618-ACF8-2658FD7F1671}" destId="{A94C37C4-8827-4D4D-A33A-2CCA06A6995A}" srcOrd="1" destOrd="0" presId="urn:microsoft.com/office/officeart/2005/8/layout/hierarchy3"/>
    <dgm:cxn modelId="{F72A9D4C-6746-4C8F-854C-2F2C110F9152}" type="presParOf" srcId="{29DE87DA-BCBD-4618-ACF8-2658FD7F1671}" destId="{6D7A6307-DFA2-4564-8D77-D4F48559EC82}" srcOrd="2" destOrd="0" presId="urn:microsoft.com/office/officeart/2005/8/layout/hierarchy3"/>
    <dgm:cxn modelId="{0F55C2DE-CB69-439B-86DF-1727D099C274}" type="presParOf" srcId="{29DE87DA-BCBD-4618-ACF8-2658FD7F1671}" destId="{366E8870-C80B-497F-8308-29EFBC2074B0}" srcOrd="3" destOrd="0" presId="urn:microsoft.com/office/officeart/2005/8/layout/hierarchy3"/>
    <dgm:cxn modelId="{85E11EA5-AF36-4171-BDAC-8BE391320CC1}" type="presParOf" srcId="{29DE87DA-BCBD-4618-ACF8-2658FD7F1671}" destId="{EB52F139-E998-425B-B24B-8BFCC4F8E721}" srcOrd="4" destOrd="0" presId="urn:microsoft.com/office/officeart/2005/8/layout/hierarchy3"/>
    <dgm:cxn modelId="{FBAE93E0-412E-43FB-ABC6-B1C392EF6573}" type="presParOf" srcId="{29DE87DA-BCBD-4618-ACF8-2658FD7F1671}" destId="{800833AB-065C-41AD-A8C5-CF28C1C29A47}" srcOrd="5" destOrd="0" presId="urn:microsoft.com/office/officeart/2005/8/layout/hierarchy3"/>
    <dgm:cxn modelId="{A55AD8FD-1FAC-4251-9A65-A1D452E85061}" type="presParOf" srcId="{29DE87DA-BCBD-4618-ACF8-2658FD7F1671}" destId="{64D5192C-0615-4D27-BEF9-0E8B3CDC0FE2}" srcOrd="6" destOrd="0" presId="urn:microsoft.com/office/officeart/2005/8/layout/hierarchy3"/>
    <dgm:cxn modelId="{247B8F89-E8D8-4D9A-B249-4C602DF7ECD5}" type="presParOf" srcId="{29DE87DA-BCBD-4618-ACF8-2658FD7F1671}" destId="{08CB1FA7-E414-4602-8811-1A23B473361E}" srcOrd="7" destOrd="0" presId="urn:microsoft.com/office/officeart/2005/8/layout/hierarchy3"/>
    <dgm:cxn modelId="{67F77A5F-C4CB-48FA-8A08-FAEC1AC70372}" type="presParOf" srcId="{3C01D834-92B1-462F-B1F6-B53C556831AF}" destId="{E77A4BDB-3931-428F-840F-771222AC52E1}" srcOrd="1" destOrd="0" presId="urn:microsoft.com/office/officeart/2005/8/layout/hierarchy3"/>
    <dgm:cxn modelId="{144FEE84-7190-40E4-A506-89BD2F802F01}" type="presParOf" srcId="{E77A4BDB-3931-428F-840F-771222AC52E1}" destId="{454491DB-4193-48F1-B093-DD6D9C155C04}" srcOrd="0" destOrd="0" presId="urn:microsoft.com/office/officeart/2005/8/layout/hierarchy3"/>
    <dgm:cxn modelId="{98BDDA84-17C4-47EF-B68A-DC8C956B0E08}" type="presParOf" srcId="{454491DB-4193-48F1-B093-DD6D9C155C04}" destId="{C75C4396-F48B-446D-9A5F-7B41794B5BA6}" srcOrd="0" destOrd="0" presId="urn:microsoft.com/office/officeart/2005/8/layout/hierarchy3"/>
    <dgm:cxn modelId="{F2CAC3E9-9235-41BD-957A-ACC765C5856F}" type="presParOf" srcId="{454491DB-4193-48F1-B093-DD6D9C155C04}" destId="{826C5A49-C055-4E55-898C-39C4E3EF2393}" srcOrd="1" destOrd="0" presId="urn:microsoft.com/office/officeart/2005/8/layout/hierarchy3"/>
    <dgm:cxn modelId="{4167EF25-D96B-4BB5-9ECA-933968FFB957}" type="presParOf" srcId="{E77A4BDB-3931-428F-840F-771222AC52E1}" destId="{5AE8C87D-5A0B-491C-B725-7326F56F43BC}" srcOrd="1" destOrd="0" presId="urn:microsoft.com/office/officeart/2005/8/layout/hierarchy3"/>
    <dgm:cxn modelId="{A4C52024-BD09-46F7-817D-369326BD7DDD}" type="presParOf" srcId="{5AE8C87D-5A0B-491C-B725-7326F56F43BC}" destId="{41DF973D-3CF4-47D1-BFF8-01B421E10DAE}" srcOrd="0" destOrd="0" presId="urn:microsoft.com/office/officeart/2005/8/layout/hierarchy3"/>
    <dgm:cxn modelId="{88BA86A9-57F0-4664-A508-A8CA4D157D1E}" type="presParOf" srcId="{5AE8C87D-5A0B-491C-B725-7326F56F43BC}" destId="{A1618B77-B893-45AE-A3C0-DB2B61D1429B}" srcOrd="1" destOrd="0" presId="urn:microsoft.com/office/officeart/2005/8/layout/hierarchy3"/>
    <dgm:cxn modelId="{63A216DA-1069-4452-9F0F-A6D62C8736BD}" type="presParOf" srcId="{5AE8C87D-5A0B-491C-B725-7326F56F43BC}" destId="{4B0108DF-45A6-4D2C-AA8E-D065E6BE415D}" srcOrd="2" destOrd="0" presId="urn:microsoft.com/office/officeart/2005/8/layout/hierarchy3"/>
    <dgm:cxn modelId="{1172736E-BAE0-4ACA-923F-7B6EE15A8961}" type="presParOf" srcId="{5AE8C87D-5A0B-491C-B725-7326F56F43BC}" destId="{C8793056-8E76-4455-9F6B-31A7E34E74D6}" srcOrd="3" destOrd="0" presId="urn:microsoft.com/office/officeart/2005/8/layout/hierarchy3"/>
    <dgm:cxn modelId="{2D707F83-A1CA-41B5-B4F4-D111606D132D}" type="presParOf" srcId="{5AE8C87D-5A0B-491C-B725-7326F56F43BC}" destId="{F08B9C5F-3F06-4634-A690-CE9DBC258D7B}" srcOrd="4" destOrd="0" presId="urn:microsoft.com/office/officeart/2005/8/layout/hierarchy3"/>
    <dgm:cxn modelId="{7D085773-52EB-4123-996F-007C2E22DE8C}" type="presParOf" srcId="{5AE8C87D-5A0B-491C-B725-7326F56F43BC}" destId="{36350DB8-65CA-45D2-85F8-68D5D0E75282}"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6AB220-AA7C-433B-8FE0-06B3313D4574}"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980EB0B8-E1B1-4E83-A223-0BFD2D6AD111}">
      <dgm:prSet phldrT="[Text]" custT="1"/>
      <dgm:spPr/>
      <dgm:t>
        <a:bodyPr anchor="t"/>
        <a:lstStyle/>
        <a:p>
          <a:endParaRPr lang="en-US" sz="1200" b="1" dirty="0">
            <a:solidFill>
              <a:schemeClr val="tx2">
                <a:lumMod val="75000"/>
              </a:schemeClr>
            </a:solidFill>
            <a:latin typeface="Tw Cen MT" pitchFamily="34" charset="0"/>
          </a:endParaRPr>
        </a:p>
      </dgm:t>
    </dgm:pt>
    <dgm:pt modelId="{4F36E4AA-E932-4049-A87E-45D8A8B83C23}" type="parTrans" cxnId="{AF9CFAC9-00C3-47C6-94A6-7321B3F41731}">
      <dgm:prSet/>
      <dgm:spPr/>
      <dgm:t>
        <a:bodyPr/>
        <a:lstStyle/>
        <a:p>
          <a:endParaRPr lang="en-US" sz="1200" b="1">
            <a:solidFill>
              <a:schemeClr val="tx2">
                <a:lumMod val="75000"/>
              </a:schemeClr>
            </a:solidFill>
            <a:latin typeface="Tw Cen MT" pitchFamily="34" charset="0"/>
          </a:endParaRPr>
        </a:p>
      </dgm:t>
    </dgm:pt>
    <dgm:pt modelId="{9E329BF8-217C-4929-BF02-368F5252C747}" type="sibTrans" cxnId="{AF9CFAC9-00C3-47C6-94A6-7321B3F41731}">
      <dgm:prSet/>
      <dgm:spPr/>
      <dgm:t>
        <a:bodyPr/>
        <a:lstStyle/>
        <a:p>
          <a:endParaRPr lang="en-US" sz="1200" b="1">
            <a:solidFill>
              <a:schemeClr val="tx2">
                <a:lumMod val="75000"/>
              </a:schemeClr>
            </a:solidFill>
            <a:latin typeface="Tw Cen MT" pitchFamily="34" charset="0"/>
          </a:endParaRPr>
        </a:p>
      </dgm:t>
    </dgm:pt>
    <dgm:pt modelId="{2728FFFE-E377-4A2D-90B2-798FB68ED21D}">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Aeronautical</a:t>
          </a:r>
          <a:endParaRPr lang="en-US" sz="1400" b="1" dirty="0">
            <a:solidFill>
              <a:schemeClr val="tx1"/>
            </a:solidFill>
            <a:latin typeface="Arial" panose="020B0604020202020204" pitchFamily="34" charset="0"/>
            <a:cs typeface="Arial" panose="020B0604020202020204" pitchFamily="34" charset="0"/>
          </a:endParaRPr>
        </a:p>
      </dgm:t>
    </dgm:pt>
    <dgm:pt modelId="{6801F50D-B830-4198-BFD6-4C4448653205}" type="parTrans" cxnId="{071443F0-C0D0-4BAE-9E3B-04D69D88E247}">
      <dgm:prSet/>
      <dgm:spPr/>
      <dgm:t>
        <a:bodyPr/>
        <a:lstStyle/>
        <a:p>
          <a:endParaRPr lang="en-US" sz="1200" b="1">
            <a:solidFill>
              <a:schemeClr val="tx2">
                <a:lumMod val="75000"/>
              </a:schemeClr>
            </a:solidFill>
            <a:latin typeface="Tw Cen MT" pitchFamily="34" charset="0"/>
          </a:endParaRPr>
        </a:p>
      </dgm:t>
    </dgm:pt>
    <dgm:pt modelId="{7DB9AE5D-1D14-4E54-95C1-09D56811733F}" type="sibTrans" cxnId="{071443F0-C0D0-4BAE-9E3B-04D69D88E247}">
      <dgm:prSet/>
      <dgm:spPr/>
      <dgm:t>
        <a:bodyPr/>
        <a:lstStyle/>
        <a:p>
          <a:endParaRPr lang="en-US" sz="1200" b="1">
            <a:solidFill>
              <a:schemeClr val="tx2">
                <a:lumMod val="75000"/>
              </a:schemeClr>
            </a:solidFill>
            <a:latin typeface="Tw Cen MT" pitchFamily="34" charset="0"/>
          </a:endParaRPr>
        </a:p>
      </dgm:t>
    </dgm:pt>
    <dgm:pt modelId="{BD04983C-CB0A-4A49-A757-B9FFE22DA30D}">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Vegetation</a:t>
          </a:r>
          <a:endParaRPr lang="en-US" sz="1400" b="1" dirty="0">
            <a:solidFill>
              <a:schemeClr val="tx1"/>
            </a:solidFill>
            <a:latin typeface="Arial" panose="020B0604020202020204" pitchFamily="34" charset="0"/>
            <a:cs typeface="Arial" panose="020B0604020202020204" pitchFamily="34" charset="0"/>
          </a:endParaRPr>
        </a:p>
      </dgm:t>
    </dgm:pt>
    <dgm:pt modelId="{343480BD-9A7D-495C-B8C6-927687F4549A}" type="parTrans" cxnId="{2DFBB1E5-1894-4433-82F7-D47220423215}">
      <dgm:prSet/>
      <dgm:spPr/>
      <dgm:t>
        <a:bodyPr/>
        <a:lstStyle/>
        <a:p>
          <a:endParaRPr lang="en-US" sz="1200" b="1">
            <a:solidFill>
              <a:schemeClr val="tx2">
                <a:lumMod val="75000"/>
              </a:schemeClr>
            </a:solidFill>
            <a:latin typeface="Tw Cen MT" pitchFamily="34" charset="0"/>
          </a:endParaRPr>
        </a:p>
      </dgm:t>
    </dgm:pt>
    <dgm:pt modelId="{53AADBCE-3A0F-4223-B037-CE5C02E5B24D}" type="sibTrans" cxnId="{2DFBB1E5-1894-4433-82F7-D47220423215}">
      <dgm:prSet/>
      <dgm:spPr/>
      <dgm:t>
        <a:bodyPr/>
        <a:lstStyle/>
        <a:p>
          <a:endParaRPr lang="en-US" sz="1200" b="1">
            <a:solidFill>
              <a:schemeClr val="tx2">
                <a:lumMod val="75000"/>
              </a:schemeClr>
            </a:solidFill>
            <a:latin typeface="Tw Cen MT" pitchFamily="34" charset="0"/>
          </a:endParaRPr>
        </a:p>
      </dgm:t>
    </dgm:pt>
    <dgm:pt modelId="{BA802F83-8D5E-4F6C-87E5-725C03A478DC}">
      <dgm:prSet phldrT="[Text]" custT="1"/>
      <dgm:spPr/>
      <dgm:t>
        <a:bodyPr anchor="t"/>
        <a:lstStyle/>
        <a:p>
          <a:endParaRPr lang="en-US" sz="1400" b="1" dirty="0">
            <a:solidFill>
              <a:schemeClr val="tx1"/>
            </a:solidFill>
            <a:latin typeface="Tw Cen MT" pitchFamily="34" charset="0"/>
          </a:endParaRPr>
        </a:p>
      </dgm:t>
    </dgm:pt>
    <dgm:pt modelId="{8A8BD678-AFEA-4EE5-903C-1940C1F53FC4}" type="parTrans" cxnId="{34D4A59B-367B-4B32-A392-B24A5861B356}">
      <dgm:prSet/>
      <dgm:spPr/>
      <dgm:t>
        <a:bodyPr/>
        <a:lstStyle/>
        <a:p>
          <a:endParaRPr lang="en-US" sz="1200" b="1">
            <a:solidFill>
              <a:schemeClr val="tx2">
                <a:lumMod val="75000"/>
              </a:schemeClr>
            </a:solidFill>
            <a:latin typeface="Tw Cen MT" pitchFamily="34" charset="0"/>
          </a:endParaRPr>
        </a:p>
      </dgm:t>
    </dgm:pt>
    <dgm:pt modelId="{94D95158-C913-4A99-8B24-F1318100EF25}" type="sibTrans" cxnId="{34D4A59B-367B-4B32-A392-B24A5861B356}">
      <dgm:prSet/>
      <dgm:spPr/>
      <dgm:t>
        <a:bodyPr/>
        <a:lstStyle/>
        <a:p>
          <a:endParaRPr lang="en-US" sz="1200" b="1">
            <a:solidFill>
              <a:schemeClr val="tx2">
                <a:lumMod val="75000"/>
              </a:schemeClr>
            </a:solidFill>
            <a:latin typeface="Tw Cen MT" pitchFamily="34" charset="0"/>
          </a:endParaRPr>
        </a:p>
      </dgm:t>
    </dgm:pt>
    <dgm:pt modelId="{9626138C-9CDA-4D41-89F9-191DC390E327}">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DCA</a:t>
          </a:r>
          <a:endParaRPr lang="en-US" sz="1400" b="1" dirty="0">
            <a:solidFill>
              <a:schemeClr val="tx1"/>
            </a:solidFill>
            <a:latin typeface="Arial" panose="020B0604020202020204" pitchFamily="34" charset="0"/>
            <a:cs typeface="Arial" panose="020B0604020202020204" pitchFamily="34" charset="0"/>
          </a:endParaRPr>
        </a:p>
      </dgm:t>
    </dgm:pt>
    <dgm:pt modelId="{B1FB6195-CF21-4A5E-A393-2F74AADDD407}" type="parTrans" cxnId="{DC2734F4-C067-4C5D-BAC0-02C970FAEC46}">
      <dgm:prSet/>
      <dgm:spPr/>
      <dgm:t>
        <a:bodyPr/>
        <a:lstStyle/>
        <a:p>
          <a:endParaRPr lang="en-US" sz="1200" b="1">
            <a:solidFill>
              <a:schemeClr val="tx2">
                <a:lumMod val="75000"/>
              </a:schemeClr>
            </a:solidFill>
            <a:latin typeface="Tw Cen MT" pitchFamily="34" charset="0"/>
          </a:endParaRPr>
        </a:p>
      </dgm:t>
    </dgm:pt>
    <dgm:pt modelId="{FFB528F7-414A-4940-A631-4F538C9C2FB8}" type="sibTrans" cxnId="{DC2734F4-C067-4C5D-BAC0-02C970FAEC46}">
      <dgm:prSet/>
      <dgm:spPr/>
      <dgm:t>
        <a:bodyPr/>
        <a:lstStyle/>
        <a:p>
          <a:endParaRPr lang="en-US" sz="1200" b="1">
            <a:solidFill>
              <a:schemeClr val="tx2">
                <a:lumMod val="75000"/>
              </a:schemeClr>
            </a:solidFill>
            <a:latin typeface="Tw Cen MT" pitchFamily="34" charset="0"/>
          </a:endParaRPr>
        </a:p>
      </dgm:t>
    </dgm:pt>
    <dgm:pt modelId="{F2C3479F-955B-4A53-82E7-A02C84F7A994}">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DOA</a:t>
          </a:r>
          <a:endParaRPr lang="en-US" sz="1200" b="1" dirty="0">
            <a:solidFill>
              <a:schemeClr val="tx1"/>
            </a:solidFill>
            <a:latin typeface="+mn-lt"/>
          </a:endParaRPr>
        </a:p>
      </dgm:t>
    </dgm:pt>
    <dgm:pt modelId="{1BD3FEDD-4DCE-4D20-956A-F8BDE7C62CD9}" type="parTrans" cxnId="{10A833A4-6AC5-40AB-9166-AB0BEDE90A58}">
      <dgm:prSet/>
      <dgm:spPr/>
      <dgm:t>
        <a:bodyPr/>
        <a:lstStyle/>
        <a:p>
          <a:endParaRPr lang="en-US" sz="1200" b="1">
            <a:solidFill>
              <a:schemeClr val="tx2">
                <a:lumMod val="75000"/>
              </a:schemeClr>
            </a:solidFill>
            <a:latin typeface="Tw Cen MT" pitchFamily="34" charset="0"/>
          </a:endParaRPr>
        </a:p>
      </dgm:t>
    </dgm:pt>
    <dgm:pt modelId="{4B8936E4-FC41-486E-A583-104D39289763}" type="sibTrans" cxnId="{10A833A4-6AC5-40AB-9166-AB0BEDE90A58}">
      <dgm:prSet/>
      <dgm:spPr/>
      <dgm:t>
        <a:bodyPr/>
        <a:lstStyle/>
        <a:p>
          <a:endParaRPr lang="en-US" sz="1200" b="1">
            <a:solidFill>
              <a:schemeClr val="tx2">
                <a:lumMod val="75000"/>
              </a:schemeClr>
            </a:solidFill>
            <a:latin typeface="Tw Cen MT" pitchFamily="34" charset="0"/>
          </a:endParaRPr>
        </a:p>
      </dgm:t>
    </dgm:pt>
    <dgm:pt modelId="{368D2E8B-0A1E-4114-8297-757ED6F717F3}">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Built Environment</a:t>
          </a:r>
          <a:endParaRPr lang="en-US" sz="1400" b="1" dirty="0">
            <a:solidFill>
              <a:schemeClr val="tx1"/>
            </a:solidFill>
            <a:latin typeface="Arial" panose="020B0604020202020204" pitchFamily="34" charset="0"/>
            <a:cs typeface="Arial" panose="020B0604020202020204" pitchFamily="34" charset="0"/>
          </a:endParaRPr>
        </a:p>
      </dgm:t>
    </dgm:pt>
    <dgm:pt modelId="{B8D27E16-BEA7-410B-89F8-F7CBA6C6E21F}" type="parTrans" cxnId="{660EB048-AAF7-4B3F-AD65-5CBE5237C34E}">
      <dgm:prSet/>
      <dgm:spPr/>
      <dgm:t>
        <a:bodyPr/>
        <a:lstStyle/>
        <a:p>
          <a:endParaRPr lang="en-US" sz="1200" b="1">
            <a:solidFill>
              <a:schemeClr val="tx2">
                <a:lumMod val="75000"/>
              </a:schemeClr>
            </a:solidFill>
            <a:latin typeface="Tw Cen MT" pitchFamily="34" charset="0"/>
          </a:endParaRPr>
        </a:p>
      </dgm:t>
    </dgm:pt>
    <dgm:pt modelId="{488ABA3A-6303-4306-8D48-0C60FEC00988}" type="sibTrans" cxnId="{660EB048-AAF7-4B3F-AD65-5CBE5237C34E}">
      <dgm:prSet/>
      <dgm:spPr/>
      <dgm:t>
        <a:bodyPr/>
        <a:lstStyle/>
        <a:p>
          <a:endParaRPr lang="en-US" sz="1200" b="1">
            <a:solidFill>
              <a:schemeClr val="tx2">
                <a:lumMod val="75000"/>
              </a:schemeClr>
            </a:solidFill>
            <a:latin typeface="Tw Cen MT" pitchFamily="34" charset="0"/>
          </a:endParaRPr>
        </a:p>
      </dgm:t>
    </dgm:pt>
    <dgm:pt modelId="{D0214482-8774-4ADD-AF66-E3C47A7A1261}">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Demarcation</a:t>
          </a:r>
          <a:endParaRPr lang="en-US" sz="1400" b="1" dirty="0">
            <a:solidFill>
              <a:schemeClr val="tx1"/>
            </a:solidFill>
            <a:latin typeface="Arial" panose="020B0604020202020204" pitchFamily="34" charset="0"/>
            <a:cs typeface="Arial" panose="020B0604020202020204" pitchFamily="34" charset="0"/>
          </a:endParaRPr>
        </a:p>
      </dgm:t>
    </dgm:pt>
    <dgm:pt modelId="{0307163C-F0FE-45A3-8DF7-A219C129082B}" type="parTrans" cxnId="{3AE19E12-1C8C-4749-8E54-B392618DAA13}">
      <dgm:prSet/>
      <dgm:spPr/>
      <dgm:t>
        <a:bodyPr/>
        <a:lstStyle/>
        <a:p>
          <a:endParaRPr lang="en-US" sz="1200" b="1">
            <a:solidFill>
              <a:schemeClr val="tx2">
                <a:lumMod val="75000"/>
              </a:schemeClr>
            </a:solidFill>
            <a:latin typeface="Tw Cen MT" pitchFamily="34" charset="0"/>
          </a:endParaRPr>
        </a:p>
      </dgm:t>
    </dgm:pt>
    <dgm:pt modelId="{90CB9EFD-2087-4189-9B8B-8A0F3A7CCF3E}" type="sibTrans" cxnId="{3AE19E12-1C8C-4749-8E54-B392618DAA13}">
      <dgm:prSet/>
      <dgm:spPr/>
      <dgm:t>
        <a:bodyPr/>
        <a:lstStyle/>
        <a:p>
          <a:endParaRPr lang="en-US" sz="1200" b="1">
            <a:solidFill>
              <a:schemeClr val="tx2">
                <a:lumMod val="75000"/>
              </a:schemeClr>
            </a:solidFill>
            <a:latin typeface="Tw Cen MT" pitchFamily="34" charset="0"/>
          </a:endParaRPr>
        </a:p>
      </dgm:t>
    </dgm:pt>
    <dgm:pt modelId="{0496694F-D216-46D1-A255-B40486A88E40}">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Geology</a:t>
          </a:r>
          <a:endParaRPr lang="en-US" sz="1400" b="1" dirty="0">
            <a:solidFill>
              <a:schemeClr val="tx1"/>
            </a:solidFill>
            <a:latin typeface="Arial" panose="020B0604020202020204" pitchFamily="34" charset="0"/>
            <a:cs typeface="Arial" panose="020B0604020202020204" pitchFamily="34" charset="0"/>
          </a:endParaRPr>
        </a:p>
      </dgm:t>
    </dgm:pt>
    <dgm:pt modelId="{3F41C5D9-8BD9-472D-912F-4BA96AE8062F}" type="parTrans" cxnId="{C195DB84-2D99-4BAF-A1C3-65B48D5C1D0B}">
      <dgm:prSet/>
      <dgm:spPr/>
      <dgm:t>
        <a:bodyPr/>
        <a:lstStyle/>
        <a:p>
          <a:endParaRPr lang="en-US" sz="1200" b="1">
            <a:solidFill>
              <a:schemeClr val="tx2">
                <a:lumMod val="75000"/>
              </a:schemeClr>
            </a:solidFill>
            <a:latin typeface="Tw Cen MT" pitchFamily="34" charset="0"/>
          </a:endParaRPr>
        </a:p>
      </dgm:t>
    </dgm:pt>
    <dgm:pt modelId="{56CEC1E0-1CFD-4CD6-9622-BFC331D6ADD2}" type="sibTrans" cxnId="{C195DB84-2D99-4BAF-A1C3-65B48D5C1D0B}">
      <dgm:prSet/>
      <dgm:spPr/>
      <dgm:t>
        <a:bodyPr/>
        <a:lstStyle/>
        <a:p>
          <a:endParaRPr lang="en-US" sz="1200" b="1">
            <a:solidFill>
              <a:schemeClr val="tx2">
                <a:lumMod val="75000"/>
              </a:schemeClr>
            </a:solidFill>
            <a:latin typeface="Tw Cen MT" pitchFamily="34" charset="0"/>
          </a:endParaRPr>
        </a:p>
      </dgm:t>
    </dgm:pt>
    <dgm:pt modelId="{16C5A0B0-AA62-4A14-809E-DF17A1B82E8D}">
      <dgm:prSet phldrT="[Text]" custT="1"/>
      <dgm:spPr>
        <a:solidFill>
          <a:srgbClr val="6600FF"/>
        </a:solidFill>
      </dgm:spPr>
      <dgm:t>
        <a:bodyPr/>
        <a:lstStyle/>
        <a:p>
          <a:pPr rtl="0"/>
          <a:r>
            <a:rPr kumimoji="0" lang="en-US" sz="1400" b="1" i="0" u="none" strike="noStrike" cap="none" normalizeH="0" baseline="0" dirty="0" err="1" smtClean="0">
              <a:ln/>
              <a:solidFill>
                <a:schemeClr val="tx1"/>
              </a:solidFill>
              <a:effectLst/>
              <a:latin typeface="Arial" panose="020B0604020202020204" pitchFamily="34" charset="0"/>
              <a:cs typeface="Arial" panose="020B0604020202020204" pitchFamily="34" charset="0"/>
            </a:rPr>
            <a:t>Hydrography</a:t>
          </a:r>
          <a:endParaRPr lang="en-US" sz="1400" b="1" dirty="0">
            <a:solidFill>
              <a:schemeClr val="tx1"/>
            </a:solidFill>
            <a:latin typeface="Arial" panose="020B0604020202020204" pitchFamily="34" charset="0"/>
            <a:cs typeface="Arial" panose="020B0604020202020204" pitchFamily="34" charset="0"/>
          </a:endParaRPr>
        </a:p>
      </dgm:t>
    </dgm:pt>
    <dgm:pt modelId="{D8208BAE-3148-451D-8C5A-3FB574B66C53}" type="parTrans" cxnId="{C499255B-3943-4018-A4F9-0A169E6A0599}">
      <dgm:prSet/>
      <dgm:spPr/>
      <dgm:t>
        <a:bodyPr/>
        <a:lstStyle/>
        <a:p>
          <a:endParaRPr lang="en-US" sz="1200" b="1">
            <a:solidFill>
              <a:schemeClr val="tx2">
                <a:lumMod val="75000"/>
              </a:schemeClr>
            </a:solidFill>
            <a:latin typeface="Tw Cen MT" pitchFamily="34" charset="0"/>
          </a:endParaRPr>
        </a:p>
      </dgm:t>
    </dgm:pt>
    <dgm:pt modelId="{72A21AF4-8833-4893-B3FB-4169596934C7}" type="sibTrans" cxnId="{C499255B-3943-4018-A4F9-0A169E6A0599}">
      <dgm:prSet/>
      <dgm:spPr/>
      <dgm:t>
        <a:bodyPr/>
        <a:lstStyle/>
        <a:p>
          <a:endParaRPr lang="en-US" sz="1200" b="1">
            <a:solidFill>
              <a:schemeClr val="tx2">
                <a:lumMod val="75000"/>
              </a:schemeClr>
            </a:solidFill>
            <a:latin typeface="Tw Cen MT" pitchFamily="34" charset="0"/>
          </a:endParaRPr>
        </a:p>
      </dgm:t>
    </dgm:pt>
    <dgm:pt modelId="{2AEA4420-351A-4438-B7C7-F8A2E490AF85}">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Hypsography</a:t>
          </a:r>
          <a:endParaRPr lang="en-US" sz="1400" b="1" dirty="0">
            <a:solidFill>
              <a:schemeClr val="tx1"/>
            </a:solidFill>
            <a:latin typeface="Arial" panose="020B0604020202020204" pitchFamily="34" charset="0"/>
            <a:cs typeface="Arial" panose="020B0604020202020204" pitchFamily="34" charset="0"/>
          </a:endParaRPr>
        </a:p>
      </dgm:t>
    </dgm:pt>
    <dgm:pt modelId="{9F4C19E0-C3D0-4028-87CF-844123AE74D8}" type="parTrans" cxnId="{6CF61A9D-A986-4748-84B4-9B5A94925E95}">
      <dgm:prSet/>
      <dgm:spPr/>
      <dgm:t>
        <a:bodyPr/>
        <a:lstStyle/>
        <a:p>
          <a:endParaRPr lang="en-US" sz="1200" b="1">
            <a:solidFill>
              <a:schemeClr val="tx2">
                <a:lumMod val="75000"/>
              </a:schemeClr>
            </a:solidFill>
            <a:latin typeface="Tw Cen MT" pitchFamily="34" charset="0"/>
          </a:endParaRPr>
        </a:p>
      </dgm:t>
    </dgm:pt>
    <dgm:pt modelId="{62B6B6C2-ED22-43EE-92D6-9C524535C847}" type="sibTrans" cxnId="{6CF61A9D-A986-4748-84B4-9B5A94925E95}">
      <dgm:prSet/>
      <dgm:spPr/>
      <dgm:t>
        <a:bodyPr/>
        <a:lstStyle/>
        <a:p>
          <a:endParaRPr lang="en-US" sz="1200" b="1">
            <a:solidFill>
              <a:schemeClr val="tx2">
                <a:lumMod val="75000"/>
              </a:schemeClr>
            </a:solidFill>
            <a:latin typeface="Tw Cen MT" pitchFamily="34" charset="0"/>
          </a:endParaRPr>
        </a:p>
      </dgm:t>
    </dgm:pt>
    <dgm:pt modelId="{992F47C1-D29E-4592-9E3F-7DF41F77C769}">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Soil</a:t>
          </a:r>
          <a:endParaRPr lang="en-US" sz="1400" b="1" dirty="0">
            <a:solidFill>
              <a:schemeClr val="tx1"/>
            </a:solidFill>
            <a:latin typeface="Arial" panose="020B0604020202020204" pitchFamily="34" charset="0"/>
            <a:cs typeface="Arial" panose="020B0604020202020204" pitchFamily="34" charset="0"/>
          </a:endParaRPr>
        </a:p>
      </dgm:t>
    </dgm:pt>
    <dgm:pt modelId="{10F5A607-BD95-456E-B8D1-A19E2CB52D34}" type="parTrans" cxnId="{A57A23D8-B7EF-40BE-A908-AE950B45811D}">
      <dgm:prSet/>
      <dgm:spPr/>
      <dgm:t>
        <a:bodyPr/>
        <a:lstStyle/>
        <a:p>
          <a:endParaRPr lang="en-US" sz="1200" b="1">
            <a:solidFill>
              <a:schemeClr val="tx2">
                <a:lumMod val="75000"/>
              </a:schemeClr>
            </a:solidFill>
            <a:latin typeface="Tw Cen MT" pitchFamily="34" charset="0"/>
          </a:endParaRPr>
        </a:p>
      </dgm:t>
    </dgm:pt>
    <dgm:pt modelId="{AD118F1A-69FC-41D3-A9F5-2E07E017B064}" type="sibTrans" cxnId="{A57A23D8-B7EF-40BE-A908-AE950B45811D}">
      <dgm:prSet/>
      <dgm:spPr/>
      <dgm:t>
        <a:bodyPr/>
        <a:lstStyle/>
        <a:p>
          <a:endParaRPr lang="en-US" sz="1200" b="1">
            <a:solidFill>
              <a:schemeClr val="tx2">
                <a:lumMod val="75000"/>
              </a:schemeClr>
            </a:solidFill>
            <a:latin typeface="Tw Cen MT" pitchFamily="34" charset="0"/>
          </a:endParaRPr>
        </a:p>
      </dgm:t>
    </dgm:pt>
    <dgm:pt modelId="{668351BF-252E-44E3-81A5-5E67509598E3}">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Transportation</a:t>
          </a:r>
          <a:endParaRPr lang="en-US" sz="1400" b="1" dirty="0">
            <a:solidFill>
              <a:schemeClr val="tx1"/>
            </a:solidFill>
            <a:latin typeface="Arial" panose="020B0604020202020204" pitchFamily="34" charset="0"/>
            <a:cs typeface="Arial" panose="020B0604020202020204" pitchFamily="34" charset="0"/>
          </a:endParaRPr>
        </a:p>
      </dgm:t>
    </dgm:pt>
    <dgm:pt modelId="{7BD3B232-A14A-4E37-81D9-3EFDAE6254F9}" type="parTrans" cxnId="{94CFF9C4-1CC4-4D06-98DE-C3B1764A628E}">
      <dgm:prSet/>
      <dgm:spPr/>
      <dgm:t>
        <a:bodyPr/>
        <a:lstStyle/>
        <a:p>
          <a:endParaRPr lang="en-US" sz="1200" b="1">
            <a:solidFill>
              <a:schemeClr val="tx2">
                <a:lumMod val="75000"/>
              </a:schemeClr>
            </a:solidFill>
            <a:latin typeface="Tw Cen MT" pitchFamily="34" charset="0"/>
          </a:endParaRPr>
        </a:p>
      </dgm:t>
    </dgm:pt>
    <dgm:pt modelId="{23AC4E64-8493-4C77-809D-1A4E4E203193}" type="sibTrans" cxnId="{94CFF9C4-1CC4-4D06-98DE-C3B1764A628E}">
      <dgm:prSet/>
      <dgm:spPr/>
      <dgm:t>
        <a:bodyPr/>
        <a:lstStyle/>
        <a:p>
          <a:endParaRPr lang="en-US" sz="1200" b="1">
            <a:solidFill>
              <a:schemeClr val="tx2">
                <a:lumMod val="75000"/>
              </a:schemeClr>
            </a:solidFill>
            <a:latin typeface="Tw Cen MT" pitchFamily="34" charset="0"/>
          </a:endParaRPr>
        </a:p>
      </dgm:t>
    </dgm:pt>
    <dgm:pt modelId="{0E88AA51-5009-4DF2-A4D9-E4F11AB797B8}">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Utility</a:t>
          </a:r>
          <a:endParaRPr lang="en-US" sz="1400" b="1" dirty="0">
            <a:solidFill>
              <a:schemeClr val="tx1"/>
            </a:solidFill>
            <a:latin typeface="Arial" panose="020B0604020202020204" pitchFamily="34" charset="0"/>
            <a:cs typeface="Arial" panose="020B0604020202020204" pitchFamily="34" charset="0"/>
          </a:endParaRPr>
        </a:p>
      </dgm:t>
    </dgm:pt>
    <dgm:pt modelId="{CFAD4358-6A38-4F89-A67E-6110845A60B7}" type="parTrans" cxnId="{73BF15A7-1678-4895-B5CD-AC8ACAA797DD}">
      <dgm:prSet/>
      <dgm:spPr/>
      <dgm:t>
        <a:bodyPr/>
        <a:lstStyle/>
        <a:p>
          <a:endParaRPr lang="en-US" sz="1200" b="1">
            <a:solidFill>
              <a:schemeClr val="tx2">
                <a:lumMod val="75000"/>
              </a:schemeClr>
            </a:solidFill>
            <a:latin typeface="Tw Cen MT" pitchFamily="34" charset="0"/>
          </a:endParaRPr>
        </a:p>
      </dgm:t>
    </dgm:pt>
    <dgm:pt modelId="{D642CC59-691D-4B39-9FFE-2D7C6D717E7C}" type="sibTrans" cxnId="{73BF15A7-1678-4895-B5CD-AC8ACAA797DD}">
      <dgm:prSet/>
      <dgm:spPr/>
      <dgm:t>
        <a:bodyPr/>
        <a:lstStyle/>
        <a:p>
          <a:endParaRPr lang="en-US" sz="1200" b="1">
            <a:solidFill>
              <a:schemeClr val="tx2">
                <a:lumMod val="75000"/>
              </a:schemeClr>
            </a:solidFill>
            <a:latin typeface="Tw Cen MT" pitchFamily="34" charset="0"/>
          </a:endParaRPr>
        </a:p>
      </dgm:t>
    </dgm:pt>
    <dgm:pt modelId="{CE4C6D55-623E-49EF-AE5D-0709645BE02B}">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JUPEM</a:t>
          </a:r>
          <a:endParaRPr lang="en-US" sz="1400" b="1" dirty="0">
            <a:solidFill>
              <a:schemeClr val="tx1"/>
            </a:solidFill>
            <a:latin typeface="Arial" panose="020B0604020202020204" pitchFamily="34" charset="0"/>
            <a:cs typeface="Arial" panose="020B0604020202020204" pitchFamily="34" charset="0"/>
          </a:endParaRPr>
        </a:p>
      </dgm:t>
    </dgm:pt>
    <dgm:pt modelId="{627DA57A-F014-4153-8894-3DBD92D603CB}" type="parTrans" cxnId="{CFB6CEE2-7BE2-474E-88A8-EDD8CDA7B11F}">
      <dgm:prSet/>
      <dgm:spPr/>
      <dgm:t>
        <a:bodyPr/>
        <a:lstStyle/>
        <a:p>
          <a:endParaRPr lang="en-US" sz="1200" b="1">
            <a:solidFill>
              <a:schemeClr val="tx2">
                <a:lumMod val="75000"/>
              </a:schemeClr>
            </a:solidFill>
            <a:latin typeface="Tw Cen MT" pitchFamily="34" charset="0"/>
          </a:endParaRPr>
        </a:p>
      </dgm:t>
    </dgm:pt>
    <dgm:pt modelId="{1B8F7CA6-FBD4-4C77-B376-CBBA72558FBB}" type="sibTrans" cxnId="{CFB6CEE2-7BE2-474E-88A8-EDD8CDA7B11F}">
      <dgm:prSet/>
      <dgm:spPr/>
      <dgm:t>
        <a:bodyPr/>
        <a:lstStyle/>
        <a:p>
          <a:endParaRPr lang="en-US" sz="1200" b="1">
            <a:solidFill>
              <a:schemeClr val="tx2">
                <a:lumMod val="75000"/>
              </a:schemeClr>
            </a:solidFill>
            <a:latin typeface="Tw Cen MT" pitchFamily="34" charset="0"/>
          </a:endParaRPr>
        </a:p>
      </dgm:t>
    </dgm:pt>
    <dgm:pt modelId="{ADAC818F-AAFA-4F4E-BE5F-8CDF340A4089}">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JUPEM</a:t>
          </a:r>
          <a:endParaRPr lang="en-US" sz="1400" b="1" dirty="0">
            <a:solidFill>
              <a:schemeClr val="tx1"/>
            </a:solidFill>
            <a:latin typeface="Arial" panose="020B0604020202020204" pitchFamily="34" charset="0"/>
            <a:cs typeface="Arial" panose="020B0604020202020204" pitchFamily="34" charset="0"/>
          </a:endParaRPr>
        </a:p>
      </dgm:t>
    </dgm:pt>
    <dgm:pt modelId="{0850340C-A988-4246-B6B5-91A5A4B5B829}" type="parTrans" cxnId="{39C3BB80-119A-432D-9715-C6CA64E282EB}">
      <dgm:prSet/>
      <dgm:spPr/>
      <dgm:t>
        <a:bodyPr/>
        <a:lstStyle/>
        <a:p>
          <a:endParaRPr lang="en-US" sz="1200" b="1">
            <a:solidFill>
              <a:schemeClr val="tx2">
                <a:lumMod val="75000"/>
              </a:schemeClr>
            </a:solidFill>
            <a:latin typeface="Tw Cen MT" pitchFamily="34" charset="0"/>
          </a:endParaRPr>
        </a:p>
      </dgm:t>
    </dgm:pt>
    <dgm:pt modelId="{FC459CF3-C3FA-4D28-BC5A-22A14DC6FC0C}" type="sibTrans" cxnId="{39C3BB80-119A-432D-9715-C6CA64E282EB}">
      <dgm:prSet/>
      <dgm:spPr/>
      <dgm:t>
        <a:bodyPr/>
        <a:lstStyle/>
        <a:p>
          <a:endParaRPr lang="en-US" sz="1200" b="1">
            <a:solidFill>
              <a:schemeClr val="tx2">
                <a:lumMod val="75000"/>
              </a:schemeClr>
            </a:solidFill>
            <a:latin typeface="Tw Cen MT" pitchFamily="34" charset="0"/>
          </a:endParaRPr>
        </a:p>
      </dgm:t>
    </dgm:pt>
    <dgm:pt modelId="{E3601BCC-FB35-4F1F-9862-A457594E07AA}">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JMG</a:t>
          </a:r>
          <a:endParaRPr lang="en-US" sz="1400" b="1" dirty="0">
            <a:solidFill>
              <a:schemeClr val="tx1"/>
            </a:solidFill>
            <a:latin typeface="Arial" panose="020B0604020202020204" pitchFamily="34" charset="0"/>
            <a:cs typeface="Arial" panose="020B0604020202020204" pitchFamily="34" charset="0"/>
          </a:endParaRPr>
        </a:p>
      </dgm:t>
    </dgm:pt>
    <dgm:pt modelId="{CA043B3A-C36D-44AB-B920-6398B0A56692}" type="parTrans" cxnId="{9A6247CA-B72E-4D83-929B-91A6089D211E}">
      <dgm:prSet/>
      <dgm:spPr/>
      <dgm:t>
        <a:bodyPr/>
        <a:lstStyle/>
        <a:p>
          <a:endParaRPr lang="en-US" sz="1200" b="1">
            <a:solidFill>
              <a:schemeClr val="tx2">
                <a:lumMod val="75000"/>
              </a:schemeClr>
            </a:solidFill>
            <a:latin typeface="Tw Cen MT" pitchFamily="34" charset="0"/>
          </a:endParaRPr>
        </a:p>
      </dgm:t>
    </dgm:pt>
    <dgm:pt modelId="{D3555614-6CBF-4AAD-9B4A-E458D0325554}" type="sibTrans" cxnId="{9A6247CA-B72E-4D83-929B-91A6089D211E}">
      <dgm:prSet/>
      <dgm:spPr/>
      <dgm:t>
        <a:bodyPr/>
        <a:lstStyle/>
        <a:p>
          <a:endParaRPr lang="en-US" sz="1200" b="1">
            <a:solidFill>
              <a:schemeClr val="tx2">
                <a:lumMod val="75000"/>
              </a:schemeClr>
            </a:solidFill>
            <a:latin typeface="Tw Cen MT" pitchFamily="34" charset="0"/>
          </a:endParaRPr>
        </a:p>
      </dgm:t>
    </dgm:pt>
    <dgm:pt modelId="{59EFC63D-118C-4D3D-A8E2-73B0A228B9E3}">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NHC</a:t>
          </a:r>
          <a:endParaRPr lang="en-US" sz="1400" b="1" dirty="0">
            <a:solidFill>
              <a:schemeClr val="tx1"/>
            </a:solidFill>
            <a:latin typeface="Arial" panose="020B0604020202020204" pitchFamily="34" charset="0"/>
            <a:cs typeface="Arial" panose="020B0604020202020204" pitchFamily="34" charset="0"/>
          </a:endParaRPr>
        </a:p>
      </dgm:t>
    </dgm:pt>
    <dgm:pt modelId="{002582C5-EECE-4702-B95A-9EE6CEF2144B}" type="parTrans" cxnId="{E25A19DE-B8F1-408E-9FC0-ED502D204F80}">
      <dgm:prSet/>
      <dgm:spPr/>
      <dgm:t>
        <a:bodyPr/>
        <a:lstStyle/>
        <a:p>
          <a:endParaRPr lang="en-US" sz="1200" b="1">
            <a:solidFill>
              <a:schemeClr val="tx2">
                <a:lumMod val="75000"/>
              </a:schemeClr>
            </a:solidFill>
            <a:latin typeface="Tw Cen MT" pitchFamily="34" charset="0"/>
          </a:endParaRPr>
        </a:p>
      </dgm:t>
    </dgm:pt>
    <dgm:pt modelId="{6DAFC904-D29C-4A67-AF78-49207F3833C9}" type="sibTrans" cxnId="{E25A19DE-B8F1-408E-9FC0-ED502D204F80}">
      <dgm:prSet/>
      <dgm:spPr/>
      <dgm:t>
        <a:bodyPr/>
        <a:lstStyle/>
        <a:p>
          <a:endParaRPr lang="en-US" sz="1200" b="1">
            <a:solidFill>
              <a:schemeClr val="tx2">
                <a:lumMod val="75000"/>
              </a:schemeClr>
            </a:solidFill>
            <a:latin typeface="Tw Cen MT" pitchFamily="34" charset="0"/>
          </a:endParaRPr>
        </a:p>
      </dgm:t>
    </dgm:pt>
    <dgm:pt modelId="{B10B8B4A-9537-4EFF-AEB1-9F6568B42B08}">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JUPEM</a:t>
          </a:r>
          <a:endParaRPr lang="en-US" sz="1400" b="1" dirty="0">
            <a:solidFill>
              <a:schemeClr val="tx1"/>
            </a:solidFill>
            <a:latin typeface="Arial" panose="020B0604020202020204" pitchFamily="34" charset="0"/>
            <a:cs typeface="Arial" panose="020B0604020202020204" pitchFamily="34" charset="0"/>
          </a:endParaRPr>
        </a:p>
      </dgm:t>
    </dgm:pt>
    <dgm:pt modelId="{6FE50906-7945-4E65-B9E0-4F4E4D08F37D}" type="parTrans" cxnId="{93B3291F-99CA-4684-BA9A-1338E55543EC}">
      <dgm:prSet/>
      <dgm:spPr/>
      <dgm:t>
        <a:bodyPr/>
        <a:lstStyle/>
        <a:p>
          <a:endParaRPr lang="en-US" sz="1200" b="1">
            <a:solidFill>
              <a:schemeClr val="tx2">
                <a:lumMod val="75000"/>
              </a:schemeClr>
            </a:solidFill>
            <a:latin typeface="Tw Cen MT" pitchFamily="34" charset="0"/>
          </a:endParaRPr>
        </a:p>
      </dgm:t>
    </dgm:pt>
    <dgm:pt modelId="{E224A870-74C1-4A3C-A1F8-71D6B6D0B4A1}" type="sibTrans" cxnId="{93B3291F-99CA-4684-BA9A-1338E55543EC}">
      <dgm:prSet/>
      <dgm:spPr/>
      <dgm:t>
        <a:bodyPr/>
        <a:lstStyle/>
        <a:p>
          <a:endParaRPr lang="en-US" sz="1200" b="1">
            <a:solidFill>
              <a:schemeClr val="tx2">
                <a:lumMod val="75000"/>
              </a:schemeClr>
            </a:solidFill>
            <a:latin typeface="Tw Cen MT" pitchFamily="34" charset="0"/>
          </a:endParaRPr>
        </a:p>
      </dgm:t>
    </dgm:pt>
    <dgm:pt modelId="{B710668F-2B81-45A0-BD6E-11FA7F614CCC}">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DOA</a:t>
          </a:r>
          <a:endParaRPr lang="en-US" sz="1400" b="1" dirty="0">
            <a:solidFill>
              <a:schemeClr val="tx1"/>
            </a:solidFill>
            <a:latin typeface="Arial" panose="020B0604020202020204" pitchFamily="34" charset="0"/>
            <a:cs typeface="Arial" panose="020B0604020202020204" pitchFamily="34" charset="0"/>
          </a:endParaRPr>
        </a:p>
      </dgm:t>
    </dgm:pt>
    <dgm:pt modelId="{EE1D0822-D086-4BA1-B336-5F1580107EE0}" type="parTrans" cxnId="{78C3E764-51BA-4F8A-852D-DA509187EE7A}">
      <dgm:prSet/>
      <dgm:spPr/>
      <dgm:t>
        <a:bodyPr/>
        <a:lstStyle/>
        <a:p>
          <a:endParaRPr lang="en-US" sz="1200" b="1">
            <a:solidFill>
              <a:schemeClr val="tx2">
                <a:lumMod val="75000"/>
              </a:schemeClr>
            </a:solidFill>
            <a:latin typeface="Tw Cen MT" pitchFamily="34" charset="0"/>
          </a:endParaRPr>
        </a:p>
      </dgm:t>
    </dgm:pt>
    <dgm:pt modelId="{CE8E0B53-5823-4672-84F3-474F97231226}" type="sibTrans" cxnId="{78C3E764-51BA-4F8A-852D-DA509187EE7A}">
      <dgm:prSet/>
      <dgm:spPr/>
      <dgm:t>
        <a:bodyPr/>
        <a:lstStyle/>
        <a:p>
          <a:endParaRPr lang="en-US" sz="1200" b="1">
            <a:solidFill>
              <a:schemeClr val="tx2">
                <a:lumMod val="75000"/>
              </a:schemeClr>
            </a:solidFill>
            <a:latin typeface="Tw Cen MT" pitchFamily="34" charset="0"/>
          </a:endParaRPr>
        </a:p>
      </dgm:t>
    </dgm:pt>
    <dgm:pt modelId="{BCC13DF3-C440-46BE-A6E0-6DF7CDEF5F21}">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JKR</a:t>
          </a:r>
          <a:endParaRPr lang="en-US" sz="1400" b="1" dirty="0">
            <a:solidFill>
              <a:schemeClr val="tx1"/>
            </a:solidFill>
            <a:latin typeface="Arial" panose="020B0604020202020204" pitchFamily="34" charset="0"/>
            <a:cs typeface="Arial" panose="020B0604020202020204" pitchFamily="34" charset="0"/>
          </a:endParaRPr>
        </a:p>
      </dgm:t>
    </dgm:pt>
    <dgm:pt modelId="{3DECC254-DC78-41A7-BC8E-858F552FB50A}" type="parTrans" cxnId="{BF984A2B-840C-4992-9E82-B9B1186D05E2}">
      <dgm:prSet/>
      <dgm:spPr/>
      <dgm:t>
        <a:bodyPr/>
        <a:lstStyle/>
        <a:p>
          <a:endParaRPr lang="en-US" sz="1200" b="1">
            <a:solidFill>
              <a:schemeClr val="tx2">
                <a:lumMod val="75000"/>
              </a:schemeClr>
            </a:solidFill>
            <a:latin typeface="Tw Cen MT" pitchFamily="34" charset="0"/>
          </a:endParaRPr>
        </a:p>
      </dgm:t>
    </dgm:pt>
    <dgm:pt modelId="{EACA1F0F-6F84-4DF5-9C4A-63C5472CE47B}" type="sibTrans" cxnId="{BF984A2B-840C-4992-9E82-B9B1186D05E2}">
      <dgm:prSet/>
      <dgm:spPr/>
      <dgm:t>
        <a:bodyPr/>
        <a:lstStyle/>
        <a:p>
          <a:endParaRPr lang="en-US" sz="1200" b="1">
            <a:solidFill>
              <a:schemeClr val="tx2">
                <a:lumMod val="75000"/>
              </a:schemeClr>
            </a:solidFill>
            <a:latin typeface="Tw Cen MT" pitchFamily="34" charset="0"/>
          </a:endParaRPr>
        </a:p>
      </dgm:t>
    </dgm:pt>
    <dgm:pt modelId="{7B1A2F1D-1DBA-4C0B-BFD7-0AE265D96877}">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JUPEM</a:t>
          </a:r>
          <a:endParaRPr lang="en-US" sz="1400" b="1" dirty="0">
            <a:solidFill>
              <a:schemeClr val="tx1"/>
            </a:solidFill>
            <a:latin typeface="Arial" panose="020B0604020202020204" pitchFamily="34" charset="0"/>
            <a:cs typeface="Arial" panose="020B0604020202020204" pitchFamily="34" charset="0"/>
          </a:endParaRPr>
        </a:p>
      </dgm:t>
    </dgm:pt>
    <dgm:pt modelId="{6971FCE6-9185-4E69-A573-809A4C205120}" type="parTrans" cxnId="{A6B019F9-8EA5-4538-AE25-8D1DA5D820CC}">
      <dgm:prSet/>
      <dgm:spPr/>
      <dgm:t>
        <a:bodyPr/>
        <a:lstStyle/>
        <a:p>
          <a:endParaRPr lang="en-US" sz="1200" b="1">
            <a:solidFill>
              <a:schemeClr val="tx2">
                <a:lumMod val="75000"/>
              </a:schemeClr>
            </a:solidFill>
            <a:latin typeface="Tw Cen MT" pitchFamily="34" charset="0"/>
          </a:endParaRPr>
        </a:p>
      </dgm:t>
    </dgm:pt>
    <dgm:pt modelId="{BF380BED-9682-4AAB-B324-85D65F7CFD33}" type="sibTrans" cxnId="{A6B019F9-8EA5-4538-AE25-8D1DA5D820CC}">
      <dgm:prSet/>
      <dgm:spPr/>
      <dgm:t>
        <a:bodyPr/>
        <a:lstStyle/>
        <a:p>
          <a:endParaRPr lang="en-US" sz="1200" b="1">
            <a:solidFill>
              <a:schemeClr val="tx2">
                <a:lumMod val="75000"/>
              </a:schemeClr>
            </a:solidFill>
            <a:latin typeface="Tw Cen MT" pitchFamily="34" charset="0"/>
          </a:endParaRPr>
        </a:p>
      </dgm:t>
    </dgm:pt>
    <dgm:pt modelId="{69847E03-F7F6-4104-9ABE-189E729CED95}">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Special Use</a:t>
          </a:r>
          <a:endParaRPr lang="en-US" sz="1400" b="1" dirty="0">
            <a:solidFill>
              <a:schemeClr val="tx1"/>
            </a:solidFill>
            <a:latin typeface="Arial" panose="020B0604020202020204" pitchFamily="34" charset="0"/>
            <a:cs typeface="Arial" panose="020B0604020202020204" pitchFamily="34" charset="0"/>
          </a:endParaRPr>
        </a:p>
      </dgm:t>
    </dgm:pt>
    <dgm:pt modelId="{C434AC20-BCAA-46F3-9DEC-936F45C4DECF}" type="parTrans" cxnId="{32A3C288-7BE4-4744-9411-0A4EE5C1EAFD}">
      <dgm:prSet/>
      <dgm:spPr/>
      <dgm:t>
        <a:bodyPr/>
        <a:lstStyle/>
        <a:p>
          <a:endParaRPr lang="en-US" sz="1200">
            <a:latin typeface="Tw Cen MT" pitchFamily="34" charset="0"/>
          </a:endParaRPr>
        </a:p>
      </dgm:t>
    </dgm:pt>
    <dgm:pt modelId="{E17C9039-DED0-4874-8323-A021A72DEA54}" type="sibTrans" cxnId="{32A3C288-7BE4-4744-9411-0A4EE5C1EAFD}">
      <dgm:prSet/>
      <dgm:spPr/>
      <dgm:t>
        <a:bodyPr/>
        <a:lstStyle/>
        <a:p>
          <a:endParaRPr lang="en-US" sz="1200">
            <a:latin typeface="Tw Cen MT" pitchFamily="34" charset="0"/>
          </a:endParaRPr>
        </a:p>
      </dgm:t>
    </dgm:pt>
    <dgm:pt modelId="{C8588662-D532-4EAF-8907-9451374F6FB6}">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General </a:t>
          </a:r>
          <a:endParaRPr lang="en-US" sz="1400" b="1" dirty="0">
            <a:solidFill>
              <a:schemeClr val="tx1"/>
            </a:solidFill>
            <a:latin typeface="Arial" panose="020B0604020202020204" pitchFamily="34" charset="0"/>
            <a:cs typeface="Arial" panose="020B0604020202020204" pitchFamily="34" charset="0"/>
          </a:endParaRPr>
        </a:p>
      </dgm:t>
    </dgm:pt>
    <dgm:pt modelId="{D0E8B25A-18F3-4A8D-9E82-5FFF63C2E755}" type="parTrans" cxnId="{616ECC0E-0DF7-4869-80A4-161B8FD1388C}">
      <dgm:prSet/>
      <dgm:spPr/>
      <dgm:t>
        <a:bodyPr/>
        <a:lstStyle/>
        <a:p>
          <a:endParaRPr lang="en-US" sz="1200">
            <a:latin typeface="Tw Cen MT" pitchFamily="34" charset="0"/>
          </a:endParaRPr>
        </a:p>
      </dgm:t>
    </dgm:pt>
    <dgm:pt modelId="{CBCEF3A8-AA3B-4E76-B2F4-3CC2748DF081}" type="sibTrans" cxnId="{616ECC0E-0DF7-4869-80A4-161B8FD1388C}">
      <dgm:prSet/>
      <dgm:spPr/>
      <dgm:t>
        <a:bodyPr/>
        <a:lstStyle/>
        <a:p>
          <a:endParaRPr lang="en-US" sz="1200">
            <a:latin typeface="Tw Cen MT" pitchFamily="34" charset="0"/>
          </a:endParaRPr>
        </a:p>
      </dgm:t>
    </dgm:pt>
    <dgm:pt modelId="{A6F2DD37-5DF7-4BC5-8D6D-43B327F12EFD}">
      <dgm:prSet phldrT="[Text]" custT="1"/>
      <dgm:spPr>
        <a:solidFill>
          <a:srgbClr val="6600FF"/>
        </a:solidFill>
      </dgm:spPr>
      <dgm:t>
        <a:bodyPr/>
        <a:lstStyle/>
        <a:p>
          <a:pPr rtl="0"/>
          <a:r>
            <a:rPr kumimoji="0" lang="en-US" sz="1400" b="1" i="0" u="none" strike="noStrike" cap="none" normalizeH="0" baseline="0" dirty="0" smtClean="0">
              <a:ln/>
              <a:solidFill>
                <a:schemeClr val="tx1"/>
              </a:solidFill>
              <a:effectLst/>
              <a:latin typeface="Arial" panose="020B0604020202020204" pitchFamily="34" charset="0"/>
              <a:cs typeface="Arial" panose="020B0604020202020204" pitchFamily="34" charset="0"/>
            </a:rPr>
            <a:t>JUPEM</a:t>
          </a:r>
          <a:endParaRPr lang="en-US" sz="1400" b="1" dirty="0">
            <a:solidFill>
              <a:schemeClr val="tx1"/>
            </a:solidFill>
            <a:latin typeface="Arial" panose="020B0604020202020204" pitchFamily="34" charset="0"/>
            <a:cs typeface="Arial" panose="020B0604020202020204" pitchFamily="34" charset="0"/>
          </a:endParaRPr>
        </a:p>
      </dgm:t>
    </dgm:pt>
    <dgm:pt modelId="{0FFEBA05-9499-41F1-8962-75352B94581F}" type="parTrans" cxnId="{A45DBF2A-AFFE-49EC-BD41-F08B3A625341}">
      <dgm:prSet/>
      <dgm:spPr/>
      <dgm:t>
        <a:bodyPr/>
        <a:lstStyle/>
        <a:p>
          <a:endParaRPr lang="en-US"/>
        </a:p>
      </dgm:t>
    </dgm:pt>
    <dgm:pt modelId="{54D17A3B-2D21-4D4A-98DE-BED5AC562EEC}" type="sibTrans" cxnId="{A45DBF2A-AFFE-49EC-BD41-F08B3A625341}">
      <dgm:prSet/>
      <dgm:spPr/>
      <dgm:t>
        <a:bodyPr/>
        <a:lstStyle/>
        <a:p>
          <a:endParaRPr lang="en-US"/>
        </a:p>
      </dgm:t>
    </dgm:pt>
    <dgm:pt modelId="{82770622-EB6C-4C26-BE4A-320B417AE289}">
      <dgm:prSet phldrT="[Text]" custT="1"/>
      <dgm:spPr>
        <a:solidFill>
          <a:srgbClr val="6600FF"/>
        </a:solidFill>
      </dgm:spPr>
      <dgm:t>
        <a:bodyPr/>
        <a:lstStyle/>
        <a:p>
          <a:pPr rtl="0"/>
          <a:r>
            <a:rPr lang="en-US" sz="1400" b="1" dirty="0" smtClean="0">
              <a:solidFill>
                <a:schemeClr val="tx1"/>
              </a:solidFill>
              <a:latin typeface="Arial" panose="020B0604020202020204" pitchFamily="34" charset="0"/>
              <a:cs typeface="Arial" panose="020B0604020202020204" pitchFamily="34" charset="0"/>
            </a:rPr>
            <a:t>JUPEM</a:t>
          </a:r>
          <a:endParaRPr lang="en-US" sz="1400" b="1" dirty="0">
            <a:solidFill>
              <a:schemeClr val="tx1"/>
            </a:solidFill>
            <a:latin typeface="Arial" panose="020B0604020202020204" pitchFamily="34" charset="0"/>
            <a:cs typeface="Arial" panose="020B0604020202020204" pitchFamily="34" charset="0"/>
          </a:endParaRPr>
        </a:p>
      </dgm:t>
    </dgm:pt>
    <dgm:pt modelId="{49176019-3C09-4036-AE9C-1E3CB2C5ED34}" type="parTrans" cxnId="{7CEACFED-697C-43B9-894D-5C16F713EB9D}">
      <dgm:prSet/>
      <dgm:spPr/>
      <dgm:t>
        <a:bodyPr/>
        <a:lstStyle/>
        <a:p>
          <a:endParaRPr lang="en-US"/>
        </a:p>
      </dgm:t>
    </dgm:pt>
    <dgm:pt modelId="{27B117B4-965C-42CC-9627-C9C1002D2A22}" type="sibTrans" cxnId="{7CEACFED-697C-43B9-894D-5C16F713EB9D}">
      <dgm:prSet/>
      <dgm:spPr/>
      <dgm:t>
        <a:bodyPr/>
        <a:lstStyle/>
        <a:p>
          <a:endParaRPr lang="en-US"/>
        </a:p>
      </dgm:t>
    </dgm:pt>
    <dgm:pt modelId="{FAB368DE-9A16-4CEA-A6E8-4198B08EEA87}" type="pres">
      <dgm:prSet presAssocID="{D46AB220-AA7C-433B-8FE0-06B3313D4574}" presName="theList" presStyleCnt="0">
        <dgm:presLayoutVars>
          <dgm:dir/>
          <dgm:animLvl val="lvl"/>
          <dgm:resizeHandles val="exact"/>
        </dgm:presLayoutVars>
      </dgm:prSet>
      <dgm:spPr/>
      <dgm:t>
        <a:bodyPr/>
        <a:lstStyle/>
        <a:p>
          <a:endParaRPr lang="en-US"/>
        </a:p>
      </dgm:t>
    </dgm:pt>
    <dgm:pt modelId="{ACF94BC5-8FF3-4FFB-A3C2-9E9C3183DBD6}" type="pres">
      <dgm:prSet presAssocID="{980EB0B8-E1B1-4E83-A223-0BFD2D6AD111}" presName="compNode" presStyleCnt="0"/>
      <dgm:spPr/>
      <dgm:t>
        <a:bodyPr/>
        <a:lstStyle/>
        <a:p>
          <a:endParaRPr lang="en-US"/>
        </a:p>
      </dgm:t>
    </dgm:pt>
    <dgm:pt modelId="{825F4EF9-9EAF-4D89-838A-1D60E8D5C176}" type="pres">
      <dgm:prSet presAssocID="{980EB0B8-E1B1-4E83-A223-0BFD2D6AD111}" presName="aNode" presStyleLbl="bgShp" presStyleIdx="0" presStyleCnt="2"/>
      <dgm:spPr/>
      <dgm:t>
        <a:bodyPr/>
        <a:lstStyle/>
        <a:p>
          <a:endParaRPr lang="en-US"/>
        </a:p>
      </dgm:t>
    </dgm:pt>
    <dgm:pt modelId="{93985A8B-480B-478B-9C97-B480CCA156FF}" type="pres">
      <dgm:prSet presAssocID="{980EB0B8-E1B1-4E83-A223-0BFD2D6AD111}" presName="textNode" presStyleLbl="bgShp" presStyleIdx="0" presStyleCnt="2"/>
      <dgm:spPr/>
      <dgm:t>
        <a:bodyPr/>
        <a:lstStyle/>
        <a:p>
          <a:endParaRPr lang="en-US"/>
        </a:p>
      </dgm:t>
    </dgm:pt>
    <dgm:pt modelId="{2AA70B97-B0E4-4EDF-A00D-9E77A412DD8E}" type="pres">
      <dgm:prSet presAssocID="{980EB0B8-E1B1-4E83-A223-0BFD2D6AD111}" presName="compChildNode" presStyleCnt="0"/>
      <dgm:spPr/>
      <dgm:t>
        <a:bodyPr/>
        <a:lstStyle/>
        <a:p>
          <a:endParaRPr lang="en-US"/>
        </a:p>
      </dgm:t>
    </dgm:pt>
    <dgm:pt modelId="{3BD75141-1E0C-450F-8BD0-E6E185F0A41A}" type="pres">
      <dgm:prSet presAssocID="{980EB0B8-E1B1-4E83-A223-0BFD2D6AD111}" presName="theInnerList" presStyleCnt="0"/>
      <dgm:spPr/>
      <dgm:t>
        <a:bodyPr/>
        <a:lstStyle/>
        <a:p>
          <a:endParaRPr lang="en-US"/>
        </a:p>
      </dgm:t>
    </dgm:pt>
    <dgm:pt modelId="{E3318DD8-7729-432B-997A-2322EFEA158E}" type="pres">
      <dgm:prSet presAssocID="{2728FFFE-E377-4A2D-90B2-798FB68ED21D}" presName="childNode" presStyleLbl="node1" presStyleIdx="0" presStyleCnt="24" custScaleY="2000000" custLinFactY="-6119354" custLinFactNeighborY="-6200000">
        <dgm:presLayoutVars>
          <dgm:bulletEnabled val="1"/>
        </dgm:presLayoutVars>
      </dgm:prSet>
      <dgm:spPr/>
      <dgm:t>
        <a:bodyPr/>
        <a:lstStyle/>
        <a:p>
          <a:endParaRPr lang="en-US"/>
        </a:p>
      </dgm:t>
    </dgm:pt>
    <dgm:pt modelId="{D97AEEA0-EC94-49D4-B745-59BA89B38772}" type="pres">
      <dgm:prSet presAssocID="{2728FFFE-E377-4A2D-90B2-798FB68ED21D}" presName="aSpace2" presStyleCnt="0"/>
      <dgm:spPr/>
      <dgm:t>
        <a:bodyPr/>
        <a:lstStyle/>
        <a:p>
          <a:endParaRPr lang="en-US"/>
        </a:p>
      </dgm:t>
    </dgm:pt>
    <dgm:pt modelId="{02E8C9C8-ABC1-4088-9B21-B77D249868AC}" type="pres">
      <dgm:prSet presAssocID="{368D2E8B-0A1E-4114-8297-757ED6F717F3}" presName="childNode" presStyleLbl="node1" presStyleIdx="1" presStyleCnt="24" custScaleY="2000000" custLinFactY="-5902234" custLinFactNeighborY="-6000000">
        <dgm:presLayoutVars>
          <dgm:bulletEnabled val="1"/>
        </dgm:presLayoutVars>
      </dgm:prSet>
      <dgm:spPr/>
      <dgm:t>
        <a:bodyPr/>
        <a:lstStyle/>
        <a:p>
          <a:endParaRPr lang="en-US"/>
        </a:p>
      </dgm:t>
    </dgm:pt>
    <dgm:pt modelId="{52D961CC-967B-410C-BAE2-9DB05D523B70}" type="pres">
      <dgm:prSet presAssocID="{368D2E8B-0A1E-4114-8297-757ED6F717F3}" presName="aSpace2" presStyleCnt="0"/>
      <dgm:spPr/>
      <dgm:t>
        <a:bodyPr/>
        <a:lstStyle/>
        <a:p>
          <a:endParaRPr lang="en-US"/>
        </a:p>
      </dgm:t>
    </dgm:pt>
    <dgm:pt modelId="{314C6D49-C2D0-48D1-9728-4B5756CCCC45}" type="pres">
      <dgm:prSet presAssocID="{D0214482-8774-4ADD-AF66-E3C47A7A1261}" presName="childNode" presStyleLbl="node1" presStyleIdx="2" presStyleCnt="24" custScaleY="2000000" custLinFactY="-5729856" custLinFactNeighborY="-5800000">
        <dgm:presLayoutVars>
          <dgm:bulletEnabled val="1"/>
        </dgm:presLayoutVars>
      </dgm:prSet>
      <dgm:spPr/>
      <dgm:t>
        <a:bodyPr/>
        <a:lstStyle/>
        <a:p>
          <a:endParaRPr lang="en-US"/>
        </a:p>
      </dgm:t>
    </dgm:pt>
    <dgm:pt modelId="{58521E2B-1624-419A-9893-872C3AA8C227}" type="pres">
      <dgm:prSet presAssocID="{D0214482-8774-4ADD-AF66-E3C47A7A1261}" presName="aSpace2" presStyleCnt="0"/>
      <dgm:spPr/>
      <dgm:t>
        <a:bodyPr/>
        <a:lstStyle/>
        <a:p>
          <a:endParaRPr lang="en-US"/>
        </a:p>
      </dgm:t>
    </dgm:pt>
    <dgm:pt modelId="{C297FE2F-57C1-4C35-BA6D-FCC0B9CC35AA}" type="pres">
      <dgm:prSet presAssocID="{0496694F-D216-46D1-A255-B40486A88E40}" presName="childNode" presStyleLbl="node1" presStyleIdx="3" presStyleCnt="24" custScaleY="2000000" custLinFactY="-5597185" custLinFactNeighborY="-5600000">
        <dgm:presLayoutVars>
          <dgm:bulletEnabled val="1"/>
        </dgm:presLayoutVars>
      </dgm:prSet>
      <dgm:spPr/>
      <dgm:t>
        <a:bodyPr/>
        <a:lstStyle/>
        <a:p>
          <a:endParaRPr lang="en-US"/>
        </a:p>
      </dgm:t>
    </dgm:pt>
    <dgm:pt modelId="{19CBC694-A2AA-4DEF-A889-83E6610F5B83}" type="pres">
      <dgm:prSet presAssocID="{0496694F-D216-46D1-A255-B40486A88E40}" presName="aSpace2" presStyleCnt="0"/>
      <dgm:spPr/>
      <dgm:t>
        <a:bodyPr/>
        <a:lstStyle/>
        <a:p>
          <a:endParaRPr lang="en-US"/>
        </a:p>
      </dgm:t>
    </dgm:pt>
    <dgm:pt modelId="{F4315495-A6B5-4625-B96C-2D0451357525}" type="pres">
      <dgm:prSet presAssocID="{16C5A0B0-AA62-4A14-809E-DF17A1B82E8D}" presName="childNode" presStyleLbl="node1" presStyleIdx="4" presStyleCnt="24" custScaleY="2000000" custLinFactY="-5426154" custLinFactNeighborY="-5500000">
        <dgm:presLayoutVars>
          <dgm:bulletEnabled val="1"/>
        </dgm:presLayoutVars>
      </dgm:prSet>
      <dgm:spPr/>
      <dgm:t>
        <a:bodyPr/>
        <a:lstStyle/>
        <a:p>
          <a:endParaRPr lang="en-US"/>
        </a:p>
      </dgm:t>
    </dgm:pt>
    <dgm:pt modelId="{6DEC9D4E-215B-411A-BD69-93E26B03C4C0}" type="pres">
      <dgm:prSet presAssocID="{16C5A0B0-AA62-4A14-809E-DF17A1B82E8D}" presName="aSpace2" presStyleCnt="0"/>
      <dgm:spPr/>
      <dgm:t>
        <a:bodyPr/>
        <a:lstStyle/>
        <a:p>
          <a:endParaRPr lang="en-US"/>
        </a:p>
      </dgm:t>
    </dgm:pt>
    <dgm:pt modelId="{7793CC2C-DE0E-4D4A-B44E-CF8DCDAFC09F}" type="pres">
      <dgm:prSet presAssocID="{2AEA4420-351A-4438-B7C7-F8A2E490AF85}" presName="childNode" presStyleLbl="node1" presStyleIdx="5" presStyleCnt="24" custScaleY="2000000" custLinFactY="-5273126" custLinFactNeighborY="-5300000">
        <dgm:presLayoutVars>
          <dgm:bulletEnabled val="1"/>
        </dgm:presLayoutVars>
      </dgm:prSet>
      <dgm:spPr/>
      <dgm:t>
        <a:bodyPr/>
        <a:lstStyle/>
        <a:p>
          <a:endParaRPr lang="en-US"/>
        </a:p>
      </dgm:t>
    </dgm:pt>
    <dgm:pt modelId="{7B413D43-6242-47FE-B2E0-2D1E7A0D16E8}" type="pres">
      <dgm:prSet presAssocID="{2AEA4420-351A-4438-B7C7-F8A2E490AF85}" presName="aSpace2" presStyleCnt="0"/>
      <dgm:spPr/>
      <dgm:t>
        <a:bodyPr/>
        <a:lstStyle/>
        <a:p>
          <a:endParaRPr lang="en-US"/>
        </a:p>
      </dgm:t>
    </dgm:pt>
    <dgm:pt modelId="{2C2AD1D2-CB21-4E0F-8661-CC99B0ED406C}" type="pres">
      <dgm:prSet presAssocID="{992F47C1-D29E-4592-9E3F-7DF41F77C769}" presName="childNode" presStyleLbl="node1" presStyleIdx="6" presStyleCnt="24" custScaleY="2000000" custLinFactY="-5122453" custLinFactNeighborY="-5200000">
        <dgm:presLayoutVars>
          <dgm:bulletEnabled val="1"/>
        </dgm:presLayoutVars>
      </dgm:prSet>
      <dgm:spPr/>
      <dgm:t>
        <a:bodyPr/>
        <a:lstStyle/>
        <a:p>
          <a:endParaRPr lang="en-US"/>
        </a:p>
      </dgm:t>
    </dgm:pt>
    <dgm:pt modelId="{6A765B6A-6B82-46EF-B4C6-29523C222C8A}" type="pres">
      <dgm:prSet presAssocID="{992F47C1-D29E-4592-9E3F-7DF41F77C769}" presName="aSpace2" presStyleCnt="0"/>
      <dgm:spPr/>
      <dgm:t>
        <a:bodyPr/>
        <a:lstStyle/>
        <a:p>
          <a:endParaRPr lang="en-US"/>
        </a:p>
      </dgm:t>
    </dgm:pt>
    <dgm:pt modelId="{E96843F7-6E42-43D6-9403-4BDA251D117E}" type="pres">
      <dgm:prSet presAssocID="{668351BF-252E-44E3-81A5-5E67509598E3}" presName="childNode" presStyleLbl="node1" presStyleIdx="7" presStyleCnt="24" custScaleY="2000000" custLinFactY="-4949069" custLinFactNeighborY="-5000000">
        <dgm:presLayoutVars>
          <dgm:bulletEnabled val="1"/>
        </dgm:presLayoutVars>
      </dgm:prSet>
      <dgm:spPr/>
      <dgm:t>
        <a:bodyPr/>
        <a:lstStyle/>
        <a:p>
          <a:endParaRPr lang="en-US"/>
        </a:p>
      </dgm:t>
    </dgm:pt>
    <dgm:pt modelId="{33E1B1AE-25DF-4C59-BD9E-A8F5ABE3479D}" type="pres">
      <dgm:prSet presAssocID="{668351BF-252E-44E3-81A5-5E67509598E3}" presName="aSpace2" presStyleCnt="0"/>
      <dgm:spPr/>
      <dgm:t>
        <a:bodyPr/>
        <a:lstStyle/>
        <a:p>
          <a:endParaRPr lang="en-US"/>
        </a:p>
      </dgm:t>
    </dgm:pt>
    <dgm:pt modelId="{9FA85FA3-5272-4551-933E-8578853CA6B5}" type="pres">
      <dgm:prSet presAssocID="{0E88AA51-5009-4DF2-A4D9-E4F11AB797B8}" presName="childNode" presStyleLbl="node1" presStyleIdx="8" presStyleCnt="24" custScaleY="2000000" custLinFactY="-4818752" custLinFactNeighborY="-4900000">
        <dgm:presLayoutVars>
          <dgm:bulletEnabled val="1"/>
        </dgm:presLayoutVars>
      </dgm:prSet>
      <dgm:spPr/>
      <dgm:t>
        <a:bodyPr/>
        <a:lstStyle/>
        <a:p>
          <a:endParaRPr lang="en-US"/>
        </a:p>
      </dgm:t>
    </dgm:pt>
    <dgm:pt modelId="{C689DCE8-4551-4EBF-BB4D-56FC51FCF746}" type="pres">
      <dgm:prSet presAssocID="{0E88AA51-5009-4DF2-A4D9-E4F11AB797B8}" presName="aSpace2" presStyleCnt="0"/>
      <dgm:spPr/>
      <dgm:t>
        <a:bodyPr/>
        <a:lstStyle/>
        <a:p>
          <a:endParaRPr lang="en-US"/>
        </a:p>
      </dgm:t>
    </dgm:pt>
    <dgm:pt modelId="{3DEC5DE6-ABD8-47DC-8FC8-EC0DF99F3957}" type="pres">
      <dgm:prSet presAssocID="{BD04983C-CB0A-4A49-A757-B9FFE22DA30D}" presName="childNode" presStyleLbl="node1" presStyleIdx="9" presStyleCnt="24" custScaleY="2000000" custLinFactY="-4700000" custLinFactNeighborY="-4762563">
        <dgm:presLayoutVars>
          <dgm:bulletEnabled val="1"/>
        </dgm:presLayoutVars>
      </dgm:prSet>
      <dgm:spPr/>
      <dgm:t>
        <a:bodyPr/>
        <a:lstStyle/>
        <a:p>
          <a:endParaRPr lang="en-US"/>
        </a:p>
      </dgm:t>
    </dgm:pt>
    <dgm:pt modelId="{40339786-1F3A-433E-A265-639F23F6E278}" type="pres">
      <dgm:prSet presAssocID="{BD04983C-CB0A-4A49-A757-B9FFE22DA30D}" presName="aSpace2" presStyleCnt="0"/>
      <dgm:spPr/>
      <dgm:t>
        <a:bodyPr/>
        <a:lstStyle/>
        <a:p>
          <a:endParaRPr lang="en-US"/>
        </a:p>
      </dgm:t>
    </dgm:pt>
    <dgm:pt modelId="{B5F21F2D-7AAC-4AA4-A722-115309710B43}" type="pres">
      <dgm:prSet presAssocID="{69847E03-F7F6-4104-9ABE-189E729CED95}" presName="childNode" presStyleLbl="node1" presStyleIdx="10" presStyleCnt="24" custScaleY="2000000" custLinFactY="-4087357" custLinFactNeighborY="-4100000">
        <dgm:presLayoutVars>
          <dgm:bulletEnabled val="1"/>
        </dgm:presLayoutVars>
      </dgm:prSet>
      <dgm:spPr/>
      <dgm:t>
        <a:bodyPr/>
        <a:lstStyle/>
        <a:p>
          <a:endParaRPr lang="en-US"/>
        </a:p>
      </dgm:t>
    </dgm:pt>
    <dgm:pt modelId="{CC0C9413-FAFA-45E7-9052-DF325F760073}" type="pres">
      <dgm:prSet presAssocID="{69847E03-F7F6-4104-9ABE-189E729CED95}" presName="aSpace2" presStyleCnt="0"/>
      <dgm:spPr/>
      <dgm:t>
        <a:bodyPr/>
        <a:lstStyle/>
        <a:p>
          <a:endParaRPr lang="en-US"/>
        </a:p>
      </dgm:t>
    </dgm:pt>
    <dgm:pt modelId="{6331149A-BF35-48D4-A8C2-9B5304065475}" type="pres">
      <dgm:prSet presAssocID="{C8588662-D532-4EAF-8907-9451374F6FB6}" presName="childNode" presStyleLbl="node1" presStyleIdx="11" presStyleCnt="24" custScaleY="2000000" custLinFactY="-3569739" custLinFactNeighborY="-3600000">
        <dgm:presLayoutVars>
          <dgm:bulletEnabled val="1"/>
        </dgm:presLayoutVars>
      </dgm:prSet>
      <dgm:spPr/>
      <dgm:t>
        <a:bodyPr/>
        <a:lstStyle/>
        <a:p>
          <a:endParaRPr lang="en-US"/>
        </a:p>
      </dgm:t>
    </dgm:pt>
    <dgm:pt modelId="{B4D73846-AD93-4E80-A2FA-3F1611C36E33}" type="pres">
      <dgm:prSet presAssocID="{980EB0B8-E1B1-4E83-A223-0BFD2D6AD111}" presName="aSpace" presStyleCnt="0"/>
      <dgm:spPr/>
      <dgm:t>
        <a:bodyPr/>
        <a:lstStyle/>
        <a:p>
          <a:endParaRPr lang="en-US"/>
        </a:p>
      </dgm:t>
    </dgm:pt>
    <dgm:pt modelId="{5462C497-B613-402A-9CDA-B3B46C460A05}" type="pres">
      <dgm:prSet presAssocID="{BA802F83-8D5E-4F6C-87E5-725C03A478DC}" presName="compNode" presStyleCnt="0"/>
      <dgm:spPr/>
      <dgm:t>
        <a:bodyPr/>
        <a:lstStyle/>
        <a:p>
          <a:endParaRPr lang="en-US"/>
        </a:p>
      </dgm:t>
    </dgm:pt>
    <dgm:pt modelId="{2AA69AEE-EACE-4929-B0C7-E5CBA7BC52E5}" type="pres">
      <dgm:prSet presAssocID="{BA802F83-8D5E-4F6C-87E5-725C03A478DC}" presName="aNode" presStyleLbl="bgShp" presStyleIdx="1" presStyleCnt="2"/>
      <dgm:spPr/>
      <dgm:t>
        <a:bodyPr/>
        <a:lstStyle/>
        <a:p>
          <a:endParaRPr lang="en-US"/>
        </a:p>
      </dgm:t>
    </dgm:pt>
    <dgm:pt modelId="{2EE13872-C486-486D-934D-7DE8B5934BBD}" type="pres">
      <dgm:prSet presAssocID="{BA802F83-8D5E-4F6C-87E5-725C03A478DC}" presName="textNode" presStyleLbl="bgShp" presStyleIdx="1" presStyleCnt="2"/>
      <dgm:spPr/>
      <dgm:t>
        <a:bodyPr/>
        <a:lstStyle/>
        <a:p>
          <a:endParaRPr lang="en-US"/>
        </a:p>
      </dgm:t>
    </dgm:pt>
    <dgm:pt modelId="{F5FC8BEE-3859-4CE5-B16F-7DAFDBB634D4}" type="pres">
      <dgm:prSet presAssocID="{BA802F83-8D5E-4F6C-87E5-725C03A478DC}" presName="compChildNode" presStyleCnt="0"/>
      <dgm:spPr/>
      <dgm:t>
        <a:bodyPr/>
        <a:lstStyle/>
        <a:p>
          <a:endParaRPr lang="en-US"/>
        </a:p>
      </dgm:t>
    </dgm:pt>
    <dgm:pt modelId="{16B1E2B0-0F70-4277-904E-6113DA2BC498}" type="pres">
      <dgm:prSet presAssocID="{BA802F83-8D5E-4F6C-87E5-725C03A478DC}" presName="theInnerList" presStyleCnt="0"/>
      <dgm:spPr/>
      <dgm:t>
        <a:bodyPr/>
        <a:lstStyle/>
        <a:p>
          <a:endParaRPr lang="en-US"/>
        </a:p>
      </dgm:t>
    </dgm:pt>
    <dgm:pt modelId="{FCE88EEC-22B9-4417-AEC7-7DC3948FBAC2}" type="pres">
      <dgm:prSet presAssocID="{9626138C-9CDA-4D41-89F9-191DC390E327}" presName="childNode" presStyleLbl="node1" presStyleIdx="12" presStyleCnt="24" custScaleY="2000000" custLinFactY="-6119354" custLinFactNeighborY="-6200000">
        <dgm:presLayoutVars>
          <dgm:bulletEnabled val="1"/>
        </dgm:presLayoutVars>
      </dgm:prSet>
      <dgm:spPr/>
      <dgm:t>
        <a:bodyPr/>
        <a:lstStyle/>
        <a:p>
          <a:endParaRPr lang="en-US"/>
        </a:p>
      </dgm:t>
    </dgm:pt>
    <dgm:pt modelId="{79A4226A-9FB6-47D6-9641-021605121745}" type="pres">
      <dgm:prSet presAssocID="{9626138C-9CDA-4D41-89F9-191DC390E327}" presName="aSpace2" presStyleCnt="0"/>
      <dgm:spPr/>
      <dgm:t>
        <a:bodyPr/>
        <a:lstStyle/>
        <a:p>
          <a:endParaRPr lang="en-US"/>
        </a:p>
      </dgm:t>
    </dgm:pt>
    <dgm:pt modelId="{09B87E2C-A17B-434A-9C45-60C072E301F0}" type="pres">
      <dgm:prSet presAssocID="{CE4C6D55-623E-49EF-AE5D-0709645BE02B}" presName="childNode" presStyleLbl="node1" presStyleIdx="13" presStyleCnt="24" custScaleY="2000000" custLinFactY="-5902234" custLinFactNeighborY="-6000000">
        <dgm:presLayoutVars>
          <dgm:bulletEnabled val="1"/>
        </dgm:presLayoutVars>
      </dgm:prSet>
      <dgm:spPr/>
      <dgm:t>
        <a:bodyPr/>
        <a:lstStyle/>
        <a:p>
          <a:endParaRPr lang="en-US"/>
        </a:p>
      </dgm:t>
    </dgm:pt>
    <dgm:pt modelId="{973628C4-CD8E-4626-9808-7386011A5FC2}" type="pres">
      <dgm:prSet presAssocID="{CE4C6D55-623E-49EF-AE5D-0709645BE02B}" presName="aSpace2" presStyleCnt="0"/>
      <dgm:spPr/>
      <dgm:t>
        <a:bodyPr/>
        <a:lstStyle/>
        <a:p>
          <a:endParaRPr lang="en-US"/>
        </a:p>
      </dgm:t>
    </dgm:pt>
    <dgm:pt modelId="{A124952F-53AD-4FEB-A5ED-CB162506C377}" type="pres">
      <dgm:prSet presAssocID="{ADAC818F-AAFA-4F4E-BE5F-8CDF340A4089}" presName="childNode" presStyleLbl="node1" presStyleIdx="14" presStyleCnt="24" custScaleY="2000000" custLinFactY="-5729856" custLinFactNeighborY="-5800000">
        <dgm:presLayoutVars>
          <dgm:bulletEnabled val="1"/>
        </dgm:presLayoutVars>
      </dgm:prSet>
      <dgm:spPr/>
      <dgm:t>
        <a:bodyPr/>
        <a:lstStyle/>
        <a:p>
          <a:endParaRPr lang="en-US"/>
        </a:p>
      </dgm:t>
    </dgm:pt>
    <dgm:pt modelId="{00BD7C66-43F6-4BD2-922F-A40FBB30C99E}" type="pres">
      <dgm:prSet presAssocID="{ADAC818F-AAFA-4F4E-BE5F-8CDF340A4089}" presName="aSpace2" presStyleCnt="0"/>
      <dgm:spPr/>
      <dgm:t>
        <a:bodyPr/>
        <a:lstStyle/>
        <a:p>
          <a:endParaRPr lang="en-US"/>
        </a:p>
      </dgm:t>
    </dgm:pt>
    <dgm:pt modelId="{EDA58B59-B563-4396-9778-B8EC415F3798}" type="pres">
      <dgm:prSet presAssocID="{E3601BCC-FB35-4F1F-9862-A457594E07AA}" presName="childNode" presStyleLbl="node1" presStyleIdx="15" presStyleCnt="24" custScaleY="2000000" custLinFactY="-5597185" custLinFactNeighborY="-5600000">
        <dgm:presLayoutVars>
          <dgm:bulletEnabled val="1"/>
        </dgm:presLayoutVars>
      </dgm:prSet>
      <dgm:spPr/>
      <dgm:t>
        <a:bodyPr/>
        <a:lstStyle/>
        <a:p>
          <a:endParaRPr lang="en-US"/>
        </a:p>
      </dgm:t>
    </dgm:pt>
    <dgm:pt modelId="{E87EE1C5-F2E5-4C09-BCF0-209F4AABCD4A}" type="pres">
      <dgm:prSet presAssocID="{E3601BCC-FB35-4F1F-9862-A457594E07AA}" presName="aSpace2" presStyleCnt="0"/>
      <dgm:spPr/>
      <dgm:t>
        <a:bodyPr/>
        <a:lstStyle/>
        <a:p>
          <a:endParaRPr lang="en-US"/>
        </a:p>
      </dgm:t>
    </dgm:pt>
    <dgm:pt modelId="{FD0C84F8-5ED9-4DB0-8267-68A0675D3084}" type="pres">
      <dgm:prSet presAssocID="{59EFC63D-118C-4D3D-A8E2-73B0A228B9E3}" presName="childNode" presStyleLbl="node1" presStyleIdx="16" presStyleCnt="24" custScaleY="2000000" custLinFactY="-5426154" custLinFactNeighborY="-5500000">
        <dgm:presLayoutVars>
          <dgm:bulletEnabled val="1"/>
        </dgm:presLayoutVars>
      </dgm:prSet>
      <dgm:spPr/>
      <dgm:t>
        <a:bodyPr/>
        <a:lstStyle/>
        <a:p>
          <a:endParaRPr lang="en-US"/>
        </a:p>
      </dgm:t>
    </dgm:pt>
    <dgm:pt modelId="{43E7610C-154C-4548-A850-78ACF14005C4}" type="pres">
      <dgm:prSet presAssocID="{59EFC63D-118C-4D3D-A8E2-73B0A228B9E3}" presName="aSpace2" presStyleCnt="0"/>
      <dgm:spPr/>
      <dgm:t>
        <a:bodyPr/>
        <a:lstStyle/>
        <a:p>
          <a:endParaRPr lang="en-US"/>
        </a:p>
      </dgm:t>
    </dgm:pt>
    <dgm:pt modelId="{5F81A808-04DC-4F9B-B6E7-68EBE46D58AD}" type="pres">
      <dgm:prSet presAssocID="{B10B8B4A-9537-4EFF-AEB1-9F6568B42B08}" presName="childNode" presStyleLbl="node1" presStyleIdx="17" presStyleCnt="24" custScaleY="2000000" custLinFactY="-5273126" custLinFactNeighborY="-5300000">
        <dgm:presLayoutVars>
          <dgm:bulletEnabled val="1"/>
        </dgm:presLayoutVars>
      </dgm:prSet>
      <dgm:spPr/>
      <dgm:t>
        <a:bodyPr/>
        <a:lstStyle/>
        <a:p>
          <a:endParaRPr lang="en-US"/>
        </a:p>
      </dgm:t>
    </dgm:pt>
    <dgm:pt modelId="{FA6821B1-7E49-47F2-B528-1793E8CF8754}" type="pres">
      <dgm:prSet presAssocID="{B10B8B4A-9537-4EFF-AEB1-9F6568B42B08}" presName="aSpace2" presStyleCnt="0"/>
      <dgm:spPr/>
      <dgm:t>
        <a:bodyPr/>
        <a:lstStyle/>
        <a:p>
          <a:endParaRPr lang="en-US"/>
        </a:p>
      </dgm:t>
    </dgm:pt>
    <dgm:pt modelId="{25A82790-DC84-4A8E-AD3D-79E222537ECD}" type="pres">
      <dgm:prSet presAssocID="{B710668F-2B81-45A0-BD6E-11FA7F614CCC}" presName="childNode" presStyleLbl="node1" presStyleIdx="18" presStyleCnt="24" custScaleY="2000000" custLinFactY="-5122453" custLinFactNeighborY="-5200000">
        <dgm:presLayoutVars>
          <dgm:bulletEnabled val="1"/>
        </dgm:presLayoutVars>
      </dgm:prSet>
      <dgm:spPr/>
      <dgm:t>
        <a:bodyPr/>
        <a:lstStyle/>
        <a:p>
          <a:endParaRPr lang="en-US"/>
        </a:p>
      </dgm:t>
    </dgm:pt>
    <dgm:pt modelId="{11DD50BE-8818-490F-9342-F5201769C337}" type="pres">
      <dgm:prSet presAssocID="{B710668F-2B81-45A0-BD6E-11FA7F614CCC}" presName="aSpace2" presStyleCnt="0"/>
      <dgm:spPr/>
      <dgm:t>
        <a:bodyPr/>
        <a:lstStyle/>
        <a:p>
          <a:endParaRPr lang="en-US"/>
        </a:p>
      </dgm:t>
    </dgm:pt>
    <dgm:pt modelId="{C5051BBD-5F44-4934-BF80-A80FBADAC15F}" type="pres">
      <dgm:prSet presAssocID="{BCC13DF3-C440-46BE-A6E0-6DF7CDEF5F21}" presName="childNode" presStyleLbl="node1" presStyleIdx="19" presStyleCnt="24" custScaleY="2000000" custLinFactY="-4949069" custLinFactNeighborY="-5000000">
        <dgm:presLayoutVars>
          <dgm:bulletEnabled val="1"/>
        </dgm:presLayoutVars>
      </dgm:prSet>
      <dgm:spPr/>
      <dgm:t>
        <a:bodyPr/>
        <a:lstStyle/>
        <a:p>
          <a:endParaRPr lang="en-US"/>
        </a:p>
      </dgm:t>
    </dgm:pt>
    <dgm:pt modelId="{1259DBF1-5BB0-469F-A7C6-D36A7B1264B1}" type="pres">
      <dgm:prSet presAssocID="{BCC13DF3-C440-46BE-A6E0-6DF7CDEF5F21}" presName="aSpace2" presStyleCnt="0"/>
      <dgm:spPr/>
      <dgm:t>
        <a:bodyPr/>
        <a:lstStyle/>
        <a:p>
          <a:endParaRPr lang="en-US"/>
        </a:p>
      </dgm:t>
    </dgm:pt>
    <dgm:pt modelId="{53F373A6-264C-43CC-A515-6D248A9C93FC}" type="pres">
      <dgm:prSet presAssocID="{7B1A2F1D-1DBA-4C0B-BFD7-0AE265D96877}" presName="childNode" presStyleLbl="node1" presStyleIdx="20" presStyleCnt="24" custScaleY="2000000" custLinFactY="-4818752" custLinFactNeighborY="-4900000">
        <dgm:presLayoutVars>
          <dgm:bulletEnabled val="1"/>
        </dgm:presLayoutVars>
      </dgm:prSet>
      <dgm:spPr/>
      <dgm:t>
        <a:bodyPr/>
        <a:lstStyle/>
        <a:p>
          <a:endParaRPr lang="en-US"/>
        </a:p>
      </dgm:t>
    </dgm:pt>
    <dgm:pt modelId="{7FCC8465-00DF-4544-93F7-3BC2363FBED7}" type="pres">
      <dgm:prSet presAssocID="{7B1A2F1D-1DBA-4C0B-BFD7-0AE265D96877}" presName="aSpace2" presStyleCnt="0"/>
      <dgm:spPr/>
      <dgm:t>
        <a:bodyPr/>
        <a:lstStyle/>
        <a:p>
          <a:endParaRPr lang="en-US"/>
        </a:p>
      </dgm:t>
    </dgm:pt>
    <dgm:pt modelId="{BA04CEF1-95A8-4139-93DB-E9828FABB337}" type="pres">
      <dgm:prSet presAssocID="{F2C3479F-955B-4A53-82E7-A02C84F7A994}" presName="childNode" presStyleLbl="node1" presStyleIdx="21" presStyleCnt="24" custScaleY="2000000" custLinFactY="-4700000" custLinFactNeighborY="-4762563">
        <dgm:presLayoutVars>
          <dgm:bulletEnabled val="1"/>
        </dgm:presLayoutVars>
      </dgm:prSet>
      <dgm:spPr/>
      <dgm:t>
        <a:bodyPr/>
        <a:lstStyle/>
        <a:p>
          <a:endParaRPr lang="en-US"/>
        </a:p>
      </dgm:t>
    </dgm:pt>
    <dgm:pt modelId="{2106967B-07C2-4661-AB14-27CE6C1DBD57}" type="pres">
      <dgm:prSet presAssocID="{F2C3479F-955B-4A53-82E7-A02C84F7A994}" presName="aSpace2" presStyleCnt="0"/>
      <dgm:spPr/>
      <dgm:t>
        <a:bodyPr/>
        <a:lstStyle/>
        <a:p>
          <a:endParaRPr lang="en-US"/>
        </a:p>
      </dgm:t>
    </dgm:pt>
    <dgm:pt modelId="{A5E0F909-F29D-4ADB-9D33-316BE11A60CA}" type="pres">
      <dgm:prSet presAssocID="{A6F2DD37-5DF7-4BC5-8D6D-43B327F12EFD}" presName="childNode" presStyleLbl="node1" presStyleIdx="22" presStyleCnt="24" custScaleY="2000000" custLinFactY="-4353929" custLinFactNeighborY="-4400000">
        <dgm:presLayoutVars>
          <dgm:bulletEnabled val="1"/>
        </dgm:presLayoutVars>
      </dgm:prSet>
      <dgm:spPr/>
      <dgm:t>
        <a:bodyPr/>
        <a:lstStyle/>
        <a:p>
          <a:endParaRPr lang="en-US"/>
        </a:p>
      </dgm:t>
    </dgm:pt>
    <dgm:pt modelId="{EA7A4E6F-D22C-4C91-97AD-D2C9DE7BFC09}" type="pres">
      <dgm:prSet presAssocID="{A6F2DD37-5DF7-4BC5-8D6D-43B327F12EFD}" presName="aSpace2" presStyleCnt="0"/>
      <dgm:spPr/>
      <dgm:t>
        <a:bodyPr/>
        <a:lstStyle/>
        <a:p>
          <a:endParaRPr lang="en-US"/>
        </a:p>
      </dgm:t>
    </dgm:pt>
    <dgm:pt modelId="{DDAC3A6B-4F9B-4492-B4D7-A24465351CAB}" type="pres">
      <dgm:prSet presAssocID="{82770622-EB6C-4C26-BE4A-320B417AE289}" presName="childNode" presStyleLbl="node1" presStyleIdx="23" presStyleCnt="24" custScaleY="2000000" custLinFactY="-3966284" custLinFactNeighborY="-4000000">
        <dgm:presLayoutVars>
          <dgm:bulletEnabled val="1"/>
        </dgm:presLayoutVars>
      </dgm:prSet>
      <dgm:spPr/>
      <dgm:t>
        <a:bodyPr/>
        <a:lstStyle/>
        <a:p>
          <a:endParaRPr lang="en-US"/>
        </a:p>
      </dgm:t>
    </dgm:pt>
  </dgm:ptLst>
  <dgm:cxnLst>
    <dgm:cxn modelId="{78C3E764-51BA-4F8A-852D-DA509187EE7A}" srcId="{BA802F83-8D5E-4F6C-87E5-725C03A478DC}" destId="{B710668F-2B81-45A0-BD6E-11FA7F614CCC}" srcOrd="6" destOrd="0" parTransId="{EE1D0822-D086-4BA1-B336-5F1580107EE0}" sibTransId="{CE8E0B53-5823-4672-84F3-474F97231226}"/>
    <dgm:cxn modelId="{C195DB84-2D99-4BAF-A1C3-65B48D5C1D0B}" srcId="{980EB0B8-E1B1-4E83-A223-0BFD2D6AD111}" destId="{0496694F-D216-46D1-A255-B40486A88E40}" srcOrd="3" destOrd="0" parTransId="{3F41C5D9-8BD9-472D-912F-4BA96AE8062F}" sibTransId="{56CEC1E0-1CFD-4CD6-9622-BFC331D6ADD2}"/>
    <dgm:cxn modelId="{87B38129-4014-40EC-B237-6787D9883935}" type="presOf" srcId="{B10B8B4A-9537-4EFF-AEB1-9F6568B42B08}" destId="{5F81A808-04DC-4F9B-B6E7-68EBE46D58AD}" srcOrd="0" destOrd="0" presId="urn:microsoft.com/office/officeart/2005/8/layout/lProcess2"/>
    <dgm:cxn modelId="{6CF61A9D-A986-4748-84B4-9B5A94925E95}" srcId="{980EB0B8-E1B1-4E83-A223-0BFD2D6AD111}" destId="{2AEA4420-351A-4438-B7C7-F8A2E490AF85}" srcOrd="5" destOrd="0" parTransId="{9F4C19E0-C3D0-4028-87CF-844123AE74D8}" sibTransId="{62B6B6C2-ED22-43EE-92D6-9C524535C847}"/>
    <dgm:cxn modelId="{CFB6CEE2-7BE2-474E-88A8-EDD8CDA7B11F}" srcId="{BA802F83-8D5E-4F6C-87E5-725C03A478DC}" destId="{CE4C6D55-623E-49EF-AE5D-0709645BE02B}" srcOrd="1" destOrd="0" parTransId="{627DA57A-F014-4153-8894-3DBD92D603CB}" sibTransId="{1B8F7CA6-FBD4-4C77-B376-CBBA72558FBB}"/>
    <dgm:cxn modelId="{67057215-41F0-4B3F-9CB9-3BBB2C2FA0A2}" type="presOf" srcId="{C8588662-D532-4EAF-8907-9451374F6FB6}" destId="{6331149A-BF35-48D4-A8C2-9B5304065475}" srcOrd="0" destOrd="0" presId="urn:microsoft.com/office/officeart/2005/8/layout/lProcess2"/>
    <dgm:cxn modelId="{EFFCD22C-73D2-44F5-B018-2812C20E1699}" type="presOf" srcId="{ADAC818F-AAFA-4F4E-BE5F-8CDF340A4089}" destId="{A124952F-53AD-4FEB-A5ED-CB162506C377}" srcOrd="0" destOrd="0" presId="urn:microsoft.com/office/officeart/2005/8/layout/lProcess2"/>
    <dgm:cxn modelId="{A57A23D8-B7EF-40BE-A908-AE950B45811D}" srcId="{980EB0B8-E1B1-4E83-A223-0BFD2D6AD111}" destId="{992F47C1-D29E-4592-9E3F-7DF41F77C769}" srcOrd="6" destOrd="0" parTransId="{10F5A607-BD95-456E-B8D1-A19E2CB52D34}" sibTransId="{AD118F1A-69FC-41D3-A9F5-2E07E017B064}"/>
    <dgm:cxn modelId="{201CEFFE-F32B-4285-B9DF-2539795CA320}" type="presOf" srcId="{69847E03-F7F6-4104-9ABE-189E729CED95}" destId="{B5F21F2D-7AAC-4AA4-A722-115309710B43}" srcOrd="0" destOrd="0" presId="urn:microsoft.com/office/officeart/2005/8/layout/lProcess2"/>
    <dgm:cxn modelId="{8A94E98C-2FE0-4532-A59A-39D437F7759B}" type="presOf" srcId="{0E88AA51-5009-4DF2-A4D9-E4F11AB797B8}" destId="{9FA85FA3-5272-4551-933E-8578853CA6B5}" srcOrd="0" destOrd="0" presId="urn:microsoft.com/office/officeart/2005/8/layout/lProcess2"/>
    <dgm:cxn modelId="{93B3291F-99CA-4684-BA9A-1338E55543EC}" srcId="{BA802F83-8D5E-4F6C-87E5-725C03A478DC}" destId="{B10B8B4A-9537-4EFF-AEB1-9F6568B42B08}" srcOrd="5" destOrd="0" parTransId="{6FE50906-7945-4E65-B9E0-4F4E4D08F37D}" sibTransId="{E224A870-74C1-4A3C-A1F8-71D6B6D0B4A1}"/>
    <dgm:cxn modelId="{28FB1FA6-C02E-4F22-8BD3-EC00D4F32E9B}" type="presOf" srcId="{BA802F83-8D5E-4F6C-87E5-725C03A478DC}" destId="{2AA69AEE-EACE-4929-B0C7-E5CBA7BC52E5}" srcOrd="0" destOrd="0" presId="urn:microsoft.com/office/officeart/2005/8/layout/lProcess2"/>
    <dgm:cxn modelId="{C499255B-3943-4018-A4F9-0A169E6A0599}" srcId="{980EB0B8-E1B1-4E83-A223-0BFD2D6AD111}" destId="{16C5A0B0-AA62-4A14-809E-DF17A1B82E8D}" srcOrd="4" destOrd="0" parTransId="{D8208BAE-3148-451D-8C5A-3FB574B66C53}" sibTransId="{72A21AF4-8833-4893-B3FB-4169596934C7}"/>
    <dgm:cxn modelId="{6888E1D0-AF8B-4858-8B0F-BFDABE57A057}" type="presOf" srcId="{BD04983C-CB0A-4A49-A757-B9FFE22DA30D}" destId="{3DEC5DE6-ABD8-47DC-8FC8-EC0DF99F3957}" srcOrd="0" destOrd="0" presId="urn:microsoft.com/office/officeart/2005/8/layout/lProcess2"/>
    <dgm:cxn modelId="{B5293FC5-34E6-4188-8A0E-5A152AEF214B}" type="presOf" srcId="{7B1A2F1D-1DBA-4C0B-BFD7-0AE265D96877}" destId="{53F373A6-264C-43CC-A515-6D248A9C93FC}" srcOrd="0" destOrd="0" presId="urn:microsoft.com/office/officeart/2005/8/layout/lProcess2"/>
    <dgm:cxn modelId="{94CFF9C4-1CC4-4D06-98DE-C3B1764A628E}" srcId="{980EB0B8-E1B1-4E83-A223-0BFD2D6AD111}" destId="{668351BF-252E-44E3-81A5-5E67509598E3}" srcOrd="7" destOrd="0" parTransId="{7BD3B232-A14A-4E37-81D9-3EFDAE6254F9}" sibTransId="{23AC4E64-8493-4C77-809D-1A4E4E203193}"/>
    <dgm:cxn modelId="{7CEACFED-697C-43B9-894D-5C16F713EB9D}" srcId="{BA802F83-8D5E-4F6C-87E5-725C03A478DC}" destId="{82770622-EB6C-4C26-BE4A-320B417AE289}" srcOrd="11" destOrd="0" parTransId="{49176019-3C09-4036-AE9C-1E3CB2C5ED34}" sibTransId="{27B117B4-965C-42CC-9627-C9C1002D2A22}"/>
    <dgm:cxn modelId="{A0F9FD91-7A26-4451-93BB-8EF5B10E3A15}" type="presOf" srcId="{2AEA4420-351A-4438-B7C7-F8A2E490AF85}" destId="{7793CC2C-DE0E-4D4A-B44E-CF8DCDAFC09F}" srcOrd="0" destOrd="0" presId="urn:microsoft.com/office/officeart/2005/8/layout/lProcess2"/>
    <dgm:cxn modelId="{9A6247CA-B72E-4D83-929B-91A6089D211E}" srcId="{BA802F83-8D5E-4F6C-87E5-725C03A478DC}" destId="{E3601BCC-FB35-4F1F-9862-A457594E07AA}" srcOrd="3" destOrd="0" parTransId="{CA043B3A-C36D-44AB-B920-6398B0A56692}" sibTransId="{D3555614-6CBF-4AAD-9B4A-E458D0325554}"/>
    <dgm:cxn modelId="{709B572C-5C25-4CF0-A1E3-261C58CA9154}" type="presOf" srcId="{992F47C1-D29E-4592-9E3F-7DF41F77C769}" destId="{2C2AD1D2-CB21-4E0F-8661-CC99B0ED406C}" srcOrd="0" destOrd="0" presId="urn:microsoft.com/office/officeart/2005/8/layout/lProcess2"/>
    <dgm:cxn modelId="{92B31CF5-19D3-45B3-ABBB-7C9BEA798A04}" type="presOf" srcId="{0496694F-D216-46D1-A255-B40486A88E40}" destId="{C297FE2F-57C1-4C35-BA6D-FCC0B9CC35AA}" srcOrd="0" destOrd="0" presId="urn:microsoft.com/office/officeart/2005/8/layout/lProcess2"/>
    <dgm:cxn modelId="{6E192B84-F9FA-461E-B180-C2EC5B5CBF75}" type="presOf" srcId="{A6F2DD37-5DF7-4BC5-8D6D-43B327F12EFD}" destId="{A5E0F909-F29D-4ADB-9D33-316BE11A60CA}" srcOrd="0" destOrd="0" presId="urn:microsoft.com/office/officeart/2005/8/layout/lProcess2"/>
    <dgm:cxn modelId="{2C15ECF6-D0B2-48F7-85FB-14AC5A3E26AF}" type="presOf" srcId="{D0214482-8774-4ADD-AF66-E3C47A7A1261}" destId="{314C6D49-C2D0-48D1-9728-4B5756CCCC45}" srcOrd="0" destOrd="0" presId="urn:microsoft.com/office/officeart/2005/8/layout/lProcess2"/>
    <dgm:cxn modelId="{1A175673-7A53-455F-90DB-8C2404F39C03}" type="presOf" srcId="{59EFC63D-118C-4D3D-A8E2-73B0A228B9E3}" destId="{FD0C84F8-5ED9-4DB0-8267-68A0675D3084}" srcOrd="0" destOrd="0" presId="urn:microsoft.com/office/officeart/2005/8/layout/lProcess2"/>
    <dgm:cxn modelId="{2DFBB1E5-1894-4433-82F7-D47220423215}" srcId="{980EB0B8-E1B1-4E83-A223-0BFD2D6AD111}" destId="{BD04983C-CB0A-4A49-A757-B9FFE22DA30D}" srcOrd="9" destOrd="0" parTransId="{343480BD-9A7D-495C-B8C6-927687F4549A}" sibTransId="{53AADBCE-3A0F-4223-B037-CE5C02E5B24D}"/>
    <dgm:cxn modelId="{BF984A2B-840C-4992-9E82-B9B1186D05E2}" srcId="{BA802F83-8D5E-4F6C-87E5-725C03A478DC}" destId="{BCC13DF3-C440-46BE-A6E0-6DF7CDEF5F21}" srcOrd="7" destOrd="0" parTransId="{3DECC254-DC78-41A7-BC8E-858F552FB50A}" sibTransId="{EACA1F0F-6F84-4DF5-9C4A-63C5472CE47B}"/>
    <dgm:cxn modelId="{BAFE0AAF-F228-4052-97E2-E104127EB196}" type="presOf" srcId="{980EB0B8-E1B1-4E83-A223-0BFD2D6AD111}" destId="{93985A8B-480B-478B-9C97-B480CCA156FF}" srcOrd="1" destOrd="0" presId="urn:microsoft.com/office/officeart/2005/8/layout/lProcess2"/>
    <dgm:cxn modelId="{E25A19DE-B8F1-408E-9FC0-ED502D204F80}" srcId="{BA802F83-8D5E-4F6C-87E5-725C03A478DC}" destId="{59EFC63D-118C-4D3D-A8E2-73B0A228B9E3}" srcOrd="4" destOrd="0" parTransId="{002582C5-EECE-4702-B95A-9EE6CEF2144B}" sibTransId="{6DAFC904-D29C-4A67-AF78-49207F3833C9}"/>
    <dgm:cxn modelId="{9C7FE09C-2B72-4A67-AEF8-4BA5DE11FC29}" type="presOf" srcId="{82770622-EB6C-4C26-BE4A-320B417AE289}" destId="{DDAC3A6B-4F9B-4492-B4D7-A24465351CAB}" srcOrd="0" destOrd="0" presId="urn:microsoft.com/office/officeart/2005/8/layout/lProcess2"/>
    <dgm:cxn modelId="{EFB4F8EE-A44D-4360-893E-39A36907E0F1}" type="presOf" srcId="{2728FFFE-E377-4A2D-90B2-798FB68ED21D}" destId="{E3318DD8-7729-432B-997A-2322EFEA158E}" srcOrd="0" destOrd="0" presId="urn:microsoft.com/office/officeart/2005/8/layout/lProcess2"/>
    <dgm:cxn modelId="{A45DBF2A-AFFE-49EC-BD41-F08B3A625341}" srcId="{BA802F83-8D5E-4F6C-87E5-725C03A478DC}" destId="{A6F2DD37-5DF7-4BC5-8D6D-43B327F12EFD}" srcOrd="10" destOrd="0" parTransId="{0FFEBA05-9499-41F1-8962-75352B94581F}" sibTransId="{54D17A3B-2D21-4D4A-98DE-BED5AC562EEC}"/>
    <dgm:cxn modelId="{39C3BB80-119A-432D-9715-C6CA64E282EB}" srcId="{BA802F83-8D5E-4F6C-87E5-725C03A478DC}" destId="{ADAC818F-AAFA-4F4E-BE5F-8CDF340A4089}" srcOrd="2" destOrd="0" parTransId="{0850340C-A988-4246-B6B5-91A5A4B5B829}" sibTransId="{FC459CF3-C3FA-4D28-BC5A-22A14DC6FC0C}"/>
    <dgm:cxn modelId="{616ECC0E-0DF7-4869-80A4-161B8FD1388C}" srcId="{980EB0B8-E1B1-4E83-A223-0BFD2D6AD111}" destId="{C8588662-D532-4EAF-8907-9451374F6FB6}" srcOrd="11" destOrd="0" parTransId="{D0E8B25A-18F3-4A8D-9E82-5FFF63C2E755}" sibTransId="{CBCEF3A8-AA3B-4E76-B2F4-3CC2748DF081}"/>
    <dgm:cxn modelId="{A2951F5A-8B13-4BDD-8EF5-9FDF73F001C0}" type="presOf" srcId="{D46AB220-AA7C-433B-8FE0-06B3313D4574}" destId="{FAB368DE-9A16-4CEA-A6E8-4198B08EEA87}" srcOrd="0" destOrd="0" presId="urn:microsoft.com/office/officeart/2005/8/layout/lProcess2"/>
    <dgm:cxn modelId="{660EB048-AAF7-4B3F-AD65-5CBE5237C34E}" srcId="{980EB0B8-E1B1-4E83-A223-0BFD2D6AD111}" destId="{368D2E8B-0A1E-4114-8297-757ED6F717F3}" srcOrd="1" destOrd="0" parTransId="{B8D27E16-BEA7-410B-89F8-F7CBA6C6E21F}" sibTransId="{488ABA3A-6303-4306-8D48-0C60FEC00988}"/>
    <dgm:cxn modelId="{10A833A4-6AC5-40AB-9166-AB0BEDE90A58}" srcId="{BA802F83-8D5E-4F6C-87E5-725C03A478DC}" destId="{F2C3479F-955B-4A53-82E7-A02C84F7A994}" srcOrd="9" destOrd="0" parTransId="{1BD3FEDD-4DCE-4D20-956A-F8BDE7C62CD9}" sibTransId="{4B8936E4-FC41-486E-A583-104D39289763}"/>
    <dgm:cxn modelId="{A6B019F9-8EA5-4538-AE25-8D1DA5D820CC}" srcId="{BA802F83-8D5E-4F6C-87E5-725C03A478DC}" destId="{7B1A2F1D-1DBA-4C0B-BFD7-0AE265D96877}" srcOrd="8" destOrd="0" parTransId="{6971FCE6-9185-4E69-A573-809A4C205120}" sibTransId="{BF380BED-9682-4AAB-B324-85D65F7CFD33}"/>
    <dgm:cxn modelId="{FF3CAA15-B79D-41F0-BB3D-DDDA22D5D8D5}" type="presOf" srcId="{368D2E8B-0A1E-4114-8297-757ED6F717F3}" destId="{02E8C9C8-ABC1-4088-9B21-B77D249868AC}" srcOrd="0" destOrd="0" presId="urn:microsoft.com/office/officeart/2005/8/layout/lProcess2"/>
    <dgm:cxn modelId="{DC2734F4-C067-4C5D-BAC0-02C970FAEC46}" srcId="{BA802F83-8D5E-4F6C-87E5-725C03A478DC}" destId="{9626138C-9CDA-4D41-89F9-191DC390E327}" srcOrd="0" destOrd="0" parTransId="{B1FB6195-CF21-4A5E-A393-2F74AADDD407}" sibTransId="{FFB528F7-414A-4940-A631-4F538C9C2FB8}"/>
    <dgm:cxn modelId="{34D4A59B-367B-4B32-A392-B24A5861B356}" srcId="{D46AB220-AA7C-433B-8FE0-06B3313D4574}" destId="{BA802F83-8D5E-4F6C-87E5-725C03A478DC}" srcOrd="1" destOrd="0" parTransId="{8A8BD678-AFEA-4EE5-903C-1940C1F53FC4}" sibTransId="{94D95158-C913-4A99-8B24-F1318100EF25}"/>
    <dgm:cxn modelId="{32A3C288-7BE4-4744-9411-0A4EE5C1EAFD}" srcId="{980EB0B8-E1B1-4E83-A223-0BFD2D6AD111}" destId="{69847E03-F7F6-4104-9ABE-189E729CED95}" srcOrd="10" destOrd="0" parTransId="{C434AC20-BCAA-46F3-9DEC-936F45C4DECF}" sibTransId="{E17C9039-DED0-4874-8323-A021A72DEA54}"/>
    <dgm:cxn modelId="{BA61E6E5-0E5A-4D77-A0D9-616E6991900F}" type="presOf" srcId="{F2C3479F-955B-4A53-82E7-A02C84F7A994}" destId="{BA04CEF1-95A8-4139-93DB-E9828FABB337}" srcOrd="0" destOrd="0" presId="urn:microsoft.com/office/officeart/2005/8/layout/lProcess2"/>
    <dgm:cxn modelId="{484755C1-02F8-4DEF-92AC-7FF3099E7F63}" type="presOf" srcId="{BA802F83-8D5E-4F6C-87E5-725C03A478DC}" destId="{2EE13872-C486-486D-934D-7DE8B5934BBD}" srcOrd="1" destOrd="0" presId="urn:microsoft.com/office/officeart/2005/8/layout/lProcess2"/>
    <dgm:cxn modelId="{73BF15A7-1678-4895-B5CD-AC8ACAA797DD}" srcId="{980EB0B8-E1B1-4E83-A223-0BFD2D6AD111}" destId="{0E88AA51-5009-4DF2-A4D9-E4F11AB797B8}" srcOrd="8" destOrd="0" parTransId="{CFAD4358-6A38-4F89-A67E-6110845A60B7}" sibTransId="{D642CC59-691D-4B39-9FFE-2D7C6D717E7C}"/>
    <dgm:cxn modelId="{071443F0-C0D0-4BAE-9E3B-04D69D88E247}" srcId="{980EB0B8-E1B1-4E83-A223-0BFD2D6AD111}" destId="{2728FFFE-E377-4A2D-90B2-798FB68ED21D}" srcOrd="0" destOrd="0" parTransId="{6801F50D-B830-4198-BFD6-4C4448653205}" sibTransId="{7DB9AE5D-1D14-4E54-95C1-09D56811733F}"/>
    <dgm:cxn modelId="{CE1CD902-CFA3-48A1-85B4-1F8D4F5C9757}" type="presOf" srcId="{980EB0B8-E1B1-4E83-A223-0BFD2D6AD111}" destId="{825F4EF9-9EAF-4D89-838A-1D60E8D5C176}" srcOrd="0" destOrd="0" presId="urn:microsoft.com/office/officeart/2005/8/layout/lProcess2"/>
    <dgm:cxn modelId="{6AB36738-879D-4808-A3E8-DF06486700FF}" type="presOf" srcId="{BCC13DF3-C440-46BE-A6E0-6DF7CDEF5F21}" destId="{C5051BBD-5F44-4934-BF80-A80FBADAC15F}" srcOrd="0" destOrd="0" presId="urn:microsoft.com/office/officeart/2005/8/layout/lProcess2"/>
    <dgm:cxn modelId="{68A69907-F632-4047-A759-BEAE7D1852E4}" type="presOf" srcId="{CE4C6D55-623E-49EF-AE5D-0709645BE02B}" destId="{09B87E2C-A17B-434A-9C45-60C072E301F0}" srcOrd="0" destOrd="0" presId="urn:microsoft.com/office/officeart/2005/8/layout/lProcess2"/>
    <dgm:cxn modelId="{89FEF260-1409-42BD-B187-408283FEA04A}" type="presOf" srcId="{16C5A0B0-AA62-4A14-809E-DF17A1B82E8D}" destId="{F4315495-A6B5-4625-B96C-2D0451357525}" srcOrd="0" destOrd="0" presId="urn:microsoft.com/office/officeart/2005/8/layout/lProcess2"/>
    <dgm:cxn modelId="{B150E406-3DA0-467A-B8B2-942205D510BE}" type="presOf" srcId="{668351BF-252E-44E3-81A5-5E67509598E3}" destId="{E96843F7-6E42-43D6-9403-4BDA251D117E}" srcOrd="0" destOrd="0" presId="urn:microsoft.com/office/officeart/2005/8/layout/lProcess2"/>
    <dgm:cxn modelId="{AF9CFAC9-00C3-47C6-94A6-7321B3F41731}" srcId="{D46AB220-AA7C-433B-8FE0-06B3313D4574}" destId="{980EB0B8-E1B1-4E83-A223-0BFD2D6AD111}" srcOrd="0" destOrd="0" parTransId="{4F36E4AA-E932-4049-A87E-45D8A8B83C23}" sibTransId="{9E329BF8-217C-4929-BF02-368F5252C747}"/>
    <dgm:cxn modelId="{5B7151FF-A4EF-44B2-AE0A-52BC704E57FF}" type="presOf" srcId="{E3601BCC-FB35-4F1F-9862-A457594E07AA}" destId="{EDA58B59-B563-4396-9778-B8EC415F3798}" srcOrd="0" destOrd="0" presId="urn:microsoft.com/office/officeart/2005/8/layout/lProcess2"/>
    <dgm:cxn modelId="{91612B1B-12F4-4AE6-B5CD-E708199064AA}" type="presOf" srcId="{9626138C-9CDA-4D41-89F9-191DC390E327}" destId="{FCE88EEC-22B9-4417-AEC7-7DC3948FBAC2}" srcOrd="0" destOrd="0" presId="urn:microsoft.com/office/officeart/2005/8/layout/lProcess2"/>
    <dgm:cxn modelId="{FE8CA134-D8E1-4923-A18C-00559A81A55B}" type="presOf" srcId="{B710668F-2B81-45A0-BD6E-11FA7F614CCC}" destId="{25A82790-DC84-4A8E-AD3D-79E222537ECD}" srcOrd="0" destOrd="0" presId="urn:microsoft.com/office/officeart/2005/8/layout/lProcess2"/>
    <dgm:cxn modelId="{3AE19E12-1C8C-4749-8E54-B392618DAA13}" srcId="{980EB0B8-E1B1-4E83-A223-0BFD2D6AD111}" destId="{D0214482-8774-4ADD-AF66-E3C47A7A1261}" srcOrd="2" destOrd="0" parTransId="{0307163C-F0FE-45A3-8DF7-A219C129082B}" sibTransId="{90CB9EFD-2087-4189-9B8B-8A0F3A7CCF3E}"/>
    <dgm:cxn modelId="{CCFD16BB-561D-4FEB-946B-D2BED59A853D}" type="presParOf" srcId="{FAB368DE-9A16-4CEA-A6E8-4198B08EEA87}" destId="{ACF94BC5-8FF3-4FFB-A3C2-9E9C3183DBD6}" srcOrd="0" destOrd="0" presId="urn:microsoft.com/office/officeart/2005/8/layout/lProcess2"/>
    <dgm:cxn modelId="{3BBB6A0C-DF18-4DDF-88E6-1EB7A515E89F}" type="presParOf" srcId="{ACF94BC5-8FF3-4FFB-A3C2-9E9C3183DBD6}" destId="{825F4EF9-9EAF-4D89-838A-1D60E8D5C176}" srcOrd="0" destOrd="0" presId="urn:microsoft.com/office/officeart/2005/8/layout/lProcess2"/>
    <dgm:cxn modelId="{6CF19B70-16E4-4B80-9521-95748EFB61AD}" type="presParOf" srcId="{ACF94BC5-8FF3-4FFB-A3C2-9E9C3183DBD6}" destId="{93985A8B-480B-478B-9C97-B480CCA156FF}" srcOrd="1" destOrd="0" presId="urn:microsoft.com/office/officeart/2005/8/layout/lProcess2"/>
    <dgm:cxn modelId="{B0881FF2-193B-4195-AC8C-BB6ABA45CEFF}" type="presParOf" srcId="{ACF94BC5-8FF3-4FFB-A3C2-9E9C3183DBD6}" destId="{2AA70B97-B0E4-4EDF-A00D-9E77A412DD8E}" srcOrd="2" destOrd="0" presId="urn:microsoft.com/office/officeart/2005/8/layout/lProcess2"/>
    <dgm:cxn modelId="{75EDA480-BA47-4677-A361-7C291CD32F08}" type="presParOf" srcId="{2AA70B97-B0E4-4EDF-A00D-9E77A412DD8E}" destId="{3BD75141-1E0C-450F-8BD0-E6E185F0A41A}" srcOrd="0" destOrd="0" presId="urn:microsoft.com/office/officeart/2005/8/layout/lProcess2"/>
    <dgm:cxn modelId="{42331302-4314-43A7-B66D-04A7019B1FBB}" type="presParOf" srcId="{3BD75141-1E0C-450F-8BD0-E6E185F0A41A}" destId="{E3318DD8-7729-432B-997A-2322EFEA158E}" srcOrd="0" destOrd="0" presId="urn:microsoft.com/office/officeart/2005/8/layout/lProcess2"/>
    <dgm:cxn modelId="{65496979-9BD4-4DF9-8F62-12A49D945761}" type="presParOf" srcId="{3BD75141-1E0C-450F-8BD0-E6E185F0A41A}" destId="{D97AEEA0-EC94-49D4-B745-59BA89B38772}" srcOrd="1" destOrd="0" presId="urn:microsoft.com/office/officeart/2005/8/layout/lProcess2"/>
    <dgm:cxn modelId="{11FCC422-71DA-4E1E-8F03-A5CBBE6AF17D}" type="presParOf" srcId="{3BD75141-1E0C-450F-8BD0-E6E185F0A41A}" destId="{02E8C9C8-ABC1-4088-9B21-B77D249868AC}" srcOrd="2" destOrd="0" presId="urn:microsoft.com/office/officeart/2005/8/layout/lProcess2"/>
    <dgm:cxn modelId="{0833D029-8110-4A3A-A493-1DCCE8992206}" type="presParOf" srcId="{3BD75141-1E0C-450F-8BD0-E6E185F0A41A}" destId="{52D961CC-967B-410C-BAE2-9DB05D523B70}" srcOrd="3" destOrd="0" presId="urn:microsoft.com/office/officeart/2005/8/layout/lProcess2"/>
    <dgm:cxn modelId="{D48C2491-ED3A-4D05-8EEA-36F84F9F5068}" type="presParOf" srcId="{3BD75141-1E0C-450F-8BD0-E6E185F0A41A}" destId="{314C6D49-C2D0-48D1-9728-4B5756CCCC45}" srcOrd="4" destOrd="0" presId="urn:microsoft.com/office/officeart/2005/8/layout/lProcess2"/>
    <dgm:cxn modelId="{05916B59-31A0-47B0-A791-074D11C76519}" type="presParOf" srcId="{3BD75141-1E0C-450F-8BD0-E6E185F0A41A}" destId="{58521E2B-1624-419A-9893-872C3AA8C227}" srcOrd="5" destOrd="0" presId="urn:microsoft.com/office/officeart/2005/8/layout/lProcess2"/>
    <dgm:cxn modelId="{5C479B00-360B-45CC-B2E1-E18D4B7FB991}" type="presParOf" srcId="{3BD75141-1E0C-450F-8BD0-E6E185F0A41A}" destId="{C297FE2F-57C1-4C35-BA6D-FCC0B9CC35AA}" srcOrd="6" destOrd="0" presId="urn:microsoft.com/office/officeart/2005/8/layout/lProcess2"/>
    <dgm:cxn modelId="{C089F726-E656-481C-B257-27361DF48114}" type="presParOf" srcId="{3BD75141-1E0C-450F-8BD0-E6E185F0A41A}" destId="{19CBC694-A2AA-4DEF-A889-83E6610F5B83}" srcOrd="7" destOrd="0" presId="urn:microsoft.com/office/officeart/2005/8/layout/lProcess2"/>
    <dgm:cxn modelId="{2EB0DCAC-008D-4362-87E8-2DAEEE14AF9D}" type="presParOf" srcId="{3BD75141-1E0C-450F-8BD0-E6E185F0A41A}" destId="{F4315495-A6B5-4625-B96C-2D0451357525}" srcOrd="8" destOrd="0" presId="urn:microsoft.com/office/officeart/2005/8/layout/lProcess2"/>
    <dgm:cxn modelId="{510531DF-316F-467C-8E91-AF055F4AA47E}" type="presParOf" srcId="{3BD75141-1E0C-450F-8BD0-E6E185F0A41A}" destId="{6DEC9D4E-215B-411A-BD69-93E26B03C4C0}" srcOrd="9" destOrd="0" presId="urn:microsoft.com/office/officeart/2005/8/layout/lProcess2"/>
    <dgm:cxn modelId="{72DCD730-E1B9-48FD-8FF2-F9DD11112281}" type="presParOf" srcId="{3BD75141-1E0C-450F-8BD0-E6E185F0A41A}" destId="{7793CC2C-DE0E-4D4A-B44E-CF8DCDAFC09F}" srcOrd="10" destOrd="0" presId="urn:microsoft.com/office/officeart/2005/8/layout/lProcess2"/>
    <dgm:cxn modelId="{6E65128F-B674-44A4-A7B1-DE05614F95C8}" type="presParOf" srcId="{3BD75141-1E0C-450F-8BD0-E6E185F0A41A}" destId="{7B413D43-6242-47FE-B2E0-2D1E7A0D16E8}" srcOrd="11" destOrd="0" presId="urn:microsoft.com/office/officeart/2005/8/layout/lProcess2"/>
    <dgm:cxn modelId="{E315261B-80AD-4AAB-9D0F-FD8067C069B2}" type="presParOf" srcId="{3BD75141-1E0C-450F-8BD0-E6E185F0A41A}" destId="{2C2AD1D2-CB21-4E0F-8661-CC99B0ED406C}" srcOrd="12" destOrd="0" presId="urn:microsoft.com/office/officeart/2005/8/layout/lProcess2"/>
    <dgm:cxn modelId="{E45877D5-C579-46E8-B5CD-13B10ED6156F}" type="presParOf" srcId="{3BD75141-1E0C-450F-8BD0-E6E185F0A41A}" destId="{6A765B6A-6B82-46EF-B4C6-29523C222C8A}" srcOrd="13" destOrd="0" presId="urn:microsoft.com/office/officeart/2005/8/layout/lProcess2"/>
    <dgm:cxn modelId="{A77B75DB-BDC8-4F33-A85F-F7FD09E51D1C}" type="presParOf" srcId="{3BD75141-1E0C-450F-8BD0-E6E185F0A41A}" destId="{E96843F7-6E42-43D6-9403-4BDA251D117E}" srcOrd="14" destOrd="0" presId="urn:microsoft.com/office/officeart/2005/8/layout/lProcess2"/>
    <dgm:cxn modelId="{85F8A5F6-0AB5-4544-A326-5FF49774917C}" type="presParOf" srcId="{3BD75141-1E0C-450F-8BD0-E6E185F0A41A}" destId="{33E1B1AE-25DF-4C59-BD9E-A8F5ABE3479D}" srcOrd="15" destOrd="0" presId="urn:microsoft.com/office/officeart/2005/8/layout/lProcess2"/>
    <dgm:cxn modelId="{6AACCD9D-7835-410C-9EC2-E11E8C692EB7}" type="presParOf" srcId="{3BD75141-1E0C-450F-8BD0-E6E185F0A41A}" destId="{9FA85FA3-5272-4551-933E-8578853CA6B5}" srcOrd="16" destOrd="0" presId="urn:microsoft.com/office/officeart/2005/8/layout/lProcess2"/>
    <dgm:cxn modelId="{576426CD-9CC5-4D9C-A3BE-519DD19C5E35}" type="presParOf" srcId="{3BD75141-1E0C-450F-8BD0-E6E185F0A41A}" destId="{C689DCE8-4551-4EBF-BB4D-56FC51FCF746}" srcOrd="17" destOrd="0" presId="urn:microsoft.com/office/officeart/2005/8/layout/lProcess2"/>
    <dgm:cxn modelId="{BD404FEB-253B-42F1-A958-B34CBA1A9513}" type="presParOf" srcId="{3BD75141-1E0C-450F-8BD0-E6E185F0A41A}" destId="{3DEC5DE6-ABD8-47DC-8FC8-EC0DF99F3957}" srcOrd="18" destOrd="0" presId="urn:microsoft.com/office/officeart/2005/8/layout/lProcess2"/>
    <dgm:cxn modelId="{C99589B7-A766-4F74-A975-821C59F280FC}" type="presParOf" srcId="{3BD75141-1E0C-450F-8BD0-E6E185F0A41A}" destId="{40339786-1F3A-433E-A265-639F23F6E278}" srcOrd="19" destOrd="0" presId="urn:microsoft.com/office/officeart/2005/8/layout/lProcess2"/>
    <dgm:cxn modelId="{022250E6-70A1-45F0-BA8A-64403D97E754}" type="presParOf" srcId="{3BD75141-1E0C-450F-8BD0-E6E185F0A41A}" destId="{B5F21F2D-7AAC-4AA4-A722-115309710B43}" srcOrd="20" destOrd="0" presId="urn:microsoft.com/office/officeart/2005/8/layout/lProcess2"/>
    <dgm:cxn modelId="{69437B77-9A9B-496D-8548-B0EBE2062AEC}" type="presParOf" srcId="{3BD75141-1E0C-450F-8BD0-E6E185F0A41A}" destId="{CC0C9413-FAFA-45E7-9052-DF325F760073}" srcOrd="21" destOrd="0" presId="urn:microsoft.com/office/officeart/2005/8/layout/lProcess2"/>
    <dgm:cxn modelId="{9B5F586C-800B-4EF6-8F4D-CC7984B63365}" type="presParOf" srcId="{3BD75141-1E0C-450F-8BD0-E6E185F0A41A}" destId="{6331149A-BF35-48D4-A8C2-9B5304065475}" srcOrd="22" destOrd="0" presId="urn:microsoft.com/office/officeart/2005/8/layout/lProcess2"/>
    <dgm:cxn modelId="{3EA3BC21-0204-4E62-9E64-DC5F870BC303}" type="presParOf" srcId="{FAB368DE-9A16-4CEA-A6E8-4198B08EEA87}" destId="{B4D73846-AD93-4E80-A2FA-3F1611C36E33}" srcOrd="1" destOrd="0" presId="urn:microsoft.com/office/officeart/2005/8/layout/lProcess2"/>
    <dgm:cxn modelId="{77E20C6C-B7EA-4A81-B5AE-B1457CB676C1}" type="presParOf" srcId="{FAB368DE-9A16-4CEA-A6E8-4198B08EEA87}" destId="{5462C497-B613-402A-9CDA-B3B46C460A05}" srcOrd="2" destOrd="0" presId="urn:microsoft.com/office/officeart/2005/8/layout/lProcess2"/>
    <dgm:cxn modelId="{985C930E-A996-44F3-A428-CCA6681441F4}" type="presParOf" srcId="{5462C497-B613-402A-9CDA-B3B46C460A05}" destId="{2AA69AEE-EACE-4929-B0C7-E5CBA7BC52E5}" srcOrd="0" destOrd="0" presId="urn:microsoft.com/office/officeart/2005/8/layout/lProcess2"/>
    <dgm:cxn modelId="{F5CCECEB-51E2-4711-B2F6-402050CF9B6E}" type="presParOf" srcId="{5462C497-B613-402A-9CDA-B3B46C460A05}" destId="{2EE13872-C486-486D-934D-7DE8B5934BBD}" srcOrd="1" destOrd="0" presId="urn:microsoft.com/office/officeart/2005/8/layout/lProcess2"/>
    <dgm:cxn modelId="{1C94E7CA-77C2-40BA-B4D1-56C75CA821BF}" type="presParOf" srcId="{5462C497-B613-402A-9CDA-B3B46C460A05}" destId="{F5FC8BEE-3859-4CE5-B16F-7DAFDBB634D4}" srcOrd="2" destOrd="0" presId="urn:microsoft.com/office/officeart/2005/8/layout/lProcess2"/>
    <dgm:cxn modelId="{57FF36AE-97D8-4485-BBAF-A736D07F50B8}" type="presParOf" srcId="{F5FC8BEE-3859-4CE5-B16F-7DAFDBB634D4}" destId="{16B1E2B0-0F70-4277-904E-6113DA2BC498}" srcOrd="0" destOrd="0" presId="urn:microsoft.com/office/officeart/2005/8/layout/lProcess2"/>
    <dgm:cxn modelId="{5BC6CA6B-0A00-420F-A993-0702BD64D789}" type="presParOf" srcId="{16B1E2B0-0F70-4277-904E-6113DA2BC498}" destId="{FCE88EEC-22B9-4417-AEC7-7DC3948FBAC2}" srcOrd="0" destOrd="0" presId="urn:microsoft.com/office/officeart/2005/8/layout/lProcess2"/>
    <dgm:cxn modelId="{8142ADFB-D519-41F7-9A42-EAD6CD5EBEB7}" type="presParOf" srcId="{16B1E2B0-0F70-4277-904E-6113DA2BC498}" destId="{79A4226A-9FB6-47D6-9641-021605121745}" srcOrd="1" destOrd="0" presId="urn:microsoft.com/office/officeart/2005/8/layout/lProcess2"/>
    <dgm:cxn modelId="{B82FC284-98A2-4AA1-BD47-6D86ED173C42}" type="presParOf" srcId="{16B1E2B0-0F70-4277-904E-6113DA2BC498}" destId="{09B87E2C-A17B-434A-9C45-60C072E301F0}" srcOrd="2" destOrd="0" presId="urn:microsoft.com/office/officeart/2005/8/layout/lProcess2"/>
    <dgm:cxn modelId="{AE4D4FD4-067F-4508-BEAF-5A5551338247}" type="presParOf" srcId="{16B1E2B0-0F70-4277-904E-6113DA2BC498}" destId="{973628C4-CD8E-4626-9808-7386011A5FC2}" srcOrd="3" destOrd="0" presId="urn:microsoft.com/office/officeart/2005/8/layout/lProcess2"/>
    <dgm:cxn modelId="{ED0914A1-9F8C-4CF3-8660-5BB4FD730153}" type="presParOf" srcId="{16B1E2B0-0F70-4277-904E-6113DA2BC498}" destId="{A124952F-53AD-4FEB-A5ED-CB162506C377}" srcOrd="4" destOrd="0" presId="urn:microsoft.com/office/officeart/2005/8/layout/lProcess2"/>
    <dgm:cxn modelId="{07463340-6B3D-45FF-A1A3-58107826B05B}" type="presParOf" srcId="{16B1E2B0-0F70-4277-904E-6113DA2BC498}" destId="{00BD7C66-43F6-4BD2-922F-A40FBB30C99E}" srcOrd="5" destOrd="0" presId="urn:microsoft.com/office/officeart/2005/8/layout/lProcess2"/>
    <dgm:cxn modelId="{30BE3208-8D43-4FE8-9AE2-6746E4CDD2D0}" type="presParOf" srcId="{16B1E2B0-0F70-4277-904E-6113DA2BC498}" destId="{EDA58B59-B563-4396-9778-B8EC415F3798}" srcOrd="6" destOrd="0" presId="urn:microsoft.com/office/officeart/2005/8/layout/lProcess2"/>
    <dgm:cxn modelId="{5C3BBAF7-A2F7-49DA-B873-27D57D4094EB}" type="presParOf" srcId="{16B1E2B0-0F70-4277-904E-6113DA2BC498}" destId="{E87EE1C5-F2E5-4C09-BCF0-209F4AABCD4A}" srcOrd="7" destOrd="0" presId="urn:microsoft.com/office/officeart/2005/8/layout/lProcess2"/>
    <dgm:cxn modelId="{545E4B3B-6779-4A6F-AE51-BAA112DF397D}" type="presParOf" srcId="{16B1E2B0-0F70-4277-904E-6113DA2BC498}" destId="{FD0C84F8-5ED9-4DB0-8267-68A0675D3084}" srcOrd="8" destOrd="0" presId="urn:microsoft.com/office/officeart/2005/8/layout/lProcess2"/>
    <dgm:cxn modelId="{B60E79F4-5996-4331-BE78-5F665B405599}" type="presParOf" srcId="{16B1E2B0-0F70-4277-904E-6113DA2BC498}" destId="{43E7610C-154C-4548-A850-78ACF14005C4}" srcOrd="9" destOrd="0" presId="urn:microsoft.com/office/officeart/2005/8/layout/lProcess2"/>
    <dgm:cxn modelId="{D9D08177-1402-43EA-9957-8A9EB9A2FC4D}" type="presParOf" srcId="{16B1E2B0-0F70-4277-904E-6113DA2BC498}" destId="{5F81A808-04DC-4F9B-B6E7-68EBE46D58AD}" srcOrd="10" destOrd="0" presId="urn:microsoft.com/office/officeart/2005/8/layout/lProcess2"/>
    <dgm:cxn modelId="{5917FC30-2029-4838-8E86-FC34F61B336D}" type="presParOf" srcId="{16B1E2B0-0F70-4277-904E-6113DA2BC498}" destId="{FA6821B1-7E49-47F2-B528-1793E8CF8754}" srcOrd="11" destOrd="0" presId="urn:microsoft.com/office/officeart/2005/8/layout/lProcess2"/>
    <dgm:cxn modelId="{F2D7F706-B7F3-4AD7-8871-FC5E68F41D5C}" type="presParOf" srcId="{16B1E2B0-0F70-4277-904E-6113DA2BC498}" destId="{25A82790-DC84-4A8E-AD3D-79E222537ECD}" srcOrd="12" destOrd="0" presId="urn:microsoft.com/office/officeart/2005/8/layout/lProcess2"/>
    <dgm:cxn modelId="{A77D322D-2477-4694-AE9B-F45025348A3E}" type="presParOf" srcId="{16B1E2B0-0F70-4277-904E-6113DA2BC498}" destId="{11DD50BE-8818-490F-9342-F5201769C337}" srcOrd="13" destOrd="0" presId="urn:microsoft.com/office/officeart/2005/8/layout/lProcess2"/>
    <dgm:cxn modelId="{0304792E-06E7-4747-A8DF-0A0018590155}" type="presParOf" srcId="{16B1E2B0-0F70-4277-904E-6113DA2BC498}" destId="{C5051BBD-5F44-4934-BF80-A80FBADAC15F}" srcOrd="14" destOrd="0" presId="urn:microsoft.com/office/officeart/2005/8/layout/lProcess2"/>
    <dgm:cxn modelId="{48ECC987-ADC6-45D6-8012-AC1E824C64AD}" type="presParOf" srcId="{16B1E2B0-0F70-4277-904E-6113DA2BC498}" destId="{1259DBF1-5BB0-469F-A7C6-D36A7B1264B1}" srcOrd="15" destOrd="0" presId="urn:microsoft.com/office/officeart/2005/8/layout/lProcess2"/>
    <dgm:cxn modelId="{20832B7F-044A-4E93-A86C-343F36D7E07A}" type="presParOf" srcId="{16B1E2B0-0F70-4277-904E-6113DA2BC498}" destId="{53F373A6-264C-43CC-A515-6D248A9C93FC}" srcOrd="16" destOrd="0" presId="urn:microsoft.com/office/officeart/2005/8/layout/lProcess2"/>
    <dgm:cxn modelId="{15CC003E-D3D1-4DC0-9E90-1FF3E88CC286}" type="presParOf" srcId="{16B1E2B0-0F70-4277-904E-6113DA2BC498}" destId="{7FCC8465-00DF-4544-93F7-3BC2363FBED7}" srcOrd="17" destOrd="0" presId="urn:microsoft.com/office/officeart/2005/8/layout/lProcess2"/>
    <dgm:cxn modelId="{6EEA3E40-F362-404C-A38C-A3C127545F75}" type="presParOf" srcId="{16B1E2B0-0F70-4277-904E-6113DA2BC498}" destId="{BA04CEF1-95A8-4139-93DB-E9828FABB337}" srcOrd="18" destOrd="0" presId="urn:microsoft.com/office/officeart/2005/8/layout/lProcess2"/>
    <dgm:cxn modelId="{6E8E342F-90CF-4759-BA79-704E73F27741}" type="presParOf" srcId="{16B1E2B0-0F70-4277-904E-6113DA2BC498}" destId="{2106967B-07C2-4661-AB14-27CE6C1DBD57}" srcOrd="19" destOrd="0" presId="urn:microsoft.com/office/officeart/2005/8/layout/lProcess2"/>
    <dgm:cxn modelId="{1E1991A6-3AE2-4848-AC7F-2DB53B6718F2}" type="presParOf" srcId="{16B1E2B0-0F70-4277-904E-6113DA2BC498}" destId="{A5E0F909-F29D-4ADB-9D33-316BE11A60CA}" srcOrd="20" destOrd="0" presId="urn:microsoft.com/office/officeart/2005/8/layout/lProcess2"/>
    <dgm:cxn modelId="{B136EA19-0178-4B84-B8C3-17E9C52272D4}" type="presParOf" srcId="{16B1E2B0-0F70-4277-904E-6113DA2BC498}" destId="{EA7A4E6F-D22C-4C91-97AD-D2C9DE7BFC09}" srcOrd="21" destOrd="0" presId="urn:microsoft.com/office/officeart/2005/8/layout/lProcess2"/>
    <dgm:cxn modelId="{087FDBF5-EFD9-40D9-9C9C-D76BBDC7D115}" type="presParOf" srcId="{16B1E2B0-0F70-4277-904E-6113DA2BC498}" destId="{DDAC3A6B-4F9B-4492-B4D7-A24465351CAB}" srcOrd="2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65BCD-CA7D-7140-A4A6-BD50730B14BD}">
      <dsp:nvSpPr>
        <dsp:cNvPr id="0" name=""/>
        <dsp:cNvSpPr/>
      </dsp:nvSpPr>
      <dsp:spPr>
        <a:xfrm>
          <a:off x="434339" y="0"/>
          <a:ext cx="5509260" cy="5509260"/>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73026CE-4DDC-764F-889F-ACCBEA408443}">
      <dsp:nvSpPr>
        <dsp:cNvPr id="0" name=""/>
        <dsp:cNvSpPr/>
      </dsp:nvSpPr>
      <dsp:spPr>
        <a:xfrm>
          <a:off x="792441" y="358101"/>
          <a:ext cx="2203704" cy="2203704"/>
        </a:xfrm>
        <a:prstGeom prst="roundRect">
          <a:avLst/>
        </a:prstGeom>
        <a:solidFill>
          <a:schemeClr val="bg2">
            <a:lumMod val="2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Policy &amp; Governance</a:t>
          </a:r>
        </a:p>
        <a:p>
          <a:pPr lvl="0" algn="ctr" defTabSz="1244600">
            <a:lnSpc>
              <a:spcPct val="90000"/>
            </a:lnSpc>
            <a:spcBef>
              <a:spcPct val="0"/>
            </a:spcBef>
            <a:spcAft>
              <a:spcPct val="35000"/>
            </a:spcAft>
          </a:pPr>
          <a:r>
            <a:rPr lang="en-US" sz="2800" kern="1200" dirty="0" smtClean="0"/>
            <a:t>(People)</a:t>
          </a:r>
          <a:endParaRPr lang="en-US" sz="2800" kern="1200" dirty="0"/>
        </a:p>
      </dsp:txBody>
      <dsp:txXfrm>
        <a:off x="900017" y="465677"/>
        <a:ext cx="1988552" cy="1988552"/>
      </dsp:txXfrm>
    </dsp:sp>
    <dsp:sp modelId="{EE7F49F1-FA0F-9749-9AD9-975CB0E1108D}">
      <dsp:nvSpPr>
        <dsp:cNvPr id="0" name=""/>
        <dsp:cNvSpPr/>
      </dsp:nvSpPr>
      <dsp:spPr>
        <a:xfrm>
          <a:off x="3381794" y="358101"/>
          <a:ext cx="2203704" cy="2203704"/>
        </a:xfrm>
        <a:prstGeom prst="roundRect">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Technical Standards</a:t>
          </a:r>
        </a:p>
        <a:p>
          <a:pPr lvl="0" algn="ctr" defTabSz="1244600">
            <a:lnSpc>
              <a:spcPct val="90000"/>
            </a:lnSpc>
            <a:spcBef>
              <a:spcPct val="0"/>
            </a:spcBef>
            <a:spcAft>
              <a:spcPct val="35000"/>
            </a:spcAft>
          </a:pPr>
          <a:r>
            <a:rPr lang="en-US" sz="2800" kern="1200" dirty="0" smtClean="0"/>
            <a:t>(Standards)</a:t>
          </a:r>
          <a:endParaRPr lang="en-US" sz="2800" kern="1200" dirty="0"/>
        </a:p>
      </dsp:txBody>
      <dsp:txXfrm>
        <a:off x="3489370" y="465677"/>
        <a:ext cx="1988552" cy="1988552"/>
      </dsp:txXfrm>
    </dsp:sp>
    <dsp:sp modelId="{1C57E717-D009-F44D-A196-A9593FE3E298}">
      <dsp:nvSpPr>
        <dsp:cNvPr id="0" name=""/>
        <dsp:cNvSpPr/>
      </dsp:nvSpPr>
      <dsp:spPr>
        <a:xfrm>
          <a:off x="792441" y="2947454"/>
          <a:ext cx="2203704" cy="2203704"/>
        </a:xfrm>
        <a:prstGeom prst="roundRect">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Information Systems</a:t>
          </a:r>
        </a:p>
        <a:p>
          <a:pPr lvl="0" algn="ctr" defTabSz="1244600">
            <a:lnSpc>
              <a:spcPct val="90000"/>
            </a:lnSpc>
            <a:spcBef>
              <a:spcPct val="0"/>
            </a:spcBef>
            <a:spcAft>
              <a:spcPct val="35000"/>
            </a:spcAft>
          </a:pPr>
          <a:r>
            <a:rPr lang="en-US" sz="2800" kern="1200" dirty="0" smtClean="0"/>
            <a:t>(ICT)</a:t>
          </a:r>
          <a:endParaRPr lang="en-US" sz="2800" kern="1200" dirty="0"/>
        </a:p>
      </dsp:txBody>
      <dsp:txXfrm>
        <a:off x="900017" y="3055030"/>
        <a:ext cx="1988552" cy="1988552"/>
      </dsp:txXfrm>
    </dsp:sp>
    <dsp:sp modelId="{B80C6DA1-8764-FB44-B12E-04B909FEB167}">
      <dsp:nvSpPr>
        <dsp:cNvPr id="0" name=""/>
        <dsp:cNvSpPr/>
      </dsp:nvSpPr>
      <dsp:spPr>
        <a:xfrm>
          <a:off x="3381794" y="2947454"/>
          <a:ext cx="2203704" cy="2203704"/>
        </a:xfrm>
        <a:prstGeom prst="roundRect">
          <a:avLst/>
        </a:prstGeom>
        <a:solidFill>
          <a:schemeClr val="accent3">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Geographic Content</a:t>
          </a:r>
        </a:p>
        <a:p>
          <a:pPr lvl="0" algn="ctr" defTabSz="1244600">
            <a:lnSpc>
              <a:spcPct val="90000"/>
            </a:lnSpc>
            <a:spcBef>
              <a:spcPct val="0"/>
            </a:spcBef>
            <a:spcAft>
              <a:spcPct val="35000"/>
            </a:spcAft>
          </a:pPr>
          <a:r>
            <a:rPr lang="en-US" sz="2800" kern="1200" dirty="0" smtClean="0"/>
            <a:t>(Data)</a:t>
          </a:r>
          <a:endParaRPr lang="en-US" sz="2800" kern="1200" dirty="0"/>
        </a:p>
      </dsp:txBody>
      <dsp:txXfrm>
        <a:off x="3489370" y="3055030"/>
        <a:ext cx="1988552" cy="1988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DB3B6-FF28-4E13-8069-A579E0D7F9ED}">
      <dsp:nvSpPr>
        <dsp:cNvPr id="0" name=""/>
        <dsp:cNvSpPr/>
      </dsp:nvSpPr>
      <dsp:spPr>
        <a:xfrm>
          <a:off x="2141554" y="94"/>
          <a:ext cx="2109862" cy="105493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dirty="0" err="1" smtClean="0">
              <a:latin typeface="Arial" panose="020B0604020202020204" pitchFamily="34" charset="0"/>
              <a:cs typeface="Arial" panose="020B0604020202020204" pitchFamily="34" charset="0"/>
            </a:rPr>
            <a:t>MyGDI</a:t>
          </a:r>
          <a:r>
            <a:rPr lang="en-US" sz="1800" b="1" kern="1200" dirty="0" smtClean="0">
              <a:latin typeface="Arial" panose="020B0604020202020204" pitchFamily="34" charset="0"/>
              <a:cs typeface="Arial" panose="020B0604020202020204" pitchFamily="34" charset="0"/>
            </a:rPr>
            <a:t> National Coordinating Committee (MNCC) </a:t>
          </a:r>
          <a:endParaRPr lang="en-US" sz="1800" b="1" kern="1200" dirty="0">
            <a:latin typeface="Arial" panose="020B0604020202020204" pitchFamily="34" charset="0"/>
            <a:cs typeface="Arial" panose="020B0604020202020204" pitchFamily="34" charset="0"/>
          </a:endParaRPr>
        </a:p>
      </dsp:txBody>
      <dsp:txXfrm>
        <a:off x="2172452" y="30992"/>
        <a:ext cx="2048066" cy="993135"/>
      </dsp:txXfrm>
    </dsp:sp>
    <dsp:sp modelId="{DD7DE861-03FA-47E0-A43B-CD7F5982D5F8}">
      <dsp:nvSpPr>
        <dsp:cNvPr id="0" name=""/>
        <dsp:cNvSpPr/>
      </dsp:nvSpPr>
      <dsp:spPr>
        <a:xfrm>
          <a:off x="2352541" y="1055026"/>
          <a:ext cx="210986" cy="791198"/>
        </a:xfrm>
        <a:custGeom>
          <a:avLst/>
          <a:gdLst/>
          <a:ahLst/>
          <a:cxnLst/>
          <a:rect l="0" t="0" r="0" b="0"/>
          <a:pathLst>
            <a:path>
              <a:moveTo>
                <a:pt x="0" y="0"/>
              </a:moveTo>
              <a:lnTo>
                <a:pt x="0" y="791198"/>
              </a:lnTo>
              <a:lnTo>
                <a:pt x="210986" y="79119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4C37C4-8827-4D4D-A33A-2CCA06A6995A}">
      <dsp:nvSpPr>
        <dsp:cNvPr id="0" name=""/>
        <dsp:cNvSpPr/>
      </dsp:nvSpPr>
      <dsp:spPr>
        <a:xfrm>
          <a:off x="2563527" y="1318759"/>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err="1" smtClean="0">
              <a:latin typeface="Arial" panose="020B0604020202020204" pitchFamily="34" charset="0"/>
              <a:cs typeface="Arial" panose="020B0604020202020204" pitchFamily="34" charset="0"/>
            </a:rPr>
            <a:t>MyGDI</a:t>
          </a:r>
          <a:r>
            <a:rPr lang="en-US" sz="1400" b="1" kern="1200" dirty="0" smtClean="0">
              <a:latin typeface="Arial" panose="020B0604020202020204" pitchFamily="34" charset="0"/>
              <a:cs typeface="Arial" panose="020B0604020202020204" pitchFamily="34" charset="0"/>
            </a:rPr>
            <a:t> Framework Technical Committees</a:t>
          </a:r>
          <a:endParaRPr lang="en-US" sz="1400" b="1" kern="1200" dirty="0">
            <a:latin typeface="Arial" panose="020B0604020202020204" pitchFamily="34" charset="0"/>
            <a:cs typeface="Arial" panose="020B0604020202020204" pitchFamily="34" charset="0"/>
          </a:endParaRPr>
        </a:p>
      </dsp:txBody>
      <dsp:txXfrm>
        <a:off x="2594425" y="1349657"/>
        <a:ext cx="1626094" cy="993135"/>
      </dsp:txXfrm>
    </dsp:sp>
    <dsp:sp modelId="{6D7A6307-DFA2-4564-8D77-D4F48559EC82}">
      <dsp:nvSpPr>
        <dsp:cNvPr id="0" name=""/>
        <dsp:cNvSpPr/>
      </dsp:nvSpPr>
      <dsp:spPr>
        <a:xfrm>
          <a:off x="2352541" y="1055026"/>
          <a:ext cx="210986" cy="2109862"/>
        </a:xfrm>
        <a:custGeom>
          <a:avLst/>
          <a:gdLst/>
          <a:ahLst/>
          <a:cxnLst/>
          <a:rect l="0" t="0" r="0" b="0"/>
          <a:pathLst>
            <a:path>
              <a:moveTo>
                <a:pt x="0" y="0"/>
              </a:moveTo>
              <a:lnTo>
                <a:pt x="0" y="2109862"/>
              </a:lnTo>
              <a:lnTo>
                <a:pt x="210986" y="210986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6E8870-C80B-497F-8308-29EFBC2074B0}">
      <dsp:nvSpPr>
        <dsp:cNvPr id="0" name=""/>
        <dsp:cNvSpPr/>
      </dsp:nvSpPr>
      <dsp:spPr>
        <a:xfrm>
          <a:off x="2563527" y="2637423"/>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err="1" smtClean="0">
              <a:latin typeface="Arial" panose="020B0604020202020204" pitchFamily="34" charset="0"/>
              <a:cs typeface="Arial" panose="020B0604020202020204" pitchFamily="34" charset="0"/>
            </a:rPr>
            <a:t>MyGDI</a:t>
          </a:r>
          <a:r>
            <a:rPr lang="en-US" sz="1400" b="1" kern="1200" dirty="0" smtClean="0">
              <a:latin typeface="Arial" panose="020B0604020202020204" pitchFamily="34" charset="0"/>
              <a:cs typeface="Arial" panose="020B0604020202020204" pitchFamily="34" charset="0"/>
            </a:rPr>
            <a:t> Standard Technical Committee </a:t>
          </a:r>
          <a:endParaRPr lang="en-US" sz="1400" b="1" kern="1200" dirty="0">
            <a:latin typeface="Arial" panose="020B0604020202020204" pitchFamily="34" charset="0"/>
            <a:cs typeface="Arial" panose="020B0604020202020204" pitchFamily="34" charset="0"/>
          </a:endParaRPr>
        </a:p>
      </dsp:txBody>
      <dsp:txXfrm>
        <a:off x="2594425" y="2668321"/>
        <a:ext cx="1626094" cy="993135"/>
      </dsp:txXfrm>
    </dsp:sp>
    <dsp:sp modelId="{EB52F139-E998-425B-B24B-8BFCC4F8E721}">
      <dsp:nvSpPr>
        <dsp:cNvPr id="0" name=""/>
        <dsp:cNvSpPr/>
      </dsp:nvSpPr>
      <dsp:spPr>
        <a:xfrm>
          <a:off x="2352541" y="1055026"/>
          <a:ext cx="210986" cy="3428527"/>
        </a:xfrm>
        <a:custGeom>
          <a:avLst/>
          <a:gdLst/>
          <a:ahLst/>
          <a:cxnLst/>
          <a:rect l="0" t="0" r="0" b="0"/>
          <a:pathLst>
            <a:path>
              <a:moveTo>
                <a:pt x="0" y="0"/>
              </a:moveTo>
              <a:lnTo>
                <a:pt x="0" y="3428527"/>
              </a:lnTo>
              <a:lnTo>
                <a:pt x="210986" y="342852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0833AB-065C-41AD-A8C5-CF28C1C29A47}">
      <dsp:nvSpPr>
        <dsp:cNvPr id="0" name=""/>
        <dsp:cNvSpPr/>
      </dsp:nvSpPr>
      <dsp:spPr>
        <a:xfrm>
          <a:off x="2563527" y="3956087"/>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err="1" smtClean="0">
              <a:latin typeface="Arial" panose="020B0604020202020204" pitchFamily="34" charset="0"/>
              <a:cs typeface="Arial" panose="020B0604020202020204" pitchFamily="34" charset="0"/>
            </a:rPr>
            <a:t>MyGDI</a:t>
          </a:r>
          <a:r>
            <a:rPr lang="en-US" sz="1400" b="1" kern="1200" dirty="0" smtClean="0">
              <a:latin typeface="Arial" panose="020B0604020202020204" pitchFamily="34" charset="0"/>
              <a:cs typeface="Arial" panose="020B0604020202020204" pitchFamily="34" charset="0"/>
            </a:rPr>
            <a:t> Clearinghouse Technical Committee</a:t>
          </a:r>
          <a:endParaRPr lang="en-US" sz="1400" b="1" kern="1200" dirty="0">
            <a:latin typeface="Arial" panose="020B0604020202020204" pitchFamily="34" charset="0"/>
            <a:cs typeface="Arial" panose="020B0604020202020204" pitchFamily="34" charset="0"/>
          </a:endParaRPr>
        </a:p>
      </dsp:txBody>
      <dsp:txXfrm>
        <a:off x="2594425" y="3986985"/>
        <a:ext cx="1626094" cy="993135"/>
      </dsp:txXfrm>
    </dsp:sp>
    <dsp:sp modelId="{64D5192C-0615-4D27-BEF9-0E8B3CDC0FE2}">
      <dsp:nvSpPr>
        <dsp:cNvPr id="0" name=""/>
        <dsp:cNvSpPr/>
      </dsp:nvSpPr>
      <dsp:spPr>
        <a:xfrm>
          <a:off x="2352541" y="1055026"/>
          <a:ext cx="210986" cy="4747191"/>
        </a:xfrm>
        <a:custGeom>
          <a:avLst/>
          <a:gdLst/>
          <a:ahLst/>
          <a:cxnLst/>
          <a:rect l="0" t="0" r="0" b="0"/>
          <a:pathLst>
            <a:path>
              <a:moveTo>
                <a:pt x="0" y="0"/>
              </a:moveTo>
              <a:lnTo>
                <a:pt x="0" y="4747191"/>
              </a:lnTo>
              <a:lnTo>
                <a:pt x="210986" y="474719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CB1FA7-E414-4602-8811-1A23B473361E}">
      <dsp:nvSpPr>
        <dsp:cNvPr id="0" name=""/>
        <dsp:cNvSpPr/>
      </dsp:nvSpPr>
      <dsp:spPr>
        <a:xfrm>
          <a:off x="2563527" y="5274751"/>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err="1" smtClean="0">
              <a:solidFill>
                <a:srgbClr val="003399"/>
              </a:solidFill>
              <a:latin typeface="Arial" panose="020B0604020202020204" pitchFamily="34" charset="0"/>
              <a:cs typeface="Arial" panose="020B0604020202020204" pitchFamily="34" charset="0"/>
            </a:rPr>
            <a:t>MyGDI</a:t>
          </a:r>
          <a:r>
            <a:rPr lang="en-US" sz="1400" b="1" kern="1200" dirty="0" smtClean="0">
              <a:solidFill>
                <a:srgbClr val="003399"/>
              </a:solidFill>
              <a:latin typeface="Arial" panose="020B0604020202020204" pitchFamily="34" charset="0"/>
              <a:cs typeface="Arial" panose="020B0604020202020204" pitchFamily="34" charset="0"/>
            </a:rPr>
            <a:t> Marine Technical Committee</a:t>
          </a:r>
          <a:endParaRPr lang="en-US" sz="1400" b="1" kern="1200" dirty="0">
            <a:solidFill>
              <a:srgbClr val="003399"/>
            </a:solidFill>
            <a:latin typeface="Arial" panose="020B0604020202020204" pitchFamily="34" charset="0"/>
            <a:cs typeface="Arial" panose="020B0604020202020204" pitchFamily="34" charset="0"/>
          </a:endParaRPr>
        </a:p>
      </dsp:txBody>
      <dsp:txXfrm>
        <a:off x="2594425" y="5305649"/>
        <a:ext cx="1626094" cy="993135"/>
      </dsp:txXfrm>
    </dsp:sp>
    <dsp:sp modelId="{C75C4396-F48B-446D-9A5F-7B41794B5BA6}">
      <dsp:nvSpPr>
        <dsp:cNvPr id="0" name=""/>
        <dsp:cNvSpPr/>
      </dsp:nvSpPr>
      <dsp:spPr>
        <a:xfrm>
          <a:off x="4778883" y="94"/>
          <a:ext cx="2109862" cy="1054931"/>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b="1" kern="1200" smtClean="0">
              <a:latin typeface="Arial" panose="020B0604020202020204" pitchFamily="34" charset="0"/>
              <a:cs typeface="Arial" panose="020B0604020202020204" pitchFamily="34" charset="0"/>
            </a:rPr>
            <a:t>National Hydrographic Committee</a:t>
          </a:r>
          <a:endParaRPr lang="en-US" sz="1800" b="1" kern="1200" dirty="0">
            <a:latin typeface="Arial" panose="020B0604020202020204" pitchFamily="34" charset="0"/>
            <a:cs typeface="Arial" panose="020B0604020202020204" pitchFamily="34" charset="0"/>
          </a:endParaRPr>
        </a:p>
      </dsp:txBody>
      <dsp:txXfrm>
        <a:off x="4809781" y="30992"/>
        <a:ext cx="2048066" cy="993135"/>
      </dsp:txXfrm>
    </dsp:sp>
    <dsp:sp modelId="{41DF973D-3CF4-47D1-BFF8-01B421E10DAE}">
      <dsp:nvSpPr>
        <dsp:cNvPr id="0" name=""/>
        <dsp:cNvSpPr/>
      </dsp:nvSpPr>
      <dsp:spPr>
        <a:xfrm>
          <a:off x="4989869" y="1055026"/>
          <a:ext cx="210986" cy="791198"/>
        </a:xfrm>
        <a:custGeom>
          <a:avLst/>
          <a:gdLst/>
          <a:ahLst/>
          <a:cxnLst/>
          <a:rect l="0" t="0" r="0" b="0"/>
          <a:pathLst>
            <a:path>
              <a:moveTo>
                <a:pt x="0" y="0"/>
              </a:moveTo>
              <a:lnTo>
                <a:pt x="0" y="791198"/>
              </a:lnTo>
              <a:lnTo>
                <a:pt x="210986" y="79119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618B77-B893-45AE-A3C0-DB2B61D1429B}">
      <dsp:nvSpPr>
        <dsp:cNvPr id="0" name=""/>
        <dsp:cNvSpPr/>
      </dsp:nvSpPr>
      <dsp:spPr>
        <a:xfrm>
          <a:off x="5200855" y="1318759"/>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Port Management and Information Working Committee</a:t>
          </a:r>
        </a:p>
      </dsp:txBody>
      <dsp:txXfrm>
        <a:off x="5231753" y="1349657"/>
        <a:ext cx="1626094" cy="993135"/>
      </dsp:txXfrm>
    </dsp:sp>
    <dsp:sp modelId="{4B0108DF-45A6-4D2C-AA8E-D065E6BE415D}">
      <dsp:nvSpPr>
        <dsp:cNvPr id="0" name=""/>
        <dsp:cNvSpPr/>
      </dsp:nvSpPr>
      <dsp:spPr>
        <a:xfrm>
          <a:off x="4989869" y="1055026"/>
          <a:ext cx="210986" cy="2109862"/>
        </a:xfrm>
        <a:custGeom>
          <a:avLst/>
          <a:gdLst/>
          <a:ahLst/>
          <a:cxnLst/>
          <a:rect l="0" t="0" r="0" b="0"/>
          <a:pathLst>
            <a:path>
              <a:moveTo>
                <a:pt x="0" y="0"/>
              </a:moveTo>
              <a:lnTo>
                <a:pt x="0" y="2109862"/>
              </a:lnTo>
              <a:lnTo>
                <a:pt x="210986" y="2109862"/>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793056-8E76-4455-9F6B-31A7E34E74D6}">
      <dsp:nvSpPr>
        <dsp:cNvPr id="0" name=""/>
        <dsp:cNvSpPr/>
      </dsp:nvSpPr>
      <dsp:spPr>
        <a:xfrm>
          <a:off x="5200855" y="2637423"/>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dirty="0">
              <a:latin typeface="Arial" panose="020B0604020202020204" pitchFamily="34" charset="0"/>
              <a:cs typeface="Arial" panose="020B0604020202020204" pitchFamily="34" charset="0"/>
            </a:rPr>
            <a:t>Hydrographic Surveyors Competency Working Committee</a:t>
          </a:r>
        </a:p>
      </dsp:txBody>
      <dsp:txXfrm>
        <a:off x="5231753" y="2668321"/>
        <a:ext cx="1626094" cy="993135"/>
      </dsp:txXfrm>
    </dsp:sp>
    <dsp:sp modelId="{F08B9C5F-3F06-4634-A690-CE9DBC258D7B}">
      <dsp:nvSpPr>
        <dsp:cNvPr id="0" name=""/>
        <dsp:cNvSpPr/>
      </dsp:nvSpPr>
      <dsp:spPr>
        <a:xfrm>
          <a:off x="4989869" y="1055026"/>
          <a:ext cx="210986" cy="3428527"/>
        </a:xfrm>
        <a:custGeom>
          <a:avLst/>
          <a:gdLst/>
          <a:ahLst/>
          <a:cxnLst/>
          <a:rect l="0" t="0" r="0" b="0"/>
          <a:pathLst>
            <a:path>
              <a:moveTo>
                <a:pt x="0" y="0"/>
              </a:moveTo>
              <a:lnTo>
                <a:pt x="0" y="3428527"/>
              </a:lnTo>
              <a:lnTo>
                <a:pt x="210986" y="342852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350DB8-65CA-45D2-85F8-68D5D0E75282}">
      <dsp:nvSpPr>
        <dsp:cNvPr id="0" name=""/>
        <dsp:cNvSpPr/>
      </dsp:nvSpPr>
      <dsp:spPr>
        <a:xfrm>
          <a:off x="5200855" y="3956087"/>
          <a:ext cx="1687890" cy="1054931"/>
        </a:xfrm>
        <a:prstGeom prst="roundRect">
          <a:avLst>
            <a:gd name="adj" fmla="val 10000"/>
          </a:avLst>
        </a:prstGeom>
        <a:solidFill>
          <a:schemeClr val="dk1">
            <a:alpha val="90000"/>
            <a:tint val="40000"/>
            <a:hueOff val="0"/>
            <a:satOff val="0"/>
            <a:lumOff val="0"/>
            <a:alphaOff val="0"/>
          </a:schemeClr>
        </a:solidFill>
        <a:ln w="12700" cap="flat" cmpd="sng" algn="ctr">
          <a:solidFill>
            <a:scrgbClr r="0" g="0" b="0"/>
          </a:solidFill>
          <a:prstDash val="dash"/>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b="1" kern="1200" smtClean="0">
              <a:latin typeface="Arial" panose="020B0604020202020204" pitchFamily="34" charset="0"/>
              <a:cs typeface="Arial" panose="020B0604020202020204" pitchFamily="34" charset="0"/>
            </a:rPr>
            <a:t>Underwater Object Information Working Committee</a:t>
          </a:r>
          <a:endParaRPr lang="en-US" sz="1400" b="1" kern="1200" dirty="0">
            <a:latin typeface="Arial" panose="020B0604020202020204" pitchFamily="34" charset="0"/>
            <a:cs typeface="Arial" panose="020B0604020202020204" pitchFamily="34" charset="0"/>
          </a:endParaRPr>
        </a:p>
      </dsp:txBody>
      <dsp:txXfrm>
        <a:off x="5231753" y="3986985"/>
        <a:ext cx="1626094" cy="9931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E9104F6-8BD4-4524-82B9-6D32FB366749}" type="datetimeFigureOut">
              <a:rPr lang="en-US" smtClean="0"/>
              <a:t>2/1/2017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4478C0FD-2E87-4CD9-BA4B-A7ED5CFBFAA0}" type="slidenum">
              <a:rPr lang="en-US" smtClean="0"/>
              <a:t>‹#›</a:t>
            </a:fld>
            <a:endParaRPr lang="en-US"/>
          </a:p>
        </p:txBody>
      </p:sp>
    </p:spTree>
    <p:extLst>
      <p:ext uri="{BB962C8B-B14F-4D97-AF65-F5344CB8AC3E}">
        <p14:creationId xmlns:p14="http://schemas.microsoft.com/office/powerpoint/2010/main" val="4143188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mygdix.mygeoportal.gov.my/mygdiexplorer/"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mygeoportal.gov.my/node/30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BISMILLAHIRRAHMANIRRAHIM.</a:t>
            </a:r>
          </a:p>
          <a:p>
            <a:endParaRPr lang="en-US" dirty="0" smtClean="0"/>
          </a:p>
          <a:p>
            <a:r>
              <a:rPr lang="en-US" dirty="0" smtClean="0"/>
              <a:t>ASSALAMU’ALAIKUM WARAHMATULLAHI WABARAKATUH</a:t>
            </a:r>
            <a:r>
              <a:rPr lang="en-US" baseline="0" dirty="0" smtClean="0"/>
              <a:t> and A very good afternoon </a:t>
            </a:r>
            <a:r>
              <a:rPr lang="en-US" dirty="0" smtClean="0"/>
              <a:t>LADIES AND GENTLEMEN,</a:t>
            </a:r>
          </a:p>
          <a:p>
            <a:pPr eaLnBrk="1" hangingPunct="1"/>
            <a:endParaRPr lang="en-US" altLang="ja-JP" b="0" dirty="0" smtClean="0"/>
          </a:p>
          <a:p>
            <a:pPr eaLnBrk="1" hangingPunct="1"/>
            <a:r>
              <a:rPr lang="en-US" altLang="ja-JP" b="0" dirty="0" smtClean="0"/>
              <a:t>I am </a:t>
            </a:r>
            <a:r>
              <a:rPr lang="en-US" altLang="ja-JP" b="0" dirty="0" err="1" smtClean="0"/>
              <a:t>Cdr</a:t>
            </a:r>
            <a:r>
              <a:rPr lang="en-US" altLang="ja-JP" b="0" baseline="0" dirty="0" smtClean="0"/>
              <a:t> Kamaruddin Yusoff RMN</a:t>
            </a:r>
            <a:r>
              <a:rPr lang="en-US" altLang="ja-JP" b="0" dirty="0" smtClean="0"/>
              <a:t>, Head of Section Meteorology</a:t>
            </a:r>
            <a:r>
              <a:rPr lang="en-US" altLang="ja-JP" b="0" baseline="0" dirty="0" smtClean="0"/>
              <a:t> and Oceanography </a:t>
            </a:r>
            <a:r>
              <a:rPr lang="en-US" altLang="ja-JP" b="0" dirty="0" smtClean="0"/>
              <a:t>, </a:t>
            </a:r>
            <a:r>
              <a:rPr lang="en-US" altLang="ja-JP" b="0" baseline="0" dirty="0" smtClean="0"/>
              <a:t>National Hydrographic Centre, Malaysia. First of foremost, I would like to thanks …………  for giving me opportunity to share with all of you regarding the planning and progress, of our initiative to develop Marine Spatial Data </a:t>
            </a:r>
            <a:r>
              <a:rPr lang="en-US" altLang="ja-JP" b="0" baseline="0" dirty="0" err="1" smtClean="0"/>
              <a:t>Infrasturcture</a:t>
            </a:r>
            <a:r>
              <a:rPr lang="en-US" altLang="ja-JP" b="0" baseline="0" dirty="0" smtClean="0"/>
              <a:t> in Malaysia, </a:t>
            </a:r>
            <a:r>
              <a:rPr lang="en-US" dirty="0" smtClean="0"/>
              <a:t>, in order to support our national programs, which is </a:t>
            </a:r>
            <a:r>
              <a:rPr lang="en-US" dirty="0" err="1" smtClean="0"/>
              <a:t>MyGDI</a:t>
            </a:r>
            <a:r>
              <a:rPr lang="en-US" altLang="ja-JP" b="0" baseline="0" dirty="0" smtClean="0"/>
              <a:t>. </a:t>
            </a:r>
            <a:r>
              <a:rPr lang="en-US" baseline="0" dirty="0" smtClean="0"/>
              <a:t>The topic of my presentation today is ‘Marine SDI supporting </a:t>
            </a:r>
            <a:r>
              <a:rPr lang="en-US" baseline="0" dirty="0" err="1" smtClean="0"/>
              <a:t>MyGDI</a:t>
            </a:r>
            <a:r>
              <a:rPr lang="en-US" baseline="0" dirty="0" smtClean="0"/>
              <a:t>.</a:t>
            </a:r>
          </a:p>
          <a:p>
            <a:pPr eaLnBrk="1" hangingPunct="1"/>
            <a:endParaRPr lang="en-US" baseline="0" dirty="0" smtClean="0"/>
          </a:p>
          <a:p>
            <a:pPr eaLnBrk="1" hangingPunct="1"/>
            <a:r>
              <a:rPr lang="en-US" baseline="0" dirty="0" smtClean="0"/>
              <a:t>Geospatial data and GIS technology are increasingly fitting and rightfully used as widespread tools because of the capability to improve development and planning of a nation.</a:t>
            </a:r>
          </a:p>
          <a:p>
            <a:pPr eaLnBrk="1" hangingPunct="1"/>
            <a:endParaRPr lang="en-US" baseline="0" dirty="0" smtClean="0"/>
          </a:p>
          <a:p>
            <a:pPr eaLnBrk="1" hangingPunct="1"/>
            <a:endParaRPr lang="en-US" altLang="ja-JP" b="0" baseline="0" dirty="0" smtClean="0"/>
          </a:p>
          <a:p>
            <a:pPr eaLnBrk="1" hangingPunct="1"/>
            <a:endParaRPr lang="en-US" altLang="ja-JP" b="0" baseline="0" dirty="0" smtClean="0"/>
          </a:p>
          <a:p>
            <a:pPr eaLnBrk="1" hangingPunct="1"/>
            <a:endParaRPr lang="en-US" b="1" baseline="0" dirty="0" smtClean="0"/>
          </a:p>
        </p:txBody>
      </p:sp>
      <p:sp>
        <p:nvSpPr>
          <p:cNvPr id="4" name="Slide Number Placeholder 3"/>
          <p:cNvSpPr>
            <a:spLocks noGrp="1"/>
          </p:cNvSpPr>
          <p:nvPr>
            <p:ph type="sldNum" sz="quarter" idx="10"/>
          </p:nvPr>
        </p:nvSpPr>
        <p:spPr/>
        <p:txBody>
          <a:bodyPr/>
          <a:lstStyle/>
          <a:p>
            <a:fld id="{4478C0FD-2E87-4CD9-BA4B-A7ED5CFBFAA0}" type="slidenum">
              <a:rPr lang="en-US" smtClean="0"/>
              <a:t>1</a:t>
            </a:fld>
            <a:endParaRPr lang="en-US"/>
          </a:p>
        </p:txBody>
      </p:sp>
    </p:spTree>
    <p:extLst>
      <p:ext uri="{BB962C8B-B14F-4D97-AF65-F5344CB8AC3E}">
        <p14:creationId xmlns:p14="http://schemas.microsoft.com/office/powerpoint/2010/main" val="707438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Malaysia Geoportal is the visible front-end to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  the gateways through which users access the geospatial  information services  </a:t>
            </a:r>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 Access and distribution of geospatial  information is at the heart of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  project.</a:t>
            </a:r>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The success   of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   Data Explorer  is the ease  of use  which it allows  users to locate and access  geospatial resources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CC02F8C-99B9-4C68-BEA5-DF268C5147FD}" type="slidenum">
              <a:rPr lang="ms-MY" smtClean="0"/>
              <a:t>12</a:t>
            </a:fld>
            <a:endParaRPr lang="ms-MY"/>
          </a:p>
        </p:txBody>
      </p:sp>
    </p:spTree>
    <p:extLst>
      <p:ext uri="{BB962C8B-B14F-4D97-AF65-F5344CB8AC3E}">
        <p14:creationId xmlns:p14="http://schemas.microsoft.com/office/powerpoint/2010/main" val="1235738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This slide, shown the Geospatial Initiatives page of the Malaysia Geoportal identifying the types of information available</a:t>
            </a:r>
          </a:p>
        </p:txBody>
      </p:sp>
      <p:sp>
        <p:nvSpPr>
          <p:cNvPr id="195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85372" indent="-302066">
              <a:defRPr>
                <a:solidFill>
                  <a:schemeClr val="tx1"/>
                </a:solidFill>
                <a:latin typeface="Arial" pitchFamily="34" charset="0"/>
              </a:defRPr>
            </a:lvl2pPr>
            <a:lvl3pPr marL="1208265" indent="-241653">
              <a:defRPr>
                <a:solidFill>
                  <a:schemeClr val="tx1"/>
                </a:solidFill>
                <a:latin typeface="Arial" pitchFamily="34" charset="0"/>
              </a:defRPr>
            </a:lvl3pPr>
            <a:lvl4pPr marL="1691571" indent="-241653">
              <a:defRPr>
                <a:solidFill>
                  <a:schemeClr val="tx1"/>
                </a:solidFill>
                <a:latin typeface="Arial" pitchFamily="34" charset="0"/>
              </a:defRPr>
            </a:lvl4pPr>
            <a:lvl5pPr marL="2174878" indent="-241653">
              <a:defRPr>
                <a:solidFill>
                  <a:schemeClr val="tx1"/>
                </a:solidFill>
                <a:latin typeface="Arial" pitchFamily="34" charset="0"/>
              </a:defRPr>
            </a:lvl5pPr>
            <a:lvl6pPr marL="2658184" indent="-241653" fontAlgn="base">
              <a:spcBef>
                <a:spcPct val="0"/>
              </a:spcBef>
              <a:spcAft>
                <a:spcPct val="0"/>
              </a:spcAft>
              <a:defRPr>
                <a:solidFill>
                  <a:schemeClr val="tx1"/>
                </a:solidFill>
                <a:latin typeface="Arial" pitchFamily="34" charset="0"/>
              </a:defRPr>
            </a:lvl6pPr>
            <a:lvl7pPr marL="3141490" indent="-241653" fontAlgn="base">
              <a:spcBef>
                <a:spcPct val="0"/>
              </a:spcBef>
              <a:spcAft>
                <a:spcPct val="0"/>
              </a:spcAft>
              <a:defRPr>
                <a:solidFill>
                  <a:schemeClr val="tx1"/>
                </a:solidFill>
                <a:latin typeface="Arial" pitchFamily="34" charset="0"/>
              </a:defRPr>
            </a:lvl7pPr>
            <a:lvl8pPr marL="3624796" indent="-241653" fontAlgn="base">
              <a:spcBef>
                <a:spcPct val="0"/>
              </a:spcBef>
              <a:spcAft>
                <a:spcPct val="0"/>
              </a:spcAft>
              <a:defRPr>
                <a:solidFill>
                  <a:schemeClr val="tx1"/>
                </a:solidFill>
                <a:latin typeface="Arial" pitchFamily="34" charset="0"/>
              </a:defRPr>
            </a:lvl8pPr>
            <a:lvl9pPr marL="4108102" indent="-241653"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78F57D10-8223-4F55-AFD9-1FC1294628CD}" type="slidenum">
              <a:rPr lang="en-US" altLang="en-US" smtClean="0">
                <a:latin typeface="Calibri" pitchFamily="34" charset="0"/>
              </a:rPr>
              <a:pPr fontAlgn="base">
                <a:spcBef>
                  <a:spcPct val="0"/>
                </a:spcBef>
                <a:spcAft>
                  <a:spcPct val="0"/>
                </a:spcAft>
                <a:defRPr/>
              </a:pPr>
              <a:t>13</a:t>
            </a:fld>
            <a:endParaRPr lang="en-US" altLang="en-US" smtClean="0">
              <a:latin typeface="Calibri" pitchFamily="34" charset="0"/>
            </a:endParaRPr>
          </a:p>
        </p:txBody>
      </p:sp>
    </p:spTree>
    <p:extLst>
      <p:ext uri="{BB962C8B-B14F-4D97-AF65-F5344CB8AC3E}">
        <p14:creationId xmlns:p14="http://schemas.microsoft.com/office/powerpoint/2010/main" val="88903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fontAlgn="base"/>
            <a:r>
              <a:rPr lang="en-US" sz="1300" b="1" dirty="0" err="1">
                <a:hlinkClick r:id="rId3"/>
              </a:rPr>
              <a:t>MyGDI</a:t>
            </a:r>
            <a:r>
              <a:rPr lang="en-US" sz="1300" b="1" dirty="0">
                <a:hlinkClick r:id="rId3"/>
              </a:rPr>
              <a:t> Explorer</a:t>
            </a:r>
            <a:r>
              <a:rPr lang="en-US" sz="1300" dirty="0"/>
              <a:t> is a metadata catalogue services which enables user to explore, discover, view and evaluate geospatial data from anywhere and at anytime. </a:t>
            </a:r>
            <a:r>
              <a:rPr lang="en-US" sz="1300" dirty="0" err="1"/>
              <a:t>MyGDI</a:t>
            </a:r>
            <a:r>
              <a:rPr lang="en-US" sz="1300" dirty="0"/>
              <a:t> Explorer simplifies access to geospatial information, promotes better integration, and avoids duplication of efforts and encourages sharing of geospatial information across users and agencies in Malaysia.</a:t>
            </a:r>
          </a:p>
          <a:p>
            <a:pPr fontAlgn="base"/>
            <a:r>
              <a:rPr lang="en-US" sz="1300" dirty="0"/>
              <a:t> </a:t>
            </a:r>
          </a:p>
          <a:p>
            <a:pPr fontAlgn="base"/>
            <a:r>
              <a:rPr lang="en-US" sz="1300" dirty="0" err="1"/>
              <a:t>MyGDI</a:t>
            </a:r>
            <a:r>
              <a:rPr lang="en-US" sz="1300" dirty="0"/>
              <a:t> </a:t>
            </a:r>
            <a:r>
              <a:rPr lang="en-US" sz="1300" dirty="0" err="1"/>
              <a:t>Exporer</a:t>
            </a:r>
            <a:r>
              <a:rPr lang="en-US" sz="1300" dirty="0"/>
              <a:t> contains records describing the contents of materials and information on how to access the materials. In other words, it enables users to find the GIS resources, view its description and make assessment on it. The </a:t>
            </a:r>
            <a:r>
              <a:rPr lang="en-US" sz="1300" b="1" dirty="0">
                <a:hlinkClick r:id="rId4"/>
              </a:rPr>
              <a:t>metadata</a:t>
            </a:r>
            <a:r>
              <a:rPr lang="en-US" sz="1300" dirty="0"/>
              <a:t> records in </a:t>
            </a:r>
            <a:r>
              <a:rPr lang="en-US" sz="1300" dirty="0" err="1"/>
              <a:t>MyGDI</a:t>
            </a:r>
            <a:r>
              <a:rPr lang="en-US" sz="1300" dirty="0"/>
              <a:t> Explorer are provided by various data providers with a common objective – to make their resources available to users in Malaysia as well as over the world. It is the linkage that connects the data provider with the users of geospatial information via the internet. The growing availability of data of all kinds from many different sources has made GIS technology become more useful and widely adopted. Information published in metadata by data providers enables users to search the required data.</a:t>
            </a:r>
          </a:p>
          <a:p>
            <a:pPr>
              <a:lnSpc>
                <a:spcPct val="90000"/>
              </a:lnSpc>
              <a:defRPr/>
            </a:pPr>
            <a:endParaRPr lang="en-US" dirty="0"/>
          </a:p>
        </p:txBody>
      </p:sp>
      <p:sp>
        <p:nvSpPr>
          <p:cNvPr id="4" name="Slide Number Placeholder 3"/>
          <p:cNvSpPr>
            <a:spLocks noGrp="1"/>
          </p:cNvSpPr>
          <p:nvPr>
            <p:ph type="sldNum" sz="quarter" idx="5"/>
          </p:nvPr>
        </p:nvSpPr>
        <p:spPr/>
        <p:txBody>
          <a:bodyPr/>
          <a:lstStyle/>
          <a:p>
            <a:pPr>
              <a:defRPr/>
            </a:pPr>
            <a:fld id="{1766BEB9-65B7-450F-A8EC-D2D3BFBA7C2F}" type="slidenum">
              <a:rPr lang="en-US" smtClean="0"/>
              <a:pPr>
                <a:defRPr/>
              </a:pPr>
              <a:t>14</a:t>
            </a:fld>
            <a:endParaRPr lang="en-US"/>
          </a:p>
        </p:txBody>
      </p:sp>
    </p:spTree>
    <p:extLst>
      <p:ext uri="{BB962C8B-B14F-4D97-AF65-F5344CB8AC3E}">
        <p14:creationId xmlns:p14="http://schemas.microsoft.com/office/powerpoint/2010/main" val="4157275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MyGDI</a:t>
            </a:r>
            <a:r>
              <a:rPr lang="en-US" dirty="0" smtClean="0"/>
              <a:t> Data Services is one of an application exclusively develop for government staff only. This application is one of platform that provide data sharing between government agencies (G2G). Currently, only basic data geospatial (Fundamental) especially data from NGDC, National Geospatial Data Centre (NGDC) Project have done in this application</a:t>
            </a:r>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15</a:t>
            </a:fld>
            <a:endParaRPr lang="en-US"/>
          </a:p>
        </p:txBody>
      </p:sp>
    </p:spTree>
    <p:extLst>
      <p:ext uri="{BB962C8B-B14F-4D97-AF65-F5344CB8AC3E}">
        <p14:creationId xmlns:p14="http://schemas.microsoft.com/office/powerpoint/2010/main" val="1828413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Dear</a:t>
            </a:r>
            <a:r>
              <a:rPr lang="en-US" baseline="0" dirty="0" smtClean="0"/>
              <a:t> Ladies and Gentleman,</a:t>
            </a:r>
          </a:p>
          <a:p>
            <a:endParaRPr lang="en-US" baseline="0" dirty="0" smtClean="0"/>
          </a:p>
          <a:p>
            <a:pPr defTabSz="966612">
              <a:defRPr/>
            </a:pPr>
            <a:r>
              <a:rPr lang="en-US" baseline="0" dirty="0" smtClean="0"/>
              <a:t>Let me first introduce you to </a:t>
            </a:r>
            <a:r>
              <a:rPr lang="en-US" baseline="0" dirty="0" err="1" smtClean="0"/>
              <a:t>MyGOS</a:t>
            </a:r>
            <a:r>
              <a:rPr lang="en-US" baseline="0" dirty="0" smtClean="0"/>
              <a:t> : Malaysia Geospatial Online Services, A </a:t>
            </a:r>
            <a:r>
              <a:rPr lang="en-US" sz="1300" dirty="0"/>
              <a:t>Platform for user to promote sharing of geospatial information.</a:t>
            </a:r>
            <a:endParaRPr lang="ms-MY" dirty="0" smtClean="0"/>
          </a:p>
          <a:p>
            <a:pPr lvl="1" eaLnBrk="1" hangingPunct="1"/>
            <a:r>
              <a:rPr lang="en-US" sz="1300" dirty="0"/>
              <a:t>It is </a:t>
            </a:r>
            <a:r>
              <a:rPr lang="en-US" sz="1500" dirty="0">
                <a:solidFill>
                  <a:schemeClr val="tx1">
                    <a:lumMod val="50000"/>
                  </a:schemeClr>
                </a:solidFill>
              </a:rPr>
              <a:t>An Online Geospatial Services;</a:t>
            </a:r>
          </a:p>
          <a:p>
            <a:pPr lvl="1" eaLnBrk="1" hangingPunct="1"/>
            <a:r>
              <a:rPr lang="en-US" sz="1500" b="1" dirty="0">
                <a:solidFill>
                  <a:schemeClr val="tx1">
                    <a:lumMod val="50000"/>
                  </a:schemeClr>
                </a:solidFill>
                <a:cs typeface="Arial" charset="0"/>
              </a:rPr>
              <a:t>A Content Development Platform</a:t>
            </a:r>
          </a:p>
          <a:p>
            <a:pPr lvl="1" eaLnBrk="1" hangingPunct="1"/>
            <a:r>
              <a:rPr lang="en-US" sz="1500" dirty="0">
                <a:solidFill>
                  <a:srgbClr val="000000"/>
                </a:solidFill>
                <a:cs typeface="Arial" charset="0"/>
              </a:rPr>
              <a:t>A Platform for sharing and collaboration</a:t>
            </a:r>
          </a:p>
          <a:p>
            <a:pPr lvl="1" eaLnBrk="1" hangingPunct="1"/>
            <a:endParaRPr lang="en-US" sz="1500" dirty="0">
              <a:solidFill>
                <a:srgbClr val="000000"/>
              </a:solidFill>
              <a:cs typeface="Arial" charset="0"/>
            </a:endParaRPr>
          </a:p>
          <a:p>
            <a:pPr lvl="0" eaLnBrk="1" hangingPunct="1"/>
            <a:r>
              <a:rPr lang="en-US" sz="1500" dirty="0">
                <a:solidFill>
                  <a:schemeClr val="tx1">
                    <a:lumMod val="50000"/>
                  </a:schemeClr>
                </a:solidFill>
                <a:cs typeface="Arial" charset="0"/>
              </a:rPr>
              <a:t>Established in 2014, the Malaysia Geospatial Online Services (</a:t>
            </a:r>
            <a:r>
              <a:rPr lang="en-US" sz="1500" dirty="0" err="1">
                <a:solidFill>
                  <a:schemeClr val="tx1">
                    <a:lumMod val="50000"/>
                  </a:schemeClr>
                </a:solidFill>
                <a:cs typeface="Arial" charset="0"/>
              </a:rPr>
              <a:t>MyGOS</a:t>
            </a:r>
            <a:r>
              <a:rPr lang="en-US" sz="1500" dirty="0">
                <a:solidFill>
                  <a:schemeClr val="tx1">
                    <a:lumMod val="50000"/>
                  </a:schemeClr>
                </a:solidFill>
                <a:cs typeface="Arial" charset="0"/>
              </a:rPr>
              <a:t>) promoted coordination and alignment of geospatial data collection, maintenance, and access among all levels of government. GOS served as an interoperable, Internet-based portal and repository for spatial data and Web services to support cross-government collaboration. Developed in response to agency mission-specific drivers -- including support for government business processes, decision making, and the service needs of citizens . The coordination of government geospatial data and services through GOS improved efficiency while enabling easier, faster, and less expensive discovery and access to geospatial data.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16</a:t>
            </a:fld>
            <a:endParaRPr lang="en-US"/>
          </a:p>
        </p:txBody>
      </p:sp>
    </p:spTree>
    <p:extLst>
      <p:ext uri="{BB962C8B-B14F-4D97-AF65-F5344CB8AC3E}">
        <p14:creationId xmlns:p14="http://schemas.microsoft.com/office/powerpoint/2010/main" val="2245197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18</a:t>
            </a:fld>
            <a:endParaRPr lang="en-US"/>
          </a:p>
        </p:txBody>
      </p:sp>
    </p:spTree>
    <p:extLst>
      <p:ext uri="{BB962C8B-B14F-4D97-AF65-F5344CB8AC3E}">
        <p14:creationId xmlns:p14="http://schemas.microsoft.com/office/powerpoint/2010/main" val="1826277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smtClean="0"/>
              <a:t>Sekian</a:t>
            </a:r>
            <a:r>
              <a:rPr lang="en-US" altLang="en-US" dirty="0" smtClean="0"/>
              <a:t> </a:t>
            </a:r>
            <a:r>
              <a:rPr lang="en-US" altLang="en-US" dirty="0" err="1" smtClean="0"/>
              <a:t>terima</a:t>
            </a:r>
            <a:r>
              <a:rPr lang="en-US" altLang="en-US" dirty="0" smtClean="0"/>
              <a:t> </a:t>
            </a:r>
            <a:r>
              <a:rPr lang="en-US" altLang="en-US" dirty="0" err="1" smtClean="0"/>
              <a:t>kasih</a:t>
            </a:r>
            <a:endParaRPr lang="en-GB" alt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2" indent="-302066">
              <a:defRPr>
                <a:solidFill>
                  <a:schemeClr val="tx1"/>
                </a:solidFill>
                <a:latin typeface="Arial" panose="020B0604020202020204" pitchFamily="34" charset="0"/>
                <a:ea typeface="MS PGothic" panose="020B0600070205080204" pitchFamily="34" charset="-128"/>
              </a:defRPr>
            </a:lvl2pPr>
            <a:lvl3pPr marL="1208265" indent="-241653">
              <a:defRPr>
                <a:solidFill>
                  <a:schemeClr val="tx1"/>
                </a:solidFill>
                <a:latin typeface="Arial" panose="020B0604020202020204" pitchFamily="34" charset="0"/>
                <a:ea typeface="MS PGothic" panose="020B0600070205080204" pitchFamily="34" charset="-128"/>
              </a:defRPr>
            </a:lvl3pPr>
            <a:lvl4pPr marL="1691571" indent="-241653">
              <a:defRPr>
                <a:solidFill>
                  <a:schemeClr val="tx1"/>
                </a:solidFill>
                <a:latin typeface="Arial" panose="020B0604020202020204" pitchFamily="34" charset="0"/>
                <a:ea typeface="MS PGothic" panose="020B0600070205080204" pitchFamily="34" charset="-128"/>
              </a:defRPr>
            </a:lvl4pPr>
            <a:lvl5pPr marL="2174878" indent="-241653">
              <a:defRPr>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FEA33D-3F25-40DA-9585-9020A5F6D270}" type="slidenum">
              <a:rPr lang="en-US" altLang="en-US" smtClean="0">
                <a:latin typeface="Calibri" panose="020F0502020204030204" pitchFamily="34" charset="0"/>
              </a:rPr>
              <a:pPr/>
              <a:t>19</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847106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da-DK" sz="1300" dirty="0">
                <a:solidFill>
                  <a:srgbClr val="FFFF00"/>
                </a:solidFill>
                <a:latin typeface="Arial" panose="020B0604020202020204" pitchFamily="34" charset="0"/>
                <a:cs typeface="Arial" panose="020B0604020202020204" pitchFamily="34" charset="0"/>
              </a:rPr>
              <a:t>Hydrography provides the fundamental backdrop, </a:t>
            </a:r>
            <a:r>
              <a:rPr lang="en-AU" altLang="da-DK" b="0" dirty="0" smtClean="0">
                <a:solidFill>
                  <a:srgbClr val="FFFF00"/>
                </a:solidFill>
                <a:latin typeface="Arial" panose="020B0604020202020204" pitchFamily="34" charset="0"/>
                <a:cs typeface="Arial" panose="020B0604020202020204" pitchFamily="34" charset="0"/>
              </a:rPr>
              <a:t>for almost everything that happens in, on or under the sea</a:t>
            </a:r>
          </a:p>
          <a:p>
            <a:endParaRPr lang="en-AU" altLang="da-DK" b="0" dirty="0" smtClean="0">
              <a:solidFill>
                <a:srgbClr val="FFFF00"/>
              </a:solidFill>
              <a:latin typeface="Arial" panose="020B0604020202020204" pitchFamily="34" charset="0"/>
              <a:cs typeface="Arial" panose="020B0604020202020204" pitchFamily="34" charset="0"/>
            </a:endParaRPr>
          </a:p>
          <a:p>
            <a:r>
              <a:rPr lang="en-US" altLang="da-DK" b="0" dirty="0" smtClean="0">
                <a:solidFill>
                  <a:srgbClr val="FFFF00"/>
                </a:solidFill>
                <a:latin typeface="Arial" panose="020B0604020202020204" pitchFamily="34" charset="0"/>
                <a:cs typeface="Arial" panose="020B0604020202020204" pitchFamily="34" charset="0"/>
              </a:rPr>
              <a:t>The NHC is an important part of the National </a:t>
            </a:r>
            <a:r>
              <a:rPr lang="en-US" altLang="da-DK" b="0" dirty="0" err="1" smtClean="0">
                <a:solidFill>
                  <a:srgbClr val="FFFF00"/>
                </a:solidFill>
                <a:latin typeface="Arial" panose="020B0604020202020204" pitchFamily="34" charset="0"/>
                <a:cs typeface="Arial" panose="020B0604020202020204" pitchFamily="34" charset="0"/>
              </a:rPr>
              <a:t>GeoSpatial</a:t>
            </a:r>
            <a:r>
              <a:rPr lang="en-US" altLang="da-DK" b="0" dirty="0" smtClean="0">
                <a:solidFill>
                  <a:srgbClr val="FFFF00"/>
                </a:solidFill>
                <a:latin typeface="Arial" panose="020B0604020202020204" pitchFamily="34" charset="0"/>
                <a:cs typeface="Arial" panose="020B0604020202020204" pitchFamily="34" charset="0"/>
              </a:rPr>
              <a:t> Data Infrastructure (MSDI)</a:t>
            </a:r>
            <a:endParaRPr lang="en-AU" altLang="da-DK" b="0" dirty="0" smtClean="0">
              <a:solidFill>
                <a:srgbClr val="FFFF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20</a:t>
            </a:fld>
            <a:endParaRPr lang="en-US"/>
          </a:p>
        </p:txBody>
      </p:sp>
    </p:spTree>
    <p:extLst>
      <p:ext uri="{BB962C8B-B14F-4D97-AF65-F5344CB8AC3E}">
        <p14:creationId xmlns:p14="http://schemas.microsoft.com/office/powerpoint/2010/main" val="2795541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dirty="0" smtClean="0"/>
              <a:t>Malaysia Geospatial Data Infrastructure (</a:t>
            </a:r>
            <a:r>
              <a:rPr lang="en-US" b="1" dirty="0" err="1" smtClean="0"/>
              <a:t>MyGDI</a:t>
            </a:r>
            <a:r>
              <a:rPr lang="en-US" b="1" dirty="0" smtClean="0"/>
              <a:t>) </a:t>
            </a:r>
            <a:r>
              <a:rPr lang="en-US" dirty="0" smtClean="0"/>
              <a:t>is an initiative by the government of MALAYSIA to develop a geospatial data infrastructure to enhance the awareness about data availability and improve access to geospatial information. This can be fulfilled by facilitating data sharing among participating agencies. </a:t>
            </a:r>
            <a:r>
              <a:rPr lang="en-US" dirty="0" err="1" smtClean="0"/>
              <a:t>MyGDI</a:t>
            </a:r>
            <a:r>
              <a:rPr lang="en-US" dirty="0" smtClean="0"/>
              <a:t>, as the National Spatial Data Infrastructure (NSDI) for Malaysia, is a geospatial data infrastructure that comprises of policies, standards, technology research and development and skilled human resources. </a:t>
            </a:r>
          </a:p>
          <a:p>
            <a:pPr defTabSz="966612">
              <a:defRPr/>
            </a:pPr>
            <a:endParaRPr lang="en-US" dirty="0" smtClean="0"/>
          </a:p>
          <a:p>
            <a:pPr defTabSz="966612">
              <a:defRPr/>
            </a:pPr>
            <a:r>
              <a:rPr lang="en-US" dirty="0" err="1" smtClean="0"/>
              <a:t>MaCGDI</a:t>
            </a:r>
            <a:r>
              <a:rPr lang="en-US" dirty="0" smtClean="0"/>
              <a:t> was established under the Ministry of Natural Resources and Environment (NRE) in Dec 2002 to replace the Secretariat for National Infrastructure for Land Information System (</a:t>
            </a:r>
            <a:r>
              <a:rPr lang="en-US" dirty="0" err="1" smtClean="0"/>
              <a:t>NaLIS</a:t>
            </a:r>
            <a:r>
              <a:rPr lang="en-US" dirty="0" smtClean="0"/>
              <a:t>). It is responsible for the development of the Malaysia Geospatial Data Infrastructure (</a:t>
            </a:r>
            <a:r>
              <a:rPr lang="en-US" dirty="0" err="1" smtClean="0"/>
              <a:t>MyGDI</a:t>
            </a:r>
            <a:r>
              <a:rPr lang="en-US" dirty="0" smtClean="0"/>
              <a:t>).</a:t>
            </a:r>
            <a:r>
              <a:rPr lang="en-US" baseline="0" dirty="0" smtClean="0"/>
              <a:t> </a:t>
            </a:r>
            <a:r>
              <a:rPr lang="en-US" dirty="0" err="1" smtClean="0"/>
              <a:t>MaCGDI</a:t>
            </a:r>
            <a:r>
              <a:rPr lang="en-US" dirty="0" smtClean="0"/>
              <a:t> is also responsible for coordinating access and delivery of the geospatial information held by all government agencies. The main role of the </a:t>
            </a:r>
            <a:r>
              <a:rPr lang="en-US" dirty="0" err="1" smtClean="0"/>
              <a:t>MaCGDI</a:t>
            </a:r>
            <a:r>
              <a:rPr lang="en-US" dirty="0" smtClean="0"/>
              <a:t>, is to continuously make available and accessible current and accurate geospatial data that promotes, a sustainable living environment, economic growth and social progress for public.</a:t>
            </a:r>
          </a:p>
          <a:p>
            <a:endParaRPr lang="en-US" dirty="0" smtClean="0"/>
          </a:p>
          <a:p>
            <a:r>
              <a:rPr lang="en-US" sz="1300" dirty="0"/>
              <a:t>Through this infrastructure, smart partnership among agencies is continuously being developed to produce and share geospatial information. Thus, providing customer-focused, cost effective and timely delivery of geospatial data for the purpose of facilitating the sharing and dissemination of geospatial information </a:t>
            </a:r>
            <a:r>
              <a:rPr lang="en-US" sz="1300" dirty="0" smtClean="0"/>
              <a:t>among </a:t>
            </a:r>
            <a:r>
              <a:rPr lang="en-US" sz="1300" dirty="0"/>
              <a:t>all levels of government, the private and non-profit sectors, and the academic community.</a:t>
            </a:r>
          </a:p>
          <a:p>
            <a:endParaRPr lang="en-US" sz="1300" dirty="0"/>
          </a:p>
          <a:p>
            <a:pPr fontAlgn="base"/>
            <a:r>
              <a:rPr lang="en-US" sz="1300" b="1" i="1" dirty="0"/>
              <a:t>“ Malaysia Geospatial Data Infrastructure (</a:t>
            </a:r>
            <a:r>
              <a:rPr lang="en-US" sz="1300" b="1" i="1" dirty="0" err="1"/>
              <a:t>MyGDI</a:t>
            </a:r>
            <a:r>
              <a:rPr lang="en-US" sz="1300" b="1" i="1" dirty="0"/>
              <a:t>) enables people to discover, share and use geospatial information and services. ” </a:t>
            </a:r>
            <a:endParaRPr lang="en-US" sz="1300" dirty="0"/>
          </a:p>
          <a:p>
            <a:r>
              <a:rPr lang="en-US" sz="1300" dirty="0" smtClean="0"/>
              <a:t>.</a:t>
            </a:r>
            <a:endParaRPr lang="en-US" sz="1300" dirty="0"/>
          </a:p>
          <a:p>
            <a:endParaRPr lang="en-US" sz="1300" dirty="0"/>
          </a:p>
        </p:txBody>
      </p:sp>
      <p:sp>
        <p:nvSpPr>
          <p:cNvPr id="4" name="Slide Number Placeholder 3"/>
          <p:cNvSpPr>
            <a:spLocks noGrp="1"/>
          </p:cNvSpPr>
          <p:nvPr>
            <p:ph type="sldNum" sz="quarter" idx="10"/>
          </p:nvPr>
        </p:nvSpPr>
        <p:spPr/>
        <p:txBody>
          <a:bodyPr/>
          <a:lstStyle/>
          <a:p>
            <a:fld id="{4478C0FD-2E87-4CD9-BA4B-A7ED5CFBFAA0}" type="slidenum">
              <a:rPr lang="en-US" smtClean="0"/>
              <a:t>2</a:t>
            </a:fld>
            <a:endParaRPr lang="en-US"/>
          </a:p>
        </p:txBody>
      </p:sp>
    </p:spTree>
    <p:extLst>
      <p:ext uri="{BB962C8B-B14F-4D97-AF65-F5344CB8AC3E}">
        <p14:creationId xmlns:p14="http://schemas.microsoft.com/office/powerpoint/2010/main" val="3028210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constitutes an MSDI? Or key components of MSDI.</a:t>
            </a:r>
          </a:p>
          <a:p>
            <a:endParaRPr lang="en-US" dirty="0" smtClean="0"/>
          </a:p>
          <a:p>
            <a:r>
              <a:rPr lang="en-US" u="sng" dirty="0" smtClean="0"/>
              <a:t>Policy and Governance</a:t>
            </a:r>
          </a:p>
          <a:p>
            <a:endParaRPr lang="en-US" dirty="0" smtClean="0"/>
          </a:p>
          <a:p>
            <a:r>
              <a:rPr lang="en-US" dirty="0" smtClean="0"/>
              <a:t>A policy must be define clearly,</a:t>
            </a:r>
            <a:r>
              <a:rPr lang="en-US" baseline="0" dirty="0" smtClean="0"/>
              <a:t> in order the </a:t>
            </a:r>
            <a:r>
              <a:rPr lang="en-US" dirty="0" smtClean="0"/>
              <a:t>information that is interoperable. As I mentioned before, policy</a:t>
            </a:r>
            <a:r>
              <a:rPr lang="en-US" baseline="0" dirty="0" smtClean="0"/>
              <a:t> and governance under </a:t>
            </a:r>
            <a:r>
              <a:rPr lang="en-US" baseline="0" dirty="0" err="1" smtClean="0"/>
              <a:t>MaCGDI</a:t>
            </a:r>
            <a:r>
              <a:rPr lang="en-US" baseline="0" dirty="0" smtClean="0"/>
              <a:t>.</a:t>
            </a:r>
          </a:p>
          <a:p>
            <a:endParaRPr lang="en-US" dirty="0" smtClean="0"/>
          </a:p>
          <a:p>
            <a:r>
              <a:rPr lang="en-US" dirty="0" smtClean="0"/>
              <a:t>People &amp; </a:t>
            </a:r>
            <a:r>
              <a:rPr lang="en-US" dirty="0" err="1" smtClean="0"/>
              <a:t>Organisations</a:t>
            </a:r>
            <a:endParaRPr lang="en-US" dirty="0" smtClean="0"/>
          </a:p>
          <a:p>
            <a:endParaRPr lang="en-US" dirty="0" smtClean="0"/>
          </a:p>
          <a:p>
            <a:r>
              <a:rPr lang="en-US" dirty="0" smtClean="0"/>
              <a:t>Functional MSDI requires willingness and practical co-operation between the various </a:t>
            </a:r>
            <a:r>
              <a:rPr lang="en-US" dirty="0" err="1" smtClean="0"/>
              <a:t>organisations</a:t>
            </a:r>
            <a:r>
              <a:rPr lang="en-US" dirty="0" smtClean="0"/>
              <a:t> that create, share and use information to implement the overall policy. There should also be a clearly defined governance structure and transparency in decision-making and reporting to foster a shared sense of working towards a common goal.</a:t>
            </a:r>
          </a:p>
          <a:p>
            <a:endParaRPr lang="en-US" dirty="0" smtClean="0"/>
          </a:p>
          <a:p>
            <a:r>
              <a:rPr lang="en-US" dirty="0" smtClean="0"/>
              <a:t>Standards: International Standards for geographic information exist or are being developed and, in many areas, sector-based standards are being put in place that depend on these over-arching standards. For example; IHO S-57; and also S-100 relies in turn on the ISO 19100 series of geographic standards. The standards work of the Open Geospatial Consortium (OGC) especially in the areas of data content modelling, data transport, and web services are critical to developing a robust SDI approach;</a:t>
            </a:r>
          </a:p>
          <a:p>
            <a:endParaRPr lang="en-US" dirty="0" smtClean="0"/>
          </a:p>
          <a:p>
            <a:r>
              <a:rPr lang="en-US" dirty="0" smtClean="0"/>
              <a:t>Technology: The provision of technical infrastructure will enable the delivery of data and services to allow the viewing, transformation and downloading of information. As the technical infrastructure matures, development can include the ability to work within various geodetic systems and transform data between such systems; and </a:t>
            </a:r>
          </a:p>
          <a:p>
            <a:endParaRPr lang="en-US" dirty="0" smtClean="0"/>
          </a:p>
          <a:p>
            <a:r>
              <a:rPr lang="en-US" dirty="0" smtClean="0"/>
              <a:t>Metadata: At its simplest, metadata is “data about data” and describes the characteristics of a dataset (i.e. content, value and limitations) and is normally held in a metadata management system or clearinghouse to provide mechanisms of search and retrieval. It is a vital component in “discovering” data and information and understanding how the data can be used.</a:t>
            </a:r>
          </a:p>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3</a:t>
            </a:fld>
            <a:endParaRPr lang="en-US"/>
          </a:p>
        </p:txBody>
      </p:sp>
    </p:spTree>
    <p:extLst>
      <p:ext uri="{BB962C8B-B14F-4D97-AF65-F5344CB8AC3E}">
        <p14:creationId xmlns:p14="http://schemas.microsoft.com/office/powerpoint/2010/main" val="2798360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aseline="0" dirty="0" smtClean="0"/>
              <a:t>I would like to stress that the </a:t>
            </a:r>
            <a:r>
              <a:rPr lang="en-US" baseline="0" dirty="0" err="1" smtClean="0"/>
              <a:t>MyGDI</a:t>
            </a:r>
            <a:r>
              <a:rPr lang="en-US" baseline="0" dirty="0" smtClean="0"/>
              <a:t> governance/components is the real driving for </a:t>
            </a:r>
            <a:r>
              <a:rPr lang="en-US" baseline="0" dirty="0" err="1" smtClean="0"/>
              <a:t>for</a:t>
            </a:r>
            <a:r>
              <a:rPr lang="en-US" baseline="0" dirty="0" smtClean="0"/>
              <a:t> the success of </a:t>
            </a:r>
            <a:r>
              <a:rPr lang="en-US" baseline="0" dirty="0" err="1" smtClean="0"/>
              <a:t>MyGDI</a:t>
            </a:r>
            <a:r>
              <a:rPr lang="en-US" baseline="0" dirty="0" smtClean="0"/>
              <a:t> </a:t>
            </a:r>
            <a:r>
              <a:rPr lang="en-US" baseline="0" dirty="0" err="1" smtClean="0"/>
              <a:t>Programme</a:t>
            </a:r>
            <a:r>
              <a:rPr lang="en-US" baseline="0" dirty="0" smtClean="0"/>
              <a:t>.</a:t>
            </a:r>
          </a:p>
          <a:p>
            <a:endParaRPr lang="en-US" dirty="0" smtClean="0"/>
          </a:p>
          <a:p>
            <a:r>
              <a:rPr lang="en-US" dirty="0" err="1" smtClean="0"/>
              <a:t>MyGDI</a:t>
            </a:r>
            <a:r>
              <a:rPr lang="en-US" dirty="0" smtClean="0"/>
              <a:t> Governance</a:t>
            </a:r>
          </a:p>
          <a:p>
            <a:r>
              <a:rPr lang="en-US" dirty="0" smtClean="0"/>
              <a:t>In order to manage the development and operation of </a:t>
            </a:r>
            <a:r>
              <a:rPr lang="en-US" dirty="0" err="1" smtClean="0"/>
              <a:t>MyGDI</a:t>
            </a:r>
            <a:r>
              <a:rPr lang="en-US" dirty="0" smtClean="0"/>
              <a:t>, a </a:t>
            </a:r>
            <a:r>
              <a:rPr lang="en-US" dirty="0" err="1" smtClean="0"/>
              <a:t>MyGDI</a:t>
            </a:r>
            <a:r>
              <a:rPr lang="en-US" dirty="0" smtClean="0"/>
              <a:t> National Coordinating Committee (MNCC) was formed with the role of a central policy and decision making body on matters pertaining to the implementation, development and operations of the </a:t>
            </a:r>
            <a:r>
              <a:rPr lang="en-US" dirty="0" err="1" smtClean="0"/>
              <a:t>MyGDI</a:t>
            </a:r>
            <a:r>
              <a:rPr lang="en-US" dirty="0" smtClean="0"/>
              <a:t> </a:t>
            </a:r>
            <a:r>
              <a:rPr lang="en-US" dirty="0" err="1" smtClean="0"/>
              <a:t>programmes</a:t>
            </a:r>
            <a:r>
              <a:rPr lang="en-US" dirty="0" smtClean="0"/>
              <a:t> and initiatives. Besides the coordinating committees, there are three Technical Committees - Framework Technical Committee, Standard Technical Committee and Clearinghouse Technical Committee. The </a:t>
            </a:r>
            <a:r>
              <a:rPr lang="en-US" dirty="0" err="1" smtClean="0"/>
              <a:t>MaCGDI</a:t>
            </a:r>
            <a:r>
              <a:rPr lang="en-US" dirty="0" smtClean="0"/>
              <a:t> activities are mainly driven by these three technical committee. Complementing to these committees is the </a:t>
            </a:r>
            <a:r>
              <a:rPr lang="en-US" dirty="0" err="1" smtClean="0"/>
              <a:t>MyGDI</a:t>
            </a:r>
            <a:r>
              <a:rPr lang="en-US" dirty="0" smtClean="0"/>
              <a:t> State Coordinating Committees (MSCC) and the </a:t>
            </a:r>
            <a:r>
              <a:rPr lang="en-US" dirty="0" err="1" smtClean="0"/>
              <a:t>MyGDI</a:t>
            </a:r>
            <a:r>
              <a:rPr lang="en-US" dirty="0" smtClean="0"/>
              <a:t> State Technical Committee (MSTC). </a:t>
            </a:r>
          </a:p>
          <a:p>
            <a:endParaRPr lang="en-US" dirty="0" smtClean="0"/>
          </a:p>
          <a:p>
            <a:r>
              <a:rPr lang="en-US" dirty="0" smtClean="0"/>
              <a:t>MNCC is responsible to the Government of Malaysia in:</a:t>
            </a:r>
          </a:p>
          <a:p>
            <a:pPr marL="181240" indent="-181240">
              <a:buFont typeface="Arial" panose="020B0604020202020204" pitchFamily="34" charset="0"/>
              <a:buChar char="•"/>
            </a:pPr>
            <a:r>
              <a:rPr lang="en-US" dirty="0" smtClean="0"/>
              <a:t> Specifying the principles and guidelines for the development and implementation of </a:t>
            </a:r>
            <a:r>
              <a:rPr lang="en-US" dirty="0" err="1" smtClean="0"/>
              <a:t>MyGDI</a:t>
            </a:r>
            <a:r>
              <a:rPr lang="en-US" dirty="0" smtClean="0"/>
              <a:t>;</a:t>
            </a:r>
          </a:p>
          <a:p>
            <a:pPr marL="181240" indent="-181240">
              <a:buFont typeface="Arial" panose="020B0604020202020204" pitchFamily="34" charset="0"/>
              <a:buChar char="•"/>
            </a:pPr>
            <a:r>
              <a:rPr lang="en-US" dirty="0" smtClean="0"/>
              <a:t> Establishing working committees as periodically required;</a:t>
            </a:r>
          </a:p>
          <a:p>
            <a:pPr marL="181240" indent="-181240">
              <a:buFont typeface="Arial" panose="020B0604020202020204" pitchFamily="34" charset="0"/>
              <a:buChar char="•"/>
            </a:pPr>
            <a:r>
              <a:rPr lang="en-US" dirty="0" smtClean="0"/>
              <a:t> Coordinating and monitoring the development and implementation of </a:t>
            </a:r>
            <a:r>
              <a:rPr lang="en-US" dirty="0" err="1" smtClean="0"/>
              <a:t>MyGDI</a:t>
            </a:r>
            <a:r>
              <a:rPr lang="en-US" dirty="0" smtClean="0"/>
              <a:t> through committees that are established under MNCC;</a:t>
            </a:r>
          </a:p>
          <a:p>
            <a:pPr marL="181240" indent="-181240">
              <a:buFont typeface="Arial" panose="020B0604020202020204" pitchFamily="34" charset="0"/>
              <a:buChar char="•"/>
            </a:pPr>
            <a:r>
              <a:rPr lang="en-US" dirty="0" smtClean="0"/>
              <a:t> Ensuring the requirements for financial, manpower and technological resources for </a:t>
            </a:r>
            <a:r>
              <a:rPr lang="en-US" dirty="0" err="1" smtClean="0"/>
              <a:t>MyGDI</a:t>
            </a:r>
            <a:r>
              <a:rPr lang="en-US" dirty="0" smtClean="0"/>
              <a:t> activities are prepared. </a:t>
            </a:r>
          </a:p>
          <a:p>
            <a:pPr marL="181240" indent="-181240">
              <a:buFont typeface="Arial" panose="020B0604020202020204" pitchFamily="34" charset="0"/>
              <a:buChar char="•"/>
            </a:pPr>
            <a:endParaRPr lang="en-US" dirty="0" smtClean="0"/>
          </a:p>
          <a:p>
            <a:r>
              <a:rPr lang="en-US" b="1" dirty="0" err="1" smtClean="0"/>
              <a:t>MyGDI</a:t>
            </a:r>
            <a:r>
              <a:rPr lang="en-US" b="1" dirty="0" smtClean="0"/>
              <a:t> Framework Technical Committee (MFTC)</a:t>
            </a:r>
          </a:p>
          <a:p>
            <a:r>
              <a:rPr lang="en-US" dirty="0" smtClean="0"/>
              <a:t>MFTC responsible to the </a:t>
            </a:r>
            <a:r>
              <a:rPr lang="en-US" dirty="0" err="1" smtClean="0"/>
              <a:t>MyGDI</a:t>
            </a:r>
            <a:r>
              <a:rPr lang="en-US" dirty="0" smtClean="0"/>
              <a:t> National Coordinating Committee (MNCC) in:</a:t>
            </a:r>
          </a:p>
          <a:p>
            <a:pPr marL="181240" indent="-181240">
              <a:buFont typeface="Arial" panose="020B0604020202020204" pitchFamily="34" charset="0"/>
              <a:buChar char="•"/>
            </a:pPr>
            <a:r>
              <a:rPr lang="en-US" dirty="0" smtClean="0"/>
              <a:t> Formulating policies and guidelines to ensure effective sharing of geospatial data through </a:t>
            </a:r>
            <a:r>
              <a:rPr lang="en-US" dirty="0" err="1" smtClean="0"/>
              <a:t>MyGDI</a:t>
            </a:r>
            <a:r>
              <a:rPr lang="en-US" dirty="0" smtClean="0"/>
              <a:t>;</a:t>
            </a:r>
          </a:p>
          <a:p>
            <a:pPr marL="181240" indent="-181240">
              <a:buFont typeface="Arial" panose="020B0604020202020204" pitchFamily="34" charset="0"/>
              <a:buChar char="•"/>
            </a:pPr>
            <a:r>
              <a:rPr lang="en-US" dirty="0" smtClean="0"/>
              <a:t> Coordinating the development and utilization of data framework in </a:t>
            </a:r>
            <a:r>
              <a:rPr lang="en-US" dirty="0" err="1" smtClean="0"/>
              <a:t>MyGDI</a:t>
            </a:r>
            <a:r>
              <a:rPr lang="en-US" dirty="0" smtClean="0"/>
              <a:t>;</a:t>
            </a:r>
          </a:p>
          <a:p>
            <a:pPr marL="181240" indent="-181240">
              <a:buFont typeface="Arial" panose="020B0604020202020204" pitchFamily="34" charset="0"/>
              <a:buChar char="•"/>
            </a:pPr>
            <a:r>
              <a:rPr lang="en-US" dirty="0" smtClean="0"/>
              <a:t> Monitoring the implementation of policies and guidelines; and</a:t>
            </a:r>
          </a:p>
          <a:p>
            <a:pPr marL="181240" indent="-181240">
              <a:buFont typeface="Arial" panose="020B0604020202020204" pitchFamily="34" charset="0"/>
              <a:buChar char="•"/>
            </a:pPr>
            <a:r>
              <a:rPr lang="en-US" dirty="0" smtClean="0"/>
              <a:t> Creating the awareness and commitment among the agencies in the development of data framework.</a:t>
            </a:r>
          </a:p>
          <a:p>
            <a:r>
              <a:rPr lang="en-US" dirty="0" smtClean="0"/>
              <a:t> </a:t>
            </a:r>
          </a:p>
          <a:p>
            <a:r>
              <a:rPr lang="en-US" dirty="0" smtClean="0"/>
              <a:t>Functions:</a:t>
            </a:r>
          </a:p>
          <a:p>
            <a:pPr marL="181240" indent="-181240">
              <a:buFont typeface="Arial" panose="020B0604020202020204" pitchFamily="34" charset="0"/>
              <a:buChar char="•"/>
            </a:pPr>
            <a:r>
              <a:rPr lang="en-US" dirty="0" smtClean="0"/>
              <a:t> To assist in the establishment and development of </a:t>
            </a:r>
            <a:r>
              <a:rPr lang="en-US" dirty="0" err="1" smtClean="0"/>
              <a:t>MyGDI</a:t>
            </a:r>
            <a:r>
              <a:rPr lang="en-US" dirty="0" smtClean="0"/>
              <a:t> Data Framework;</a:t>
            </a:r>
          </a:p>
          <a:p>
            <a:pPr marL="181240" indent="-181240">
              <a:buFont typeface="Arial" panose="020B0604020202020204" pitchFamily="34" charset="0"/>
              <a:buChar char="•"/>
            </a:pPr>
            <a:r>
              <a:rPr lang="en-US" dirty="0" smtClean="0"/>
              <a:t> To provide policies and guidelines to ensure the effectiveness of </a:t>
            </a:r>
            <a:r>
              <a:rPr lang="en-US" dirty="0" err="1" smtClean="0"/>
              <a:t>MyGDI</a:t>
            </a:r>
            <a:r>
              <a:rPr lang="en-US" dirty="0" smtClean="0"/>
              <a:t> Data Framework;</a:t>
            </a:r>
          </a:p>
          <a:p>
            <a:pPr marL="181240" indent="-181240">
              <a:buFont typeface="Arial" panose="020B0604020202020204" pitchFamily="34" charset="0"/>
              <a:buChar char="•"/>
            </a:pPr>
            <a:r>
              <a:rPr lang="en-US" dirty="0" smtClean="0"/>
              <a:t> To coordinate the activities of the framework members; and</a:t>
            </a:r>
          </a:p>
          <a:p>
            <a:pPr marL="181240" indent="-181240">
              <a:buFont typeface="Arial" panose="020B0604020202020204" pitchFamily="34" charset="0"/>
              <a:buChar char="•"/>
            </a:pPr>
            <a:r>
              <a:rPr lang="en-US" dirty="0" smtClean="0"/>
              <a:t> To coordinate training and human resource development.</a:t>
            </a:r>
          </a:p>
          <a:p>
            <a:pPr marL="181240" indent="-181240">
              <a:buFont typeface="Arial" panose="020B0604020202020204" pitchFamily="34" charset="0"/>
              <a:buChar char="•"/>
            </a:pPr>
            <a:endParaRPr lang="en-US" dirty="0" smtClean="0"/>
          </a:p>
          <a:p>
            <a:r>
              <a:rPr lang="en-US" b="1" dirty="0" smtClean="0"/>
              <a:t>MSTC responsible to the </a:t>
            </a:r>
            <a:r>
              <a:rPr lang="en-US" b="1" dirty="0" err="1" smtClean="0"/>
              <a:t>MyGDI</a:t>
            </a:r>
            <a:r>
              <a:rPr lang="en-US" b="1" dirty="0" smtClean="0"/>
              <a:t> National Coordinating Committee (MNCC) in:</a:t>
            </a:r>
          </a:p>
          <a:p>
            <a:pPr marL="181240" indent="-181240">
              <a:buFont typeface="Arial" panose="020B0604020202020204" pitchFamily="34" charset="0"/>
              <a:buChar char="•"/>
            </a:pPr>
            <a:r>
              <a:rPr lang="en-US" dirty="0" smtClean="0"/>
              <a:t> Developing standards for geographic information/geomatics in </a:t>
            </a:r>
            <a:r>
              <a:rPr lang="en-US" dirty="0" err="1" smtClean="0"/>
              <a:t>MyGDI</a:t>
            </a:r>
            <a:r>
              <a:rPr lang="en-US" dirty="0" smtClean="0"/>
              <a:t>;</a:t>
            </a:r>
          </a:p>
          <a:p>
            <a:pPr marL="181240" indent="-181240">
              <a:buFont typeface="Arial" panose="020B0604020202020204" pitchFamily="34" charset="0"/>
              <a:buChar char="•"/>
            </a:pPr>
            <a:r>
              <a:rPr lang="en-US" dirty="0" smtClean="0"/>
              <a:t> Coordinating and monitoring the usage of standards for geographic information/geomatics in </a:t>
            </a:r>
            <a:r>
              <a:rPr lang="en-US" dirty="0" err="1" smtClean="0"/>
              <a:t>MyGDI</a:t>
            </a:r>
            <a:r>
              <a:rPr lang="en-US" dirty="0" smtClean="0"/>
              <a:t> for the purpose of data sharing; and</a:t>
            </a:r>
          </a:p>
          <a:p>
            <a:pPr marL="181240" indent="-181240">
              <a:buFont typeface="Arial" panose="020B0604020202020204" pitchFamily="34" charset="0"/>
              <a:buChar char="•"/>
            </a:pPr>
            <a:r>
              <a:rPr lang="en-US" dirty="0" smtClean="0"/>
              <a:t> Collaborating with SIRIM Technical Committee for Geographic information/Geomatics Standards and other standards technical committees in the development and updating of the Malaysian Standards.</a:t>
            </a:r>
          </a:p>
          <a:p>
            <a:r>
              <a:rPr lang="en-US" dirty="0" smtClean="0"/>
              <a:t> </a:t>
            </a:r>
          </a:p>
          <a:p>
            <a:r>
              <a:rPr lang="en-US" dirty="0" smtClean="0"/>
              <a:t>Objective:</a:t>
            </a:r>
          </a:p>
          <a:p>
            <a:r>
              <a:rPr lang="en-US" dirty="0" smtClean="0"/>
              <a:t>The main objective of this committee is to develop standards for sharing geospatial data, including metadata;</a:t>
            </a:r>
          </a:p>
          <a:p>
            <a:r>
              <a:rPr lang="en-US" dirty="0" smtClean="0"/>
              <a:t> </a:t>
            </a:r>
          </a:p>
          <a:p>
            <a:r>
              <a:rPr lang="en-US" dirty="0" smtClean="0"/>
              <a:t>Functions:</a:t>
            </a:r>
          </a:p>
          <a:p>
            <a:pPr marL="181240" indent="-181240">
              <a:buFont typeface="Arial" panose="020B0604020202020204" pitchFamily="34" charset="0"/>
              <a:buChar char="•"/>
            </a:pPr>
            <a:r>
              <a:rPr lang="en-US" dirty="0" smtClean="0"/>
              <a:t> to design </a:t>
            </a:r>
            <a:r>
              <a:rPr lang="en-US" dirty="0" err="1" smtClean="0"/>
              <a:t>MyGDI</a:t>
            </a:r>
            <a:r>
              <a:rPr lang="en-US" dirty="0" smtClean="0"/>
              <a:t> Metadata Standard based on ISO/TC211</a:t>
            </a:r>
          </a:p>
          <a:p>
            <a:pPr marL="181240" indent="-181240">
              <a:buFont typeface="Arial" panose="020B0604020202020204" pitchFamily="34" charset="0"/>
              <a:buChar char="•"/>
            </a:pPr>
            <a:r>
              <a:rPr lang="en-US" dirty="0" smtClean="0"/>
              <a:t> to design standards for geospatial data exchange based on MS1759 and ISO/TC211</a:t>
            </a:r>
          </a:p>
          <a:p>
            <a:pPr marL="181240" indent="-181240">
              <a:buFont typeface="Arial" panose="020B0604020202020204" pitchFamily="34" charset="0"/>
              <a:buChar char="•"/>
            </a:pPr>
            <a:r>
              <a:rPr lang="en-US" dirty="0" smtClean="0"/>
              <a:t> to coordinate the use of </a:t>
            </a:r>
            <a:r>
              <a:rPr lang="en-US" dirty="0" err="1" smtClean="0"/>
              <a:t>MyGDI</a:t>
            </a:r>
            <a:r>
              <a:rPr lang="en-US" dirty="0" smtClean="0"/>
              <a:t> data exchange and metadata standard</a:t>
            </a:r>
          </a:p>
          <a:p>
            <a:pPr marL="181240" indent="-181240">
              <a:buFont typeface="Arial" panose="020B0604020202020204" pitchFamily="34" charset="0"/>
              <a:buChar char="•"/>
            </a:pPr>
            <a:endParaRPr lang="en-US" dirty="0" smtClean="0"/>
          </a:p>
          <a:p>
            <a:r>
              <a:rPr lang="en-US" b="1" dirty="0" err="1" smtClean="0"/>
              <a:t>MyGDI</a:t>
            </a:r>
            <a:r>
              <a:rPr lang="en-US" b="1" dirty="0" smtClean="0"/>
              <a:t> Clearinghouse Technical Committee Responsible </a:t>
            </a:r>
            <a:r>
              <a:rPr lang="en-US" dirty="0" smtClean="0"/>
              <a:t>to the MNCC in:</a:t>
            </a:r>
          </a:p>
          <a:p>
            <a:pPr marL="181240" indent="-181240">
              <a:buFont typeface="Arial" panose="020B0604020202020204" pitchFamily="34" charset="0"/>
              <a:buChar char="•"/>
            </a:pPr>
            <a:r>
              <a:rPr lang="en-US" dirty="0" smtClean="0"/>
              <a:t> Formulating policies and guidelines related to the operation of </a:t>
            </a:r>
            <a:r>
              <a:rPr lang="en-US" dirty="0" err="1" smtClean="0"/>
              <a:t>MyGDI</a:t>
            </a:r>
            <a:r>
              <a:rPr lang="en-US" dirty="0" smtClean="0"/>
              <a:t> Clearinghouse;</a:t>
            </a:r>
          </a:p>
          <a:p>
            <a:pPr marL="181240" indent="-181240">
              <a:buFont typeface="Arial" panose="020B0604020202020204" pitchFamily="34" charset="0"/>
              <a:buChar char="•"/>
            </a:pPr>
            <a:r>
              <a:rPr lang="en-US" dirty="0" smtClean="0"/>
              <a:t> </a:t>
            </a:r>
            <a:r>
              <a:rPr lang="en-US" dirty="0" err="1" smtClean="0"/>
              <a:t>Specifiying</a:t>
            </a:r>
            <a:r>
              <a:rPr lang="en-US" dirty="0" smtClean="0"/>
              <a:t> the resource requirements for the development and operation of MYGDI Clearinghouse;</a:t>
            </a:r>
          </a:p>
          <a:p>
            <a:pPr marL="181240" indent="-181240">
              <a:buFont typeface="Arial" panose="020B0604020202020204" pitchFamily="34" charset="0"/>
              <a:buChar char="•"/>
            </a:pPr>
            <a:r>
              <a:rPr lang="en-US" dirty="0" smtClean="0"/>
              <a:t> Ensuring current and complete publication of metadata and geospatial data; and</a:t>
            </a:r>
          </a:p>
          <a:p>
            <a:pPr marL="181240" indent="-181240">
              <a:buFont typeface="Arial" panose="020B0604020202020204" pitchFamily="34" charset="0"/>
              <a:buChar char="•"/>
            </a:pPr>
            <a:r>
              <a:rPr lang="en-US" dirty="0" smtClean="0"/>
              <a:t> Coordinating and monitoring the activities related to the operation and usage of </a:t>
            </a:r>
            <a:r>
              <a:rPr lang="en-US" dirty="0" err="1" smtClean="0"/>
              <a:t>MyGDI</a:t>
            </a:r>
            <a:r>
              <a:rPr lang="en-US" dirty="0" smtClean="0"/>
              <a:t> Clearinghouse.</a:t>
            </a:r>
          </a:p>
          <a:p>
            <a:r>
              <a:rPr lang="en-US" dirty="0" smtClean="0"/>
              <a:t> </a:t>
            </a:r>
          </a:p>
          <a:p>
            <a:r>
              <a:rPr lang="en-US" dirty="0" smtClean="0"/>
              <a:t>Functions:</a:t>
            </a:r>
          </a:p>
          <a:p>
            <a:pPr marL="181240" indent="-181240">
              <a:buFont typeface="Arial" panose="020B0604020202020204" pitchFamily="34" charset="0"/>
              <a:buChar char="•"/>
            </a:pPr>
            <a:r>
              <a:rPr lang="en-US" dirty="0" smtClean="0"/>
              <a:t> To develop </a:t>
            </a:r>
            <a:r>
              <a:rPr lang="en-US" dirty="0" err="1" smtClean="0"/>
              <a:t>MyGDI</a:t>
            </a:r>
            <a:r>
              <a:rPr lang="en-US" dirty="0" smtClean="0"/>
              <a:t> Clearinghouse;</a:t>
            </a:r>
          </a:p>
          <a:p>
            <a:pPr marL="181240" indent="-181240">
              <a:buFont typeface="Arial" panose="020B0604020202020204" pitchFamily="34" charset="0"/>
              <a:buChar char="•"/>
            </a:pPr>
            <a:r>
              <a:rPr lang="en-US" dirty="0" smtClean="0"/>
              <a:t> To specify the method of data production;</a:t>
            </a:r>
          </a:p>
          <a:p>
            <a:pPr marL="181240" indent="-181240">
              <a:buFont typeface="Arial" panose="020B0604020202020204" pitchFamily="34" charset="0"/>
              <a:buChar char="•"/>
            </a:pPr>
            <a:r>
              <a:rPr lang="en-US" dirty="0" smtClean="0"/>
              <a:t> To outline the procedure of data production; and</a:t>
            </a:r>
          </a:p>
          <a:p>
            <a:pPr marL="181240" indent="-181240">
              <a:buFont typeface="Arial" panose="020B0604020202020204" pitchFamily="34" charset="0"/>
              <a:buChar char="•"/>
            </a:pPr>
            <a:r>
              <a:rPr lang="en-US" dirty="0" smtClean="0"/>
              <a:t> To encourage data providers to use </a:t>
            </a:r>
            <a:r>
              <a:rPr lang="en-US" dirty="0" err="1" smtClean="0"/>
              <a:t>MyGDI</a:t>
            </a:r>
            <a:r>
              <a:rPr lang="en-US" dirty="0" smtClean="0"/>
              <a:t> Clearinghouse</a:t>
            </a:r>
          </a:p>
          <a:p>
            <a:pPr marL="181240" indent="-181240">
              <a:buFont typeface="Arial" panose="020B0604020202020204" pitchFamily="34" charset="0"/>
              <a:buChar char="•"/>
            </a:pPr>
            <a:endParaRPr lang="en-US" dirty="0" smtClean="0"/>
          </a:p>
          <a:p>
            <a:r>
              <a:rPr lang="en-US" b="1" dirty="0" smtClean="0"/>
              <a:t>Marine Geospatial (Marine SDI) Coordinating Committee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4</a:t>
            </a:fld>
            <a:endParaRPr lang="en-US"/>
          </a:p>
        </p:txBody>
      </p:sp>
    </p:spTree>
    <p:extLst>
      <p:ext uri="{BB962C8B-B14F-4D97-AF65-F5344CB8AC3E}">
        <p14:creationId xmlns:p14="http://schemas.microsoft.com/office/powerpoint/2010/main" val="1133539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err="1" smtClean="0">
                <a:latin typeface="Arial" panose="020B0604020202020204" pitchFamily="34" charset="0"/>
                <a:cs typeface="Arial" panose="020B0604020202020204" pitchFamily="34" charset="0"/>
              </a:rPr>
              <a:t>MyGDI</a:t>
            </a:r>
            <a:r>
              <a:rPr lang="en-US" b="1" u="sng" dirty="0" smtClean="0">
                <a:latin typeface="Arial" panose="020B0604020202020204" pitchFamily="34" charset="0"/>
                <a:cs typeface="Arial" panose="020B0604020202020204" pitchFamily="34" charset="0"/>
              </a:rPr>
              <a:t> National Coordinating Committee (MNCC) Meeting</a:t>
            </a:r>
          </a:p>
          <a:p>
            <a:endParaRPr lang="en-US" dirty="0" smtClean="0"/>
          </a:p>
          <a:p>
            <a:r>
              <a:rPr lang="en-US" dirty="0" err="1" smtClean="0"/>
              <a:t>MyGDI</a:t>
            </a:r>
            <a:r>
              <a:rPr lang="en-US" dirty="0" smtClean="0"/>
              <a:t> National Coordinating Committee (MNCC) is responsible to the Government of Malaysia in:</a:t>
            </a:r>
          </a:p>
          <a:p>
            <a:r>
              <a:rPr lang="en-US" dirty="0" smtClean="0"/>
              <a:t> </a:t>
            </a:r>
          </a:p>
          <a:p>
            <a:pPr marL="171450" indent="-171450">
              <a:buFont typeface="Arial" panose="020B0604020202020204" pitchFamily="34" charset="0"/>
              <a:buChar char="•"/>
            </a:pPr>
            <a:r>
              <a:rPr lang="en-US" dirty="0" smtClean="0"/>
              <a:t>Specifying the principles and guidelines for the development and implementation of </a:t>
            </a:r>
            <a:r>
              <a:rPr lang="en-US" dirty="0" err="1" smtClean="0"/>
              <a:t>MyGDI</a:t>
            </a:r>
            <a:r>
              <a:rPr lang="en-US" dirty="0" smtClean="0"/>
              <a:t>;</a:t>
            </a:r>
          </a:p>
          <a:p>
            <a:pPr marL="171450" indent="-171450">
              <a:buFont typeface="Arial" panose="020B0604020202020204" pitchFamily="34" charset="0"/>
              <a:buChar char="•"/>
            </a:pPr>
            <a:r>
              <a:rPr lang="en-US" dirty="0" smtClean="0"/>
              <a:t>Establishing working committees as periodically required;</a:t>
            </a:r>
          </a:p>
          <a:p>
            <a:pPr marL="171450" indent="-171450">
              <a:buFont typeface="Arial" panose="020B0604020202020204" pitchFamily="34" charset="0"/>
              <a:buChar char="•"/>
            </a:pPr>
            <a:r>
              <a:rPr lang="en-US" dirty="0" smtClean="0"/>
              <a:t>Coordinating and monitoring the development and implementation of </a:t>
            </a:r>
            <a:r>
              <a:rPr lang="en-US" dirty="0" err="1" smtClean="0"/>
              <a:t>MyGDI</a:t>
            </a:r>
            <a:r>
              <a:rPr lang="en-US" dirty="0" smtClean="0"/>
              <a:t> through committees that are established under MNCC;</a:t>
            </a:r>
          </a:p>
          <a:p>
            <a:pPr marL="171450" indent="-171450">
              <a:buFont typeface="Arial" panose="020B0604020202020204" pitchFamily="34" charset="0"/>
              <a:buChar char="•"/>
            </a:pPr>
            <a:r>
              <a:rPr lang="en-US" dirty="0" smtClean="0"/>
              <a:t>Ensuring the requirements for financial, manpower and technological resources for </a:t>
            </a:r>
            <a:r>
              <a:rPr lang="en-US" dirty="0" err="1" smtClean="0"/>
              <a:t>MyGDI</a:t>
            </a:r>
            <a:r>
              <a:rPr lang="en-US" dirty="0" smtClean="0"/>
              <a:t> activities are prepared</a:t>
            </a:r>
          </a:p>
          <a:p>
            <a:endParaRPr lang="en-US" dirty="0" smtClean="0"/>
          </a:p>
          <a:p>
            <a:pPr marL="0" indent="0">
              <a:buFont typeface="Arial" panose="020B0604020202020204" pitchFamily="34" charset="0"/>
              <a:buNone/>
            </a:pPr>
            <a:r>
              <a:rPr lang="en-US" b="1" u="sng" dirty="0" err="1" smtClean="0">
                <a:latin typeface="Arial" panose="020B0604020202020204" pitchFamily="34" charset="0"/>
                <a:cs typeface="Arial" panose="020B0604020202020204" pitchFamily="34" charset="0"/>
              </a:rPr>
              <a:t>MyGDI</a:t>
            </a:r>
            <a:r>
              <a:rPr lang="en-US" b="1" u="sng" dirty="0" smtClean="0">
                <a:latin typeface="Arial" panose="020B0604020202020204" pitchFamily="34" charset="0"/>
                <a:cs typeface="Arial" panose="020B0604020202020204" pitchFamily="34" charset="0"/>
              </a:rPr>
              <a:t> Framework Technical Committee (MFTC) Meeting</a:t>
            </a:r>
          </a:p>
          <a:p>
            <a:pPr marL="0" indent="0">
              <a:buFont typeface="Arial" panose="020B0604020202020204" pitchFamily="34" charset="0"/>
              <a:buNone/>
            </a:pPr>
            <a:endParaRPr lang="en-US" b="1" u="sng"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MFTC Responsible to the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 National Coordinating Committee (MNCC) in:</a:t>
            </a: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Formulating policies and guidelines to ensure effective sharing of geospatial data through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Coordinating the development and utilization of data framework in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Monitoring the implementation of policies and guidelines; and</a:t>
            </a:r>
          </a:p>
          <a:p>
            <a:pPr marL="0" indent="0">
              <a:buFont typeface="Arial" panose="020B0604020202020204" pitchFamily="34" charset="0"/>
              <a:buNone/>
            </a:pPr>
            <a:r>
              <a:rPr lang="en-US" dirty="0" smtClean="0">
                <a:latin typeface="Arial" panose="020B0604020202020204" pitchFamily="34" charset="0"/>
                <a:cs typeface="Arial" panose="020B0604020202020204" pitchFamily="34" charset="0"/>
              </a:rPr>
              <a:t>Creating the awareness and commitment among the agencies in the development of data framework.</a:t>
            </a:r>
          </a:p>
          <a:p>
            <a:endParaRPr lang="en-US" b="1" u="sng" dirty="0" smtClean="0">
              <a:latin typeface="Arial" panose="020B0604020202020204" pitchFamily="34" charset="0"/>
              <a:cs typeface="Arial" panose="020B0604020202020204" pitchFamily="34" charset="0"/>
            </a:endParaRPr>
          </a:p>
          <a:p>
            <a:r>
              <a:rPr lang="en-US" b="1" u="sng" dirty="0" err="1" smtClean="0">
                <a:latin typeface="Arial" panose="020B0604020202020204" pitchFamily="34" charset="0"/>
                <a:cs typeface="Arial" panose="020B0604020202020204" pitchFamily="34" charset="0"/>
              </a:rPr>
              <a:t>MyGDI</a:t>
            </a:r>
            <a:r>
              <a:rPr lang="en-US" b="1" u="sng" dirty="0" smtClean="0">
                <a:latin typeface="Arial" panose="020B0604020202020204" pitchFamily="34" charset="0"/>
                <a:cs typeface="Arial" panose="020B0604020202020204" pitchFamily="34" charset="0"/>
              </a:rPr>
              <a:t> Standards Technical Committee (MSTC) Meeting</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MSTC responsible to the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 National Coordinating Committee (MNCC) in:</a:t>
            </a:r>
          </a:p>
          <a:p>
            <a:r>
              <a:rPr lang="en-US" dirty="0" smtClean="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Developing standards for geographic information/geomatics in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Coordinating and monitoring the usage of standards for geographic information/geomatics in </a:t>
            </a:r>
            <a:r>
              <a:rPr lang="en-US" dirty="0" err="1" smtClean="0">
                <a:latin typeface="Arial" panose="020B0604020202020204" pitchFamily="34" charset="0"/>
                <a:cs typeface="Arial" panose="020B0604020202020204" pitchFamily="34" charset="0"/>
              </a:rPr>
              <a:t>MyGDI</a:t>
            </a:r>
            <a:r>
              <a:rPr lang="en-US" dirty="0" smtClean="0">
                <a:latin typeface="Arial" panose="020B0604020202020204" pitchFamily="34" charset="0"/>
                <a:cs typeface="Arial" panose="020B0604020202020204" pitchFamily="34" charset="0"/>
              </a:rPr>
              <a:t> for the purpose of data sharing;</a:t>
            </a: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and Collaborating with SIRIM Technical Committee for Geographic information/Geomatics Standards and other standards technical committees in the development and updating of the Malaysian Standards</a:t>
            </a:r>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The </a:t>
            </a:r>
            <a:r>
              <a:rPr lang="en-US" b="1" dirty="0" smtClean="0"/>
              <a:t>National Hydrographic Committee </a:t>
            </a:r>
            <a:r>
              <a:rPr lang="en-US" dirty="0" smtClean="0"/>
              <a:t>was created to unify the hydrography community in the Malaysia under a guiding body. It serves the purpose of monitoring and coordinating activities related to hydrography in Malaysia. </a:t>
            </a:r>
          </a:p>
          <a:p>
            <a:pPr marL="0" indent="0">
              <a:buFont typeface="Arial" panose="020B0604020202020204" pitchFamily="34" charset="0"/>
              <a:buNone/>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478C0FD-2E87-4CD9-BA4B-A7ED5CFBFAA0}" type="slidenum">
              <a:rPr lang="en-US" smtClean="0"/>
              <a:t>5</a:t>
            </a:fld>
            <a:endParaRPr lang="en-US"/>
          </a:p>
        </p:txBody>
      </p:sp>
    </p:spTree>
    <p:extLst>
      <p:ext uri="{BB962C8B-B14F-4D97-AF65-F5344CB8AC3E}">
        <p14:creationId xmlns:p14="http://schemas.microsoft.com/office/powerpoint/2010/main" val="372584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smtClean="0">
                <a:solidFill>
                  <a:schemeClr val="bg1"/>
                </a:solidFill>
                <a:latin typeface="Arial" panose="020B0604020202020204" pitchFamily="34" charset="0"/>
                <a:cs typeface="Arial" panose="020B0604020202020204" pitchFamily="34" charset="0"/>
              </a:rPr>
              <a:t>a.	Lead Agency :	National Hydrographic Centre</a:t>
            </a:r>
          </a:p>
          <a:p>
            <a:endParaRPr lang="en-US" sz="1700" dirty="0" smtClean="0">
              <a:solidFill>
                <a:schemeClr val="bg1"/>
              </a:solidFill>
              <a:latin typeface="Arial" panose="020B0604020202020204" pitchFamily="34" charset="0"/>
              <a:cs typeface="Arial" panose="020B0604020202020204" pitchFamily="34" charset="0"/>
            </a:endParaRPr>
          </a:p>
          <a:p>
            <a:r>
              <a:rPr lang="en-US" sz="1700" dirty="0" smtClean="0">
                <a:solidFill>
                  <a:schemeClr val="bg1"/>
                </a:solidFill>
                <a:latin typeface="Arial" panose="020B0604020202020204" pitchFamily="34" charset="0"/>
                <a:cs typeface="Arial" panose="020B0604020202020204" pitchFamily="34" charset="0"/>
              </a:rPr>
              <a:t>b.	Secretariat :	Malaysian Centre for Geospatial Data Infrastructure (</a:t>
            </a:r>
            <a:r>
              <a:rPr lang="en-US" sz="1700" dirty="0" err="1" smtClean="0">
                <a:solidFill>
                  <a:schemeClr val="bg1"/>
                </a:solidFill>
                <a:latin typeface="Arial" panose="020B0604020202020204" pitchFamily="34" charset="0"/>
                <a:cs typeface="Arial" panose="020B0604020202020204" pitchFamily="34" charset="0"/>
              </a:rPr>
              <a:t>MaCGDI</a:t>
            </a:r>
            <a:r>
              <a:rPr lang="en-US" sz="1700" dirty="0" smtClean="0">
                <a:solidFill>
                  <a:schemeClr val="bg1"/>
                </a:solidFill>
                <a:latin typeface="Arial" panose="020B0604020202020204" pitchFamily="34" charset="0"/>
                <a:cs typeface="Arial" panose="020B0604020202020204" pitchFamily="34" charset="0"/>
              </a:rPr>
              <a:t>)</a:t>
            </a:r>
          </a:p>
          <a:p>
            <a:endParaRPr lang="en-US" sz="1700" dirty="0" smtClean="0">
              <a:solidFill>
                <a:schemeClr val="bg1"/>
              </a:solidFill>
              <a:latin typeface="Arial" panose="020B0604020202020204" pitchFamily="34" charset="0"/>
              <a:cs typeface="Arial" panose="020B0604020202020204" pitchFamily="34" charset="0"/>
            </a:endParaRPr>
          </a:p>
          <a:p>
            <a:r>
              <a:rPr lang="en-US" sz="1700" dirty="0" smtClean="0">
                <a:solidFill>
                  <a:schemeClr val="bg1"/>
                </a:solidFill>
                <a:latin typeface="Arial" panose="020B0604020202020204" pitchFamily="34" charset="0"/>
                <a:cs typeface="Arial" panose="020B0604020202020204" pitchFamily="34" charset="0"/>
              </a:rPr>
              <a:t>c.	Permanent Members (Data Provider/ Ownership)</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of Survey and Mapping Malaysia (JUPEM)</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Minerals and Geoscience Department Malaysia (JMG)</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Malaysian Meteorological Department (MMD)</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Marine Department Malaysia (JLM)</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of Fisheries Malaysia (</a:t>
            </a:r>
            <a:r>
              <a:rPr lang="en-US" sz="1700" dirty="0" err="1" smtClean="0">
                <a:solidFill>
                  <a:schemeClr val="bg1"/>
                </a:solidFill>
                <a:latin typeface="Arial" panose="020B0604020202020204" pitchFamily="34" charset="0"/>
                <a:cs typeface="Arial" panose="020B0604020202020204" pitchFamily="34" charset="0"/>
              </a:rPr>
              <a:t>DoF</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of Marine Park Malaysia (DMPM)</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of National Heritage (DNH)</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Strategic Technology and S &amp; T Application Division (formerly NOD), MOSTI.</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Ministry of Energy, Green Technology and Water (</a:t>
            </a:r>
            <a:r>
              <a:rPr lang="en-US" sz="1700" dirty="0" err="1" smtClean="0">
                <a:solidFill>
                  <a:schemeClr val="bg1"/>
                </a:solidFill>
                <a:latin typeface="Arial" panose="020B0604020202020204" pitchFamily="34" charset="0"/>
                <a:cs typeface="Arial" panose="020B0604020202020204" pitchFamily="34" charset="0"/>
              </a:rPr>
              <a:t>KeTTHA</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National Water Services Commission (SPAN)</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Malaysian Communications and Multimedia Commission (MCMC)</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Malaysia Petroleum Management (MPM)</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Tenaga Nasional </a:t>
            </a:r>
            <a:r>
              <a:rPr lang="en-US" sz="1700" dirty="0" err="1" smtClean="0">
                <a:solidFill>
                  <a:schemeClr val="bg1"/>
                </a:solidFill>
                <a:latin typeface="Arial" panose="020B0604020202020204" pitchFamily="34" charset="0"/>
                <a:cs typeface="Arial" panose="020B0604020202020204" pitchFamily="34" charset="0"/>
              </a:rPr>
              <a:t>Berhad</a:t>
            </a:r>
            <a:r>
              <a:rPr lang="en-US" sz="1700" dirty="0" smtClean="0">
                <a:solidFill>
                  <a:schemeClr val="bg1"/>
                </a:solidFill>
                <a:latin typeface="Arial" panose="020B0604020202020204" pitchFamily="34" charset="0"/>
                <a:cs typeface="Arial" panose="020B0604020202020204" pitchFamily="34" charset="0"/>
              </a:rPr>
              <a:t> (TNB)</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Telekom Malaysia </a:t>
            </a:r>
            <a:r>
              <a:rPr lang="en-US" sz="1700" dirty="0" err="1" smtClean="0">
                <a:solidFill>
                  <a:schemeClr val="bg1"/>
                </a:solidFill>
                <a:latin typeface="Arial" panose="020B0604020202020204" pitchFamily="34" charset="0"/>
                <a:cs typeface="Arial" panose="020B0604020202020204" pitchFamily="34" charset="0"/>
              </a:rPr>
              <a:t>Berhad</a:t>
            </a:r>
            <a:r>
              <a:rPr lang="en-US" sz="1700" dirty="0" smtClean="0">
                <a:solidFill>
                  <a:schemeClr val="bg1"/>
                </a:solidFill>
                <a:latin typeface="Arial" panose="020B0604020202020204" pitchFamily="34" charset="0"/>
                <a:cs typeface="Arial" panose="020B0604020202020204" pitchFamily="34" charset="0"/>
              </a:rPr>
              <a:t> (TM)</a:t>
            </a:r>
          </a:p>
          <a:p>
            <a:r>
              <a:rPr lang="en-US" sz="1700" dirty="0" smtClean="0">
                <a:solidFill>
                  <a:schemeClr val="bg1"/>
                </a:solidFill>
                <a:latin typeface="Arial" panose="020B0604020202020204" pitchFamily="34" charset="0"/>
                <a:cs typeface="Arial" panose="020B0604020202020204" pitchFamily="34" charset="0"/>
              </a:rPr>
              <a:t>	Supporting Agencies</a:t>
            </a:r>
          </a:p>
          <a:p>
            <a:pPr lvl="1"/>
            <a:endParaRPr lang="en-US" sz="1700" dirty="0" smtClean="0">
              <a:solidFill>
                <a:schemeClr val="bg1"/>
              </a:solidFill>
              <a:latin typeface="Arial" panose="020B0604020202020204" pitchFamily="34" charset="0"/>
              <a:cs typeface="Arial" panose="020B0604020202020204" pitchFamily="34" charset="0"/>
            </a:endParaRPr>
          </a:p>
          <a:p>
            <a:pPr lvl="1"/>
            <a:r>
              <a:rPr lang="en-US" sz="1700" dirty="0" smtClean="0">
                <a:solidFill>
                  <a:schemeClr val="bg1"/>
                </a:solidFill>
                <a:latin typeface="Arial" panose="020B0604020202020204" pitchFamily="34" charset="0"/>
                <a:cs typeface="Arial" panose="020B0604020202020204" pitchFamily="34" charset="0"/>
              </a:rPr>
              <a:t>(1)	</a:t>
            </a:r>
            <a:r>
              <a:rPr lang="en-US" sz="1700" dirty="0" err="1" smtClean="0">
                <a:solidFill>
                  <a:schemeClr val="bg1"/>
                </a:solidFill>
                <a:latin typeface="Arial" panose="020B0604020202020204" pitchFamily="34" charset="0"/>
                <a:cs typeface="Arial" panose="020B0604020202020204" pitchFamily="34" charset="0"/>
              </a:rPr>
              <a:t>Majlis</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Keselamatan</a:t>
            </a:r>
            <a:r>
              <a:rPr lang="en-US" sz="1700" dirty="0" smtClean="0">
                <a:solidFill>
                  <a:schemeClr val="bg1"/>
                </a:solidFill>
                <a:latin typeface="Arial" panose="020B0604020202020204" pitchFamily="34" charset="0"/>
                <a:cs typeface="Arial" panose="020B0604020202020204" pitchFamily="34" charset="0"/>
              </a:rPr>
              <a:t> Negara (MKN)</a:t>
            </a:r>
          </a:p>
          <a:p>
            <a:pPr lvl="1"/>
            <a:r>
              <a:rPr lang="en-US" sz="1700" dirty="0" smtClean="0">
                <a:solidFill>
                  <a:schemeClr val="bg1"/>
                </a:solidFill>
                <a:latin typeface="Arial" panose="020B0604020202020204" pitchFamily="34" charset="0"/>
                <a:cs typeface="Arial" panose="020B0604020202020204" pitchFamily="34" charset="0"/>
              </a:rPr>
              <a:t>(2)	</a:t>
            </a:r>
            <a:r>
              <a:rPr lang="en-US" sz="1700" dirty="0" err="1" smtClean="0">
                <a:solidFill>
                  <a:schemeClr val="bg1"/>
                </a:solidFill>
                <a:latin typeface="Arial" panose="020B0604020202020204" pitchFamily="34" charset="0"/>
                <a:cs typeface="Arial" panose="020B0604020202020204" pitchFamily="34" charset="0"/>
              </a:rPr>
              <a:t>Agensi</a:t>
            </a:r>
            <a:r>
              <a:rPr lang="en-US" sz="1700" dirty="0" smtClean="0">
                <a:solidFill>
                  <a:schemeClr val="bg1"/>
                </a:solidFill>
                <a:latin typeface="Arial" panose="020B0604020202020204" pitchFamily="34" charset="0"/>
                <a:cs typeface="Arial" panose="020B0604020202020204" pitchFamily="34" charset="0"/>
              </a:rPr>
              <a:t> Remote Sensing Negara (ARSM)</a:t>
            </a:r>
          </a:p>
          <a:p>
            <a:pPr lvl="1"/>
            <a:r>
              <a:rPr lang="en-US" sz="1700" dirty="0" smtClean="0">
                <a:solidFill>
                  <a:schemeClr val="bg1"/>
                </a:solidFill>
                <a:latin typeface="Arial" panose="020B0604020202020204" pitchFamily="34" charset="0"/>
                <a:cs typeface="Arial" panose="020B0604020202020204" pitchFamily="34" charset="0"/>
              </a:rPr>
              <a:t>(3)	 </a:t>
            </a:r>
            <a:r>
              <a:rPr lang="en-US" sz="1700" dirty="0" err="1" smtClean="0">
                <a:solidFill>
                  <a:schemeClr val="bg1"/>
                </a:solidFill>
                <a:latin typeface="Arial" panose="020B0604020202020204" pitchFamily="34" charset="0"/>
                <a:cs typeface="Arial" panose="020B0604020202020204" pitchFamily="34" charset="0"/>
              </a:rPr>
              <a:t>Kementerian</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Perdagangan</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Dalam</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Negeri</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Koperasi</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dan</a:t>
            </a:r>
            <a:r>
              <a:rPr lang="en-US" sz="1700" dirty="0" smtClean="0">
                <a:solidFill>
                  <a:schemeClr val="bg1"/>
                </a:solidFill>
                <a:latin typeface="Arial" panose="020B0604020202020204" pitchFamily="34" charset="0"/>
                <a:cs typeface="Arial" panose="020B0604020202020204" pitchFamily="34" charset="0"/>
              </a:rPr>
              <a:t> </a:t>
            </a:r>
            <a:r>
              <a:rPr lang="en-US" sz="1700" dirty="0" err="1" smtClean="0">
                <a:solidFill>
                  <a:schemeClr val="bg1"/>
                </a:solidFill>
                <a:latin typeface="Arial" panose="020B0604020202020204" pitchFamily="34" charset="0"/>
                <a:cs typeface="Arial" panose="020B0604020202020204" pitchFamily="34" charset="0"/>
              </a:rPr>
              <a:t>Kepenggunaan</a:t>
            </a:r>
            <a:r>
              <a:rPr lang="en-US" sz="1700" dirty="0" smtClean="0">
                <a:solidFill>
                  <a:schemeClr val="bg1"/>
                </a:solidFill>
                <a:latin typeface="Arial" panose="020B0604020202020204" pitchFamily="34" charset="0"/>
                <a:cs typeface="Arial" panose="020B0604020202020204" pitchFamily="34" charset="0"/>
              </a:rPr>
              <a:t> (KPDNKK)</a:t>
            </a:r>
          </a:p>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6</a:t>
            </a:fld>
            <a:endParaRPr lang="en-US"/>
          </a:p>
        </p:txBody>
      </p:sp>
    </p:spTree>
    <p:extLst>
      <p:ext uri="{BB962C8B-B14F-4D97-AF65-F5344CB8AC3E}">
        <p14:creationId xmlns:p14="http://schemas.microsoft.com/office/powerpoint/2010/main" val="366071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7</a:t>
            </a:fld>
            <a:endParaRPr lang="en-US"/>
          </a:p>
        </p:txBody>
      </p:sp>
    </p:spTree>
    <p:extLst>
      <p:ext uri="{BB962C8B-B14F-4D97-AF65-F5344CB8AC3E}">
        <p14:creationId xmlns:p14="http://schemas.microsoft.com/office/powerpoint/2010/main" val="42064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u="sng" dirty="0">
                <a:latin typeface="Arial" panose="020B0604020202020204" pitchFamily="34" charset="0"/>
                <a:cs typeface="Arial" panose="020B0604020202020204" pitchFamily="34" charset="0"/>
              </a:rPr>
              <a:t>Framework Data Categories</a:t>
            </a:r>
          </a:p>
          <a:p>
            <a:r>
              <a:rPr lang="en-US" sz="800" dirty="0" err="1">
                <a:latin typeface="Arial" panose="020B0604020202020204" pitchFamily="34" charset="0"/>
                <a:cs typeface="Arial" panose="020B0604020202020204" pitchFamily="34" charset="0"/>
              </a:rPr>
              <a:t>Geodata</a:t>
            </a:r>
            <a:r>
              <a:rPr lang="en-US" sz="800" dirty="0">
                <a:latin typeface="Arial" panose="020B0604020202020204" pitchFamily="34" charset="0"/>
                <a:cs typeface="Arial" panose="020B0604020202020204" pitchFamily="34" charset="0"/>
              </a:rPr>
              <a:t> refers to a well defined fundamental geospatial data categories set up mutually among participating stakeholders. It's represented by customary data categories that users require, as well as environment to support the development and usage of this data on which agencies can create by overlaying their own information and thematic data with framework dataset. Through the mutual conception several government agencies or geospatial industry groups can define reliable data categories to accomplish their common objectives.</a:t>
            </a:r>
          </a:p>
          <a:p>
            <a:endParaRPr lang="en-US" sz="800" dirty="0">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12 </a:t>
            </a:r>
            <a:r>
              <a:rPr lang="en-US" sz="800" b="1" dirty="0" err="1">
                <a:latin typeface="Arial" panose="020B0604020202020204" pitchFamily="34" charset="0"/>
                <a:cs typeface="Arial" panose="020B0604020202020204" pitchFamily="34" charset="0"/>
              </a:rPr>
              <a:t>Catagories</a:t>
            </a:r>
            <a:r>
              <a:rPr lang="en-US" sz="800" b="1" dirty="0">
                <a:latin typeface="Arial" panose="020B0604020202020204" pitchFamily="34" charset="0"/>
                <a:cs typeface="Arial" panose="020B0604020202020204" pitchFamily="34" charset="0"/>
              </a:rPr>
              <a:t>/Theme</a:t>
            </a:r>
          </a:p>
          <a:p>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Aeronautical </a:t>
            </a:r>
            <a:r>
              <a:rPr lang="en-US" sz="800" dirty="0">
                <a:latin typeface="Arial" panose="020B0604020202020204" pitchFamily="34" charset="0"/>
                <a:cs typeface="Arial" panose="020B0604020202020204" pitchFamily="34" charset="0"/>
              </a:rPr>
              <a:t>This category contains geospatial information related to air transportation such as air space, aerodrome and airport.</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Built Environment </a:t>
            </a:r>
            <a:r>
              <a:rPr lang="en-US" sz="800" dirty="0">
                <a:latin typeface="Arial" panose="020B0604020202020204" pitchFamily="34" charset="0"/>
                <a:cs typeface="Arial" panose="020B0604020202020204" pitchFamily="34" charset="0"/>
              </a:rPr>
              <a:t>This category contains building, property or place designated for use as premises for residential, commercial, industrial, institutional, educational, religious, recreational, cemetery and built-up structures.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Demarcation </a:t>
            </a:r>
            <a:r>
              <a:rPr lang="en-US" sz="800" dirty="0">
                <a:latin typeface="Arial" panose="020B0604020202020204" pitchFamily="34" charset="0"/>
                <a:cs typeface="Arial" panose="020B0604020202020204" pitchFamily="34" charset="0"/>
              </a:rPr>
              <a:t>This category holds information on delimitation/delineation of topographic, maritime and cadastral features.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Geology </a:t>
            </a:r>
            <a:r>
              <a:rPr lang="en-US" sz="800" dirty="0">
                <a:latin typeface="Arial" panose="020B0604020202020204" pitchFamily="34" charset="0"/>
                <a:cs typeface="Arial" panose="020B0604020202020204" pitchFamily="34" charset="0"/>
              </a:rPr>
              <a:t>This category includes all geological mapping information and the related geoscience geospatial data including </a:t>
            </a:r>
            <a:r>
              <a:rPr lang="en-US" sz="800" dirty="0" err="1">
                <a:latin typeface="Arial" panose="020B0604020202020204" pitchFamily="34" charset="0"/>
                <a:cs typeface="Arial" panose="020B0604020202020204" pitchFamily="34" charset="0"/>
              </a:rPr>
              <a:t>geolithology</a:t>
            </a:r>
            <a:r>
              <a:rPr lang="en-US" sz="800" dirty="0">
                <a:latin typeface="Arial" panose="020B0604020202020204" pitchFamily="34" charset="0"/>
                <a:cs typeface="Arial" panose="020B0604020202020204" pitchFamily="34" charset="0"/>
              </a:rPr>
              <a:t>, mineral, fossils, mining, exploration, and geological features.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Hydrography </a:t>
            </a:r>
            <a:r>
              <a:rPr lang="en-US" sz="800" dirty="0">
                <a:latin typeface="Arial" panose="020B0604020202020204" pitchFamily="34" charset="0"/>
                <a:cs typeface="Arial" panose="020B0604020202020204" pitchFamily="34" charset="0"/>
              </a:rPr>
              <a:t>This category includes geospatial data on coastal hydrography, shoreline structures, fishing facilities, ports and </a:t>
            </a:r>
            <a:r>
              <a:rPr lang="en-US" sz="800" dirty="0" err="1">
                <a:latin typeface="Arial" panose="020B0604020202020204" pitchFamily="34" charset="0"/>
                <a:cs typeface="Arial" panose="020B0604020202020204" pitchFamily="34" charset="0"/>
              </a:rPr>
              <a:t>harbours</a:t>
            </a:r>
            <a:r>
              <a:rPr lang="en-US" sz="800" dirty="0">
                <a:latin typeface="Arial" panose="020B0604020202020204" pitchFamily="34" charset="0"/>
                <a:cs typeface="Arial" panose="020B0604020202020204" pitchFamily="34" charset="0"/>
              </a:rPr>
              <a:t>, navigation aids, danger and hazard, depth information, inland water, river structure, offshore information.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Hypsography </a:t>
            </a:r>
            <a:r>
              <a:rPr lang="en-US" sz="800" dirty="0">
                <a:latin typeface="Arial" panose="020B0604020202020204" pitchFamily="34" charset="0"/>
                <a:cs typeface="Arial" panose="020B0604020202020204" pitchFamily="34" charset="0"/>
              </a:rPr>
              <a:t>This category contains the geospatial information related to spot heights, contours, </a:t>
            </a:r>
            <a:r>
              <a:rPr lang="en-US" sz="800" dirty="0" err="1">
                <a:latin typeface="Arial" panose="020B0604020202020204" pitchFamily="34" charset="0"/>
                <a:cs typeface="Arial" panose="020B0604020202020204" pitchFamily="34" charset="0"/>
              </a:rPr>
              <a:t>altimetric</a:t>
            </a:r>
            <a:r>
              <a:rPr lang="en-US" sz="800" dirty="0">
                <a:latin typeface="Arial" panose="020B0604020202020204" pitchFamily="34" charset="0"/>
                <a:cs typeface="Arial" panose="020B0604020202020204" pitchFamily="34" charset="0"/>
              </a:rPr>
              <a:t> data and gravity data.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Soil </a:t>
            </a:r>
            <a:r>
              <a:rPr lang="en-US" sz="800" dirty="0">
                <a:latin typeface="Arial" panose="020B0604020202020204" pitchFamily="34" charset="0"/>
                <a:cs typeface="Arial" panose="020B0604020202020204" pitchFamily="34" charset="0"/>
              </a:rPr>
              <a:t>This category contains geospatial information related to soil classification such as </a:t>
            </a:r>
            <a:r>
              <a:rPr lang="en-US" sz="800" dirty="0" err="1">
                <a:latin typeface="Arial" panose="020B0604020202020204" pitchFamily="34" charset="0"/>
                <a:cs typeface="Arial" panose="020B0604020202020204" pitchFamily="34" charset="0"/>
              </a:rPr>
              <a:t>Histosols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Spodosols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Andisols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Oxisols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Vertisols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Ultisols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Mollisols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Alfisols</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Inceptisols</a:t>
            </a:r>
            <a:r>
              <a:rPr lang="en-US" sz="800" dirty="0">
                <a:latin typeface="Arial" panose="020B0604020202020204" pitchFamily="34" charset="0"/>
                <a:cs typeface="Arial" panose="020B0604020202020204" pitchFamily="34" charset="0"/>
              </a:rPr>
              <a:t> and </a:t>
            </a:r>
            <a:r>
              <a:rPr lang="en-US" sz="800" dirty="0" err="1">
                <a:latin typeface="Arial" panose="020B0604020202020204" pitchFamily="34" charset="0"/>
                <a:cs typeface="Arial" panose="020B0604020202020204" pitchFamily="34" charset="0"/>
              </a:rPr>
              <a:t>Entisols</a:t>
            </a:r>
            <a:r>
              <a:rPr lang="en-US" sz="800" dirty="0">
                <a:latin typeface="Arial" panose="020B0604020202020204" pitchFamily="34" charset="0"/>
                <a:cs typeface="Arial" panose="020B0604020202020204" pitchFamily="34" charset="0"/>
              </a:rPr>
              <a:t>.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Transportation </a:t>
            </a:r>
            <a:r>
              <a:rPr lang="en-US" sz="800" dirty="0">
                <a:latin typeface="Arial" panose="020B0604020202020204" pitchFamily="34" charset="0"/>
                <a:cs typeface="Arial" panose="020B0604020202020204" pitchFamily="34" charset="0"/>
              </a:rPr>
              <a:t>This category contains both land and water transportation geospatial information such as road network, rail line, water route and jetty terminal.</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  </a:t>
            </a:r>
          </a:p>
          <a:p>
            <a:pPr fontAlgn="base"/>
            <a:r>
              <a:rPr lang="en-US" sz="800" b="1" dirty="0">
                <a:latin typeface="Arial" panose="020B0604020202020204" pitchFamily="34" charset="0"/>
                <a:cs typeface="Arial" panose="020B0604020202020204" pitchFamily="34" charset="0"/>
              </a:rPr>
              <a:t>Utility </a:t>
            </a:r>
            <a:r>
              <a:rPr lang="en-US" sz="800" dirty="0">
                <a:latin typeface="Arial" panose="020B0604020202020204" pitchFamily="34" charset="0"/>
                <a:cs typeface="Arial" panose="020B0604020202020204" pitchFamily="34" charset="0"/>
              </a:rPr>
              <a:t>This category contains the geospatial information related to electricity, telecommunication, water supply, oil and gas, broadcasting, sewerage and waste management.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Vegetation </a:t>
            </a:r>
            <a:r>
              <a:rPr lang="en-US" sz="800" dirty="0">
                <a:latin typeface="Arial" panose="020B0604020202020204" pitchFamily="34" charset="0"/>
                <a:cs typeface="Arial" panose="020B0604020202020204" pitchFamily="34" charset="0"/>
              </a:rPr>
              <a:t>This category includes geospatial data on agricultural land use activities, boundaries and areas of vegetation such as forest, mangrove, wetland, dryland and cropland. </a:t>
            </a:r>
          </a:p>
          <a:p>
            <a:pPr fontAlgn="base"/>
            <a:endParaRPr lang="en-US" sz="800" dirty="0">
              <a:latin typeface="Arial" panose="020B0604020202020204" pitchFamily="34" charset="0"/>
              <a:cs typeface="Arial" panose="020B0604020202020204" pitchFamily="34" charset="0"/>
            </a:endParaRPr>
          </a:p>
          <a:p>
            <a:pPr fontAlgn="base"/>
            <a:r>
              <a:rPr lang="en-US" sz="800" b="1" dirty="0">
                <a:latin typeface="Arial" panose="020B0604020202020204" pitchFamily="34" charset="0"/>
                <a:cs typeface="Arial" panose="020B0604020202020204" pitchFamily="34" charset="0"/>
              </a:rPr>
              <a:t>Special Use (Specific Dataset) </a:t>
            </a:r>
            <a:r>
              <a:rPr lang="en-US" sz="800" dirty="0">
                <a:latin typeface="Arial" panose="020B0604020202020204" pitchFamily="34" charset="0"/>
                <a:cs typeface="Arial" panose="020B0604020202020204" pitchFamily="34" charset="0"/>
              </a:rPr>
              <a:t>This category contains the geospatial information related to terrain analysis dataset, meteorological dataset such as temperature and rainfall </a:t>
            </a:r>
            <a:r>
              <a:rPr lang="en-US" sz="800" dirty="0" err="1">
                <a:latin typeface="Arial" panose="020B0604020202020204" pitchFamily="34" charset="0"/>
                <a:cs typeface="Arial" panose="020B0604020202020204" pitchFamily="34" charset="0"/>
              </a:rPr>
              <a:t>isoline</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orthorectified</a:t>
            </a:r>
            <a:r>
              <a:rPr lang="en-US" sz="800" dirty="0">
                <a:latin typeface="Arial" panose="020B0604020202020204" pitchFamily="34" charset="0"/>
                <a:cs typeface="Arial" panose="020B0604020202020204" pitchFamily="34" charset="0"/>
              </a:rPr>
              <a:t> images, digital elevation model and geoid surface.</a:t>
            </a:r>
            <a:br>
              <a:rPr lang="en-US" sz="800" dirty="0">
                <a:latin typeface="Arial" panose="020B0604020202020204" pitchFamily="34" charset="0"/>
                <a:cs typeface="Arial" panose="020B0604020202020204" pitchFamily="34" charset="0"/>
              </a:rPr>
            </a:br>
            <a:r>
              <a:rPr lang="en-US" sz="800" dirty="0">
                <a:latin typeface="Arial" panose="020B0604020202020204" pitchFamily="34" charset="0"/>
                <a:cs typeface="Arial" panose="020B0604020202020204" pitchFamily="34" charset="0"/>
              </a:rPr>
              <a:t>  </a:t>
            </a:r>
          </a:p>
          <a:p>
            <a:pPr fontAlgn="base"/>
            <a:r>
              <a:rPr lang="en-US" sz="800" dirty="0">
                <a:latin typeface="Arial" panose="020B0604020202020204" pitchFamily="34" charset="0"/>
                <a:cs typeface="Arial" panose="020B0604020202020204" pitchFamily="34" charset="0"/>
              </a:rPr>
              <a:t> </a:t>
            </a:r>
            <a:r>
              <a:rPr lang="en-US" sz="800" b="1" dirty="0">
                <a:latin typeface="Arial" panose="020B0604020202020204" pitchFamily="34" charset="0"/>
                <a:cs typeface="Arial" panose="020B0604020202020204" pitchFamily="34" charset="0"/>
              </a:rPr>
              <a:t>General </a:t>
            </a:r>
            <a:r>
              <a:rPr lang="en-US" sz="800" dirty="0">
                <a:latin typeface="Arial" panose="020B0604020202020204" pitchFamily="34" charset="0"/>
                <a:cs typeface="Arial" panose="020B0604020202020204" pitchFamily="34" charset="0"/>
              </a:rPr>
              <a:t>This category includes </a:t>
            </a:r>
            <a:r>
              <a:rPr lang="en-US" sz="800" dirty="0" err="1">
                <a:latin typeface="Arial" panose="020B0604020202020204" pitchFamily="34" charset="0"/>
                <a:cs typeface="Arial" panose="020B0604020202020204" pitchFamily="34" charset="0"/>
              </a:rPr>
              <a:t>monumented</a:t>
            </a:r>
            <a:r>
              <a:rPr lang="en-US" sz="800" dirty="0">
                <a:latin typeface="Arial" panose="020B0604020202020204" pitchFamily="34" charset="0"/>
                <a:cs typeface="Arial" panose="020B0604020202020204" pitchFamily="34" charset="0"/>
              </a:rPr>
              <a:t> control points such as geodetic control station, benchmarks, tide station, standard traverse marks, ground control point, gravity station and remote sensing imagery such as aerial photography and satellite imagery  </a:t>
            </a:r>
          </a:p>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478C0FD-2E87-4CD9-BA4B-A7ED5CFBFAA0}" type="slidenum">
              <a:rPr lang="en-US" smtClean="0"/>
              <a:t>9</a:t>
            </a:fld>
            <a:endParaRPr lang="en-US"/>
          </a:p>
        </p:txBody>
      </p:sp>
    </p:spTree>
    <p:extLst>
      <p:ext uri="{BB962C8B-B14F-4D97-AF65-F5344CB8AC3E}">
        <p14:creationId xmlns:p14="http://schemas.microsoft.com/office/powerpoint/2010/main" val="61580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8C0FD-2E87-4CD9-BA4B-A7ED5CFBFAA0}" type="slidenum">
              <a:rPr lang="en-US" smtClean="0"/>
              <a:t>10</a:t>
            </a:fld>
            <a:endParaRPr lang="en-US"/>
          </a:p>
        </p:txBody>
      </p:sp>
    </p:spTree>
    <p:extLst>
      <p:ext uri="{BB962C8B-B14F-4D97-AF65-F5344CB8AC3E}">
        <p14:creationId xmlns:p14="http://schemas.microsoft.com/office/powerpoint/2010/main" val="215931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2/1/2017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2/1/2017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88720"/>
          </a:xfrm>
          <a:prstGeom prst="rect">
            <a:avLst/>
          </a:prstGeom>
        </p:spPr>
        <p:txBody>
          <a:bodyPr anchorCtr="0"/>
          <a:lstStyle>
            <a:lvl1pPr>
              <a:lnSpc>
                <a:spcPts val="3500"/>
              </a:lnSpc>
              <a:defRPr lang="en-GB" sz="4000" b="1">
                <a:solidFill>
                  <a:srgbClr val="FFFF00"/>
                </a:solidFill>
                <a:effectLst>
                  <a:outerShdw blurRad="38100" dist="38100" dir="2700000" algn="tl">
                    <a:srgbClr val="000000">
                      <a:alpha val="43137"/>
                    </a:srgbClr>
                  </a:outerShdw>
                </a:effectLst>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8777651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27200" y="25146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9AA3092-D3E8-4DE2-9AA6-0659894A2D13}" type="datetimeFigureOut">
              <a:rPr lang="en-US" smtClean="0"/>
              <a:pPr/>
              <a:t>2/1/2017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9119132-CF75-4F46-9CCE-02EE59BFB77E}" type="slidenum">
              <a:rPr lang="en-US" smtClean="0"/>
              <a:pPr/>
              <a:t>‹#›</a:t>
            </a:fld>
            <a:endParaRPr lang="en-US"/>
          </a:p>
        </p:txBody>
      </p:sp>
    </p:spTree>
    <p:extLst>
      <p:ext uri="{BB962C8B-B14F-4D97-AF65-F5344CB8AC3E}">
        <p14:creationId xmlns:p14="http://schemas.microsoft.com/office/powerpoint/2010/main" val="3126769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2275640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
    <p:spTree>
      <p:nvGrpSpPr>
        <p:cNvPr id="1" name="Shape 7"/>
        <p:cNvGrpSpPr/>
        <p:nvPr/>
      </p:nvGrpSpPr>
      <p:grpSpPr>
        <a:xfrm>
          <a:off x="0" y="0"/>
          <a:ext cx="0" cy="0"/>
          <a:chOff x="0" y="0"/>
          <a:chExt cx="0" cy="0"/>
        </a:xfrm>
      </p:grpSpPr>
      <p:pic>
        <p:nvPicPr>
          <p:cNvPr id="16" name="Picture 17"/>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8683" y="5938838"/>
            <a:ext cx="2159001"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1003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2/1/2017</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2/1/2017</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2/1/2017</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2/1/2017</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2/1/2017</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dirty="0"/>
              <a: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 id="2147483671" r:id="rId20"/>
    <p:sldLayoutId id="2147483672" r:id="rId21"/>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mygos.mygeoportal.gov.my/mygos/home/index.html"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image" Target="../media/image55.png"/><Relationship Id="rId7"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6.emf"/><Relationship Id="rId11" Type="http://schemas.openxmlformats.org/officeDocument/2006/relationships/image" Target="../media/image61.png"/><Relationship Id="rId5" Type="http://schemas.openxmlformats.org/officeDocument/2006/relationships/slide" Target="slide8.xml"/><Relationship Id="rId10" Type="http://schemas.openxmlformats.org/officeDocument/2006/relationships/image" Target="../media/image60.png"/><Relationship Id="rId4" Type="http://schemas.openxmlformats.org/officeDocument/2006/relationships/slide" Target="slide9.xml"/><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2.gif"/><Relationship Id="rId1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1.gif"/><Relationship Id="rId17" Type="http://schemas.openxmlformats.org/officeDocument/2006/relationships/image" Target="../media/image26.gif"/><Relationship Id="rId2" Type="http://schemas.openxmlformats.org/officeDocument/2006/relationships/notesSlide" Target="../notesSlides/notesSlide8.xml"/><Relationship Id="rId16" Type="http://schemas.openxmlformats.org/officeDocument/2006/relationships/image" Target="../media/image25.gif"/><Relationship Id="rId20" Type="http://schemas.openxmlformats.org/officeDocument/2006/relationships/image" Target="../media/image29.gif"/><Relationship Id="rId1" Type="http://schemas.openxmlformats.org/officeDocument/2006/relationships/slideLayout" Target="../slideLayouts/slideLayout20.xml"/><Relationship Id="rId6" Type="http://schemas.openxmlformats.org/officeDocument/2006/relationships/diagramColors" Target="../diagrams/colors3.xml"/><Relationship Id="rId11" Type="http://schemas.openxmlformats.org/officeDocument/2006/relationships/image" Target="../media/image20.gif"/><Relationship Id="rId5" Type="http://schemas.openxmlformats.org/officeDocument/2006/relationships/diagramQuickStyle" Target="../diagrams/quickStyle3.xml"/><Relationship Id="rId15" Type="http://schemas.openxmlformats.org/officeDocument/2006/relationships/image" Target="../media/image24.gif"/><Relationship Id="rId10" Type="http://schemas.openxmlformats.org/officeDocument/2006/relationships/image" Target="../media/image19.gif"/><Relationship Id="rId19" Type="http://schemas.openxmlformats.org/officeDocument/2006/relationships/image" Target="../media/image28.gif"/><Relationship Id="rId4" Type="http://schemas.openxmlformats.org/officeDocument/2006/relationships/diagramLayout" Target="../diagrams/layout3.xml"/><Relationship Id="rId9" Type="http://schemas.openxmlformats.org/officeDocument/2006/relationships/image" Target="../media/image18.gif"/><Relationship Id="rId1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264"/>
            <a:ext cx="12208086" cy="686426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948690"/>
            <a:ext cx="2893846" cy="5653312"/>
          </a:xfrm>
          <a:prstGeom prst="rect">
            <a:avLst/>
          </a:prstGeom>
        </p:spPr>
      </p:pic>
      <p:sp>
        <p:nvSpPr>
          <p:cNvPr id="2" name="Title 1"/>
          <p:cNvSpPr>
            <a:spLocks noGrp="1"/>
          </p:cNvSpPr>
          <p:nvPr>
            <p:ph type="ctrTitle"/>
          </p:nvPr>
        </p:nvSpPr>
        <p:spPr>
          <a:xfrm>
            <a:off x="2703346" y="1462308"/>
            <a:ext cx="7984649" cy="3337560"/>
          </a:xfrm>
          <a:solidFill>
            <a:srgbClr val="FFFFFF">
              <a:alpha val="75000"/>
            </a:srgbClr>
          </a:solidFill>
          <a:ln w="50800" cap="rnd" cmpd="dbl">
            <a:solidFill>
              <a:schemeClr val="bg1"/>
            </a:solidFill>
          </a:ln>
          <a:effectLst>
            <a:glow rad="279400">
              <a:schemeClr val="tx1">
                <a:alpha val="30000"/>
              </a:schemeClr>
            </a:glow>
            <a:outerShdw blurRad="50800" dist="38100" dir="16200000" rotWithShape="0">
              <a:prstClr val="black">
                <a:alpha val="11000"/>
              </a:prstClr>
            </a:outerShdw>
          </a:effectLst>
        </p:spPr>
        <p:txBody>
          <a:bodyPr wrap="none">
            <a:noAutofit/>
          </a:bodyPr>
          <a:lstStyle/>
          <a:p>
            <a:pPr algn="ctr"/>
            <a:r>
              <a:rPr lang="en-US" sz="2800" b="1" spc="0" dirty="0">
                <a:solidFill>
                  <a:srgbClr val="000099"/>
                </a:solidFill>
                <a:effectLst/>
                <a:latin typeface="Arial" panose="020B0604020202020204" pitchFamily="34" charset="0"/>
                <a:cs typeface="Arial" panose="020B0604020202020204" pitchFamily="34" charset="0"/>
              </a:rPr>
              <a:t/>
            </a:r>
            <a:br>
              <a:rPr lang="en-US" sz="2800" b="1" spc="0" dirty="0">
                <a:solidFill>
                  <a:srgbClr val="000099"/>
                </a:solidFill>
                <a:effectLst/>
                <a:latin typeface="Arial" panose="020B0604020202020204" pitchFamily="34" charset="0"/>
                <a:cs typeface="Arial" panose="020B0604020202020204" pitchFamily="34" charset="0"/>
              </a:rPr>
            </a:br>
            <a:r>
              <a:rPr lang="en-US" sz="2800" b="1" spc="0" dirty="0" smtClean="0">
                <a:solidFill>
                  <a:srgbClr val="000099"/>
                </a:solidFill>
                <a:effectLst/>
                <a:latin typeface="Arial" panose="020B0604020202020204" pitchFamily="34" charset="0"/>
                <a:cs typeface="Arial" panose="020B0604020202020204" pitchFamily="34" charset="0"/>
              </a:rPr>
              <a:t/>
            </a:r>
            <a:br>
              <a:rPr lang="en-US" sz="2800" b="1" spc="0" dirty="0" smtClean="0">
                <a:solidFill>
                  <a:srgbClr val="000099"/>
                </a:solidFill>
                <a:effectLst/>
                <a:latin typeface="Arial" panose="020B0604020202020204" pitchFamily="34" charset="0"/>
                <a:cs typeface="Arial" panose="020B0604020202020204" pitchFamily="34" charset="0"/>
              </a:rPr>
            </a:br>
            <a:r>
              <a:rPr lang="en-US" sz="2800" b="1" spc="0" dirty="0" smtClean="0">
                <a:solidFill>
                  <a:srgbClr val="000099"/>
                </a:solidFill>
                <a:effectLst/>
                <a:latin typeface="Arial" panose="020B0604020202020204" pitchFamily="34" charset="0"/>
                <a:cs typeface="Arial" panose="020B0604020202020204" pitchFamily="34" charset="0"/>
              </a:rPr>
              <a:t/>
            </a:r>
            <a:br>
              <a:rPr lang="en-US" sz="2800" b="1" spc="0" dirty="0" smtClean="0">
                <a:solidFill>
                  <a:srgbClr val="000099"/>
                </a:solidFill>
                <a:effectLst/>
                <a:latin typeface="Arial" panose="020B0604020202020204" pitchFamily="34" charset="0"/>
                <a:cs typeface="Arial" panose="020B0604020202020204" pitchFamily="34" charset="0"/>
              </a:rPr>
            </a:br>
            <a:r>
              <a:rPr lang="en-US" sz="2800" b="1" spc="0" dirty="0" smtClean="0">
                <a:solidFill>
                  <a:srgbClr val="000099"/>
                </a:solidFill>
                <a:effectLst/>
                <a:latin typeface="Arial" panose="020B0604020202020204" pitchFamily="34" charset="0"/>
                <a:cs typeface="Arial" panose="020B0604020202020204" pitchFamily="34" charset="0"/>
              </a:rPr>
              <a:t>8</a:t>
            </a:r>
            <a:r>
              <a:rPr lang="en-US" sz="2800" b="1" spc="0" baseline="30000" dirty="0" smtClean="0">
                <a:solidFill>
                  <a:srgbClr val="000099"/>
                </a:solidFill>
                <a:effectLst/>
                <a:latin typeface="Arial" panose="020B0604020202020204" pitchFamily="34" charset="0"/>
                <a:cs typeface="Arial" panose="020B0604020202020204" pitchFamily="34" charset="0"/>
              </a:rPr>
              <a:t>th</a:t>
            </a:r>
            <a:r>
              <a:rPr lang="en-US" sz="2800" b="1" spc="0" dirty="0" smtClean="0">
                <a:solidFill>
                  <a:srgbClr val="000099"/>
                </a:solidFill>
                <a:effectLst/>
                <a:latin typeface="Arial" panose="020B0604020202020204" pitchFamily="34" charset="0"/>
                <a:cs typeface="Arial" panose="020B0604020202020204" pitchFamily="34" charset="0"/>
              </a:rPr>
              <a:t> MSDI Working Group</a:t>
            </a:r>
            <a:br>
              <a:rPr lang="en-US" sz="2800" b="1" spc="0" dirty="0" smtClean="0">
                <a:solidFill>
                  <a:srgbClr val="000099"/>
                </a:solidFill>
                <a:effectLst/>
                <a:latin typeface="Arial" panose="020B0604020202020204" pitchFamily="34" charset="0"/>
                <a:cs typeface="Arial" panose="020B0604020202020204" pitchFamily="34" charset="0"/>
              </a:rPr>
            </a:br>
            <a:r>
              <a:rPr lang="en-US" sz="3200" b="1" spc="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National Report (MALAYSIA)</a:t>
            </a:r>
            <a:r>
              <a:rPr lang="en-US" altLang="ja-JP" sz="2800" b="1" spc="0" dirty="0" smtClean="0">
                <a:solidFill>
                  <a:schemeClr val="bg1"/>
                </a:solidFill>
                <a:effectLst/>
                <a:latin typeface="Arial" panose="020B0604020202020204" pitchFamily="34" charset="0"/>
                <a:cs typeface="Arial" panose="020B0604020202020204" pitchFamily="34" charset="0"/>
              </a:rPr>
              <a:t/>
            </a:r>
            <a:br>
              <a:rPr lang="en-US" altLang="ja-JP" sz="2800" b="1" spc="0" dirty="0" smtClean="0">
                <a:solidFill>
                  <a:schemeClr val="bg1"/>
                </a:solidFill>
                <a:effectLst/>
                <a:latin typeface="Arial" panose="020B0604020202020204" pitchFamily="34" charset="0"/>
                <a:cs typeface="Arial" panose="020B0604020202020204" pitchFamily="34" charset="0"/>
              </a:rPr>
            </a:br>
            <a:r>
              <a:rPr lang="en-US" altLang="ja-JP" sz="2400" b="1" spc="0" dirty="0">
                <a:solidFill>
                  <a:srgbClr val="000099"/>
                </a:solidFill>
                <a:effectLst/>
                <a:latin typeface="Arial" panose="020B0604020202020204" pitchFamily="34" charset="0"/>
                <a:cs typeface="Arial" panose="020B0604020202020204" pitchFamily="34" charset="0"/>
              </a:rPr>
              <a:t/>
            </a:r>
            <a:br>
              <a:rPr lang="en-US" altLang="ja-JP" sz="2400" b="1" spc="0" dirty="0">
                <a:solidFill>
                  <a:srgbClr val="000099"/>
                </a:solidFill>
                <a:effectLst/>
                <a:latin typeface="Arial" panose="020B0604020202020204" pitchFamily="34" charset="0"/>
                <a:cs typeface="Arial" panose="020B0604020202020204" pitchFamily="34" charset="0"/>
              </a:rPr>
            </a:br>
            <a:r>
              <a:rPr lang="en-US" altLang="ja-JP" sz="2400" b="1" spc="0" dirty="0" smtClean="0">
                <a:solidFill>
                  <a:srgbClr val="0000FF"/>
                </a:solidFill>
                <a:effectLst/>
                <a:latin typeface="Arial" panose="020B0604020202020204" pitchFamily="34" charset="0"/>
                <a:cs typeface="Arial" panose="020B0604020202020204" pitchFamily="34" charset="0"/>
              </a:rPr>
              <a:t>31 Jan 2017</a:t>
            </a:r>
            <a:br>
              <a:rPr lang="en-US" altLang="ja-JP" sz="2400" b="1" spc="0" dirty="0" smtClean="0">
                <a:solidFill>
                  <a:srgbClr val="0000FF"/>
                </a:solidFill>
                <a:effectLst/>
                <a:latin typeface="Arial" panose="020B0604020202020204" pitchFamily="34" charset="0"/>
                <a:cs typeface="Arial" panose="020B0604020202020204" pitchFamily="34" charset="0"/>
              </a:rPr>
            </a:br>
            <a:r>
              <a:rPr lang="en-US" altLang="ja-JP" sz="2400" b="1" spc="0" dirty="0" smtClean="0">
                <a:solidFill>
                  <a:srgbClr val="0000FF"/>
                </a:solidFill>
                <a:effectLst/>
                <a:latin typeface="Arial" panose="020B0604020202020204" pitchFamily="34" charset="0"/>
                <a:cs typeface="Arial" panose="020B0604020202020204" pitchFamily="34" charset="0"/>
              </a:rPr>
              <a:t>Vancouver, Canada</a:t>
            </a:r>
            <a:endParaRPr lang="nn-NO" sz="2800" b="1" dirty="0">
              <a:solidFill>
                <a:srgbClr val="0000FF"/>
              </a:solidFill>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49582" y="5655222"/>
            <a:ext cx="1407405" cy="1426120"/>
          </a:xfrm>
          <a:prstGeom prst="rect">
            <a:avLst/>
          </a:prstGeom>
        </p:spPr>
      </p:pic>
      <p:grpSp>
        <p:nvGrpSpPr>
          <p:cNvPr id="11" name="Group 10"/>
          <p:cNvGrpSpPr/>
          <p:nvPr/>
        </p:nvGrpSpPr>
        <p:grpSpPr>
          <a:xfrm>
            <a:off x="0" y="6471313"/>
            <a:ext cx="11146847" cy="398523"/>
            <a:chOff x="1329360" y="6105689"/>
            <a:chExt cx="11146847" cy="398523"/>
          </a:xfrm>
        </p:grpSpPr>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29360" y="6111019"/>
              <a:ext cx="2566421" cy="393193"/>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19624" y="6105689"/>
              <a:ext cx="2566421" cy="393193"/>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6045" y="6105689"/>
              <a:ext cx="3831344" cy="393193"/>
            </a:xfrm>
            <a:prstGeom prst="rect">
              <a:avLst/>
            </a:prstGeom>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62770" y="6107212"/>
              <a:ext cx="2313437" cy="390145"/>
            </a:xfrm>
            <a:prstGeom prst="rect">
              <a:avLst/>
            </a:prstGeom>
          </p:spPr>
        </p:pic>
      </p:grpSp>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90954" y="1557195"/>
            <a:ext cx="782134" cy="1027016"/>
          </a:xfrm>
          <a:prstGeom prst="rect">
            <a:avLst/>
          </a:prstGeom>
        </p:spPr>
      </p:pic>
    </p:spTree>
    <p:extLst>
      <p:ext uri="{BB962C8B-B14F-4D97-AF65-F5344CB8AC3E}">
        <p14:creationId xmlns:p14="http://schemas.microsoft.com/office/powerpoint/2010/main" val="13641765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6100" y="-10080"/>
            <a:ext cx="10375900" cy="6868080"/>
          </a:xfrm>
          <a:prstGeom prst="rect">
            <a:avLst/>
          </a:prstGeom>
        </p:spPr>
      </p:pic>
      <p:sp>
        <p:nvSpPr>
          <p:cNvPr id="6" name="Subtitle 8"/>
          <p:cNvSpPr txBox="1">
            <a:spLocks/>
          </p:cNvSpPr>
          <p:nvPr/>
        </p:nvSpPr>
        <p:spPr>
          <a:xfrm rot="16200000">
            <a:off x="-2302760" y="2863851"/>
            <a:ext cx="6756401" cy="1231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7030A0"/>
                </a:solidFill>
                <a:latin typeface="Arial" panose="020B0604020202020204" pitchFamily="34" charset="0"/>
                <a:cs typeface="Arial" panose="020B0604020202020204" pitchFamily="34" charset="0"/>
              </a:rPr>
              <a:t>Geographic </a:t>
            </a:r>
            <a:r>
              <a:rPr lang="en-US" sz="4000" b="1" dirty="0" smtClean="0">
                <a:solidFill>
                  <a:srgbClr val="7030A0"/>
                </a:solidFill>
                <a:latin typeface="Arial" panose="020B0604020202020204" pitchFamily="34" charset="0"/>
                <a:cs typeface="Arial" panose="020B0604020202020204" pitchFamily="34" charset="0"/>
              </a:rPr>
              <a:t>Content (Data)</a:t>
            </a:r>
            <a:endParaRPr lang="en-US" sz="4000" b="1" dirty="0">
              <a:solidFill>
                <a:srgbClr val="7030A0"/>
              </a:solidFill>
              <a:latin typeface="Arial" panose="020B0604020202020204" pitchFamily="34" charset="0"/>
              <a:cs typeface="Arial" panose="020B0604020202020204" pitchFamily="34" charset="0"/>
            </a:endParaRPr>
          </a:p>
        </p:txBody>
      </p:sp>
      <p:sp>
        <p:nvSpPr>
          <p:cNvPr id="2" name="Rectangle 1"/>
          <p:cNvSpPr/>
          <p:nvPr/>
        </p:nvSpPr>
        <p:spPr>
          <a:xfrm>
            <a:off x="9639300" y="6462827"/>
            <a:ext cx="2424062" cy="395173"/>
          </a:xfrm>
          <a:prstGeom prst="rect">
            <a:avLst/>
          </a:prstGeom>
        </p:spPr>
        <p:txBody>
          <a:bodyPr wrap="none">
            <a:spAutoFit/>
          </a:bodyPr>
          <a:lstStyle/>
          <a:p>
            <a:pPr algn="r">
              <a:lnSpc>
                <a:spcPct val="80000"/>
              </a:lnSpc>
              <a:buFontTx/>
              <a:buNone/>
            </a:pPr>
            <a:r>
              <a:rPr lang="en-GB" altLang="en-US" sz="2400" b="1" i="1" dirty="0">
                <a:solidFill>
                  <a:schemeClr val="bg1"/>
                </a:solidFill>
              </a:rPr>
              <a:t>…plus Meta data</a:t>
            </a:r>
          </a:p>
        </p:txBody>
      </p:sp>
    </p:spTree>
    <p:extLst>
      <p:ext uri="{BB962C8B-B14F-4D97-AF65-F5344CB8AC3E}">
        <p14:creationId xmlns:p14="http://schemas.microsoft.com/office/powerpoint/2010/main" val="39254622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2159754" y="101599"/>
            <a:ext cx="7974427"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algn="ctr" eaLnBrk="1" hangingPunct="1">
              <a:lnSpc>
                <a:spcPct val="90000"/>
              </a:lnSpc>
              <a:spcBef>
                <a:spcPct val="0"/>
              </a:spcBef>
              <a:defRPr/>
            </a:pPr>
            <a:r>
              <a:rPr lang="en-GB" altLang="da-DK" sz="3200" b="1" dirty="0">
                <a:solidFill>
                  <a:srgbClr val="003399"/>
                </a:solidFill>
                <a:latin typeface="Arial" panose="020B0604020202020204" pitchFamily="34" charset="0"/>
              </a:rPr>
              <a:t>Hydrographic data and its role in MSDI</a:t>
            </a:r>
          </a:p>
          <a:p>
            <a:pPr eaLnBrk="1" hangingPunct="1">
              <a:defRPr/>
            </a:pPr>
            <a:endParaRPr lang="en-GB" altLang="da-DK" sz="2400" b="1" dirty="0">
              <a:solidFill>
                <a:schemeClr val="bg1"/>
              </a:solidFill>
              <a:latin typeface="Arial" panose="020B0604020202020204" pitchFamily="34" charset="0"/>
              <a:ea typeface="ＭＳ Ｐゴシック" pitchFamily="34" charset="-128"/>
            </a:endParaRPr>
          </a:p>
          <a:p>
            <a:pPr eaLnBrk="1" hangingPunct="1">
              <a:defRPr/>
            </a:pPr>
            <a:endParaRPr lang="en-GB" altLang="da-DK" sz="2000" b="1" dirty="0">
              <a:solidFill>
                <a:schemeClr val="bg1"/>
              </a:solidFill>
              <a:latin typeface="Arial" panose="020B0604020202020204" pitchFamily="34" charset="0"/>
              <a:ea typeface="ＭＳ Ｐゴシック" pitchFamily="34" charset="-128"/>
            </a:endParaRPr>
          </a:p>
        </p:txBody>
      </p:sp>
      <p:sp>
        <p:nvSpPr>
          <p:cNvPr id="14344" name="Rectangle 8"/>
          <p:cNvSpPr>
            <a:spLocks noChangeArrowheads="1"/>
          </p:cNvSpPr>
          <p:nvPr/>
        </p:nvSpPr>
        <p:spPr bwMode="auto">
          <a:xfrm>
            <a:off x="1054036" y="4429858"/>
            <a:ext cx="253212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60000"/>
              <a:buFont typeface="Wingdings" panose="05000000000000000000" pitchFamily="2" charset="2"/>
              <a:buChar char="n"/>
              <a:defRPr sz="4000">
                <a:solidFill>
                  <a:srgbClr val="FFFF00"/>
                </a:solidFill>
                <a:latin typeface="Arial Narrow" panose="020B0606020202030204" pitchFamily="34" charset="0"/>
              </a:defRPr>
            </a:lvl1pPr>
            <a:lvl2pPr marL="742950" indent="-285750" eaLnBrk="0" hangingPunct="0">
              <a:spcBef>
                <a:spcPct val="20000"/>
              </a:spcBef>
              <a:buClr>
                <a:srgbClr val="FFFF00"/>
              </a:buClr>
              <a:buChar char="•"/>
              <a:defRPr sz="3600">
                <a:solidFill>
                  <a:srgbClr val="FFFF00"/>
                </a:solidFill>
                <a:latin typeface="Arial Narrow" panose="020B0606020202030204" pitchFamily="34" charset="0"/>
              </a:defRPr>
            </a:lvl2pPr>
            <a:lvl3pPr marL="1143000" indent="-228600" eaLnBrk="0" hangingPunct="0">
              <a:spcBef>
                <a:spcPct val="20000"/>
              </a:spcBef>
              <a:buClr>
                <a:srgbClr val="FFFF00"/>
              </a:buClr>
              <a:buSzPct val="60000"/>
              <a:buFont typeface="Wingdings" panose="05000000000000000000" pitchFamily="2" charset="2"/>
              <a:buChar char="n"/>
              <a:defRPr sz="3200">
                <a:solidFill>
                  <a:srgbClr val="FFFF00"/>
                </a:solidFill>
                <a:latin typeface="Arial Narrow" panose="020B0606020202030204" pitchFamily="34" charset="0"/>
              </a:defRPr>
            </a:lvl3pPr>
            <a:lvl4pPr marL="1600200" indent="-228600" eaLnBrk="0" hangingPunct="0">
              <a:spcBef>
                <a:spcPct val="20000"/>
              </a:spcBef>
              <a:buClr>
                <a:srgbClr val="FFFF00"/>
              </a:buClr>
              <a:buChar char="•"/>
              <a:defRPr sz="2800">
                <a:solidFill>
                  <a:srgbClr val="FFFF00"/>
                </a:solidFill>
                <a:latin typeface="Arial Narrow" panose="020B0606020202030204" pitchFamily="34" charset="0"/>
              </a:defRPr>
            </a:lvl4pPr>
            <a:lvl5pPr marL="2057400" indent="-228600" eaLnBrk="0" hangingPunct="0">
              <a:spcBef>
                <a:spcPct val="20000"/>
              </a:spcBef>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5pPr>
            <a:lvl6pPr marL="25146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6pPr>
            <a:lvl7pPr marL="29718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7pPr>
            <a:lvl8pPr marL="34290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8pPr>
            <a:lvl9pPr marL="38862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9pPr>
          </a:lstStyle>
          <a:p>
            <a:pPr eaLnBrk="1" hangingPunct="1">
              <a:spcBef>
                <a:spcPct val="0"/>
              </a:spcBef>
              <a:buClrTx/>
              <a:buSzTx/>
              <a:buFontTx/>
              <a:buChar char="•"/>
            </a:pPr>
            <a:r>
              <a:rPr lang="en-GB" altLang="da-DK" sz="1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ENC - S57 data as </a:t>
            </a:r>
            <a:br>
              <a:rPr lang="en-GB" altLang="da-DK" sz="1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br>
            <a:r>
              <a:rPr lang="en-GB" altLang="da-DK" sz="1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en-GB" altLang="da-DK" sz="1800" b="1"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operational /additional layer</a:t>
            </a:r>
            <a:endParaRPr lang="da-DK" altLang="da-DK" sz="1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14345" name="Rectangle 9"/>
          <p:cNvSpPr>
            <a:spLocks noChangeArrowheads="1"/>
          </p:cNvSpPr>
          <p:nvPr/>
        </p:nvSpPr>
        <p:spPr bwMode="auto">
          <a:xfrm>
            <a:off x="5035824" y="6120643"/>
            <a:ext cx="54705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FF00"/>
              </a:buClr>
              <a:buSzPct val="60000"/>
              <a:buFont typeface="Wingdings" panose="05000000000000000000" pitchFamily="2" charset="2"/>
              <a:buChar char="n"/>
              <a:defRPr sz="4000">
                <a:solidFill>
                  <a:srgbClr val="FFFF00"/>
                </a:solidFill>
                <a:latin typeface="Arial Narrow" panose="020B0606020202030204" pitchFamily="34" charset="0"/>
              </a:defRPr>
            </a:lvl1pPr>
            <a:lvl2pPr marL="742950" indent="-285750" eaLnBrk="0" hangingPunct="0">
              <a:spcBef>
                <a:spcPct val="20000"/>
              </a:spcBef>
              <a:buClr>
                <a:srgbClr val="FFFF00"/>
              </a:buClr>
              <a:buChar char="•"/>
              <a:defRPr sz="3600">
                <a:solidFill>
                  <a:srgbClr val="FFFF00"/>
                </a:solidFill>
                <a:latin typeface="Arial Narrow" panose="020B0606020202030204" pitchFamily="34" charset="0"/>
              </a:defRPr>
            </a:lvl2pPr>
            <a:lvl3pPr marL="1143000" indent="-228600" eaLnBrk="0" hangingPunct="0">
              <a:spcBef>
                <a:spcPct val="20000"/>
              </a:spcBef>
              <a:buClr>
                <a:srgbClr val="FFFF00"/>
              </a:buClr>
              <a:buSzPct val="60000"/>
              <a:buFont typeface="Wingdings" panose="05000000000000000000" pitchFamily="2" charset="2"/>
              <a:buChar char="n"/>
              <a:defRPr sz="3200">
                <a:solidFill>
                  <a:srgbClr val="FFFF00"/>
                </a:solidFill>
                <a:latin typeface="Arial Narrow" panose="020B0606020202030204" pitchFamily="34" charset="0"/>
              </a:defRPr>
            </a:lvl3pPr>
            <a:lvl4pPr marL="1600200" indent="-228600" eaLnBrk="0" hangingPunct="0">
              <a:spcBef>
                <a:spcPct val="20000"/>
              </a:spcBef>
              <a:buClr>
                <a:srgbClr val="FFFF00"/>
              </a:buClr>
              <a:buChar char="•"/>
              <a:defRPr sz="2800">
                <a:solidFill>
                  <a:srgbClr val="FFFF00"/>
                </a:solidFill>
                <a:latin typeface="Arial Narrow" panose="020B0606020202030204" pitchFamily="34" charset="0"/>
              </a:defRPr>
            </a:lvl4pPr>
            <a:lvl5pPr marL="2057400" indent="-228600" eaLnBrk="0" hangingPunct="0">
              <a:spcBef>
                <a:spcPct val="20000"/>
              </a:spcBef>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5pPr>
            <a:lvl6pPr marL="25146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6pPr>
            <a:lvl7pPr marL="29718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7pPr>
            <a:lvl8pPr marL="34290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8pPr>
            <a:lvl9pPr marL="38862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9pPr>
          </a:lstStyle>
          <a:p>
            <a:pPr eaLnBrk="1" hangingPunct="1">
              <a:spcBef>
                <a:spcPct val="0"/>
              </a:spcBef>
              <a:buClrTx/>
              <a:buSzTx/>
              <a:buNone/>
            </a:pPr>
            <a:r>
              <a:rPr lang="en-GB" altLang="da-DK" sz="1800" b="1" dirty="0" smtClean="0">
                <a:solidFill>
                  <a:schemeClr val="bg1"/>
                </a:solidFill>
                <a:latin typeface="Arial" panose="020B0604020202020204" pitchFamily="34" charset="0"/>
                <a:ea typeface="ＭＳ Ｐゴシック" panose="020B0600070205080204" pitchFamily="34" charset="-128"/>
              </a:rPr>
              <a:t>Hydrographic </a:t>
            </a:r>
            <a:r>
              <a:rPr lang="en-GB" altLang="da-DK" sz="1800" b="1" dirty="0">
                <a:solidFill>
                  <a:schemeClr val="bg1"/>
                </a:solidFill>
                <a:latin typeface="Arial" panose="020B0604020202020204" pitchFamily="34" charset="0"/>
                <a:ea typeface="ＭＳ Ｐゴシック" panose="020B0600070205080204" pitchFamily="34" charset="-128"/>
              </a:rPr>
              <a:t>data sets and data infrastructure</a:t>
            </a:r>
            <a:endParaRPr lang="da-DK" altLang="da-DK" sz="1800" b="1" dirty="0">
              <a:solidFill>
                <a:schemeClr val="bg1"/>
              </a:solidFill>
              <a:latin typeface="Arial" panose="020B0604020202020204" pitchFamily="34" charset="0"/>
              <a:ea typeface="ＭＳ Ｐゴシック" panose="020B0600070205080204" pitchFamily="34" charset="-128"/>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7630" y="925988"/>
            <a:ext cx="3701194" cy="2276732"/>
          </a:xfrm>
          <a:prstGeom prst="rect">
            <a:avLst/>
          </a:prstGeom>
        </p:spPr>
      </p:pic>
      <p:sp>
        <p:nvSpPr>
          <p:cNvPr id="8" name="Subtitle 8"/>
          <p:cNvSpPr txBox="1">
            <a:spLocks/>
          </p:cNvSpPr>
          <p:nvPr/>
        </p:nvSpPr>
        <p:spPr>
          <a:xfrm rot="16200000">
            <a:off x="-2457700" y="2863851"/>
            <a:ext cx="6756401" cy="1231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7030A0"/>
                </a:solidFill>
                <a:latin typeface="Arial" panose="020B0604020202020204" pitchFamily="34" charset="0"/>
                <a:cs typeface="Arial" panose="020B0604020202020204" pitchFamily="34" charset="0"/>
              </a:rPr>
              <a:t>Geographic </a:t>
            </a:r>
            <a:r>
              <a:rPr lang="en-US" sz="4000" b="1" dirty="0" smtClean="0">
                <a:solidFill>
                  <a:srgbClr val="7030A0"/>
                </a:solidFill>
                <a:latin typeface="Arial" panose="020B0604020202020204" pitchFamily="34" charset="0"/>
                <a:cs typeface="Arial" panose="020B0604020202020204" pitchFamily="34" charset="0"/>
              </a:rPr>
              <a:t>Content (Data)</a:t>
            </a:r>
            <a:endParaRPr lang="en-US" sz="4000" b="1" dirty="0">
              <a:solidFill>
                <a:srgbClr val="7030A0"/>
              </a:solidFill>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1139952" y="1768977"/>
            <a:ext cx="352901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FFFF00"/>
              </a:buClr>
              <a:buSzPct val="60000"/>
              <a:buFont typeface="Wingdings" panose="05000000000000000000" pitchFamily="2" charset="2"/>
              <a:buChar char="n"/>
              <a:defRPr sz="4000">
                <a:solidFill>
                  <a:srgbClr val="FFFF00"/>
                </a:solidFill>
                <a:latin typeface="Arial Narrow" panose="020B0606020202030204" pitchFamily="34" charset="0"/>
              </a:defRPr>
            </a:lvl1pPr>
            <a:lvl2pPr marL="742950" indent="-285750" eaLnBrk="0" hangingPunct="0">
              <a:spcBef>
                <a:spcPct val="20000"/>
              </a:spcBef>
              <a:buClr>
                <a:srgbClr val="FFFF00"/>
              </a:buClr>
              <a:buChar char="•"/>
              <a:defRPr sz="3600">
                <a:solidFill>
                  <a:srgbClr val="FFFF00"/>
                </a:solidFill>
                <a:latin typeface="Arial Narrow" panose="020B0606020202030204" pitchFamily="34" charset="0"/>
              </a:defRPr>
            </a:lvl2pPr>
            <a:lvl3pPr marL="1143000" indent="-228600" eaLnBrk="0" hangingPunct="0">
              <a:spcBef>
                <a:spcPct val="20000"/>
              </a:spcBef>
              <a:buClr>
                <a:srgbClr val="FFFF00"/>
              </a:buClr>
              <a:buSzPct val="60000"/>
              <a:buFont typeface="Wingdings" panose="05000000000000000000" pitchFamily="2" charset="2"/>
              <a:buChar char="n"/>
              <a:defRPr sz="3200">
                <a:solidFill>
                  <a:srgbClr val="FFFF00"/>
                </a:solidFill>
                <a:latin typeface="Arial Narrow" panose="020B0606020202030204" pitchFamily="34" charset="0"/>
              </a:defRPr>
            </a:lvl3pPr>
            <a:lvl4pPr marL="1600200" indent="-228600" eaLnBrk="0" hangingPunct="0">
              <a:spcBef>
                <a:spcPct val="20000"/>
              </a:spcBef>
              <a:buClr>
                <a:srgbClr val="FFFF00"/>
              </a:buClr>
              <a:buChar char="•"/>
              <a:defRPr sz="2800">
                <a:solidFill>
                  <a:srgbClr val="FFFF00"/>
                </a:solidFill>
                <a:latin typeface="Arial Narrow" panose="020B0606020202030204" pitchFamily="34" charset="0"/>
              </a:defRPr>
            </a:lvl4pPr>
            <a:lvl5pPr marL="2057400" indent="-228600" eaLnBrk="0" hangingPunct="0">
              <a:spcBef>
                <a:spcPct val="20000"/>
              </a:spcBef>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5pPr>
            <a:lvl6pPr marL="25146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6pPr>
            <a:lvl7pPr marL="29718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7pPr>
            <a:lvl8pPr marL="34290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8pPr>
            <a:lvl9pPr marL="3886200" indent="-228600" eaLnBrk="0" fontAlgn="base" hangingPunct="0">
              <a:spcBef>
                <a:spcPct val="20000"/>
              </a:spcBef>
              <a:spcAft>
                <a:spcPct val="0"/>
              </a:spcAft>
              <a:buClr>
                <a:srgbClr val="FFFF00"/>
              </a:buClr>
              <a:buSzPct val="60000"/>
              <a:buFont typeface="Wingdings" panose="05000000000000000000" pitchFamily="2" charset="2"/>
              <a:buChar char="n"/>
              <a:defRPr sz="2800">
                <a:solidFill>
                  <a:srgbClr val="FFFF00"/>
                </a:solidFill>
                <a:latin typeface="Arial Narrow" panose="020B0606020202030204" pitchFamily="34" charset="0"/>
              </a:defRPr>
            </a:lvl9pPr>
          </a:lstStyle>
          <a:p>
            <a:pPr eaLnBrk="1" hangingPunct="1">
              <a:spcBef>
                <a:spcPct val="0"/>
              </a:spcBef>
              <a:buClrTx/>
              <a:buSzTx/>
              <a:buFontTx/>
              <a:buChar char="•"/>
            </a:pPr>
            <a:r>
              <a:rPr lang="en-GB" altLang="da-DK" sz="1800" b="1" dirty="0" smtClean="0">
                <a:solidFill>
                  <a:schemeClr val="bg1"/>
                </a:solidFill>
                <a:latin typeface="Arial" panose="020B0604020202020204" pitchFamily="34" charset="0"/>
                <a:ea typeface="ＭＳ Ｐゴシック" panose="020B0600070205080204" pitchFamily="34" charset="-128"/>
                <a:cs typeface="Arial" panose="020B0604020202020204" pitchFamily="34" charset="0"/>
              </a:rPr>
              <a:t> </a:t>
            </a:r>
            <a:r>
              <a:rPr lang="en-GB" altLang="da-DK" sz="1800" b="1" dirty="0" smtClean="0">
                <a:solidFill>
                  <a:schemeClr val="bg1"/>
                </a:solidFill>
                <a:latin typeface="Arial" panose="020B0604020202020204" pitchFamily="34" charset="0"/>
                <a:ea typeface="ＭＳ Ｐゴシック" pitchFamily="34" charset="-128"/>
              </a:rPr>
              <a:t>Raster </a:t>
            </a:r>
            <a:r>
              <a:rPr lang="en-GB" altLang="da-DK" sz="1800" b="1" dirty="0">
                <a:solidFill>
                  <a:schemeClr val="bg1"/>
                </a:solidFill>
                <a:latin typeface="Arial" panose="020B0604020202020204" pitchFamily="34" charset="0"/>
                <a:ea typeface="ＭＳ Ｐゴシック" pitchFamily="34" charset="-128"/>
              </a:rPr>
              <a:t>charts as </a:t>
            </a:r>
            <a:br>
              <a:rPr lang="en-GB" altLang="da-DK" sz="1800" b="1" dirty="0">
                <a:solidFill>
                  <a:schemeClr val="bg1"/>
                </a:solidFill>
                <a:latin typeface="Arial" panose="020B0604020202020204" pitchFamily="34" charset="0"/>
                <a:ea typeface="ＭＳ Ｐゴシック" pitchFamily="34" charset="-128"/>
              </a:rPr>
            </a:br>
            <a:r>
              <a:rPr lang="en-GB" altLang="da-DK" sz="1800" b="1" dirty="0">
                <a:solidFill>
                  <a:schemeClr val="bg1"/>
                </a:solidFill>
                <a:latin typeface="Arial" panose="020B0604020202020204" pitchFamily="34" charset="0"/>
                <a:ea typeface="ＭＳ Ｐゴシック" pitchFamily="34" charset="-128"/>
              </a:rPr>
              <a:t>  </a:t>
            </a:r>
            <a:r>
              <a:rPr lang="en-GB" altLang="da-DK" sz="1800" b="1" dirty="0" err="1">
                <a:solidFill>
                  <a:schemeClr val="bg1"/>
                </a:solidFill>
                <a:latin typeface="Arial" panose="020B0604020202020204" pitchFamily="34" charset="0"/>
                <a:ea typeface="ＭＳ Ｐゴシック" pitchFamily="34" charset="-128"/>
              </a:rPr>
              <a:t>basemap</a:t>
            </a:r>
            <a:endParaRPr lang="da-DK" altLang="da-DK" sz="1800" b="1" dirty="0">
              <a:solidFill>
                <a:schemeClr val="bg1"/>
              </a:solidFill>
              <a:latin typeface="Arial" panose="020B0604020202020204" pitchFamily="34" charset="0"/>
              <a:ea typeface="ＭＳ Ｐゴシック" pitchFamily="34" charset="-128"/>
            </a:endParaRPr>
          </a:p>
          <a:p>
            <a:pPr eaLnBrk="1" hangingPunct="1">
              <a:spcBef>
                <a:spcPct val="0"/>
              </a:spcBef>
              <a:buClrTx/>
              <a:buSzTx/>
              <a:buFontTx/>
              <a:buChar char="•"/>
            </a:pPr>
            <a:endParaRPr lang="da-DK" altLang="da-DK" sz="1800" b="1" dirty="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8939" y="925988"/>
            <a:ext cx="4599944" cy="232153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1948" y="3780852"/>
            <a:ext cx="3843337" cy="201785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1071" y="3754406"/>
            <a:ext cx="3905523" cy="204429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150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26699" y="1245489"/>
            <a:ext cx="4959714" cy="3954105"/>
          </a:xfrm>
        </p:spPr>
        <p:txBody>
          <a:bodyPr>
            <a:noAutofit/>
          </a:bodyPr>
          <a:lstStyle/>
          <a:p>
            <a:pPr marL="342900" indent="-342900" algn="just">
              <a:spcBef>
                <a:spcPct val="20000"/>
              </a:spcBef>
              <a:buBlip>
                <a:blip r:embed="rId3"/>
              </a:buBlip>
            </a:pPr>
            <a:r>
              <a:rPr lang="en-US" sz="1800" b="1" dirty="0">
                <a:solidFill>
                  <a:schemeClr val="bg1"/>
                </a:solidFill>
                <a:latin typeface="Arial" panose="020B0604020202020204" pitchFamily="34" charset="0"/>
                <a:cs typeface="Arial" panose="020B0604020202020204" pitchFamily="34" charset="0"/>
              </a:rPr>
              <a:t>Malaysia Geoportal is the visible front-end to </a:t>
            </a:r>
            <a:r>
              <a:rPr lang="en-US" sz="1800" b="1" dirty="0" err="1">
                <a:solidFill>
                  <a:schemeClr val="bg1"/>
                </a:solidFill>
                <a:latin typeface="Arial" panose="020B0604020202020204" pitchFamily="34" charset="0"/>
                <a:cs typeface="Arial" panose="020B0604020202020204" pitchFamily="34" charset="0"/>
              </a:rPr>
              <a:t>MyGDI</a:t>
            </a:r>
            <a:r>
              <a:rPr lang="en-US" sz="1800" b="1" dirty="0">
                <a:solidFill>
                  <a:schemeClr val="bg1"/>
                </a:solidFill>
                <a:latin typeface="Arial" panose="020B0604020202020204" pitchFamily="34" charset="0"/>
                <a:cs typeface="Arial" panose="020B0604020202020204" pitchFamily="34" charset="0"/>
              </a:rPr>
              <a:t>,  the gateways through which users access the geospatial  information services  </a:t>
            </a:r>
          </a:p>
          <a:p>
            <a:pPr marL="342900" indent="-342900" algn="just">
              <a:spcBef>
                <a:spcPct val="20000"/>
              </a:spcBef>
            </a:pPr>
            <a:endParaRPr lang="en-US" sz="1800" b="1" dirty="0">
              <a:solidFill>
                <a:schemeClr val="bg1"/>
              </a:solidFill>
              <a:latin typeface="Arial" panose="020B0604020202020204" pitchFamily="34" charset="0"/>
              <a:cs typeface="Arial" panose="020B0604020202020204" pitchFamily="34" charset="0"/>
            </a:endParaRPr>
          </a:p>
          <a:p>
            <a:pPr marL="342900" indent="-342900" algn="just">
              <a:spcBef>
                <a:spcPct val="20000"/>
              </a:spcBef>
              <a:buBlip>
                <a:blip r:embed="rId3"/>
              </a:buBlip>
            </a:pPr>
            <a:r>
              <a:rPr lang="en-US" sz="1800" b="1" dirty="0">
                <a:solidFill>
                  <a:schemeClr val="bg1"/>
                </a:solidFill>
                <a:latin typeface="Arial" panose="020B0604020202020204" pitchFamily="34" charset="0"/>
                <a:cs typeface="Arial" panose="020B0604020202020204" pitchFamily="34" charset="0"/>
              </a:rPr>
              <a:t> Access and distribution of geospatial  information is at the heart of  </a:t>
            </a:r>
            <a:r>
              <a:rPr lang="en-US" sz="1800" b="1" dirty="0" err="1">
                <a:solidFill>
                  <a:schemeClr val="bg1"/>
                </a:solidFill>
                <a:latin typeface="Arial" panose="020B0604020202020204" pitchFamily="34" charset="0"/>
                <a:cs typeface="Arial" panose="020B0604020202020204" pitchFamily="34" charset="0"/>
              </a:rPr>
              <a:t>MyGDI</a:t>
            </a:r>
            <a:r>
              <a:rPr lang="en-US" sz="1800" b="1" dirty="0">
                <a:solidFill>
                  <a:schemeClr val="bg1"/>
                </a:solidFill>
                <a:latin typeface="Arial" panose="020B0604020202020204" pitchFamily="34" charset="0"/>
                <a:cs typeface="Arial" panose="020B0604020202020204" pitchFamily="34" charset="0"/>
              </a:rPr>
              <a:t>  project.</a:t>
            </a:r>
          </a:p>
          <a:p>
            <a:pPr marL="342900" indent="-342900" algn="just">
              <a:spcBef>
                <a:spcPct val="20000"/>
              </a:spcBef>
            </a:pPr>
            <a:endParaRPr lang="en-US" sz="1800" b="1" dirty="0">
              <a:solidFill>
                <a:schemeClr val="bg1"/>
              </a:solidFill>
              <a:latin typeface="Arial" panose="020B0604020202020204" pitchFamily="34" charset="0"/>
              <a:cs typeface="Arial" panose="020B0604020202020204" pitchFamily="34" charset="0"/>
            </a:endParaRPr>
          </a:p>
          <a:p>
            <a:pPr marL="342900" indent="-342900" algn="just">
              <a:spcBef>
                <a:spcPct val="20000"/>
              </a:spcBef>
              <a:buBlip>
                <a:blip r:embed="rId3"/>
              </a:buBlip>
            </a:pPr>
            <a:r>
              <a:rPr lang="en-US" sz="1800" b="1" dirty="0">
                <a:solidFill>
                  <a:schemeClr val="bg1"/>
                </a:solidFill>
                <a:latin typeface="Arial" panose="020B0604020202020204" pitchFamily="34" charset="0"/>
                <a:cs typeface="Arial" panose="020B0604020202020204" pitchFamily="34" charset="0"/>
              </a:rPr>
              <a:t>This portal allows Users to explore, view and access the implementation of </a:t>
            </a:r>
            <a:r>
              <a:rPr lang="en-US" sz="1800" b="1" dirty="0" err="1">
                <a:solidFill>
                  <a:schemeClr val="bg1"/>
                </a:solidFill>
                <a:latin typeface="Arial" panose="020B0604020202020204" pitchFamily="34" charset="0"/>
                <a:cs typeface="Arial" panose="020B0604020202020204" pitchFamily="34" charset="0"/>
              </a:rPr>
              <a:t>MyGDI</a:t>
            </a:r>
            <a:r>
              <a:rPr lang="en-US" sz="1800" b="1" dirty="0">
                <a:solidFill>
                  <a:schemeClr val="bg1"/>
                </a:solidFill>
                <a:latin typeface="Arial" panose="020B0604020202020204" pitchFamily="34" charset="0"/>
                <a:cs typeface="Arial" panose="020B0604020202020204" pitchFamily="34" charset="0"/>
              </a:rPr>
              <a:t>, initiatives and its related applications</a:t>
            </a:r>
            <a:endParaRPr lang="en-US" sz="3200" dirty="0">
              <a:solidFill>
                <a:schemeClr val="bg1"/>
              </a:solidFill>
              <a:latin typeface="Arial" panose="020B0604020202020204" pitchFamily="34" charset="0"/>
              <a:cs typeface="Arial" panose="020B0604020202020204" pitchFamily="34" charset="0"/>
            </a:endParaRPr>
          </a:p>
        </p:txBody>
      </p:sp>
      <p:sp>
        <p:nvSpPr>
          <p:cNvPr id="7" name="Rounded Rectangle 6"/>
          <p:cNvSpPr/>
          <p:nvPr/>
        </p:nvSpPr>
        <p:spPr>
          <a:xfrm>
            <a:off x="1326699" y="405612"/>
            <a:ext cx="5115426" cy="7579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err="1">
                <a:solidFill>
                  <a:srgbClr val="003399"/>
                </a:solidFill>
                <a:latin typeface="Arial" panose="020B0604020202020204" pitchFamily="34" charset="0"/>
                <a:cs typeface="Arial" pitchFamily="34" charset="0"/>
              </a:rPr>
              <a:t>MyGEOPORTAL</a:t>
            </a:r>
            <a:endParaRPr lang="en-US" sz="3200" b="1" dirty="0">
              <a:solidFill>
                <a:srgbClr val="003399"/>
              </a:solidFill>
              <a:latin typeface="Arial" panose="020B0604020202020204" pitchFamily="34" charset="0"/>
              <a:cs typeface="Arial" pitchFamily="34" charset="0"/>
            </a:endParaRPr>
          </a:p>
        </p:txBody>
      </p:sp>
      <p:sp>
        <p:nvSpPr>
          <p:cNvPr id="8" name="Rectangle 7"/>
          <p:cNvSpPr/>
          <p:nvPr/>
        </p:nvSpPr>
        <p:spPr>
          <a:xfrm>
            <a:off x="7740985" y="6061813"/>
            <a:ext cx="3666567" cy="369332"/>
          </a:xfrm>
          <a:prstGeom prst="rect">
            <a:avLst/>
          </a:prstGeom>
        </p:spPr>
        <p:txBody>
          <a:bodyPr wrap="square">
            <a:spAutoFit/>
          </a:bodyPr>
          <a:lstStyle/>
          <a:p>
            <a:r>
              <a:rPr lang="en-US" b="1" dirty="0">
                <a:solidFill>
                  <a:srgbClr val="000099"/>
                </a:solidFill>
              </a:rPr>
              <a:t>www.mygeoportal.gov.my</a:t>
            </a:r>
          </a:p>
        </p:txBody>
      </p:sp>
      <p:sp>
        <p:nvSpPr>
          <p:cNvPr id="9" name="Subtitle 8"/>
          <p:cNvSpPr txBox="1">
            <a:spLocks/>
          </p:cNvSpPr>
          <p:nvPr/>
        </p:nvSpPr>
        <p:spPr>
          <a:xfrm rot="16200000">
            <a:off x="-2006182" y="3237410"/>
            <a:ext cx="5633444" cy="7540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2060"/>
                </a:solidFill>
                <a:latin typeface="Arial" panose="020B0604020202020204" pitchFamily="34" charset="0"/>
                <a:cs typeface="Arial" panose="020B0604020202020204" pitchFamily="34" charset="0"/>
              </a:rPr>
              <a:t>Information </a:t>
            </a:r>
            <a:r>
              <a:rPr lang="en-US" sz="4000" b="1" dirty="0" smtClean="0">
                <a:solidFill>
                  <a:srgbClr val="002060"/>
                </a:solidFill>
                <a:latin typeface="Arial" panose="020B0604020202020204" pitchFamily="34" charset="0"/>
                <a:cs typeface="Arial" panose="020B0604020202020204" pitchFamily="34" charset="0"/>
              </a:rPr>
              <a:t>Systems  (</a:t>
            </a:r>
            <a:r>
              <a:rPr lang="en-US" sz="4000" b="1" dirty="0">
                <a:solidFill>
                  <a:srgbClr val="002060"/>
                </a:solidFill>
                <a:latin typeface="Arial" panose="020B0604020202020204" pitchFamily="34" charset="0"/>
                <a:cs typeface="Arial" panose="020B0604020202020204" pitchFamily="34" charset="0"/>
              </a:rPr>
              <a:t>ICT)</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71" y="405612"/>
            <a:ext cx="5422811" cy="56338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555313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3904" y="1350178"/>
            <a:ext cx="1671859" cy="1894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42345" y="3317765"/>
            <a:ext cx="1646952" cy="2010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itle 1"/>
          <p:cNvSpPr txBox="1">
            <a:spLocks/>
          </p:cNvSpPr>
          <p:nvPr/>
        </p:nvSpPr>
        <p:spPr>
          <a:xfrm>
            <a:off x="2620796" y="290178"/>
            <a:ext cx="7467600" cy="715963"/>
          </a:xfrm>
          <a:prstGeom prst="rect">
            <a:avLst/>
          </a:prstGeom>
          <a:noFill/>
        </p:spPr>
        <p:txBody>
          <a:bodyPr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defRPr/>
            </a:pPr>
            <a:r>
              <a:rPr lang="en-US" sz="3200" b="1" dirty="0" err="1" smtClean="0">
                <a:ln w="18415" cmpd="sng">
                  <a:noFill/>
                  <a:prstDash val="solid"/>
                </a:ln>
                <a:solidFill>
                  <a:srgbClr val="000099"/>
                </a:solidFill>
                <a:latin typeface="Arial" panose="020B0604020202020204" pitchFamily="34" charset="0"/>
                <a:ea typeface="+mn-ea"/>
                <a:cs typeface="Arial" panose="020B0604020202020204" pitchFamily="34" charset="0"/>
              </a:rPr>
              <a:t>MyGDI</a:t>
            </a:r>
            <a:r>
              <a:rPr lang="en-US" sz="3200" b="1" dirty="0" smtClean="0">
                <a:ln w="18415" cmpd="sng">
                  <a:noFill/>
                  <a:prstDash val="solid"/>
                </a:ln>
                <a:solidFill>
                  <a:srgbClr val="000099"/>
                </a:solidFill>
                <a:latin typeface="Arial" panose="020B0604020202020204" pitchFamily="34" charset="0"/>
                <a:ea typeface="+mn-ea"/>
                <a:cs typeface="Arial" panose="020B0604020202020204" pitchFamily="34" charset="0"/>
              </a:rPr>
              <a:t> Applications</a:t>
            </a:r>
            <a:endParaRPr lang="en-US" sz="3200" b="1" dirty="0">
              <a:ln w="18415" cmpd="sng">
                <a:noFill/>
                <a:prstDash val="solid"/>
              </a:ln>
              <a:solidFill>
                <a:srgbClr val="000099"/>
              </a:solidFill>
              <a:latin typeface="Arial" panose="020B0604020202020204" pitchFamily="34" charset="0"/>
              <a:ea typeface="+mn-ea"/>
              <a:cs typeface="Arial" panose="020B0604020202020204" pitchFamily="34" charset="0"/>
            </a:endParaRPr>
          </a:p>
        </p:txBody>
      </p:sp>
      <p:grpSp>
        <p:nvGrpSpPr>
          <p:cNvPr id="97290" name="Group 5"/>
          <p:cNvGrpSpPr>
            <a:grpSpLocks/>
          </p:cNvGrpSpPr>
          <p:nvPr/>
        </p:nvGrpSpPr>
        <p:grpSpPr bwMode="auto">
          <a:xfrm>
            <a:off x="4120877" y="3446718"/>
            <a:ext cx="1834886" cy="1840577"/>
            <a:chOff x="6829424" y="3182880"/>
            <a:chExt cx="1646733" cy="1600200"/>
          </a:xfrm>
        </p:grpSpPr>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29424" y="3182880"/>
              <a:ext cx="1646733" cy="16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6933742" y="4030343"/>
              <a:ext cx="1415743" cy="465175"/>
            </a:xfrm>
            <a:prstGeom prst="rect">
              <a:avLst/>
            </a:prstGeom>
            <a:solidFill>
              <a:srgbClr val="065E4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err="1">
                  <a:solidFill>
                    <a:schemeClr val="accent2">
                      <a:lumMod val="60000"/>
                      <a:lumOff val="40000"/>
                    </a:schemeClr>
                  </a:solidFill>
                </a:rPr>
                <a:t>MyGeotranslator</a:t>
              </a:r>
              <a:endParaRPr lang="ms-MY" sz="1000" b="1" dirty="0">
                <a:solidFill>
                  <a:schemeClr val="accent2">
                    <a:lumMod val="60000"/>
                    <a:lumOff val="40000"/>
                  </a:schemeClr>
                </a:solidFill>
              </a:endParaRPr>
            </a:p>
          </p:txBody>
        </p:sp>
      </p:grpSp>
      <p:pic>
        <p:nvPicPr>
          <p:cNvPr id="15"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073354" y="3400554"/>
            <a:ext cx="1761281" cy="1902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110333" y="1361068"/>
            <a:ext cx="1798643" cy="1894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18923" y="3432807"/>
            <a:ext cx="1681559" cy="1894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8063546" y="1339286"/>
            <a:ext cx="1716740" cy="1894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499180" y="1375202"/>
            <a:ext cx="1630155" cy="1833750"/>
          </a:xfrm>
          <a:prstGeom prst="rect">
            <a:avLst/>
          </a:prstGeom>
          <a:solidFill>
            <a:srgbClr val="FFFFFF">
              <a:shade val="85000"/>
            </a:srgbClr>
          </a:solidFill>
          <a:ln w="1905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755199" y="6213751"/>
            <a:ext cx="5198795" cy="369332"/>
          </a:xfrm>
          <a:prstGeom prst="rect">
            <a:avLst/>
          </a:prstGeom>
        </p:spPr>
        <p:txBody>
          <a:bodyPr wrap="none">
            <a:spAutoFit/>
          </a:bodyPr>
          <a:lstStyle/>
          <a:p>
            <a:r>
              <a:rPr lang="en-US" b="1" dirty="0" smtClean="0">
                <a:solidFill>
                  <a:schemeClr val="bg1"/>
                </a:solidFill>
                <a:latin typeface="Arial" panose="020B0604020202020204" pitchFamily="34" charset="0"/>
                <a:cs typeface="Arial" panose="020B0604020202020204" pitchFamily="34" charset="0"/>
              </a:rPr>
              <a:t>http</a:t>
            </a:r>
            <a:r>
              <a:rPr lang="en-US" b="1" dirty="0">
                <a:solidFill>
                  <a:schemeClr val="bg1"/>
                </a:solidFill>
                <a:latin typeface="Arial" panose="020B0604020202020204" pitchFamily="34" charset="0"/>
                <a:cs typeface="Arial" panose="020B0604020202020204" pitchFamily="34" charset="0"/>
              </a:rPr>
              <a:t>://www.mygeoportal.gov.my/data-services</a:t>
            </a:r>
          </a:p>
        </p:txBody>
      </p:sp>
      <p:sp>
        <p:nvSpPr>
          <p:cNvPr id="19" name="Subtitle 8"/>
          <p:cNvSpPr txBox="1">
            <a:spLocks/>
          </p:cNvSpPr>
          <p:nvPr/>
        </p:nvSpPr>
        <p:spPr>
          <a:xfrm rot="16200000">
            <a:off x="-1917153" y="3051988"/>
            <a:ext cx="5633444" cy="7540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2060"/>
                </a:solidFill>
                <a:latin typeface="Arial" panose="020B0604020202020204" pitchFamily="34" charset="0"/>
                <a:cs typeface="Arial" panose="020B0604020202020204" pitchFamily="34" charset="0"/>
              </a:rPr>
              <a:t>Information </a:t>
            </a:r>
            <a:r>
              <a:rPr lang="en-US" sz="4000" b="1" dirty="0" smtClean="0">
                <a:solidFill>
                  <a:srgbClr val="002060"/>
                </a:solidFill>
                <a:latin typeface="Arial" panose="020B0604020202020204" pitchFamily="34" charset="0"/>
                <a:cs typeface="Arial" panose="020B0604020202020204" pitchFamily="34" charset="0"/>
              </a:rPr>
              <a:t>Systems  (</a:t>
            </a:r>
            <a:r>
              <a:rPr lang="en-US" sz="4000" b="1" dirty="0">
                <a:solidFill>
                  <a:srgbClr val="002060"/>
                </a:solidFill>
                <a:latin typeface="Arial" panose="020B0604020202020204" pitchFamily="34" charset="0"/>
                <a:cs typeface="Arial" panose="020B0604020202020204" pitchFamily="34" charset="0"/>
              </a:rPr>
              <a:t>ICT)</a:t>
            </a:r>
          </a:p>
        </p:txBody>
      </p:sp>
    </p:spTree>
    <p:extLst>
      <p:ext uri="{BB962C8B-B14F-4D97-AF65-F5344CB8AC3E}">
        <p14:creationId xmlns:p14="http://schemas.microsoft.com/office/powerpoint/2010/main" val="157084578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748" y="3034641"/>
            <a:ext cx="5715000" cy="3811424"/>
          </a:xfrm>
          <a:prstGeom prst="rect">
            <a:avLst/>
          </a:prstGeom>
        </p:spPr>
      </p:pic>
      <p:pic>
        <p:nvPicPr>
          <p:cNvPr id="5123" name="Picture 3" descr="D:\Workstation Mala\Slaid\Gambar Saiz Kecil\mygdiexplorer.jpg"/>
          <p:cNvPicPr>
            <a:picLocks noChangeAspect="1" noChangeArrowheads="1"/>
          </p:cNvPicPr>
          <p:nvPr/>
        </p:nvPicPr>
        <p:blipFill>
          <a:blip r:embed="rId4"/>
          <a:srcRect/>
          <a:stretch>
            <a:fillRect/>
          </a:stretch>
        </p:blipFill>
        <p:spPr bwMode="auto">
          <a:xfrm>
            <a:off x="735496" y="787863"/>
            <a:ext cx="5715000" cy="367665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idx="4294967295"/>
          </p:nvPr>
        </p:nvSpPr>
        <p:spPr>
          <a:xfrm>
            <a:off x="1953553" y="159122"/>
            <a:ext cx="8367828" cy="602878"/>
          </a:xfrm>
        </p:spPr>
        <p:txBody>
          <a:bodyPr>
            <a:normAutofit/>
          </a:bodyPr>
          <a:lstStyle/>
          <a:p>
            <a:pPr algn="ctr">
              <a:defRPr/>
            </a:pPr>
            <a:r>
              <a:rPr lang="ms-MY" sz="2800" b="1" dirty="0" smtClean="0">
                <a:solidFill>
                  <a:srgbClr val="000099"/>
                </a:solidFill>
                <a:latin typeface="Arial" panose="020B0604020202020204" pitchFamily="34" charset="0"/>
                <a:cs typeface="Arial" panose="020B0604020202020204" pitchFamily="34" charset="0"/>
              </a:rPr>
              <a:t>MyGDI EXPLORER</a:t>
            </a:r>
            <a:endParaRPr lang="en-US" sz="2800" b="1" dirty="0">
              <a:solidFill>
                <a:srgbClr val="000099"/>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943" y="3163637"/>
            <a:ext cx="5715000" cy="366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stretch>
            <a:fillRect/>
          </a:stretch>
        </p:blipFill>
        <p:spPr>
          <a:xfrm>
            <a:off x="6450496" y="762000"/>
            <a:ext cx="5741504" cy="6111924"/>
          </a:xfrm>
          <a:prstGeom prst="rect">
            <a:avLst/>
          </a:prstGeom>
        </p:spPr>
      </p:pic>
      <p:sp>
        <p:nvSpPr>
          <p:cNvPr id="16" name="Rectangle 15"/>
          <p:cNvSpPr/>
          <p:nvPr/>
        </p:nvSpPr>
        <p:spPr>
          <a:xfrm>
            <a:off x="8118622" y="5677227"/>
            <a:ext cx="3949254" cy="1077218"/>
          </a:xfrm>
          <a:prstGeom prst="rect">
            <a:avLst/>
          </a:prstGeom>
          <a:solidFill>
            <a:srgbClr val="003399"/>
          </a:solidFill>
        </p:spPr>
        <p:txBody>
          <a:bodyPr wrap="square">
            <a:spAutoFit/>
          </a:bodyPr>
          <a:lstStyle/>
          <a:p>
            <a:pPr algn="ctr">
              <a:defRPr/>
            </a:pPr>
            <a:r>
              <a:rPr lang="en-US" sz="1600" dirty="0" err="1"/>
              <a:t>MyGDI</a:t>
            </a:r>
            <a:r>
              <a:rPr lang="en-US" sz="1600" dirty="0"/>
              <a:t> Explorer is a metadata catalogue services which enables user to explore, discover, view and evaluate geospatial data from anywhere and at anytime. </a:t>
            </a:r>
          </a:p>
        </p:txBody>
      </p:sp>
      <p:sp>
        <p:nvSpPr>
          <p:cNvPr id="8" name="Subtitle 8"/>
          <p:cNvSpPr txBox="1">
            <a:spLocks/>
          </p:cNvSpPr>
          <p:nvPr/>
        </p:nvSpPr>
        <p:spPr>
          <a:xfrm rot="16200000">
            <a:off x="-2310853" y="3344088"/>
            <a:ext cx="5633444" cy="7540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2060"/>
                </a:solidFill>
                <a:latin typeface="Arial" panose="020B0604020202020204" pitchFamily="34" charset="0"/>
                <a:cs typeface="Arial" panose="020B0604020202020204" pitchFamily="34" charset="0"/>
              </a:rPr>
              <a:t>Information </a:t>
            </a:r>
            <a:r>
              <a:rPr lang="en-US" sz="4000" b="1" dirty="0" smtClean="0">
                <a:solidFill>
                  <a:srgbClr val="002060"/>
                </a:solidFill>
                <a:latin typeface="Arial" panose="020B0604020202020204" pitchFamily="34" charset="0"/>
                <a:cs typeface="Arial" panose="020B0604020202020204" pitchFamily="34" charset="0"/>
              </a:rPr>
              <a:t>Systems  (</a:t>
            </a:r>
            <a:r>
              <a:rPr lang="en-US" sz="4000" b="1" dirty="0">
                <a:solidFill>
                  <a:srgbClr val="002060"/>
                </a:solidFill>
                <a:latin typeface="Arial" panose="020B0604020202020204" pitchFamily="34" charset="0"/>
                <a:cs typeface="Arial" panose="020B0604020202020204" pitchFamily="34" charset="0"/>
              </a:rPr>
              <a:t>ICT)</a:t>
            </a:r>
          </a:p>
        </p:txBody>
      </p:sp>
    </p:spTree>
    <p:extLst>
      <p:ext uri="{BB962C8B-B14F-4D97-AF65-F5344CB8AC3E}">
        <p14:creationId xmlns:p14="http://schemas.microsoft.com/office/powerpoint/2010/main" val="473422610"/>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txBox="1">
            <a:spLocks noGrp="1"/>
          </p:cNvSpPr>
          <p:nvPr>
            <p:ph type="body" idx="4294967295"/>
          </p:nvPr>
        </p:nvSpPr>
        <p:spPr>
          <a:xfrm>
            <a:off x="1774825" y="836614"/>
            <a:ext cx="8642350" cy="4765675"/>
          </a:xfrm>
        </p:spPr>
        <p:txBody>
          <a:bodyPr/>
          <a:lstStyle/>
          <a:p>
            <a:pPr eaLnBrk="1" hangingPunct="1">
              <a:spcBef>
                <a:spcPct val="0"/>
              </a:spcBef>
              <a:buClr>
                <a:srgbClr val="CFD8DC"/>
              </a:buClr>
              <a:buFont typeface="Source Sans Pro"/>
              <a:buChar char="◎"/>
            </a:pPr>
            <a:r>
              <a:rPr lang="ms-MY" altLang="en-US" sz="2000" b="1" dirty="0">
                <a:solidFill>
                  <a:schemeClr val="tx1"/>
                </a:solidFill>
                <a:latin typeface="Source Sans Pro"/>
                <a:ea typeface="Source Sans Pro"/>
                <a:cs typeface="Source Sans Pro"/>
                <a:sym typeface="Source Sans Pro"/>
              </a:rPr>
              <a:t>MyGDI Data Services</a:t>
            </a:r>
            <a:r>
              <a:rPr lang="ms-MY" altLang="en-US" sz="2000" dirty="0">
                <a:solidFill>
                  <a:schemeClr val="tx1"/>
                </a:solidFill>
                <a:latin typeface="Source Sans Pro"/>
                <a:ea typeface="Source Sans Pro"/>
                <a:cs typeface="Source Sans Pro"/>
                <a:sym typeface="Source Sans Pro"/>
              </a:rPr>
              <a:t> menyediakan mekanisme perkongsian maklumat di antara agensi-agensi kerajaan  bagi data-data utama (fundamental datasets) geospatial terutamanya data daripada projek </a:t>
            </a:r>
            <a:r>
              <a:rPr lang="ms-MY" altLang="en-US" sz="2000" i="1" dirty="0">
                <a:solidFill>
                  <a:schemeClr val="tx1"/>
                </a:solidFill>
                <a:latin typeface="Source Sans Pro"/>
                <a:ea typeface="Source Sans Pro"/>
                <a:cs typeface="Source Sans Pro"/>
                <a:sym typeface="Source Sans Pro"/>
              </a:rPr>
              <a:t>National Geospatial Data Center</a:t>
            </a:r>
            <a:r>
              <a:rPr lang="ms-MY" altLang="en-US" sz="2000" dirty="0">
                <a:solidFill>
                  <a:schemeClr val="tx1"/>
                </a:solidFill>
                <a:latin typeface="Source Sans Pro"/>
                <a:ea typeface="Source Sans Pro"/>
                <a:cs typeface="Source Sans Pro"/>
                <a:sym typeface="Source Sans Pro"/>
              </a:rPr>
              <a:t> (NGDC).  Platform ini juga boleh digunakan untuk agensi Kerajaan yang lain berkongsi data mereka.</a:t>
            </a:r>
            <a:endParaRPr lang="en-US" altLang="en-US" sz="2000" dirty="0">
              <a:solidFill>
                <a:schemeClr val="tx1"/>
              </a:solidFill>
              <a:latin typeface="Source Sans Pro"/>
              <a:ea typeface="Source Sans Pro"/>
              <a:cs typeface="Source Sans Pro"/>
              <a:sym typeface="Source Sans Pro"/>
            </a:endParaRPr>
          </a:p>
        </p:txBody>
      </p:sp>
      <p:pic>
        <p:nvPicPr>
          <p:cNvPr id="3" name="Picture 2"/>
          <p:cNvPicPr>
            <a:picLocks noChangeAspect="1"/>
          </p:cNvPicPr>
          <p:nvPr/>
        </p:nvPicPr>
        <p:blipFill>
          <a:blip r:embed="rId3"/>
          <a:stretch>
            <a:fillRect/>
          </a:stretch>
        </p:blipFill>
        <p:spPr>
          <a:xfrm>
            <a:off x="0" y="509682"/>
            <a:ext cx="12192000" cy="6348318"/>
          </a:xfrm>
          <a:prstGeom prst="rect">
            <a:avLst/>
          </a:prstGeom>
        </p:spPr>
      </p:pic>
      <p:sp>
        <p:nvSpPr>
          <p:cNvPr id="104451" name="Title 1"/>
          <p:cNvSpPr txBox="1">
            <a:spLocks noGrp="1"/>
          </p:cNvSpPr>
          <p:nvPr>
            <p:ph type="title" idx="4294967295"/>
          </p:nvPr>
        </p:nvSpPr>
        <p:spPr>
          <a:xfrm>
            <a:off x="3308124" y="0"/>
            <a:ext cx="6572476" cy="459629"/>
          </a:xfrm>
          <a:solidFill>
            <a:schemeClr val="tx2">
              <a:lumMod val="50000"/>
            </a:schemeClr>
          </a:solidFill>
        </p:spPr>
        <p:txBody>
          <a:bodyPr>
            <a:noAutofit/>
          </a:bodyPr>
          <a:lstStyle/>
          <a:p>
            <a:pPr algn="ctr" eaLnBrk="1" hangingPunct="1">
              <a:spcBef>
                <a:spcPct val="0"/>
              </a:spcBef>
              <a:buClr>
                <a:srgbClr val="0091EA"/>
              </a:buClr>
              <a:buFont typeface="Roboto Slab"/>
              <a:buNone/>
            </a:pPr>
            <a:r>
              <a:rPr lang="en-US" altLang="en-US" sz="2800" dirty="0" err="1">
                <a:solidFill>
                  <a:schemeClr val="tx1"/>
                </a:solidFill>
                <a:latin typeface="Arial" panose="020B0604020202020204" pitchFamily="34" charset="0"/>
                <a:ea typeface="Roboto Slab"/>
                <a:cs typeface="Arial" panose="020B0604020202020204" pitchFamily="34" charset="0"/>
                <a:sym typeface="Roboto Slab"/>
              </a:rPr>
              <a:t>MyGDI</a:t>
            </a:r>
            <a:r>
              <a:rPr lang="en-US" altLang="en-US" sz="2800" dirty="0">
                <a:solidFill>
                  <a:schemeClr val="tx1"/>
                </a:solidFill>
                <a:latin typeface="Arial" panose="020B0604020202020204" pitchFamily="34" charset="0"/>
                <a:ea typeface="Roboto Slab"/>
                <a:cs typeface="Arial" panose="020B0604020202020204" pitchFamily="34" charset="0"/>
                <a:sym typeface="Roboto Slab"/>
              </a:rPr>
              <a:t> </a:t>
            </a:r>
            <a:r>
              <a:rPr lang="en-US" altLang="en-US" sz="2800" dirty="0" smtClean="0">
                <a:solidFill>
                  <a:schemeClr val="tx1"/>
                </a:solidFill>
                <a:latin typeface="Arial" panose="020B0604020202020204" pitchFamily="34" charset="0"/>
                <a:ea typeface="Roboto Slab"/>
                <a:cs typeface="Arial" panose="020B0604020202020204" pitchFamily="34" charset="0"/>
                <a:sym typeface="Roboto Slab"/>
              </a:rPr>
              <a:t>Data Services</a:t>
            </a:r>
            <a:endParaRPr lang="en-MY" altLang="en-US" sz="2800" dirty="0">
              <a:solidFill>
                <a:schemeClr val="tx1"/>
              </a:solidFill>
              <a:latin typeface="Arial" panose="020B0604020202020204" pitchFamily="34" charset="0"/>
              <a:ea typeface="Roboto Slab"/>
              <a:cs typeface="Arial" panose="020B0604020202020204" pitchFamily="34" charset="0"/>
              <a:sym typeface="Roboto Slab"/>
            </a:endParaRPr>
          </a:p>
        </p:txBody>
      </p:sp>
    </p:spTree>
    <p:extLst>
      <p:ext uri="{BB962C8B-B14F-4D97-AF65-F5344CB8AC3E}">
        <p14:creationId xmlns:p14="http://schemas.microsoft.com/office/powerpoint/2010/main" val="125904377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7813" r="7112" b="4386"/>
          <a:stretch/>
        </p:blipFill>
        <p:spPr bwMode="auto">
          <a:xfrm>
            <a:off x="1231509" y="736289"/>
            <a:ext cx="10192235" cy="602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idx="4294967295"/>
          </p:nvPr>
        </p:nvSpPr>
        <p:spPr>
          <a:xfrm>
            <a:off x="619196" y="158811"/>
            <a:ext cx="11157104" cy="602878"/>
          </a:xfrm>
        </p:spPr>
        <p:txBody>
          <a:bodyPr>
            <a:noAutofit/>
          </a:bodyPr>
          <a:lstStyle/>
          <a:p>
            <a:pPr algn="ctr">
              <a:defRPr/>
            </a:pPr>
            <a:r>
              <a:rPr lang="en-US" sz="2800" b="1" dirty="0">
                <a:solidFill>
                  <a:srgbClr val="000099"/>
                </a:solidFill>
                <a:latin typeface="Arial" panose="020B0604020202020204" pitchFamily="34" charset="0"/>
                <a:cs typeface="Arial" panose="020B0604020202020204" pitchFamily="34" charset="0"/>
              </a:rPr>
              <a:t>Malaysia Geospatial Online Services (</a:t>
            </a:r>
            <a:r>
              <a:rPr lang="en-US" sz="2800" b="1" dirty="0" err="1">
                <a:solidFill>
                  <a:srgbClr val="000099"/>
                </a:solidFill>
                <a:latin typeface="Arial" panose="020B0604020202020204" pitchFamily="34" charset="0"/>
                <a:cs typeface="Arial" panose="020B0604020202020204" pitchFamily="34" charset="0"/>
              </a:rPr>
              <a:t>MyGOS</a:t>
            </a:r>
            <a:r>
              <a:rPr lang="en-US" sz="2800" b="1" dirty="0">
                <a:solidFill>
                  <a:srgbClr val="000099"/>
                </a:solidFill>
                <a:latin typeface="Arial" panose="020B0604020202020204" pitchFamily="34" charset="0"/>
                <a:cs typeface="Arial" panose="020B0604020202020204" pitchFamily="34" charset="0"/>
              </a:rPr>
              <a:t>)</a:t>
            </a:r>
            <a:endParaRPr lang="ms-MY" sz="2800" b="1" dirty="0">
              <a:solidFill>
                <a:srgbClr val="000099"/>
              </a:solidFill>
              <a:latin typeface="Arial" panose="020B0604020202020204" pitchFamily="34" charset="0"/>
              <a:cs typeface="Arial" panose="020B0604020202020204" pitchFamily="34" charset="0"/>
            </a:endParaRPr>
          </a:p>
        </p:txBody>
      </p:sp>
      <p:sp>
        <p:nvSpPr>
          <p:cNvPr id="5" name="Rectangle 4"/>
          <p:cNvSpPr/>
          <p:nvPr/>
        </p:nvSpPr>
        <p:spPr>
          <a:xfrm>
            <a:off x="6953147" y="5314614"/>
            <a:ext cx="4433594" cy="923330"/>
          </a:xfrm>
          <a:prstGeom prst="rect">
            <a:avLst/>
          </a:prstGeom>
          <a:solidFill>
            <a:srgbClr val="0099FF"/>
          </a:solidFill>
        </p:spPr>
        <p:txBody>
          <a:bodyPr wrap="square">
            <a:spAutoFit/>
          </a:bodyPr>
          <a:lstStyle/>
          <a:p>
            <a:pPr marL="742950" lvl="1" indent="-285750">
              <a:buFont typeface="Arial" panose="020B0604020202020204" pitchFamily="34" charset="0"/>
              <a:buChar char="•"/>
            </a:pPr>
            <a:r>
              <a:rPr lang="en-US" b="1" dirty="0">
                <a:solidFill>
                  <a:schemeClr val="bg1"/>
                </a:solidFill>
                <a:latin typeface="Arial Rounded MT Bold" panose="020F0704030504030204" pitchFamily="34" charset="0"/>
                <a:cs typeface="Aharoni" panose="02010803020104030203" pitchFamily="2" charset="-79"/>
              </a:rPr>
              <a:t>Online mapping platform</a:t>
            </a:r>
            <a:endParaRPr lang="ms-MY" sz="1600" b="1" dirty="0">
              <a:solidFill>
                <a:schemeClr val="bg1"/>
              </a:solidFill>
              <a:latin typeface="Arial Rounded MT Bold" panose="020F0704030504030204" pitchFamily="34" charset="0"/>
              <a:cs typeface="Aharoni" panose="02010803020104030203" pitchFamily="2" charset="-79"/>
            </a:endParaRPr>
          </a:p>
          <a:p>
            <a:pPr marL="742950" lvl="1" indent="-285750">
              <a:buFont typeface="Arial" panose="020B0604020202020204" pitchFamily="34" charset="0"/>
              <a:buChar char="•"/>
            </a:pPr>
            <a:r>
              <a:rPr lang="en-US" b="1" dirty="0">
                <a:solidFill>
                  <a:schemeClr val="bg1"/>
                </a:solidFill>
                <a:latin typeface="Arial Rounded MT Bold" panose="020F0704030504030204" pitchFamily="34" charset="0"/>
                <a:cs typeface="Aharoni" panose="02010803020104030203" pitchFamily="2" charset="-79"/>
              </a:rPr>
              <a:t>Content management platform</a:t>
            </a:r>
            <a:endParaRPr lang="ms-MY" sz="1600" b="1" dirty="0">
              <a:solidFill>
                <a:schemeClr val="bg1"/>
              </a:solidFill>
              <a:latin typeface="Arial Rounded MT Bold" panose="020F0704030504030204" pitchFamily="34" charset="0"/>
              <a:cs typeface="Aharoni" panose="02010803020104030203" pitchFamily="2" charset="-79"/>
            </a:endParaRPr>
          </a:p>
          <a:p>
            <a:pPr marL="742950" lvl="1" indent="-285750">
              <a:buFont typeface="Arial" panose="020B0604020202020204" pitchFamily="34" charset="0"/>
              <a:buChar char="•"/>
            </a:pPr>
            <a:r>
              <a:rPr lang="en-US" b="1" dirty="0">
                <a:solidFill>
                  <a:schemeClr val="bg1"/>
                </a:solidFill>
                <a:latin typeface="Arial Rounded MT Bold" panose="020F0704030504030204" pitchFamily="34" charset="0"/>
                <a:cs typeface="Aharoni" panose="02010803020104030203" pitchFamily="2" charset="-79"/>
              </a:rPr>
              <a:t>Collaborative and sharing platform</a:t>
            </a:r>
            <a:endParaRPr lang="ms-MY" sz="1600" b="1" dirty="0">
              <a:solidFill>
                <a:schemeClr val="bg1"/>
              </a:solidFill>
              <a:latin typeface="Arial Rounded MT Bold" panose="020F0704030504030204" pitchFamily="34" charset="0"/>
              <a:cs typeface="Aharoni" panose="02010803020104030203" pitchFamily="2" charset="-79"/>
            </a:endParaRPr>
          </a:p>
        </p:txBody>
      </p:sp>
      <p:sp>
        <p:nvSpPr>
          <p:cNvPr id="3" name="Rectangle 2"/>
          <p:cNvSpPr/>
          <p:nvPr/>
        </p:nvSpPr>
        <p:spPr>
          <a:xfrm>
            <a:off x="1231509" y="5176115"/>
            <a:ext cx="5832648"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ms-MY" altLang="ms-MY" b="1" dirty="0"/>
              <a:t>Malaysia Geospatial Online </a:t>
            </a:r>
            <a:r>
              <a:rPr lang="ms-MY" altLang="ms-MY" b="1" dirty="0" smtClean="0"/>
              <a:t>Services (</a:t>
            </a:r>
            <a:r>
              <a:rPr lang="ms-MY" altLang="ms-MY" b="1" dirty="0"/>
              <a:t>MyGOS)</a:t>
            </a:r>
            <a:r>
              <a:rPr lang="ms-MY" altLang="ms-MY" dirty="0"/>
              <a:t> </a:t>
            </a:r>
            <a:r>
              <a:rPr lang="ms-MY" altLang="ms-MY" dirty="0" smtClean="0"/>
              <a:t>A</a:t>
            </a:r>
            <a:r>
              <a:rPr lang="en-US" altLang="ms-MY" dirty="0" smtClean="0"/>
              <a:t> </a:t>
            </a:r>
            <a:r>
              <a:rPr lang="en-US" altLang="ms-MY" dirty="0"/>
              <a:t>platform for user to promote sharing of geospatial information. It enables you to turn your data into web-enabled services that your whole organization members can use.</a:t>
            </a:r>
            <a:endParaRPr lang="ms-MY" dirty="0"/>
          </a:p>
        </p:txBody>
      </p:sp>
      <p:sp>
        <p:nvSpPr>
          <p:cNvPr id="6" name="Subtitle 8"/>
          <p:cNvSpPr txBox="1">
            <a:spLocks/>
          </p:cNvSpPr>
          <p:nvPr/>
        </p:nvSpPr>
        <p:spPr>
          <a:xfrm rot="16200000">
            <a:off x="-2197526" y="3382621"/>
            <a:ext cx="5633444" cy="7540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2060"/>
                </a:solidFill>
                <a:latin typeface="Arial" panose="020B0604020202020204" pitchFamily="34" charset="0"/>
                <a:cs typeface="Arial" panose="020B0604020202020204" pitchFamily="34" charset="0"/>
              </a:rPr>
              <a:t>Information </a:t>
            </a:r>
            <a:r>
              <a:rPr lang="en-US" sz="4000" b="1" dirty="0" smtClean="0">
                <a:solidFill>
                  <a:srgbClr val="002060"/>
                </a:solidFill>
                <a:latin typeface="Arial" panose="020B0604020202020204" pitchFamily="34" charset="0"/>
                <a:cs typeface="Arial" panose="020B0604020202020204" pitchFamily="34" charset="0"/>
              </a:rPr>
              <a:t>Systems  (</a:t>
            </a:r>
            <a:r>
              <a:rPr lang="en-US" sz="4000" b="1" dirty="0">
                <a:solidFill>
                  <a:srgbClr val="002060"/>
                </a:solidFill>
                <a:latin typeface="Arial" panose="020B0604020202020204" pitchFamily="34" charset="0"/>
                <a:cs typeface="Arial" panose="020B0604020202020204" pitchFamily="34" charset="0"/>
              </a:rPr>
              <a:t>ICT)</a:t>
            </a:r>
          </a:p>
        </p:txBody>
      </p:sp>
    </p:spTree>
    <p:extLst>
      <p:ext uri="{BB962C8B-B14F-4D97-AF65-F5344CB8AC3E}">
        <p14:creationId xmlns:p14="http://schemas.microsoft.com/office/powerpoint/2010/main" val="2727073267"/>
      </p:ext>
    </p:extLst>
  </p:cSld>
  <p:clrMapOvr>
    <a:masterClrMapping/>
  </p:clrMapOvr>
  <p:transition spd="slow">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3" y="1"/>
            <a:ext cx="12191998" cy="6858000"/>
          </a:xfrm>
          <a:prstGeom prst="rect">
            <a:avLst/>
          </a:prstGeom>
        </p:spPr>
      </p:pic>
      <p:pic>
        <p:nvPicPr>
          <p:cNvPr id="3" name="Picture 2"/>
          <p:cNvPicPr>
            <a:picLocks noChangeAspect="1"/>
          </p:cNvPicPr>
          <p:nvPr/>
        </p:nvPicPr>
        <p:blipFill>
          <a:blip r:embed="rId3"/>
          <a:stretch>
            <a:fillRect/>
          </a:stretch>
        </p:blipFill>
        <p:spPr>
          <a:xfrm>
            <a:off x="0" y="0"/>
            <a:ext cx="12197713" cy="6858000"/>
          </a:xfrm>
          <a:prstGeom prst="rect">
            <a:avLst/>
          </a:prstGeom>
        </p:spPr>
      </p:pic>
      <p:pic>
        <p:nvPicPr>
          <p:cNvPr id="6" name="Picture 5"/>
          <p:cNvPicPr>
            <a:picLocks noChangeAspect="1"/>
          </p:cNvPicPr>
          <p:nvPr/>
        </p:nvPicPr>
        <p:blipFill>
          <a:blip r:embed="rId4"/>
          <a:stretch>
            <a:fillRect/>
          </a:stretch>
        </p:blipFill>
        <p:spPr>
          <a:xfrm>
            <a:off x="0" y="0"/>
            <a:ext cx="12296775" cy="6858000"/>
          </a:xfrm>
          <a:prstGeom prst="rect">
            <a:avLst/>
          </a:prstGeom>
        </p:spPr>
      </p:pic>
      <p:pic>
        <p:nvPicPr>
          <p:cNvPr id="5" name="Picture 4"/>
          <p:cNvPicPr>
            <a:picLocks noChangeAspect="1"/>
          </p:cNvPicPr>
          <p:nvPr/>
        </p:nvPicPr>
        <p:blipFill>
          <a:blip r:embed="rId5"/>
          <a:stretch>
            <a:fillRect/>
          </a:stretch>
        </p:blipFill>
        <p:spPr>
          <a:xfrm>
            <a:off x="-9997" y="0"/>
            <a:ext cx="12306772" cy="6858000"/>
          </a:xfrm>
          <a:prstGeom prst="rect">
            <a:avLst/>
          </a:prstGeom>
        </p:spPr>
      </p:pic>
    </p:spTree>
    <p:extLst>
      <p:ext uri="{BB962C8B-B14F-4D97-AF65-F5344CB8AC3E}">
        <p14:creationId xmlns:p14="http://schemas.microsoft.com/office/powerpoint/2010/main" val="38854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cxnSp>
        <p:nvCxnSpPr>
          <p:cNvPr id="279" name="Elbow Connector 278"/>
          <p:cNvCxnSpPr/>
          <p:nvPr/>
        </p:nvCxnSpPr>
        <p:spPr>
          <a:xfrm>
            <a:off x="3233752" y="1341264"/>
            <a:ext cx="1093613" cy="7203"/>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8" name="Rectangle 507"/>
          <p:cNvSpPr>
            <a:spLocks noChangeArrowheads="1"/>
          </p:cNvSpPr>
          <p:nvPr/>
        </p:nvSpPr>
        <p:spPr bwMode="auto">
          <a:xfrm>
            <a:off x="7994385" y="4298417"/>
            <a:ext cx="1150262" cy="354582"/>
          </a:xfrm>
          <a:prstGeom prst="rect">
            <a:avLst/>
          </a:prstGeom>
          <a:solidFill>
            <a:srgbClr val="658EFF"/>
          </a:solidFill>
          <a:ln w="0">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b="1" dirty="0" err="1" smtClean="0">
                <a:solidFill>
                  <a:srgbClr val="FFFFFF"/>
                </a:solidFill>
              </a:rPr>
              <a:t>MyGOS</a:t>
            </a:r>
            <a:endParaRPr kumimoji="0" lang="en-US" sz="2200" b="1" i="0" u="none" strike="noStrike" kern="1200" cap="none" spc="0" normalizeH="0" baseline="0" noProof="0" dirty="0">
              <a:ln>
                <a:noFill/>
              </a:ln>
              <a:solidFill>
                <a:srgbClr val="FFFFFF"/>
              </a:solidFill>
              <a:effectLst/>
              <a:uLnTx/>
              <a:uFillTx/>
            </a:endParaRPr>
          </a:p>
        </p:txBody>
      </p:sp>
      <p:sp>
        <p:nvSpPr>
          <p:cNvPr id="514" name="Rectangle 61"/>
          <p:cNvSpPr/>
          <p:nvPr/>
        </p:nvSpPr>
        <p:spPr bwMode="auto">
          <a:xfrm flipH="1" flipV="1">
            <a:off x="8756100" y="2966368"/>
            <a:ext cx="1005543" cy="342124"/>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rgbClr val="FABE3C">
                  <a:alpha val="0"/>
                </a:srgbClr>
              </a:gs>
              <a:gs pos="100000">
                <a:srgbClr val="FABE3C"/>
              </a:gs>
            </a:gsLst>
            <a:lin ang="0" scaled="1"/>
            <a:tileRect/>
          </a:gradFill>
          <a:ln w="76200"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sz="1800" dirty="0">
              <a:solidFill>
                <a:sysClr val="windowText" lastClr="000000"/>
              </a:solidFill>
            </a:endParaRPr>
          </a:p>
        </p:txBody>
      </p:sp>
      <p:pic>
        <p:nvPicPr>
          <p:cNvPr id="22" name="Picture 21" descr="Ferry_Boa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9973" y="1042533"/>
            <a:ext cx="817299" cy="576943"/>
          </a:xfrm>
          <a:prstGeom prst="rect">
            <a:avLst/>
          </a:prstGeom>
          <a:noFill/>
          <a:ln w="9525">
            <a:noFill/>
            <a:miter lim="800000"/>
            <a:headEnd/>
            <a:tailEnd/>
          </a:ln>
        </p:spPr>
      </p:pic>
      <p:grpSp>
        <p:nvGrpSpPr>
          <p:cNvPr id="24" name="Group 7"/>
          <p:cNvGrpSpPr>
            <a:grpSpLocks/>
          </p:cNvGrpSpPr>
          <p:nvPr/>
        </p:nvGrpSpPr>
        <p:grpSpPr bwMode="auto">
          <a:xfrm>
            <a:off x="3909380" y="4231368"/>
            <a:ext cx="690563" cy="727075"/>
            <a:chOff x="4150" y="1583"/>
            <a:chExt cx="435" cy="458"/>
          </a:xfrm>
        </p:grpSpPr>
        <p:sp>
          <p:nvSpPr>
            <p:cNvPr id="36992" name="Freeform 5"/>
            <p:cNvSpPr>
              <a:spLocks noEditPoints="1"/>
            </p:cNvSpPr>
            <p:nvPr/>
          </p:nvSpPr>
          <p:spPr bwMode="auto">
            <a:xfrm>
              <a:off x="4150" y="1583"/>
              <a:ext cx="435" cy="458"/>
            </a:xfrm>
            <a:custGeom>
              <a:avLst/>
              <a:gdLst>
                <a:gd name="T0" fmla="*/ 427 w 435"/>
                <a:gd name="T1" fmla="*/ 407 h 458"/>
                <a:gd name="T2" fmla="*/ 396 w 435"/>
                <a:gd name="T3" fmla="*/ 428 h 458"/>
                <a:gd name="T4" fmla="*/ 357 w 435"/>
                <a:gd name="T5" fmla="*/ 443 h 458"/>
                <a:gd name="T6" fmla="*/ 313 w 435"/>
                <a:gd name="T7" fmla="*/ 452 h 458"/>
                <a:gd name="T8" fmla="*/ 269 w 435"/>
                <a:gd name="T9" fmla="*/ 457 h 458"/>
                <a:gd name="T10" fmla="*/ 229 w 435"/>
                <a:gd name="T11" fmla="*/ 458 h 458"/>
                <a:gd name="T12" fmla="*/ 195 w 435"/>
                <a:gd name="T13" fmla="*/ 458 h 458"/>
                <a:gd name="T14" fmla="*/ 156 w 435"/>
                <a:gd name="T15" fmla="*/ 456 h 458"/>
                <a:gd name="T16" fmla="*/ 113 w 435"/>
                <a:gd name="T17" fmla="*/ 451 h 458"/>
                <a:gd name="T18" fmla="*/ 73 w 435"/>
                <a:gd name="T19" fmla="*/ 441 h 458"/>
                <a:gd name="T20" fmla="*/ 36 w 435"/>
                <a:gd name="T21" fmla="*/ 427 h 458"/>
                <a:gd name="T22" fmla="*/ 7 w 435"/>
                <a:gd name="T23" fmla="*/ 407 h 458"/>
                <a:gd name="T24" fmla="*/ 12 w 435"/>
                <a:gd name="T25" fmla="*/ 264 h 458"/>
                <a:gd name="T26" fmla="*/ 56 w 435"/>
                <a:gd name="T27" fmla="*/ 281 h 458"/>
                <a:gd name="T28" fmla="*/ 108 w 435"/>
                <a:gd name="T29" fmla="*/ 293 h 458"/>
                <a:gd name="T30" fmla="*/ 163 w 435"/>
                <a:gd name="T31" fmla="*/ 300 h 458"/>
                <a:gd name="T32" fmla="*/ 217 w 435"/>
                <a:gd name="T33" fmla="*/ 301 h 458"/>
                <a:gd name="T34" fmla="*/ 272 w 435"/>
                <a:gd name="T35" fmla="*/ 300 h 458"/>
                <a:gd name="T36" fmla="*/ 327 w 435"/>
                <a:gd name="T37" fmla="*/ 293 h 458"/>
                <a:gd name="T38" fmla="*/ 379 w 435"/>
                <a:gd name="T39" fmla="*/ 281 h 458"/>
                <a:gd name="T40" fmla="*/ 423 w 435"/>
                <a:gd name="T41" fmla="*/ 264 h 458"/>
                <a:gd name="T42" fmla="*/ 239 w 435"/>
                <a:gd name="T43" fmla="*/ 0 h 458"/>
                <a:gd name="T44" fmla="*/ 302 w 435"/>
                <a:gd name="T45" fmla="*/ 5 h 458"/>
                <a:gd name="T46" fmla="*/ 356 w 435"/>
                <a:gd name="T47" fmla="*/ 15 h 458"/>
                <a:gd name="T48" fmla="*/ 398 w 435"/>
                <a:gd name="T49" fmla="*/ 30 h 458"/>
                <a:gd name="T50" fmla="*/ 425 w 435"/>
                <a:gd name="T51" fmla="*/ 47 h 458"/>
                <a:gd name="T52" fmla="*/ 435 w 435"/>
                <a:gd name="T53" fmla="*/ 67 h 458"/>
                <a:gd name="T54" fmla="*/ 425 w 435"/>
                <a:gd name="T55" fmla="*/ 87 h 458"/>
                <a:gd name="T56" fmla="*/ 398 w 435"/>
                <a:gd name="T57" fmla="*/ 104 h 458"/>
                <a:gd name="T58" fmla="*/ 356 w 435"/>
                <a:gd name="T59" fmla="*/ 119 h 458"/>
                <a:gd name="T60" fmla="*/ 302 w 435"/>
                <a:gd name="T61" fmla="*/ 129 h 458"/>
                <a:gd name="T62" fmla="*/ 239 w 435"/>
                <a:gd name="T63" fmla="*/ 134 h 458"/>
                <a:gd name="T64" fmla="*/ 174 w 435"/>
                <a:gd name="T65" fmla="*/ 133 h 458"/>
                <a:gd name="T66" fmla="*/ 113 w 435"/>
                <a:gd name="T67" fmla="*/ 126 h 458"/>
                <a:gd name="T68" fmla="*/ 63 w 435"/>
                <a:gd name="T69" fmla="*/ 114 h 458"/>
                <a:gd name="T70" fmla="*/ 26 w 435"/>
                <a:gd name="T71" fmla="*/ 99 h 458"/>
                <a:gd name="T72" fmla="*/ 4 w 435"/>
                <a:gd name="T73" fmla="*/ 80 h 458"/>
                <a:gd name="T74" fmla="*/ 1 w 435"/>
                <a:gd name="T75" fmla="*/ 60 h 458"/>
                <a:gd name="T76" fmla="*/ 17 w 435"/>
                <a:gd name="T77" fmla="*/ 41 h 458"/>
                <a:gd name="T78" fmla="*/ 49 w 435"/>
                <a:gd name="T79" fmla="*/ 24 h 458"/>
                <a:gd name="T80" fmla="*/ 96 w 435"/>
                <a:gd name="T81" fmla="*/ 11 h 458"/>
                <a:gd name="T82" fmla="*/ 153 w 435"/>
                <a:gd name="T83" fmla="*/ 3 h 458"/>
                <a:gd name="T84" fmla="*/ 217 w 435"/>
                <a:gd name="T85"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5" h="458">
                  <a:moveTo>
                    <a:pt x="435" y="256"/>
                  </a:moveTo>
                  <a:lnTo>
                    <a:pt x="435" y="398"/>
                  </a:lnTo>
                  <a:lnTo>
                    <a:pt x="427" y="407"/>
                  </a:lnTo>
                  <a:lnTo>
                    <a:pt x="418" y="415"/>
                  </a:lnTo>
                  <a:lnTo>
                    <a:pt x="408" y="422"/>
                  </a:lnTo>
                  <a:lnTo>
                    <a:pt x="396" y="428"/>
                  </a:lnTo>
                  <a:lnTo>
                    <a:pt x="384" y="433"/>
                  </a:lnTo>
                  <a:lnTo>
                    <a:pt x="371" y="439"/>
                  </a:lnTo>
                  <a:lnTo>
                    <a:pt x="357" y="443"/>
                  </a:lnTo>
                  <a:lnTo>
                    <a:pt x="342" y="446"/>
                  </a:lnTo>
                  <a:lnTo>
                    <a:pt x="328" y="449"/>
                  </a:lnTo>
                  <a:lnTo>
                    <a:pt x="313" y="452"/>
                  </a:lnTo>
                  <a:lnTo>
                    <a:pt x="298" y="454"/>
                  </a:lnTo>
                  <a:lnTo>
                    <a:pt x="283" y="455"/>
                  </a:lnTo>
                  <a:lnTo>
                    <a:pt x="269" y="457"/>
                  </a:lnTo>
                  <a:lnTo>
                    <a:pt x="255" y="457"/>
                  </a:lnTo>
                  <a:lnTo>
                    <a:pt x="242" y="458"/>
                  </a:lnTo>
                  <a:lnTo>
                    <a:pt x="229" y="458"/>
                  </a:lnTo>
                  <a:lnTo>
                    <a:pt x="217" y="458"/>
                  </a:lnTo>
                  <a:lnTo>
                    <a:pt x="206" y="458"/>
                  </a:lnTo>
                  <a:lnTo>
                    <a:pt x="195" y="458"/>
                  </a:lnTo>
                  <a:lnTo>
                    <a:pt x="182" y="457"/>
                  </a:lnTo>
                  <a:lnTo>
                    <a:pt x="169" y="457"/>
                  </a:lnTo>
                  <a:lnTo>
                    <a:pt x="156" y="456"/>
                  </a:lnTo>
                  <a:lnTo>
                    <a:pt x="142" y="454"/>
                  </a:lnTo>
                  <a:lnTo>
                    <a:pt x="128" y="453"/>
                  </a:lnTo>
                  <a:lnTo>
                    <a:pt x="113" y="451"/>
                  </a:lnTo>
                  <a:lnTo>
                    <a:pt x="100" y="448"/>
                  </a:lnTo>
                  <a:lnTo>
                    <a:pt x="86" y="445"/>
                  </a:lnTo>
                  <a:lnTo>
                    <a:pt x="73" y="441"/>
                  </a:lnTo>
                  <a:lnTo>
                    <a:pt x="60" y="437"/>
                  </a:lnTo>
                  <a:lnTo>
                    <a:pt x="47" y="432"/>
                  </a:lnTo>
                  <a:lnTo>
                    <a:pt x="36" y="427"/>
                  </a:lnTo>
                  <a:lnTo>
                    <a:pt x="25" y="421"/>
                  </a:lnTo>
                  <a:lnTo>
                    <a:pt x="15" y="414"/>
                  </a:lnTo>
                  <a:lnTo>
                    <a:pt x="7" y="407"/>
                  </a:lnTo>
                  <a:lnTo>
                    <a:pt x="0" y="398"/>
                  </a:lnTo>
                  <a:lnTo>
                    <a:pt x="0" y="256"/>
                  </a:lnTo>
                  <a:lnTo>
                    <a:pt x="12" y="264"/>
                  </a:lnTo>
                  <a:lnTo>
                    <a:pt x="25" y="270"/>
                  </a:lnTo>
                  <a:lnTo>
                    <a:pt x="40" y="276"/>
                  </a:lnTo>
                  <a:lnTo>
                    <a:pt x="56" y="281"/>
                  </a:lnTo>
                  <a:lnTo>
                    <a:pt x="72" y="286"/>
                  </a:lnTo>
                  <a:lnTo>
                    <a:pt x="90" y="290"/>
                  </a:lnTo>
                  <a:lnTo>
                    <a:pt x="108" y="293"/>
                  </a:lnTo>
                  <a:lnTo>
                    <a:pt x="126" y="296"/>
                  </a:lnTo>
                  <a:lnTo>
                    <a:pt x="145" y="298"/>
                  </a:lnTo>
                  <a:lnTo>
                    <a:pt x="163" y="300"/>
                  </a:lnTo>
                  <a:lnTo>
                    <a:pt x="181" y="301"/>
                  </a:lnTo>
                  <a:lnTo>
                    <a:pt x="200" y="301"/>
                  </a:lnTo>
                  <a:lnTo>
                    <a:pt x="217" y="301"/>
                  </a:lnTo>
                  <a:lnTo>
                    <a:pt x="235" y="301"/>
                  </a:lnTo>
                  <a:lnTo>
                    <a:pt x="253" y="301"/>
                  </a:lnTo>
                  <a:lnTo>
                    <a:pt x="272" y="300"/>
                  </a:lnTo>
                  <a:lnTo>
                    <a:pt x="290" y="298"/>
                  </a:lnTo>
                  <a:lnTo>
                    <a:pt x="309" y="296"/>
                  </a:lnTo>
                  <a:lnTo>
                    <a:pt x="327" y="293"/>
                  </a:lnTo>
                  <a:lnTo>
                    <a:pt x="345" y="289"/>
                  </a:lnTo>
                  <a:lnTo>
                    <a:pt x="362" y="286"/>
                  </a:lnTo>
                  <a:lnTo>
                    <a:pt x="379" y="281"/>
                  </a:lnTo>
                  <a:lnTo>
                    <a:pt x="395" y="276"/>
                  </a:lnTo>
                  <a:lnTo>
                    <a:pt x="409" y="270"/>
                  </a:lnTo>
                  <a:lnTo>
                    <a:pt x="423" y="264"/>
                  </a:lnTo>
                  <a:lnTo>
                    <a:pt x="435" y="256"/>
                  </a:lnTo>
                  <a:close/>
                  <a:moveTo>
                    <a:pt x="217" y="0"/>
                  </a:moveTo>
                  <a:lnTo>
                    <a:pt x="239" y="0"/>
                  </a:lnTo>
                  <a:lnTo>
                    <a:pt x="261" y="1"/>
                  </a:lnTo>
                  <a:lnTo>
                    <a:pt x="282" y="3"/>
                  </a:lnTo>
                  <a:lnTo>
                    <a:pt x="302" y="5"/>
                  </a:lnTo>
                  <a:lnTo>
                    <a:pt x="321" y="8"/>
                  </a:lnTo>
                  <a:lnTo>
                    <a:pt x="339" y="11"/>
                  </a:lnTo>
                  <a:lnTo>
                    <a:pt x="356" y="15"/>
                  </a:lnTo>
                  <a:lnTo>
                    <a:pt x="371" y="20"/>
                  </a:lnTo>
                  <a:lnTo>
                    <a:pt x="385" y="24"/>
                  </a:lnTo>
                  <a:lnTo>
                    <a:pt x="398" y="30"/>
                  </a:lnTo>
                  <a:lnTo>
                    <a:pt x="409" y="35"/>
                  </a:lnTo>
                  <a:lnTo>
                    <a:pt x="418" y="41"/>
                  </a:lnTo>
                  <a:lnTo>
                    <a:pt x="425" y="47"/>
                  </a:lnTo>
                  <a:lnTo>
                    <a:pt x="430" y="54"/>
                  </a:lnTo>
                  <a:lnTo>
                    <a:pt x="434" y="60"/>
                  </a:lnTo>
                  <a:lnTo>
                    <a:pt x="435" y="67"/>
                  </a:lnTo>
                  <a:lnTo>
                    <a:pt x="434" y="74"/>
                  </a:lnTo>
                  <a:lnTo>
                    <a:pt x="430" y="80"/>
                  </a:lnTo>
                  <a:lnTo>
                    <a:pt x="425" y="87"/>
                  </a:lnTo>
                  <a:lnTo>
                    <a:pt x="418" y="93"/>
                  </a:lnTo>
                  <a:lnTo>
                    <a:pt x="409" y="99"/>
                  </a:lnTo>
                  <a:lnTo>
                    <a:pt x="398" y="104"/>
                  </a:lnTo>
                  <a:lnTo>
                    <a:pt x="385" y="110"/>
                  </a:lnTo>
                  <a:lnTo>
                    <a:pt x="371" y="114"/>
                  </a:lnTo>
                  <a:lnTo>
                    <a:pt x="356" y="119"/>
                  </a:lnTo>
                  <a:lnTo>
                    <a:pt x="339" y="122"/>
                  </a:lnTo>
                  <a:lnTo>
                    <a:pt x="321" y="126"/>
                  </a:lnTo>
                  <a:lnTo>
                    <a:pt x="302" y="129"/>
                  </a:lnTo>
                  <a:lnTo>
                    <a:pt x="282" y="131"/>
                  </a:lnTo>
                  <a:lnTo>
                    <a:pt x="261" y="133"/>
                  </a:lnTo>
                  <a:lnTo>
                    <a:pt x="239" y="134"/>
                  </a:lnTo>
                  <a:lnTo>
                    <a:pt x="217" y="134"/>
                  </a:lnTo>
                  <a:lnTo>
                    <a:pt x="195" y="134"/>
                  </a:lnTo>
                  <a:lnTo>
                    <a:pt x="174" y="133"/>
                  </a:lnTo>
                  <a:lnTo>
                    <a:pt x="153" y="131"/>
                  </a:lnTo>
                  <a:lnTo>
                    <a:pt x="133" y="129"/>
                  </a:lnTo>
                  <a:lnTo>
                    <a:pt x="113" y="126"/>
                  </a:lnTo>
                  <a:lnTo>
                    <a:pt x="96" y="122"/>
                  </a:lnTo>
                  <a:lnTo>
                    <a:pt x="79" y="119"/>
                  </a:lnTo>
                  <a:lnTo>
                    <a:pt x="63" y="114"/>
                  </a:lnTo>
                  <a:lnTo>
                    <a:pt x="49" y="110"/>
                  </a:lnTo>
                  <a:lnTo>
                    <a:pt x="37" y="104"/>
                  </a:lnTo>
                  <a:lnTo>
                    <a:pt x="26" y="99"/>
                  </a:lnTo>
                  <a:lnTo>
                    <a:pt x="17" y="93"/>
                  </a:lnTo>
                  <a:lnTo>
                    <a:pt x="9" y="87"/>
                  </a:lnTo>
                  <a:lnTo>
                    <a:pt x="4" y="80"/>
                  </a:lnTo>
                  <a:lnTo>
                    <a:pt x="1" y="74"/>
                  </a:lnTo>
                  <a:lnTo>
                    <a:pt x="0" y="67"/>
                  </a:lnTo>
                  <a:lnTo>
                    <a:pt x="1" y="60"/>
                  </a:lnTo>
                  <a:lnTo>
                    <a:pt x="4" y="54"/>
                  </a:lnTo>
                  <a:lnTo>
                    <a:pt x="9" y="47"/>
                  </a:lnTo>
                  <a:lnTo>
                    <a:pt x="17" y="41"/>
                  </a:lnTo>
                  <a:lnTo>
                    <a:pt x="26" y="35"/>
                  </a:lnTo>
                  <a:lnTo>
                    <a:pt x="37" y="30"/>
                  </a:lnTo>
                  <a:lnTo>
                    <a:pt x="49" y="24"/>
                  </a:lnTo>
                  <a:lnTo>
                    <a:pt x="63" y="20"/>
                  </a:lnTo>
                  <a:lnTo>
                    <a:pt x="79" y="15"/>
                  </a:lnTo>
                  <a:lnTo>
                    <a:pt x="96" y="11"/>
                  </a:lnTo>
                  <a:lnTo>
                    <a:pt x="113" y="8"/>
                  </a:lnTo>
                  <a:lnTo>
                    <a:pt x="133" y="5"/>
                  </a:lnTo>
                  <a:lnTo>
                    <a:pt x="153" y="3"/>
                  </a:lnTo>
                  <a:lnTo>
                    <a:pt x="174" y="1"/>
                  </a:lnTo>
                  <a:lnTo>
                    <a:pt x="195" y="0"/>
                  </a:lnTo>
                  <a:lnTo>
                    <a:pt x="2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93" name="Freeform 6"/>
            <p:cNvSpPr>
              <a:spLocks/>
            </p:cNvSpPr>
            <p:nvPr/>
          </p:nvSpPr>
          <p:spPr bwMode="auto">
            <a:xfrm>
              <a:off x="4150" y="1710"/>
              <a:ext cx="435" cy="137"/>
            </a:xfrm>
            <a:custGeom>
              <a:avLst/>
              <a:gdLst>
                <a:gd name="T0" fmla="*/ 0 w 435"/>
                <a:gd name="T1" fmla="*/ 0 h 137"/>
                <a:gd name="T2" fmla="*/ 9 w 435"/>
                <a:gd name="T3" fmla="*/ 6 h 137"/>
                <a:gd name="T4" fmla="*/ 21 w 435"/>
                <a:gd name="T5" fmla="*/ 12 h 137"/>
                <a:gd name="T6" fmla="*/ 34 w 435"/>
                <a:gd name="T7" fmla="*/ 18 h 137"/>
                <a:gd name="T8" fmla="*/ 49 w 435"/>
                <a:gd name="T9" fmla="*/ 23 h 137"/>
                <a:gd name="T10" fmla="*/ 66 w 435"/>
                <a:gd name="T11" fmla="*/ 28 h 137"/>
                <a:gd name="T12" fmla="*/ 84 w 435"/>
                <a:gd name="T13" fmla="*/ 33 h 137"/>
                <a:gd name="T14" fmla="*/ 104 w 435"/>
                <a:gd name="T15" fmla="*/ 37 h 137"/>
                <a:gd name="T16" fmla="*/ 124 w 435"/>
                <a:gd name="T17" fmla="*/ 41 h 137"/>
                <a:gd name="T18" fmla="*/ 146 w 435"/>
                <a:gd name="T19" fmla="*/ 44 h 137"/>
                <a:gd name="T20" fmla="*/ 169 w 435"/>
                <a:gd name="T21" fmla="*/ 46 h 137"/>
                <a:gd name="T22" fmla="*/ 193 w 435"/>
                <a:gd name="T23" fmla="*/ 47 h 137"/>
                <a:gd name="T24" fmla="*/ 217 w 435"/>
                <a:gd name="T25" fmla="*/ 48 h 137"/>
                <a:gd name="T26" fmla="*/ 242 w 435"/>
                <a:gd name="T27" fmla="*/ 47 h 137"/>
                <a:gd name="T28" fmla="*/ 265 w 435"/>
                <a:gd name="T29" fmla="*/ 46 h 137"/>
                <a:gd name="T30" fmla="*/ 288 w 435"/>
                <a:gd name="T31" fmla="*/ 44 h 137"/>
                <a:gd name="T32" fmla="*/ 310 w 435"/>
                <a:gd name="T33" fmla="*/ 41 h 137"/>
                <a:gd name="T34" fmla="*/ 331 w 435"/>
                <a:gd name="T35" fmla="*/ 37 h 137"/>
                <a:gd name="T36" fmla="*/ 351 w 435"/>
                <a:gd name="T37" fmla="*/ 33 h 137"/>
                <a:gd name="T38" fmla="*/ 369 w 435"/>
                <a:gd name="T39" fmla="*/ 28 h 137"/>
                <a:gd name="T40" fmla="*/ 386 w 435"/>
                <a:gd name="T41" fmla="*/ 23 h 137"/>
                <a:gd name="T42" fmla="*/ 400 w 435"/>
                <a:gd name="T43" fmla="*/ 18 h 137"/>
                <a:gd name="T44" fmla="*/ 414 w 435"/>
                <a:gd name="T45" fmla="*/ 12 h 137"/>
                <a:gd name="T46" fmla="*/ 425 w 435"/>
                <a:gd name="T47" fmla="*/ 6 h 137"/>
                <a:gd name="T48" fmla="*/ 435 w 435"/>
                <a:gd name="T49" fmla="*/ 0 h 137"/>
                <a:gd name="T50" fmla="*/ 435 w 435"/>
                <a:gd name="T51" fmla="*/ 89 h 137"/>
                <a:gd name="T52" fmla="*/ 425 w 435"/>
                <a:gd name="T53" fmla="*/ 96 h 137"/>
                <a:gd name="T54" fmla="*/ 414 w 435"/>
                <a:gd name="T55" fmla="*/ 102 h 137"/>
                <a:gd name="T56" fmla="*/ 400 w 435"/>
                <a:gd name="T57" fmla="*/ 107 h 137"/>
                <a:gd name="T58" fmla="*/ 386 w 435"/>
                <a:gd name="T59" fmla="*/ 113 h 137"/>
                <a:gd name="T60" fmla="*/ 369 w 435"/>
                <a:gd name="T61" fmla="*/ 118 h 137"/>
                <a:gd name="T62" fmla="*/ 351 w 435"/>
                <a:gd name="T63" fmla="*/ 122 h 137"/>
                <a:gd name="T64" fmla="*/ 331 w 435"/>
                <a:gd name="T65" fmla="*/ 127 h 137"/>
                <a:gd name="T66" fmla="*/ 310 w 435"/>
                <a:gd name="T67" fmla="*/ 130 h 137"/>
                <a:gd name="T68" fmla="*/ 288 w 435"/>
                <a:gd name="T69" fmla="*/ 133 h 137"/>
                <a:gd name="T70" fmla="*/ 265 w 435"/>
                <a:gd name="T71" fmla="*/ 135 h 137"/>
                <a:gd name="T72" fmla="*/ 242 w 435"/>
                <a:gd name="T73" fmla="*/ 136 h 137"/>
                <a:gd name="T74" fmla="*/ 217 w 435"/>
                <a:gd name="T75" fmla="*/ 137 h 137"/>
                <a:gd name="T76" fmla="*/ 193 w 435"/>
                <a:gd name="T77" fmla="*/ 136 h 137"/>
                <a:gd name="T78" fmla="*/ 169 w 435"/>
                <a:gd name="T79" fmla="*/ 135 h 137"/>
                <a:gd name="T80" fmla="*/ 146 w 435"/>
                <a:gd name="T81" fmla="*/ 133 h 137"/>
                <a:gd name="T82" fmla="*/ 124 w 435"/>
                <a:gd name="T83" fmla="*/ 130 h 137"/>
                <a:gd name="T84" fmla="*/ 104 w 435"/>
                <a:gd name="T85" fmla="*/ 127 h 137"/>
                <a:gd name="T86" fmla="*/ 84 w 435"/>
                <a:gd name="T87" fmla="*/ 122 h 137"/>
                <a:gd name="T88" fmla="*/ 66 w 435"/>
                <a:gd name="T89" fmla="*/ 118 h 137"/>
                <a:gd name="T90" fmla="*/ 49 w 435"/>
                <a:gd name="T91" fmla="*/ 113 h 137"/>
                <a:gd name="T92" fmla="*/ 34 w 435"/>
                <a:gd name="T93" fmla="*/ 107 h 137"/>
                <a:gd name="T94" fmla="*/ 21 w 435"/>
                <a:gd name="T95" fmla="*/ 102 h 137"/>
                <a:gd name="T96" fmla="*/ 9 w 435"/>
                <a:gd name="T97" fmla="*/ 96 h 137"/>
                <a:gd name="T98" fmla="*/ 0 w 435"/>
                <a:gd name="T99" fmla="*/ 89 h 137"/>
                <a:gd name="T100" fmla="*/ 0 w 435"/>
                <a:gd name="T10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137">
                  <a:moveTo>
                    <a:pt x="0" y="0"/>
                  </a:moveTo>
                  <a:lnTo>
                    <a:pt x="9" y="6"/>
                  </a:lnTo>
                  <a:lnTo>
                    <a:pt x="21" y="12"/>
                  </a:lnTo>
                  <a:lnTo>
                    <a:pt x="34" y="18"/>
                  </a:lnTo>
                  <a:lnTo>
                    <a:pt x="49" y="23"/>
                  </a:lnTo>
                  <a:lnTo>
                    <a:pt x="66" y="28"/>
                  </a:lnTo>
                  <a:lnTo>
                    <a:pt x="84" y="33"/>
                  </a:lnTo>
                  <a:lnTo>
                    <a:pt x="104" y="37"/>
                  </a:lnTo>
                  <a:lnTo>
                    <a:pt x="124" y="41"/>
                  </a:lnTo>
                  <a:lnTo>
                    <a:pt x="146" y="44"/>
                  </a:lnTo>
                  <a:lnTo>
                    <a:pt x="169" y="46"/>
                  </a:lnTo>
                  <a:lnTo>
                    <a:pt x="193" y="47"/>
                  </a:lnTo>
                  <a:lnTo>
                    <a:pt x="217" y="48"/>
                  </a:lnTo>
                  <a:lnTo>
                    <a:pt x="242" y="47"/>
                  </a:lnTo>
                  <a:lnTo>
                    <a:pt x="265" y="46"/>
                  </a:lnTo>
                  <a:lnTo>
                    <a:pt x="288" y="44"/>
                  </a:lnTo>
                  <a:lnTo>
                    <a:pt x="310" y="41"/>
                  </a:lnTo>
                  <a:lnTo>
                    <a:pt x="331" y="37"/>
                  </a:lnTo>
                  <a:lnTo>
                    <a:pt x="351" y="33"/>
                  </a:lnTo>
                  <a:lnTo>
                    <a:pt x="369" y="28"/>
                  </a:lnTo>
                  <a:lnTo>
                    <a:pt x="386" y="23"/>
                  </a:lnTo>
                  <a:lnTo>
                    <a:pt x="400" y="18"/>
                  </a:lnTo>
                  <a:lnTo>
                    <a:pt x="414" y="12"/>
                  </a:lnTo>
                  <a:lnTo>
                    <a:pt x="425" y="6"/>
                  </a:lnTo>
                  <a:lnTo>
                    <a:pt x="435" y="0"/>
                  </a:lnTo>
                  <a:lnTo>
                    <a:pt x="435" y="89"/>
                  </a:lnTo>
                  <a:lnTo>
                    <a:pt x="425" y="96"/>
                  </a:lnTo>
                  <a:lnTo>
                    <a:pt x="414" y="102"/>
                  </a:lnTo>
                  <a:lnTo>
                    <a:pt x="400" y="107"/>
                  </a:lnTo>
                  <a:lnTo>
                    <a:pt x="386" y="113"/>
                  </a:lnTo>
                  <a:lnTo>
                    <a:pt x="369" y="118"/>
                  </a:lnTo>
                  <a:lnTo>
                    <a:pt x="351" y="122"/>
                  </a:lnTo>
                  <a:lnTo>
                    <a:pt x="331" y="127"/>
                  </a:lnTo>
                  <a:lnTo>
                    <a:pt x="310" y="130"/>
                  </a:lnTo>
                  <a:lnTo>
                    <a:pt x="288" y="133"/>
                  </a:lnTo>
                  <a:lnTo>
                    <a:pt x="265" y="135"/>
                  </a:lnTo>
                  <a:lnTo>
                    <a:pt x="242" y="136"/>
                  </a:lnTo>
                  <a:lnTo>
                    <a:pt x="217" y="137"/>
                  </a:lnTo>
                  <a:lnTo>
                    <a:pt x="193" y="136"/>
                  </a:lnTo>
                  <a:lnTo>
                    <a:pt x="169" y="135"/>
                  </a:lnTo>
                  <a:lnTo>
                    <a:pt x="146" y="133"/>
                  </a:lnTo>
                  <a:lnTo>
                    <a:pt x="124" y="130"/>
                  </a:lnTo>
                  <a:lnTo>
                    <a:pt x="104" y="127"/>
                  </a:lnTo>
                  <a:lnTo>
                    <a:pt x="84" y="122"/>
                  </a:lnTo>
                  <a:lnTo>
                    <a:pt x="66" y="118"/>
                  </a:lnTo>
                  <a:lnTo>
                    <a:pt x="49" y="113"/>
                  </a:lnTo>
                  <a:lnTo>
                    <a:pt x="34" y="107"/>
                  </a:lnTo>
                  <a:lnTo>
                    <a:pt x="21" y="102"/>
                  </a:lnTo>
                  <a:lnTo>
                    <a:pt x="9" y="96"/>
                  </a:lnTo>
                  <a:lnTo>
                    <a:pt x="0" y="89"/>
                  </a:lnTo>
                  <a:lnTo>
                    <a:pt x="0"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Rectangle 8"/>
          <p:cNvSpPr>
            <a:spLocks noChangeArrowheads="1"/>
          </p:cNvSpPr>
          <p:nvPr/>
        </p:nvSpPr>
        <p:spPr bwMode="auto">
          <a:xfrm>
            <a:off x="3860999" y="4971289"/>
            <a:ext cx="76899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My </a:t>
            </a:r>
            <a:r>
              <a:rPr kumimoji="0" lang="en-US" altLang="en-US" sz="1400" b="1" i="0" u="none" strike="noStrike" cap="none" normalizeH="0" baseline="0" dirty="0" smtClean="0">
                <a:ln>
                  <a:noFill/>
                </a:ln>
                <a:solidFill>
                  <a:srgbClr val="FFFFFF"/>
                </a:solidFill>
                <a:effectLst/>
                <a:latin typeface="Calibri" panose="020F0502020204030204" pitchFamily="34" charset="0"/>
              </a:rPr>
              <a:t>HPD</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DATABASE</a:t>
            </a:r>
            <a:endParaRPr kumimoji="0" lang="en-US" altLang="en-US" sz="4400" b="0" i="0" u="none" strike="noStrike" cap="none" normalizeH="0" baseline="0" dirty="0" smtClean="0">
              <a:ln>
                <a:noFill/>
              </a:ln>
              <a:solidFill>
                <a:schemeClr val="tx1"/>
              </a:solidFill>
              <a:effectLst/>
              <a:latin typeface="Arial" panose="020B0604020202020204" pitchFamily="34" charset="0"/>
            </a:endParaRPr>
          </a:p>
        </p:txBody>
      </p:sp>
      <p:grpSp>
        <p:nvGrpSpPr>
          <p:cNvPr id="26" name="Group 11"/>
          <p:cNvGrpSpPr>
            <a:grpSpLocks/>
          </p:cNvGrpSpPr>
          <p:nvPr/>
        </p:nvGrpSpPr>
        <p:grpSpPr bwMode="auto">
          <a:xfrm>
            <a:off x="2856868" y="4341824"/>
            <a:ext cx="600075" cy="482600"/>
            <a:chOff x="3583" y="1661"/>
            <a:chExt cx="378" cy="304"/>
          </a:xfrm>
        </p:grpSpPr>
        <p:sp>
          <p:nvSpPr>
            <p:cNvPr id="36990" name="Freeform 9"/>
            <p:cNvSpPr>
              <a:spLocks noEditPoints="1"/>
            </p:cNvSpPr>
            <p:nvPr/>
          </p:nvSpPr>
          <p:spPr bwMode="auto">
            <a:xfrm>
              <a:off x="3642" y="1739"/>
              <a:ext cx="264" cy="140"/>
            </a:xfrm>
            <a:custGeom>
              <a:avLst/>
              <a:gdLst>
                <a:gd name="T0" fmla="*/ 107 w 264"/>
                <a:gd name="T1" fmla="*/ 106 h 140"/>
                <a:gd name="T2" fmla="*/ 0 w 264"/>
                <a:gd name="T3" fmla="*/ 125 h 140"/>
                <a:gd name="T4" fmla="*/ 0 w 264"/>
                <a:gd name="T5" fmla="*/ 58 h 140"/>
                <a:gd name="T6" fmla="*/ 107 w 264"/>
                <a:gd name="T7" fmla="*/ 77 h 140"/>
                <a:gd name="T8" fmla="*/ 0 w 264"/>
                <a:gd name="T9" fmla="*/ 58 h 140"/>
                <a:gd name="T10" fmla="*/ 264 w 264"/>
                <a:gd name="T11" fmla="*/ 122 h 140"/>
                <a:gd name="T12" fmla="*/ 257 w 264"/>
                <a:gd name="T13" fmla="*/ 129 h 140"/>
                <a:gd name="T14" fmla="*/ 247 w 264"/>
                <a:gd name="T15" fmla="*/ 134 h 140"/>
                <a:gd name="T16" fmla="*/ 235 w 264"/>
                <a:gd name="T17" fmla="*/ 137 h 140"/>
                <a:gd name="T18" fmla="*/ 222 w 264"/>
                <a:gd name="T19" fmla="*/ 139 h 140"/>
                <a:gd name="T20" fmla="*/ 211 w 264"/>
                <a:gd name="T21" fmla="*/ 140 h 140"/>
                <a:gd name="T22" fmla="*/ 200 w 264"/>
                <a:gd name="T23" fmla="*/ 140 h 140"/>
                <a:gd name="T24" fmla="*/ 190 w 264"/>
                <a:gd name="T25" fmla="*/ 140 h 140"/>
                <a:gd name="T26" fmla="*/ 178 w 264"/>
                <a:gd name="T27" fmla="*/ 139 h 140"/>
                <a:gd name="T28" fmla="*/ 165 w 264"/>
                <a:gd name="T29" fmla="*/ 137 h 140"/>
                <a:gd name="T30" fmla="*/ 154 w 264"/>
                <a:gd name="T31" fmla="*/ 134 h 140"/>
                <a:gd name="T32" fmla="*/ 143 w 264"/>
                <a:gd name="T33" fmla="*/ 129 h 140"/>
                <a:gd name="T34" fmla="*/ 136 w 264"/>
                <a:gd name="T35" fmla="*/ 122 h 140"/>
                <a:gd name="T36" fmla="*/ 141 w 264"/>
                <a:gd name="T37" fmla="*/ 49 h 140"/>
                <a:gd name="T38" fmla="*/ 154 w 264"/>
                <a:gd name="T39" fmla="*/ 54 h 140"/>
                <a:gd name="T40" fmla="*/ 169 w 264"/>
                <a:gd name="T41" fmla="*/ 57 h 140"/>
                <a:gd name="T42" fmla="*/ 185 w 264"/>
                <a:gd name="T43" fmla="*/ 59 h 140"/>
                <a:gd name="T44" fmla="*/ 200 w 264"/>
                <a:gd name="T45" fmla="*/ 60 h 140"/>
                <a:gd name="T46" fmla="*/ 216 w 264"/>
                <a:gd name="T47" fmla="*/ 59 h 140"/>
                <a:gd name="T48" fmla="*/ 231 w 264"/>
                <a:gd name="T49" fmla="*/ 57 h 140"/>
                <a:gd name="T50" fmla="*/ 246 w 264"/>
                <a:gd name="T51" fmla="*/ 54 h 140"/>
                <a:gd name="T52" fmla="*/ 259 w 264"/>
                <a:gd name="T53" fmla="*/ 49 h 140"/>
                <a:gd name="T54" fmla="*/ 0 w 264"/>
                <a:gd name="T55" fmla="*/ 9 h 140"/>
                <a:gd name="T56" fmla="*/ 107 w 264"/>
                <a:gd name="T57" fmla="*/ 28 h 140"/>
                <a:gd name="T58" fmla="*/ 0 w 264"/>
                <a:gd name="T59" fmla="*/ 9 h 140"/>
                <a:gd name="T60" fmla="*/ 210 w 264"/>
                <a:gd name="T61" fmla="*/ 0 h 140"/>
                <a:gd name="T62" fmla="*/ 227 w 264"/>
                <a:gd name="T63" fmla="*/ 2 h 140"/>
                <a:gd name="T64" fmla="*/ 242 w 264"/>
                <a:gd name="T65" fmla="*/ 5 h 140"/>
                <a:gd name="T66" fmla="*/ 254 w 264"/>
                <a:gd name="T67" fmla="*/ 9 h 140"/>
                <a:gd name="T68" fmla="*/ 262 w 264"/>
                <a:gd name="T69" fmla="*/ 14 h 140"/>
                <a:gd name="T70" fmla="*/ 264 w 264"/>
                <a:gd name="T71" fmla="*/ 20 h 140"/>
                <a:gd name="T72" fmla="*/ 262 w 264"/>
                <a:gd name="T73" fmla="*/ 25 h 140"/>
                <a:gd name="T74" fmla="*/ 254 w 264"/>
                <a:gd name="T75" fmla="*/ 30 h 140"/>
                <a:gd name="T76" fmla="*/ 242 w 264"/>
                <a:gd name="T77" fmla="*/ 34 h 140"/>
                <a:gd name="T78" fmla="*/ 227 w 264"/>
                <a:gd name="T79" fmla="*/ 37 h 140"/>
                <a:gd name="T80" fmla="*/ 210 w 264"/>
                <a:gd name="T81" fmla="*/ 39 h 140"/>
                <a:gd name="T82" fmla="*/ 191 w 264"/>
                <a:gd name="T83" fmla="*/ 39 h 140"/>
                <a:gd name="T84" fmla="*/ 173 w 264"/>
                <a:gd name="T85" fmla="*/ 37 h 140"/>
                <a:gd name="T86" fmla="*/ 158 w 264"/>
                <a:gd name="T87" fmla="*/ 34 h 140"/>
                <a:gd name="T88" fmla="*/ 146 w 264"/>
                <a:gd name="T89" fmla="*/ 30 h 140"/>
                <a:gd name="T90" fmla="*/ 139 w 264"/>
                <a:gd name="T91" fmla="*/ 25 h 140"/>
                <a:gd name="T92" fmla="*/ 136 w 264"/>
                <a:gd name="T93" fmla="*/ 20 h 140"/>
                <a:gd name="T94" fmla="*/ 139 w 264"/>
                <a:gd name="T95" fmla="*/ 14 h 140"/>
                <a:gd name="T96" fmla="*/ 146 w 264"/>
                <a:gd name="T97" fmla="*/ 9 h 140"/>
                <a:gd name="T98" fmla="*/ 158 w 264"/>
                <a:gd name="T99" fmla="*/ 5 h 140"/>
                <a:gd name="T100" fmla="*/ 173 w 264"/>
                <a:gd name="T101" fmla="*/ 2 h 140"/>
                <a:gd name="T102" fmla="*/ 191 w 264"/>
                <a:gd name="T10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4" h="140">
                  <a:moveTo>
                    <a:pt x="0" y="106"/>
                  </a:moveTo>
                  <a:lnTo>
                    <a:pt x="107" y="106"/>
                  </a:lnTo>
                  <a:lnTo>
                    <a:pt x="107" y="125"/>
                  </a:lnTo>
                  <a:lnTo>
                    <a:pt x="0" y="125"/>
                  </a:lnTo>
                  <a:lnTo>
                    <a:pt x="0" y="106"/>
                  </a:lnTo>
                  <a:close/>
                  <a:moveTo>
                    <a:pt x="0" y="58"/>
                  </a:moveTo>
                  <a:lnTo>
                    <a:pt x="107" y="58"/>
                  </a:lnTo>
                  <a:lnTo>
                    <a:pt x="107" y="77"/>
                  </a:lnTo>
                  <a:lnTo>
                    <a:pt x="0" y="77"/>
                  </a:lnTo>
                  <a:lnTo>
                    <a:pt x="0" y="58"/>
                  </a:lnTo>
                  <a:close/>
                  <a:moveTo>
                    <a:pt x="264" y="47"/>
                  </a:moveTo>
                  <a:lnTo>
                    <a:pt x="264" y="122"/>
                  </a:lnTo>
                  <a:lnTo>
                    <a:pt x="261" y="126"/>
                  </a:lnTo>
                  <a:lnTo>
                    <a:pt x="257" y="129"/>
                  </a:lnTo>
                  <a:lnTo>
                    <a:pt x="252" y="131"/>
                  </a:lnTo>
                  <a:lnTo>
                    <a:pt x="247" y="134"/>
                  </a:lnTo>
                  <a:lnTo>
                    <a:pt x="241" y="135"/>
                  </a:lnTo>
                  <a:lnTo>
                    <a:pt x="235" y="137"/>
                  </a:lnTo>
                  <a:lnTo>
                    <a:pt x="229" y="138"/>
                  </a:lnTo>
                  <a:lnTo>
                    <a:pt x="222" y="139"/>
                  </a:lnTo>
                  <a:lnTo>
                    <a:pt x="216" y="139"/>
                  </a:lnTo>
                  <a:lnTo>
                    <a:pt x="211" y="140"/>
                  </a:lnTo>
                  <a:lnTo>
                    <a:pt x="205" y="140"/>
                  </a:lnTo>
                  <a:lnTo>
                    <a:pt x="200" y="140"/>
                  </a:lnTo>
                  <a:lnTo>
                    <a:pt x="195" y="140"/>
                  </a:lnTo>
                  <a:lnTo>
                    <a:pt x="190" y="140"/>
                  </a:lnTo>
                  <a:lnTo>
                    <a:pt x="184" y="139"/>
                  </a:lnTo>
                  <a:lnTo>
                    <a:pt x="178" y="139"/>
                  </a:lnTo>
                  <a:lnTo>
                    <a:pt x="172" y="138"/>
                  </a:lnTo>
                  <a:lnTo>
                    <a:pt x="165" y="137"/>
                  </a:lnTo>
                  <a:lnTo>
                    <a:pt x="159" y="135"/>
                  </a:lnTo>
                  <a:lnTo>
                    <a:pt x="154" y="134"/>
                  </a:lnTo>
                  <a:lnTo>
                    <a:pt x="148" y="131"/>
                  </a:lnTo>
                  <a:lnTo>
                    <a:pt x="143" y="129"/>
                  </a:lnTo>
                  <a:lnTo>
                    <a:pt x="139" y="126"/>
                  </a:lnTo>
                  <a:lnTo>
                    <a:pt x="136" y="122"/>
                  </a:lnTo>
                  <a:lnTo>
                    <a:pt x="136" y="47"/>
                  </a:lnTo>
                  <a:lnTo>
                    <a:pt x="141" y="49"/>
                  </a:lnTo>
                  <a:lnTo>
                    <a:pt x="147" y="52"/>
                  </a:lnTo>
                  <a:lnTo>
                    <a:pt x="154" y="54"/>
                  </a:lnTo>
                  <a:lnTo>
                    <a:pt x="161" y="56"/>
                  </a:lnTo>
                  <a:lnTo>
                    <a:pt x="169" y="57"/>
                  </a:lnTo>
                  <a:lnTo>
                    <a:pt x="177" y="59"/>
                  </a:lnTo>
                  <a:lnTo>
                    <a:pt x="185" y="59"/>
                  </a:lnTo>
                  <a:lnTo>
                    <a:pt x="193" y="60"/>
                  </a:lnTo>
                  <a:lnTo>
                    <a:pt x="200" y="60"/>
                  </a:lnTo>
                  <a:lnTo>
                    <a:pt x="208" y="60"/>
                  </a:lnTo>
                  <a:lnTo>
                    <a:pt x="216" y="59"/>
                  </a:lnTo>
                  <a:lnTo>
                    <a:pt x="223" y="59"/>
                  </a:lnTo>
                  <a:lnTo>
                    <a:pt x="231" y="57"/>
                  </a:lnTo>
                  <a:lnTo>
                    <a:pt x="239" y="56"/>
                  </a:lnTo>
                  <a:lnTo>
                    <a:pt x="246" y="54"/>
                  </a:lnTo>
                  <a:lnTo>
                    <a:pt x="253" y="52"/>
                  </a:lnTo>
                  <a:lnTo>
                    <a:pt x="259" y="49"/>
                  </a:lnTo>
                  <a:lnTo>
                    <a:pt x="264" y="47"/>
                  </a:lnTo>
                  <a:close/>
                  <a:moveTo>
                    <a:pt x="0" y="9"/>
                  </a:moveTo>
                  <a:lnTo>
                    <a:pt x="107" y="9"/>
                  </a:lnTo>
                  <a:lnTo>
                    <a:pt x="107" y="28"/>
                  </a:lnTo>
                  <a:lnTo>
                    <a:pt x="0" y="28"/>
                  </a:lnTo>
                  <a:lnTo>
                    <a:pt x="0" y="9"/>
                  </a:lnTo>
                  <a:close/>
                  <a:moveTo>
                    <a:pt x="200" y="0"/>
                  </a:moveTo>
                  <a:lnTo>
                    <a:pt x="210" y="0"/>
                  </a:lnTo>
                  <a:lnTo>
                    <a:pt x="219" y="1"/>
                  </a:lnTo>
                  <a:lnTo>
                    <a:pt x="227" y="2"/>
                  </a:lnTo>
                  <a:lnTo>
                    <a:pt x="235" y="3"/>
                  </a:lnTo>
                  <a:lnTo>
                    <a:pt x="242" y="5"/>
                  </a:lnTo>
                  <a:lnTo>
                    <a:pt x="249" y="7"/>
                  </a:lnTo>
                  <a:lnTo>
                    <a:pt x="254" y="9"/>
                  </a:lnTo>
                  <a:lnTo>
                    <a:pt x="259" y="11"/>
                  </a:lnTo>
                  <a:lnTo>
                    <a:pt x="262" y="14"/>
                  </a:lnTo>
                  <a:lnTo>
                    <a:pt x="264" y="17"/>
                  </a:lnTo>
                  <a:lnTo>
                    <a:pt x="264" y="20"/>
                  </a:lnTo>
                  <a:lnTo>
                    <a:pt x="264" y="22"/>
                  </a:lnTo>
                  <a:lnTo>
                    <a:pt x="262" y="25"/>
                  </a:lnTo>
                  <a:lnTo>
                    <a:pt x="259" y="28"/>
                  </a:lnTo>
                  <a:lnTo>
                    <a:pt x="254" y="30"/>
                  </a:lnTo>
                  <a:lnTo>
                    <a:pt x="249" y="33"/>
                  </a:lnTo>
                  <a:lnTo>
                    <a:pt x="242" y="34"/>
                  </a:lnTo>
                  <a:lnTo>
                    <a:pt x="235" y="36"/>
                  </a:lnTo>
                  <a:lnTo>
                    <a:pt x="227" y="37"/>
                  </a:lnTo>
                  <a:lnTo>
                    <a:pt x="219" y="38"/>
                  </a:lnTo>
                  <a:lnTo>
                    <a:pt x="210" y="39"/>
                  </a:lnTo>
                  <a:lnTo>
                    <a:pt x="200" y="39"/>
                  </a:lnTo>
                  <a:lnTo>
                    <a:pt x="191" y="39"/>
                  </a:lnTo>
                  <a:lnTo>
                    <a:pt x="182" y="38"/>
                  </a:lnTo>
                  <a:lnTo>
                    <a:pt x="173" y="37"/>
                  </a:lnTo>
                  <a:lnTo>
                    <a:pt x="165" y="36"/>
                  </a:lnTo>
                  <a:lnTo>
                    <a:pt x="158" y="34"/>
                  </a:lnTo>
                  <a:lnTo>
                    <a:pt x="152" y="33"/>
                  </a:lnTo>
                  <a:lnTo>
                    <a:pt x="146" y="30"/>
                  </a:lnTo>
                  <a:lnTo>
                    <a:pt x="142" y="28"/>
                  </a:lnTo>
                  <a:lnTo>
                    <a:pt x="139" y="25"/>
                  </a:lnTo>
                  <a:lnTo>
                    <a:pt x="137" y="22"/>
                  </a:lnTo>
                  <a:lnTo>
                    <a:pt x="136" y="20"/>
                  </a:lnTo>
                  <a:lnTo>
                    <a:pt x="137" y="17"/>
                  </a:lnTo>
                  <a:lnTo>
                    <a:pt x="139" y="14"/>
                  </a:lnTo>
                  <a:lnTo>
                    <a:pt x="142" y="11"/>
                  </a:lnTo>
                  <a:lnTo>
                    <a:pt x="146" y="9"/>
                  </a:lnTo>
                  <a:lnTo>
                    <a:pt x="152" y="7"/>
                  </a:lnTo>
                  <a:lnTo>
                    <a:pt x="158" y="5"/>
                  </a:lnTo>
                  <a:lnTo>
                    <a:pt x="165" y="3"/>
                  </a:lnTo>
                  <a:lnTo>
                    <a:pt x="173" y="2"/>
                  </a:lnTo>
                  <a:lnTo>
                    <a:pt x="182" y="1"/>
                  </a:lnTo>
                  <a:lnTo>
                    <a:pt x="191" y="0"/>
                  </a:lnTo>
                  <a:lnTo>
                    <a:pt x="200"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91" name="Freeform 10"/>
            <p:cNvSpPr>
              <a:spLocks noEditPoints="1"/>
            </p:cNvSpPr>
            <p:nvPr/>
          </p:nvSpPr>
          <p:spPr bwMode="auto">
            <a:xfrm>
              <a:off x="3583" y="1661"/>
              <a:ext cx="378" cy="304"/>
            </a:xfrm>
            <a:custGeom>
              <a:avLst/>
              <a:gdLst>
                <a:gd name="T0" fmla="*/ 28 w 378"/>
                <a:gd name="T1" fmla="*/ 28 h 304"/>
                <a:gd name="T2" fmla="*/ 28 w 378"/>
                <a:gd name="T3" fmla="*/ 257 h 304"/>
                <a:gd name="T4" fmla="*/ 350 w 378"/>
                <a:gd name="T5" fmla="*/ 257 h 304"/>
                <a:gd name="T6" fmla="*/ 350 w 378"/>
                <a:gd name="T7" fmla="*/ 28 h 304"/>
                <a:gd name="T8" fmla="*/ 28 w 378"/>
                <a:gd name="T9" fmla="*/ 28 h 304"/>
                <a:gd name="T10" fmla="*/ 0 w 378"/>
                <a:gd name="T11" fmla="*/ 0 h 304"/>
                <a:gd name="T12" fmla="*/ 378 w 378"/>
                <a:gd name="T13" fmla="*/ 0 h 304"/>
                <a:gd name="T14" fmla="*/ 378 w 378"/>
                <a:gd name="T15" fmla="*/ 304 h 304"/>
                <a:gd name="T16" fmla="*/ 0 w 378"/>
                <a:gd name="T17" fmla="*/ 304 h 304"/>
                <a:gd name="T18" fmla="*/ 0 w 378"/>
                <a:gd name="T1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04">
                  <a:moveTo>
                    <a:pt x="28" y="28"/>
                  </a:moveTo>
                  <a:lnTo>
                    <a:pt x="28" y="257"/>
                  </a:lnTo>
                  <a:lnTo>
                    <a:pt x="350" y="257"/>
                  </a:lnTo>
                  <a:lnTo>
                    <a:pt x="350" y="28"/>
                  </a:lnTo>
                  <a:lnTo>
                    <a:pt x="28" y="28"/>
                  </a:lnTo>
                  <a:close/>
                  <a:moveTo>
                    <a:pt x="0" y="0"/>
                  </a:moveTo>
                  <a:lnTo>
                    <a:pt x="378" y="0"/>
                  </a:lnTo>
                  <a:lnTo>
                    <a:pt x="378" y="304"/>
                  </a:lnTo>
                  <a:lnTo>
                    <a:pt x="0" y="30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15"/>
          <p:cNvGrpSpPr>
            <a:grpSpLocks/>
          </p:cNvGrpSpPr>
          <p:nvPr/>
        </p:nvGrpSpPr>
        <p:grpSpPr bwMode="auto">
          <a:xfrm>
            <a:off x="6259046" y="6083121"/>
            <a:ext cx="498475" cy="455613"/>
            <a:chOff x="2855" y="338"/>
            <a:chExt cx="314" cy="287"/>
          </a:xfrm>
        </p:grpSpPr>
        <p:sp>
          <p:nvSpPr>
            <p:cNvPr id="36988" name="Freeform 13"/>
            <p:cNvSpPr>
              <a:spLocks noEditPoints="1"/>
            </p:cNvSpPr>
            <p:nvPr/>
          </p:nvSpPr>
          <p:spPr bwMode="auto">
            <a:xfrm>
              <a:off x="2936" y="338"/>
              <a:ext cx="233" cy="216"/>
            </a:xfrm>
            <a:custGeom>
              <a:avLst/>
              <a:gdLst>
                <a:gd name="T0" fmla="*/ 92 w 233"/>
                <a:gd name="T1" fmla="*/ 183 h 216"/>
                <a:gd name="T2" fmla="*/ 141 w 233"/>
                <a:gd name="T3" fmla="*/ 183 h 216"/>
                <a:gd name="T4" fmla="*/ 141 w 233"/>
                <a:gd name="T5" fmla="*/ 202 h 216"/>
                <a:gd name="T6" fmla="*/ 157 w 233"/>
                <a:gd name="T7" fmla="*/ 202 h 216"/>
                <a:gd name="T8" fmla="*/ 159 w 233"/>
                <a:gd name="T9" fmla="*/ 203 h 216"/>
                <a:gd name="T10" fmla="*/ 161 w 233"/>
                <a:gd name="T11" fmla="*/ 204 h 216"/>
                <a:gd name="T12" fmla="*/ 163 w 233"/>
                <a:gd name="T13" fmla="*/ 206 h 216"/>
                <a:gd name="T14" fmla="*/ 163 w 233"/>
                <a:gd name="T15" fmla="*/ 208 h 216"/>
                <a:gd name="T16" fmla="*/ 164 w 233"/>
                <a:gd name="T17" fmla="*/ 211 h 216"/>
                <a:gd name="T18" fmla="*/ 164 w 233"/>
                <a:gd name="T19" fmla="*/ 216 h 216"/>
                <a:gd name="T20" fmla="*/ 69 w 233"/>
                <a:gd name="T21" fmla="*/ 216 h 216"/>
                <a:gd name="T22" fmla="*/ 69 w 233"/>
                <a:gd name="T23" fmla="*/ 211 h 216"/>
                <a:gd name="T24" fmla="*/ 69 w 233"/>
                <a:gd name="T25" fmla="*/ 208 h 216"/>
                <a:gd name="T26" fmla="*/ 70 w 233"/>
                <a:gd name="T27" fmla="*/ 206 h 216"/>
                <a:gd name="T28" fmla="*/ 72 w 233"/>
                <a:gd name="T29" fmla="*/ 204 h 216"/>
                <a:gd name="T30" fmla="*/ 74 w 233"/>
                <a:gd name="T31" fmla="*/ 203 h 216"/>
                <a:gd name="T32" fmla="*/ 76 w 233"/>
                <a:gd name="T33" fmla="*/ 202 h 216"/>
                <a:gd name="T34" fmla="*/ 92 w 233"/>
                <a:gd name="T35" fmla="*/ 202 h 216"/>
                <a:gd name="T36" fmla="*/ 92 w 233"/>
                <a:gd name="T37" fmla="*/ 183 h 216"/>
                <a:gd name="T38" fmla="*/ 12 w 233"/>
                <a:gd name="T39" fmla="*/ 0 h 216"/>
                <a:gd name="T40" fmla="*/ 221 w 233"/>
                <a:gd name="T41" fmla="*/ 0 h 216"/>
                <a:gd name="T42" fmla="*/ 224 w 233"/>
                <a:gd name="T43" fmla="*/ 1 h 216"/>
                <a:gd name="T44" fmla="*/ 227 w 233"/>
                <a:gd name="T45" fmla="*/ 2 h 216"/>
                <a:gd name="T46" fmla="*/ 229 w 233"/>
                <a:gd name="T47" fmla="*/ 4 h 216"/>
                <a:gd name="T48" fmla="*/ 231 w 233"/>
                <a:gd name="T49" fmla="*/ 6 h 216"/>
                <a:gd name="T50" fmla="*/ 232 w 233"/>
                <a:gd name="T51" fmla="*/ 8 h 216"/>
                <a:gd name="T52" fmla="*/ 233 w 233"/>
                <a:gd name="T53" fmla="*/ 11 h 216"/>
                <a:gd name="T54" fmla="*/ 233 w 233"/>
                <a:gd name="T55" fmla="*/ 158 h 216"/>
                <a:gd name="T56" fmla="*/ 232 w 233"/>
                <a:gd name="T57" fmla="*/ 161 h 216"/>
                <a:gd name="T58" fmla="*/ 231 w 233"/>
                <a:gd name="T59" fmla="*/ 163 h 216"/>
                <a:gd name="T60" fmla="*/ 229 w 233"/>
                <a:gd name="T61" fmla="*/ 165 h 216"/>
                <a:gd name="T62" fmla="*/ 227 w 233"/>
                <a:gd name="T63" fmla="*/ 167 h 216"/>
                <a:gd name="T64" fmla="*/ 224 w 233"/>
                <a:gd name="T65" fmla="*/ 168 h 216"/>
                <a:gd name="T66" fmla="*/ 221 w 233"/>
                <a:gd name="T67" fmla="*/ 168 h 216"/>
                <a:gd name="T68" fmla="*/ 66 w 233"/>
                <a:gd name="T69" fmla="*/ 168 h 216"/>
                <a:gd name="T70" fmla="*/ 65 w 233"/>
                <a:gd name="T71" fmla="*/ 159 h 216"/>
                <a:gd name="T72" fmla="*/ 65 w 233"/>
                <a:gd name="T73" fmla="*/ 150 h 216"/>
                <a:gd name="T74" fmla="*/ 64 w 233"/>
                <a:gd name="T75" fmla="*/ 140 h 216"/>
                <a:gd name="T76" fmla="*/ 64 w 233"/>
                <a:gd name="T77" fmla="*/ 140 h 216"/>
                <a:gd name="T78" fmla="*/ 64 w 233"/>
                <a:gd name="T79" fmla="*/ 139 h 216"/>
                <a:gd name="T80" fmla="*/ 213 w 233"/>
                <a:gd name="T81" fmla="*/ 139 h 216"/>
                <a:gd name="T82" fmla="*/ 213 w 233"/>
                <a:gd name="T83" fmla="*/ 20 h 216"/>
                <a:gd name="T84" fmla="*/ 19 w 233"/>
                <a:gd name="T85" fmla="*/ 20 h 216"/>
                <a:gd name="T86" fmla="*/ 19 w 233"/>
                <a:gd name="T87" fmla="*/ 35 h 216"/>
                <a:gd name="T88" fmla="*/ 15 w 233"/>
                <a:gd name="T89" fmla="*/ 32 h 216"/>
                <a:gd name="T90" fmla="*/ 10 w 233"/>
                <a:gd name="T91" fmla="*/ 29 h 216"/>
                <a:gd name="T92" fmla="*/ 5 w 233"/>
                <a:gd name="T93" fmla="*/ 26 h 216"/>
                <a:gd name="T94" fmla="*/ 0 w 233"/>
                <a:gd name="T95" fmla="*/ 25 h 216"/>
                <a:gd name="T96" fmla="*/ 0 w 233"/>
                <a:gd name="T97" fmla="*/ 11 h 216"/>
                <a:gd name="T98" fmla="*/ 0 w 233"/>
                <a:gd name="T99" fmla="*/ 8 h 216"/>
                <a:gd name="T100" fmla="*/ 1 w 233"/>
                <a:gd name="T101" fmla="*/ 6 h 216"/>
                <a:gd name="T102" fmla="*/ 3 w 233"/>
                <a:gd name="T103" fmla="*/ 4 h 216"/>
                <a:gd name="T104" fmla="*/ 6 w 233"/>
                <a:gd name="T105" fmla="*/ 2 h 216"/>
                <a:gd name="T106" fmla="*/ 9 w 233"/>
                <a:gd name="T107" fmla="*/ 1 h 216"/>
                <a:gd name="T108" fmla="*/ 12 w 233"/>
                <a:gd name="T10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 h="216">
                  <a:moveTo>
                    <a:pt x="92" y="183"/>
                  </a:moveTo>
                  <a:lnTo>
                    <a:pt x="141" y="183"/>
                  </a:lnTo>
                  <a:lnTo>
                    <a:pt x="141" y="202"/>
                  </a:lnTo>
                  <a:lnTo>
                    <a:pt x="157" y="202"/>
                  </a:lnTo>
                  <a:lnTo>
                    <a:pt x="159" y="203"/>
                  </a:lnTo>
                  <a:lnTo>
                    <a:pt x="161" y="204"/>
                  </a:lnTo>
                  <a:lnTo>
                    <a:pt x="163" y="206"/>
                  </a:lnTo>
                  <a:lnTo>
                    <a:pt x="163" y="208"/>
                  </a:lnTo>
                  <a:lnTo>
                    <a:pt x="164" y="211"/>
                  </a:lnTo>
                  <a:lnTo>
                    <a:pt x="164" y="216"/>
                  </a:lnTo>
                  <a:lnTo>
                    <a:pt x="69" y="216"/>
                  </a:lnTo>
                  <a:lnTo>
                    <a:pt x="69" y="211"/>
                  </a:lnTo>
                  <a:lnTo>
                    <a:pt x="69" y="208"/>
                  </a:lnTo>
                  <a:lnTo>
                    <a:pt x="70" y="206"/>
                  </a:lnTo>
                  <a:lnTo>
                    <a:pt x="72" y="204"/>
                  </a:lnTo>
                  <a:lnTo>
                    <a:pt x="74" y="203"/>
                  </a:lnTo>
                  <a:lnTo>
                    <a:pt x="76" y="202"/>
                  </a:lnTo>
                  <a:lnTo>
                    <a:pt x="92" y="202"/>
                  </a:lnTo>
                  <a:lnTo>
                    <a:pt x="92" y="183"/>
                  </a:lnTo>
                  <a:close/>
                  <a:moveTo>
                    <a:pt x="12" y="0"/>
                  </a:moveTo>
                  <a:lnTo>
                    <a:pt x="221" y="0"/>
                  </a:lnTo>
                  <a:lnTo>
                    <a:pt x="224" y="1"/>
                  </a:lnTo>
                  <a:lnTo>
                    <a:pt x="227" y="2"/>
                  </a:lnTo>
                  <a:lnTo>
                    <a:pt x="229" y="4"/>
                  </a:lnTo>
                  <a:lnTo>
                    <a:pt x="231" y="6"/>
                  </a:lnTo>
                  <a:lnTo>
                    <a:pt x="232" y="8"/>
                  </a:lnTo>
                  <a:lnTo>
                    <a:pt x="233" y="11"/>
                  </a:lnTo>
                  <a:lnTo>
                    <a:pt x="233" y="158"/>
                  </a:lnTo>
                  <a:lnTo>
                    <a:pt x="232" y="161"/>
                  </a:lnTo>
                  <a:lnTo>
                    <a:pt x="231" y="163"/>
                  </a:lnTo>
                  <a:lnTo>
                    <a:pt x="229" y="165"/>
                  </a:lnTo>
                  <a:lnTo>
                    <a:pt x="227" y="167"/>
                  </a:lnTo>
                  <a:lnTo>
                    <a:pt x="224" y="168"/>
                  </a:lnTo>
                  <a:lnTo>
                    <a:pt x="221" y="168"/>
                  </a:lnTo>
                  <a:lnTo>
                    <a:pt x="66" y="168"/>
                  </a:lnTo>
                  <a:lnTo>
                    <a:pt x="65" y="159"/>
                  </a:lnTo>
                  <a:lnTo>
                    <a:pt x="65" y="150"/>
                  </a:lnTo>
                  <a:lnTo>
                    <a:pt x="64" y="140"/>
                  </a:lnTo>
                  <a:lnTo>
                    <a:pt x="64" y="140"/>
                  </a:lnTo>
                  <a:lnTo>
                    <a:pt x="64" y="139"/>
                  </a:lnTo>
                  <a:lnTo>
                    <a:pt x="213" y="139"/>
                  </a:lnTo>
                  <a:lnTo>
                    <a:pt x="213" y="20"/>
                  </a:lnTo>
                  <a:lnTo>
                    <a:pt x="19" y="20"/>
                  </a:lnTo>
                  <a:lnTo>
                    <a:pt x="19" y="35"/>
                  </a:lnTo>
                  <a:lnTo>
                    <a:pt x="15" y="32"/>
                  </a:lnTo>
                  <a:lnTo>
                    <a:pt x="10" y="29"/>
                  </a:lnTo>
                  <a:lnTo>
                    <a:pt x="5" y="26"/>
                  </a:lnTo>
                  <a:lnTo>
                    <a:pt x="0" y="25"/>
                  </a:lnTo>
                  <a:lnTo>
                    <a:pt x="0" y="11"/>
                  </a:lnTo>
                  <a:lnTo>
                    <a:pt x="0" y="8"/>
                  </a:lnTo>
                  <a:lnTo>
                    <a:pt x="1" y="6"/>
                  </a:lnTo>
                  <a:lnTo>
                    <a:pt x="3" y="4"/>
                  </a:lnTo>
                  <a:lnTo>
                    <a:pt x="6" y="2"/>
                  </a:lnTo>
                  <a:lnTo>
                    <a:pt x="9" y="1"/>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89" name="Freeform 14"/>
            <p:cNvSpPr>
              <a:spLocks noEditPoints="1"/>
            </p:cNvSpPr>
            <p:nvPr/>
          </p:nvSpPr>
          <p:spPr bwMode="auto">
            <a:xfrm>
              <a:off x="2855" y="375"/>
              <a:ext cx="133" cy="250"/>
            </a:xfrm>
            <a:custGeom>
              <a:avLst/>
              <a:gdLst>
                <a:gd name="T0" fmla="*/ 74 w 133"/>
                <a:gd name="T1" fmla="*/ 83 h 250"/>
                <a:gd name="T2" fmla="*/ 90 w 133"/>
                <a:gd name="T3" fmla="*/ 83 h 250"/>
                <a:gd name="T4" fmla="*/ 111 w 133"/>
                <a:gd name="T5" fmla="*/ 85 h 250"/>
                <a:gd name="T6" fmla="*/ 123 w 133"/>
                <a:gd name="T7" fmla="*/ 90 h 250"/>
                <a:gd name="T8" fmla="*/ 130 w 133"/>
                <a:gd name="T9" fmla="*/ 100 h 250"/>
                <a:gd name="T10" fmla="*/ 132 w 133"/>
                <a:gd name="T11" fmla="*/ 124 h 250"/>
                <a:gd name="T12" fmla="*/ 133 w 133"/>
                <a:gd name="T13" fmla="*/ 150 h 250"/>
                <a:gd name="T14" fmla="*/ 133 w 133"/>
                <a:gd name="T15" fmla="*/ 174 h 250"/>
                <a:gd name="T16" fmla="*/ 131 w 133"/>
                <a:gd name="T17" fmla="*/ 201 h 250"/>
                <a:gd name="T18" fmla="*/ 128 w 133"/>
                <a:gd name="T19" fmla="*/ 217 h 250"/>
                <a:gd name="T20" fmla="*/ 120 w 133"/>
                <a:gd name="T21" fmla="*/ 221 h 250"/>
                <a:gd name="T22" fmla="*/ 117 w 133"/>
                <a:gd name="T23" fmla="*/ 222 h 250"/>
                <a:gd name="T24" fmla="*/ 116 w 133"/>
                <a:gd name="T25" fmla="*/ 222 h 250"/>
                <a:gd name="T26" fmla="*/ 115 w 133"/>
                <a:gd name="T27" fmla="*/ 243 h 250"/>
                <a:gd name="T28" fmla="*/ 111 w 133"/>
                <a:gd name="T29" fmla="*/ 249 h 250"/>
                <a:gd name="T30" fmla="*/ 27 w 133"/>
                <a:gd name="T31" fmla="*/ 250 h 250"/>
                <a:gd name="T32" fmla="*/ 20 w 133"/>
                <a:gd name="T33" fmla="*/ 247 h 250"/>
                <a:gd name="T34" fmla="*/ 18 w 133"/>
                <a:gd name="T35" fmla="*/ 241 h 250"/>
                <a:gd name="T36" fmla="*/ 16 w 133"/>
                <a:gd name="T37" fmla="*/ 222 h 250"/>
                <a:gd name="T38" fmla="*/ 15 w 133"/>
                <a:gd name="T39" fmla="*/ 222 h 250"/>
                <a:gd name="T40" fmla="*/ 10 w 133"/>
                <a:gd name="T41" fmla="*/ 221 h 250"/>
                <a:gd name="T42" fmla="*/ 4 w 133"/>
                <a:gd name="T43" fmla="*/ 215 h 250"/>
                <a:gd name="T44" fmla="*/ 1 w 133"/>
                <a:gd name="T45" fmla="*/ 192 h 250"/>
                <a:gd name="T46" fmla="*/ 0 w 133"/>
                <a:gd name="T47" fmla="*/ 166 h 250"/>
                <a:gd name="T48" fmla="*/ 0 w 133"/>
                <a:gd name="T49" fmla="*/ 142 h 250"/>
                <a:gd name="T50" fmla="*/ 1 w 133"/>
                <a:gd name="T51" fmla="*/ 115 h 250"/>
                <a:gd name="T52" fmla="*/ 5 w 133"/>
                <a:gd name="T53" fmla="*/ 96 h 250"/>
                <a:gd name="T54" fmla="*/ 14 w 133"/>
                <a:gd name="T55" fmla="*/ 87 h 250"/>
                <a:gd name="T56" fmla="*/ 30 w 133"/>
                <a:gd name="T57" fmla="*/ 84 h 250"/>
                <a:gd name="T58" fmla="*/ 49 w 133"/>
                <a:gd name="T59" fmla="*/ 83 h 250"/>
                <a:gd name="T60" fmla="*/ 64 w 133"/>
                <a:gd name="T61" fmla="*/ 83 h 250"/>
                <a:gd name="T62" fmla="*/ 77 w 133"/>
                <a:gd name="T63" fmla="*/ 1 h 250"/>
                <a:gd name="T64" fmla="*/ 91 w 133"/>
                <a:gd name="T65" fmla="*/ 9 h 250"/>
                <a:gd name="T66" fmla="*/ 100 w 133"/>
                <a:gd name="T67" fmla="*/ 21 h 250"/>
                <a:gd name="T68" fmla="*/ 103 w 133"/>
                <a:gd name="T69" fmla="*/ 36 h 250"/>
                <a:gd name="T70" fmla="*/ 100 w 133"/>
                <a:gd name="T71" fmla="*/ 51 h 250"/>
                <a:gd name="T72" fmla="*/ 91 w 133"/>
                <a:gd name="T73" fmla="*/ 63 h 250"/>
                <a:gd name="T74" fmla="*/ 77 w 133"/>
                <a:gd name="T75" fmla="*/ 70 h 250"/>
                <a:gd name="T76" fmla="*/ 62 w 133"/>
                <a:gd name="T77" fmla="*/ 71 h 250"/>
                <a:gd name="T78" fmla="*/ 48 w 133"/>
                <a:gd name="T79" fmla="*/ 66 h 250"/>
                <a:gd name="T80" fmla="*/ 37 w 133"/>
                <a:gd name="T81" fmla="*/ 55 h 250"/>
                <a:gd name="T82" fmla="*/ 32 w 133"/>
                <a:gd name="T83" fmla="*/ 41 h 250"/>
                <a:gd name="T84" fmla="*/ 33 w 133"/>
                <a:gd name="T85" fmla="*/ 25 h 250"/>
                <a:gd name="T86" fmla="*/ 40 w 133"/>
                <a:gd name="T87" fmla="*/ 12 h 250"/>
                <a:gd name="T88" fmla="*/ 52 w 133"/>
                <a:gd name="T89" fmla="*/ 3 h 250"/>
                <a:gd name="T90" fmla="*/ 67 w 133"/>
                <a:gd name="T9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50">
                  <a:moveTo>
                    <a:pt x="64" y="83"/>
                  </a:moveTo>
                  <a:lnTo>
                    <a:pt x="69" y="83"/>
                  </a:lnTo>
                  <a:lnTo>
                    <a:pt x="74" y="83"/>
                  </a:lnTo>
                  <a:lnTo>
                    <a:pt x="79" y="83"/>
                  </a:lnTo>
                  <a:lnTo>
                    <a:pt x="84" y="83"/>
                  </a:lnTo>
                  <a:lnTo>
                    <a:pt x="90" y="83"/>
                  </a:lnTo>
                  <a:lnTo>
                    <a:pt x="96" y="84"/>
                  </a:lnTo>
                  <a:lnTo>
                    <a:pt x="103" y="84"/>
                  </a:lnTo>
                  <a:lnTo>
                    <a:pt x="111" y="85"/>
                  </a:lnTo>
                  <a:lnTo>
                    <a:pt x="115" y="86"/>
                  </a:lnTo>
                  <a:lnTo>
                    <a:pt x="119" y="87"/>
                  </a:lnTo>
                  <a:lnTo>
                    <a:pt x="123" y="90"/>
                  </a:lnTo>
                  <a:lnTo>
                    <a:pt x="126" y="93"/>
                  </a:lnTo>
                  <a:lnTo>
                    <a:pt x="128" y="96"/>
                  </a:lnTo>
                  <a:lnTo>
                    <a:pt x="130" y="100"/>
                  </a:lnTo>
                  <a:lnTo>
                    <a:pt x="131" y="104"/>
                  </a:lnTo>
                  <a:lnTo>
                    <a:pt x="132" y="115"/>
                  </a:lnTo>
                  <a:lnTo>
                    <a:pt x="132" y="124"/>
                  </a:lnTo>
                  <a:lnTo>
                    <a:pt x="133" y="133"/>
                  </a:lnTo>
                  <a:lnTo>
                    <a:pt x="133" y="142"/>
                  </a:lnTo>
                  <a:lnTo>
                    <a:pt x="133" y="150"/>
                  </a:lnTo>
                  <a:lnTo>
                    <a:pt x="133" y="158"/>
                  </a:lnTo>
                  <a:lnTo>
                    <a:pt x="133" y="166"/>
                  </a:lnTo>
                  <a:lnTo>
                    <a:pt x="133" y="174"/>
                  </a:lnTo>
                  <a:lnTo>
                    <a:pt x="132" y="183"/>
                  </a:lnTo>
                  <a:lnTo>
                    <a:pt x="132" y="192"/>
                  </a:lnTo>
                  <a:lnTo>
                    <a:pt x="131" y="201"/>
                  </a:lnTo>
                  <a:lnTo>
                    <a:pt x="130" y="212"/>
                  </a:lnTo>
                  <a:lnTo>
                    <a:pt x="129" y="215"/>
                  </a:lnTo>
                  <a:lnTo>
                    <a:pt x="128" y="217"/>
                  </a:lnTo>
                  <a:lnTo>
                    <a:pt x="126" y="219"/>
                  </a:lnTo>
                  <a:lnTo>
                    <a:pt x="123" y="221"/>
                  </a:lnTo>
                  <a:lnTo>
                    <a:pt x="120" y="221"/>
                  </a:lnTo>
                  <a:lnTo>
                    <a:pt x="119" y="222"/>
                  </a:lnTo>
                  <a:lnTo>
                    <a:pt x="118" y="222"/>
                  </a:lnTo>
                  <a:lnTo>
                    <a:pt x="117" y="222"/>
                  </a:lnTo>
                  <a:lnTo>
                    <a:pt x="117" y="222"/>
                  </a:lnTo>
                  <a:lnTo>
                    <a:pt x="117" y="222"/>
                  </a:lnTo>
                  <a:lnTo>
                    <a:pt x="116" y="222"/>
                  </a:lnTo>
                  <a:lnTo>
                    <a:pt x="115" y="223"/>
                  </a:lnTo>
                  <a:lnTo>
                    <a:pt x="115" y="241"/>
                  </a:lnTo>
                  <a:lnTo>
                    <a:pt x="115" y="243"/>
                  </a:lnTo>
                  <a:lnTo>
                    <a:pt x="114" y="246"/>
                  </a:lnTo>
                  <a:lnTo>
                    <a:pt x="113" y="247"/>
                  </a:lnTo>
                  <a:lnTo>
                    <a:pt x="111" y="249"/>
                  </a:lnTo>
                  <a:lnTo>
                    <a:pt x="109" y="250"/>
                  </a:lnTo>
                  <a:lnTo>
                    <a:pt x="106" y="250"/>
                  </a:lnTo>
                  <a:lnTo>
                    <a:pt x="27" y="250"/>
                  </a:lnTo>
                  <a:lnTo>
                    <a:pt x="24" y="250"/>
                  </a:lnTo>
                  <a:lnTo>
                    <a:pt x="22" y="249"/>
                  </a:lnTo>
                  <a:lnTo>
                    <a:pt x="20" y="247"/>
                  </a:lnTo>
                  <a:lnTo>
                    <a:pt x="19" y="246"/>
                  </a:lnTo>
                  <a:lnTo>
                    <a:pt x="18" y="243"/>
                  </a:lnTo>
                  <a:lnTo>
                    <a:pt x="18" y="241"/>
                  </a:lnTo>
                  <a:lnTo>
                    <a:pt x="18" y="223"/>
                  </a:lnTo>
                  <a:lnTo>
                    <a:pt x="17" y="222"/>
                  </a:lnTo>
                  <a:lnTo>
                    <a:pt x="16" y="222"/>
                  </a:lnTo>
                  <a:lnTo>
                    <a:pt x="16" y="222"/>
                  </a:lnTo>
                  <a:lnTo>
                    <a:pt x="16" y="222"/>
                  </a:lnTo>
                  <a:lnTo>
                    <a:pt x="15" y="222"/>
                  </a:lnTo>
                  <a:lnTo>
                    <a:pt x="14" y="222"/>
                  </a:lnTo>
                  <a:lnTo>
                    <a:pt x="13" y="221"/>
                  </a:lnTo>
                  <a:lnTo>
                    <a:pt x="10" y="221"/>
                  </a:lnTo>
                  <a:lnTo>
                    <a:pt x="7" y="219"/>
                  </a:lnTo>
                  <a:lnTo>
                    <a:pt x="5" y="217"/>
                  </a:lnTo>
                  <a:lnTo>
                    <a:pt x="4" y="215"/>
                  </a:lnTo>
                  <a:lnTo>
                    <a:pt x="3" y="212"/>
                  </a:lnTo>
                  <a:lnTo>
                    <a:pt x="2" y="201"/>
                  </a:lnTo>
                  <a:lnTo>
                    <a:pt x="1" y="192"/>
                  </a:lnTo>
                  <a:lnTo>
                    <a:pt x="1" y="183"/>
                  </a:lnTo>
                  <a:lnTo>
                    <a:pt x="0" y="174"/>
                  </a:lnTo>
                  <a:lnTo>
                    <a:pt x="0" y="166"/>
                  </a:lnTo>
                  <a:lnTo>
                    <a:pt x="0" y="158"/>
                  </a:lnTo>
                  <a:lnTo>
                    <a:pt x="0" y="150"/>
                  </a:lnTo>
                  <a:lnTo>
                    <a:pt x="0" y="142"/>
                  </a:lnTo>
                  <a:lnTo>
                    <a:pt x="0" y="133"/>
                  </a:lnTo>
                  <a:lnTo>
                    <a:pt x="1" y="124"/>
                  </a:lnTo>
                  <a:lnTo>
                    <a:pt x="1" y="115"/>
                  </a:lnTo>
                  <a:lnTo>
                    <a:pt x="2" y="104"/>
                  </a:lnTo>
                  <a:lnTo>
                    <a:pt x="3" y="100"/>
                  </a:lnTo>
                  <a:lnTo>
                    <a:pt x="5" y="96"/>
                  </a:lnTo>
                  <a:lnTo>
                    <a:pt x="7" y="93"/>
                  </a:lnTo>
                  <a:lnTo>
                    <a:pt x="10" y="90"/>
                  </a:lnTo>
                  <a:lnTo>
                    <a:pt x="14" y="87"/>
                  </a:lnTo>
                  <a:lnTo>
                    <a:pt x="18" y="86"/>
                  </a:lnTo>
                  <a:lnTo>
                    <a:pt x="22" y="85"/>
                  </a:lnTo>
                  <a:lnTo>
                    <a:pt x="30" y="84"/>
                  </a:lnTo>
                  <a:lnTo>
                    <a:pt x="37" y="84"/>
                  </a:lnTo>
                  <a:lnTo>
                    <a:pt x="44" y="83"/>
                  </a:lnTo>
                  <a:lnTo>
                    <a:pt x="49" y="83"/>
                  </a:lnTo>
                  <a:lnTo>
                    <a:pt x="55" y="83"/>
                  </a:lnTo>
                  <a:lnTo>
                    <a:pt x="59" y="83"/>
                  </a:lnTo>
                  <a:lnTo>
                    <a:pt x="64" y="83"/>
                  </a:lnTo>
                  <a:close/>
                  <a:moveTo>
                    <a:pt x="67" y="0"/>
                  </a:moveTo>
                  <a:lnTo>
                    <a:pt x="73" y="0"/>
                  </a:lnTo>
                  <a:lnTo>
                    <a:pt x="77" y="1"/>
                  </a:lnTo>
                  <a:lnTo>
                    <a:pt x="82" y="3"/>
                  </a:lnTo>
                  <a:lnTo>
                    <a:pt x="87" y="6"/>
                  </a:lnTo>
                  <a:lnTo>
                    <a:pt x="91" y="9"/>
                  </a:lnTo>
                  <a:lnTo>
                    <a:pt x="94" y="12"/>
                  </a:lnTo>
                  <a:lnTo>
                    <a:pt x="97" y="16"/>
                  </a:lnTo>
                  <a:lnTo>
                    <a:pt x="100" y="21"/>
                  </a:lnTo>
                  <a:lnTo>
                    <a:pt x="101" y="25"/>
                  </a:lnTo>
                  <a:lnTo>
                    <a:pt x="102" y="30"/>
                  </a:lnTo>
                  <a:lnTo>
                    <a:pt x="103" y="36"/>
                  </a:lnTo>
                  <a:lnTo>
                    <a:pt x="102" y="41"/>
                  </a:lnTo>
                  <a:lnTo>
                    <a:pt x="101" y="46"/>
                  </a:lnTo>
                  <a:lnTo>
                    <a:pt x="100" y="51"/>
                  </a:lnTo>
                  <a:lnTo>
                    <a:pt x="97" y="55"/>
                  </a:lnTo>
                  <a:lnTo>
                    <a:pt x="94" y="59"/>
                  </a:lnTo>
                  <a:lnTo>
                    <a:pt x="91" y="63"/>
                  </a:lnTo>
                  <a:lnTo>
                    <a:pt x="87" y="66"/>
                  </a:lnTo>
                  <a:lnTo>
                    <a:pt x="82" y="68"/>
                  </a:lnTo>
                  <a:lnTo>
                    <a:pt x="77" y="70"/>
                  </a:lnTo>
                  <a:lnTo>
                    <a:pt x="73" y="71"/>
                  </a:lnTo>
                  <a:lnTo>
                    <a:pt x="67" y="72"/>
                  </a:lnTo>
                  <a:lnTo>
                    <a:pt x="62" y="71"/>
                  </a:lnTo>
                  <a:lnTo>
                    <a:pt x="57" y="70"/>
                  </a:lnTo>
                  <a:lnTo>
                    <a:pt x="52" y="68"/>
                  </a:lnTo>
                  <a:lnTo>
                    <a:pt x="48" y="66"/>
                  </a:lnTo>
                  <a:lnTo>
                    <a:pt x="44" y="63"/>
                  </a:lnTo>
                  <a:lnTo>
                    <a:pt x="40" y="59"/>
                  </a:lnTo>
                  <a:lnTo>
                    <a:pt x="37" y="55"/>
                  </a:lnTo>
                  <a:lnTo>
                    <a:pt x="35" y="51"/>
                  </a:lnTo>
                  <a:lnTo>
                    <a:pt x="33" y="46"/>
                  </a:lnTo>
                  <a:lnTo>
                    <a:pt x="32" y="41"/>
                  </a:lnTo>
                  <a:lnTo>
                    <a:pt x="31" y="36"/>
                  </a:lnTo>
                  <a:lnTo>
                    <a:pt x="32" y="30"/>
                  </a:lnTo>
                  <a:lnTo>
                    <a:pt x="33" y="25"/>
                  </a:lnTo>
                  <a:lnTo>
                    <a:pt x="35" y="21"/>
                  </a:lnTo>
                  <a:lnTo>
                    <a:pt x="37" y="16"/>
                  </a:lnTo>
                  <a:lnTo>
                    <a:pt x="40" y="12"/>
                  </a:lnTo>
                  <a:lnTo>
                    <a:pt x="44" y="9"/>
                  </a:lnTo>
                  <a:lnTo>
                    <a:pt x="48" y="6"/>
                  </a:lnTo>
                  <a:lnTo>
                    <a:pt x="52" y="3"/>
                  </a:lnTo>
                  <a:lnTo>
                    <a:pt x="57" y="1"/>
                  </a:lnTo>
                  <a:lnTo>
                    <a:pt x="62"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Rectangle 16"/>
          <p:cNvSpPr>
            <a:spLocks noChangeArrowheads="1"/>
          </p:cNvSpPr>
          <p:nvPr/>
        </p:nvSpPr>
        <p:spPr bwMode="auto">
          <a:xfrm>
            <a:off x="6373346" y="6573658"/>
            <a:ext cx="339725"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Calibri" panose="020F0502020204030204" pitchFamily="34" charset="0"/>
              </a:rPr>
              <a:t>ArcMap</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30" name="Group 19"/>
          <p:cNvGrpSpPr>
            <a:grpSpLocks/>
          </p:cNvGrpSpPr>
          <p:nvPr/>
        </p:nvGrpSpPr>
        <p:grpSpPr bwMode="auto">
          <a:xfrm>
            <a:off x="1588040" y="3318555"/>
            <a:ext cx="498475" cy="450850"/>
            <a:chOff x="2855" y="954"/>
            <a:chExt cx="314" cy="284"/>
          </a:xfrm>
        </p:grpSpPr>
        <p:sp>
          <p:nvSpPr>
            <p:cNvPr id="36986" name="Freeform 17"/>
            <p:cNvSpPr>
              <a:spLocks noEditPoints="1"/>
            </p:cNvSpPr>
            <p:nvPr/>
          </p:nvSpPr>
          <p:spPr bwMode="auto">
            <a:xfrm>
              <a:off x="2936" y="954"/>
              <a:ext cx="233" cy="213"/>
            </a:xfrm>
            <a:custGeom>
              <a:avLst/>
              <a:gdLst>
                <a:gd name="T0" fmla="*/ 92 w 233"/>
                <a:gd name="T1" fmla="*/ 181 h 213"/>
                <a:gd name="T2" fmla="*/ 141 w 233"/>
                <a:gd name="T3" fmla="*/ 181 h 213"/>
                <a:gd name="T4" fmla="*/ 141 w 233"/>
                <a:gd name="T5" fmla="*/ 200 h 213"/>
                <a:gd name="T6" fmla="*/ 157 w 233"/>
                <a:gd name="T7" fmla="*/ 200 h 213"/>
                <a:gd name="T8" fmla="*/ 159 w 233"/>
                <a:gd name="T9" fmla="*/ 200 h 213"/>
                <a:gd name="T10" fmla="*/ 161 w 233"/>
                <a:gd name="T11" fmla="*/ 201 h 213"/>
                <a:gd name="T12" fmla="*/ 163 w 233"/>
                <a:gd name="T13" fmla="*/ 203 h 213"/>
                <a:gd name="T14" fmla="*/ 163 w 233"/>
                <a:gd name="T15" fmla="*/ 206 h 213"/>
                <a:gd name="T16" fmla="*/ 164 w 233"/>
                <a:gd name="T17" fmla="*/ 209 h 213"/>
                <a:gd name="T18" fmla="*/ 164 w 233"/>
                <a:gd name="T19" fmla="*/ 213 h 213"/>
                <a:gd name="T20" fmla="*/ 69 w 233"/>
                <a:gd name="T21" fmla="*/ 213 h 213"/>
                <a:gd name="T22" fmla="*/ 69 w 233"/>
                <a:gd name="T23" fmla="*/ 209 h 213"/>
                <a:gd name="T24" fmla="*/ 69 w 233"/>
                <a:gd name="T25" fmla="*/ 206 h 213"/>
                <a:gd name="T26" fmla="*/ 70 w 233"/>
                <a:gd name="T27" fmla="*/ 203 h 213"/>
                <a:gd name="T28" fmla="*/ 72 w 233"/>
                <a:gd name="T29" fmla="*/ 201 h 213"/>
                <a:gd name="T30" fmla="*/ 74 w 233"/>
                <a:gd name="T31" fmla="*/ 200 h 213"/>
                <a:gd name="T32" fmla="*/ 76 w 233"/>
                <a:gd name="T33" fmla="*/ 200 h 213"/>
                <a:gd name="T34" fmla="*/ 92 w 233"/>
                <a:gd name="T35" fmla="*/ 200 h 213"/>
                <a:gd name="T36" fmla="*/ 92 w 233"/>
                <a:gd name="T37" fmla="*/ 181 h 213"/>
                <a:gd name="T38" fmla="*/ 12 w 233"/>
                <a:gd name="T39" fmla="*/ 0 h 213"/>
                <a:gd name="T40" fmla="*/ 221 w 233"/>
                <a:gd name="T41" fmla="*/ 0 h 213"/>
                <a:gd name="T42" fmla="*/ 224 w 233"/>
                <a:gd name="T43" fmla="*/ 0 h 213"/>
                <a:gd name="T44" fmla="*/ 227 w 233"/>
                <a:gd name="T45" fmla="*/ 1 h 213"/>
                <a:gd name="T46" fmla="*/ 229 w 233"/>
                <a:gd name="T47" fmla="*/ 3 h 213"/>
                <a:gd name="T48" fmla="*/ 231 w 233"/>
                <a:gd name="T49" fmla="*/ 5 h 213"/>
                <a:gd name="T50" fmla="*/ 232 w 233"/>
                <a:gd name="T51" fmla="*/ 7 h 213"/>
                <a:gd name="T52" fmla="*/ 233 w 233"/>
                <a:gd name="T53" fmla="*/ 10 h 213"/>
                <a:gd name="T54" fmla="*/ 233 w 233"/>
                <a:gd name="T55" fmla="*/ 156 h 213"/>
                <a:gd name="T56" fmla="*/ 232 w 233"/>
                <a:gd name="T57" fmla="*/ 159 h 213"/>
                <a:gd name="T58" fmla="*/ 231 w 233"/>
                <a:gd name="T59" fmla="*/ 161 h 213"/>
                <a:gd name="T60" fmla="*/ 229 w 233"/>
                <a:gd name="T61" fmla="*/ 163 h 213"/>
                <a:gd name="T62" fmla="*/ 227 w 233"/>
                <a:gd name="T63" fmla="*/ 165 h 213"/>
                <a:gd name="T64" fmla="*/ 224 w 233"/>
                <a:gd name="T65" fmla="*/ 166 h 213"/>
                <a:gd name="T66" fmla="*/ 221 w 233"/>
                <a:gd name="T67" fmla="*/ 166 h 213"/>
                <a:gd name="T68" fmla="*/ 66 w 233"/>
                <a:gd name="T69" fmla="*/ 166 h 213"/>
                <a:gd name="T70" fmla="*/ 65 w 233"/>
                <a:gd name="T71" fmla="*/ 157 h 213"/>
                <a:gd name="T72" fmla="*/ 65 w 233"/>
                <a:gd name="T73" fmla="*/ 148 h 213"/>
                <a:gd name="T74" fmla="*/ 64 w 233"/>
                <a:gd name="T75" fmla="*/ 139 h 213"/>
                <a:gd name="T76" fmla="*/ 64 w 233"/>
                <a:gd name="T77" fmla="*/ 138 h 213"/>
                <a:gd name="T78" fmla="*/ 64 w 233"/>
                <a:gd name="T79" fmla="*/ 137 h 213"/>
                <a:gd name="T80" fmla="*/ 213 w 233"/>
                <a:gd name="T81" fmla="*/ 137 h 213"/>
                <a:gd name="T82" fmla="*/ 213 w 233"/>
                <a:gd name="T83" fmla="*/ 19 h 213"/>
                <a:gd name="T84" fmla="*/ 19 w 233"/>
                <a:gd name="T85" fmla="*/ 19 h 213"/>
                <a:gd name="T86" fmla="*/ 19 w 233"/>
                <a:gd name="T87" fmla="*/ 34 h 213"/>
                <a:gd name="T88" fmla="*/ 15 w 233"/>
                <a:gd name="T89" fmla="*/ 31 h 213"/>
                <a:gd name="T90" fmla="*/ 10 w 233"/>
                <a:gd name="T91" fmla="*/ 28 h 213"/>
                <a:gd name="T92" fmla="*/ 5 w 233"/>
                <a:gd name="T93" fmla="*/ 25 h 213"/>
                <a:gd name="T94" fmla="*/ 0 w 233"/>
                <a:gd name="T95" fmla="*/ 24 h 213"/>
                <a:gd name="T96" fmla="*/ 0 w 233"/>
                <a:gd name="T97" fmla="*/ 10 h 213"/>
                <a:gd name="T98" fmla="*/ 0 w 233"/>
                <a:gd name="T99" fmla="*/ 7 h 213"/>
                <a:gd name="T100" fmla="*/ 1 w 233"/>
                <a:gd name="T101" fmla="*/ 5 h 213"/>
                <a:gd name="T102" fmla="*/ 3 w 233"/>
                <a:gd name="T103" fmla="*/ 3 h 213"/>
                <a:gd name="T104" fmla="*/ 6 w 233"/>
                <a:gd name="T105" fmla="*/ 1 h 213"/>
                <a:gd name="T106" fmla="*/ 9 w 233"/>
                <a:gd name="T107" fmla="*/ 0 h 213"/>
                <a:gd name="T108" fmla="*/ 12 w 233"/>
                <a:gd name="T10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 h="213">
                  <a:moveTo>
                    <a:pt x="92" y="181"/>
                  </a:moveTo>
                  <a:lnTo>
                    <a:pt x="141" y="181"/>
                  </a:lnTo>
                  <a:lnTo>
                    <a:pt x="141" y="200"/>
                  </a:lnTo>
                  <a:lnTo>
                    <a:pt x="157" y="200"/>
                  </a:lnTo>
                  <a:lnTo>
                    <a:pt x="159" y="200"/>
                  </a:lnTo>
                  <a:lnTo>
                    <a:pt x="161" y="201"/>
                  </a:lnTo>
                  <a:lnTo>
                    <a:pt x="163" y="203"/>
                  </a:lnTo>
                  <a:lnTo>
                    <a:pt x="163" y="206"/>
                  </a:lnTo>
                  <a:lnTo>
                    <a:pt x="164" y="209"/>
                  </a:lnTo>
                  <a:lnTo>
                    <a:pt x="164" y="213"/>
                  </a:lnTo>
                  <a:lnTo>
                    <a:pt x="69" y="213"/>
                  </a:lnTo>
                  <a:lnTo>
                    <a:pt x="69" y="209"/>
                  </a:lnTo>
                  <a:lnTo>
                    <a:pt x="69" y="206"/>
                  </a:lnTo>
                  <a:lnTo>
                    <a:pt x="70" y="203"/>
                  </a:lnTo>
                  <a:lnTo>
                    <a:pt x="72" y="201"/>
                  </a:lnTo>
                  <a:lnTo>
                    <a:pt x="74" y="200"/>
                  </a:lnTo>
                  <a:lnTo>
                    <a:pt x="76" y="200"/>
                  </a:lnTo>
                  <a:lnTo>
                    <a:pt x="92" y="200"/>
                  </a:lnTo>
                  <a:lnTo>
                    <a:pt x="92" y="181"/>
                  </a:lnTo>
                  <a:close/>
                  <a:moveTo>
                    <a:pt x="12" y="0"/>
                  </a:moveTo>
                  <a:lnTo>
                    <a:pt x="221" y="0"/>
                  </a:lnTo>
                  <a:lnTo>
                    <a:pt x="224" y="0"/>
                  </a:lnTo>
                  <a:lnTo>
                    <a:pt x="227" y="1"/>
                  </a:lnTo>
                  <a:lnTo>
                    <a:pt x="229" y="3"/>
                  </a:lnTo>
                  <a:lnTo>
                    <a:pt x="231" y="5"/>
                  </a:lnTo>
                  <a:lnTo>
                    <a:pt x="232" y="7"/>
                  </a:lnTo>
                  <a:lnTo>
                    <a:pt x="233" y="10"/>
                  </a:lnTo>
                  <a:lnTo>
                    <a:pt x="233" y="156"/>
                  </a:lnTo>
                  <a:lnTo>
                    <a:pt x="232" y="159"/>
                  </a:lnTo>
                  <a:lnTo>
                    <a:pt x="231" y="161"/>
                  </a:lnTo>
                  <a:lnTo>
                    <a:pt x="229" y="163"/>
                  </a:lnTo>
                  <a:lnTo>
                    <a:pt x="227" y="165"/>
                  </a:lnTo>
                  <a:lnTo>
                    <a:pt x="224" y="166"/>
                  </a:lnTo>
                  <a:lnTo>
                    <a:pt x="221" y="166"/>
                  </a:lnTo>
                  <a:lnTo>
                    <a:pt x="66" y="166"/>
                  </a:lnTo>
                  <a:lnTo>
                    <a:pt x="65" y="157"/>
                  </a:lnTo>
                  <a:lnTo>
                    <a:pt x="65" y="148"/>
                  </a:lnTo>
                  <a:lnTo>
                    <a:pt x="64" y="139"/>
                  </a:lnTo>
                  <a:lnTo>
                    <a:pt x="64" y="138"/>
                  </a:lnTo>
                  <a:lnTo>
                    <a:pt x="64" y="137"/>
                  </a:lnTo>
                  <a:lnTo>
                    <a:pt x="213" y="137"/>
                  </a:lnTo>
                  <a:lnTo>
                    <a:pt x="213" y="19"/>
                  </a:lnTo>
                  <a:lnTo>
                    <a:pt x="19" y="19"/>
                  </a:lnTo>
                  <a:lnTo>
                    <a:pt x="19" y="34"/>
                  </a:lnTo>
                  <a:lnTo>
                    <a:pt x="15" y="31"/>
                  </a:lnTo>
                  <a:lnTo>
                    <a:pt x="10" y="28"/>
                  </a:lnTo>
                  <a:lnTo>
                    <a:pt x="5" y="25"/>
                  </a:lnTo>
                  <a:lnTo>
                    <a:pt x="0" y="24"/>
                  </a:lnTo>
                  <a:lnTo>
                    <a:pt x="0" y="10"/>
                  </a:lnTo>
                  <a:lnTo>
                    <a:pt x="0" y="7"/>
                  </a:lnTo>
                  <a:lnTo>
                    <a:pt x="1" y="5"/>
                  </a:lnTo>
                  <a:lnTo>
                    <a:pt x="3" y="3"/>
                  </a:lnTo>
                  <a:lnTo>
                    <a:pt x="6" y="1"/>
                  </a:lnTo>
                  <a:lnTo>
                    <a:pt x="9" y="0"/>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87" name="Freeform 18"/>
            <p:cNvSpPr>
              <a:spLocks noEditPoints="1"/>
            </p:cNvSpPr>
            <p:nvPr/>
          </p:nvSpPr>
          <p:spPr bwMode="auto">
            <a:xfrm>
              <a:off x="2855" y="990"/>
              <a:ext cx="133" cy="248"/>
            </a:xfrm>
            <a:custGeom>
              <a:avLst/>
              <a:gdLst>
                <a:gd name="T0" fmla="*/ 74 w 133"/>
                <a:gd name="T1" fmla="*/ 82 h 248"/>
                <a:gd name="T2" fmla="*/ 90 w 133"/>
                <a:gd name="T3" fmla="*/ 83 h 248"/>
                <a:gd name="T4" fmla="*/ 111 w 133"/>
                <a:gd name="T5" fmla="*/ 84 h 248"/>
                <a:gd name="T6" fmla="*/ 123 w 133"/>
                <a:gd name="T7" fmla="*/ 89 h 248"/>
                <a:gd name="T8" fmla="*/ 130 w 133"/>
                <a:gd name="T9" fmla="*/ 99 h 248"/>
                <a:gd name="T10" fmla="*/ 132 w 133"/>
                <a:gd name="T11" fmla="*/ 123 h 248"/>
                <a:gd name="T12" fmla="*/ 133 w 133"/>
                <a:gd name="T13" fmla="*/ 149 h 248"/>
                <a:gd name="T14" fmla="*/ 133 w 133"/>
                <a:gd name="T15" fmla="*/ 173 h 248"/>
                <a:gd name="T16" fmla="*/ 131 w 133"/>
                <a:gd name="T17" fmla="*/ 200 h 248"/>
                <a:gd name="T18" fmla="*/ 128 w 133"/>
                <a:gd name="T19" fmla="*/ 216 h 248"/>
                <a:gd name="T20" fmla="*/ 120 w 133"/>
                <a:gd name="T21" fmla="*/ 220 h 248"/>
                <a:gd name="T22" fmla="*/ 117 w 133"/>
                <a:gd name="T23" fmla="*/ 220 h 248"/>
                <a:gd name="T24" fmla="*/ 116 w 133"/>
                <a:gd name="T25" fmla="*/ 221 h 248"/>
                <a:gd name="T26" fmla="*/ 115 w 133"/>
                <a:gd name="T27" fmla="*/ 242 h 248"/>
                <a:gd name="T28" fmla="*/ 111 w 133"/>
                <a:gd name="T29" fmla="*/ 247 h 248"/>
                <a:gd name="T30" fmla="*/ 27 w 133"/>
                <a:gd name="T31" fmla="*/ 248 h 248"/>
                <a:gd name="T32" fmla="*/ 20 w 133"/>
                <a:gd name="T33" fmla="*/ 246 h 248"/>
                <a:gd name="T34" fmla="*/ 18 w 133"/>
                <a:gd name="T35" fmla="*/ 239 h 248"/>
                <a:gd name="T36" fmla="*/ 16 w 133"/>
                <a:gd name="T37" fmla="*/ 221 h 248"/>
                <a:gd name="T38" fmla="*/ 15 w 133"/>
                <a:gd name="T39" fmla="*/ 220 h 248"/>
                <a:gd name="T40" fmla="*/ 10 w 133"/>
                <a:gd name="T41" fmla="*/ 219 h 248"/>
                <a:gd name="T42" fmla="*/ 4 w 133"/>
                <a:gd name="T43" fmla="*/ 213 h 248"/>
                <a:gd name="T44" fmla="*/ 1 w 133"/>
                <a:gd name="T45" fmla="*/ 190 h 248"/>
                <a:gd name="T46" fmla="*/ 0 w 133"/>
                <a:gd name="T47" fmla="*/ 165 h 248"/>
                <a:gd name="T48" fmla="*/ 0 w 133"/>
                <a:gd name="T49" fmla="*/ 141 h 248"/>
                <a:gd name="T50" fmla="*/ 1 w 133"/>
                <a:gd name="T51" fmla="*/ 114 h 248"/>
                <a:gd name="T52" fmla="*/ 5 w 133"/>
                <a:gd name="T53" fmla="*/ 96 h 248"/>
                <a:gd name="T54" fmla="*/ 14 w 133"/>
                <a:gd name="T55" fmla="*/ 87 h 248"/>
                <a:gd name="T56" fmla="*/ 30 w 133"/>
                <a:gd name="T57" fmla="*/ 84 h 248"/>
                <a:gd name="T58" fmla="*/ 49 w 133"/>
                <a:gd name="T59" fmla="*/ 83 h 248"/>
                <a:gd name="T60" fmla="*/ 64 w 133"/>
                <a:gd name="T61" fmla="*/ 82 h 248"/>
                <a:gd name="T62" fmla="*/ 77 w 133"/>
                <a:gd name="T63" fmla="*/ 1 h 248"/>
                <a:gd name="T64" fmla="*/ 91 w 133"/>
                <a:gd name="T65" fmla="*/ 9 h 248"/>
                <a:gd name="T66" fmla="*/ 100 w 133"/>
                <a:gd name="T67" fmla="*/ 20 h 248"/>
                <a:gd name="T68" fmla="*/ 103 w 133"/>
                <a:gd name="T69" fmla="*/ 35 h 248"/>
                <a:gd name="T70" fmla="*/ 100 w 133"/>
                <a:gd name="T71" fmla="*/ 50 h 248"/>
                <a:gd name="T72" fmla="*/ 91 w 133"/>
                <a:gd name="T73" fmla="*/ 62 h 248"/>
                <a:gd name="T74" fmla="*/ 77 w 133"/>
                <a:gd name="T75" fmla="*/ 69 h 248"/>
                <a:gd name="T76" fmla="*/ 62 w 133"/>
                <a:gd name="T77" fmla="*/ 70 h 248"/>
                <a:gd name="T78" fmla="*/ 48 w 133"/>
                <a:gd name="T79" fmla="*/ 65 h 248"/>
                <a:gd name="T80" fmla="*/ 37 w 133"/>
                <a:gd name="T81" fmla="*/ 55 h 248"/>
                <a:gd name="T82" fmla="*/ 32 w 133"/>
                <a:gd name="T83" fmla="*/ 41 h 248"/>
                <a:gd name="T84" fmla="*/ 33 w 133"/>
                <a:gd name="T85" fmla="*/ 25 h 248"/>
                <a:gd name="T86" fmla="*/ 40 w 133"/>
                <a:gd name="T87" fmla="*/ 12 h 248"/>
                <a:gd name="T88" fmla="*/ 52 w 133"/>
                <a:gd name="T89" fmla="*/ 3 h 248"/>
                <a:gd name="T90" fmla="*/ 67 w 133"/>
                <a:gd name="T9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48">
                  <a:moveTo>
                    <a:pt x="64" y="82"/>
                  </a:moveTo>
                  <a:lnTo>
                    <a:pt x="69" y="82"/>
                  </a:lnTo>
                  <a:lnTo>
                    <a:pt x="74" y="82"/>
                  </a:lnTo>
                  <a:lnTo>
                    <a:pt x="79" y="82"/>
                  </a:lnTo>
                  <a:lnTo>
                    <a:pt x="84" y="83"/>
                  </a:lnTo>
                  <a:lnTo>
                    <a:pt x="90" y="83"/>
                  </a:lnTo>
                  <a:lnTo>
                    <a:pt x="96" y="83"/>
                  </a:lnTo>
                  <a:lnTo>
                    <a:pt x="103" y="84"/>
                  </a:lnTo>
                  <a:lnTo>
                    <a:pt x="111" y="84"/>
                  </a:lnTo>
                  <a:lnTo>
                    <a:pt x="115" y="85"/>
                  </a:lnTo>
                  <a:lnTo>
                    <a:pt x="119" y="87"/>
                  </a:lnTo>
                  <a:lnTo>
                    <a:pt x="123" y="89"/>
                  </a:lnTo>
                  <a:lnTo>
                    <a:pt x="126" y="92"/>
                  </a:lnTo>
                  <a:lnTo>
                    <a:pt x="128" y="96"/>
                  </a:lnTo>
                  <a:lnTo>
                    <a:pt x="130" y="99"/>
                  </a:lnTo>
                  <a:lnTo>
                    <a:pt x="131" y="103"/>
                  </a:lnTo>
                  <a:lnTo>
                    <a:pt x="132" y="114"/>
                  </a:lnTo>
                  <a:lnTo>
                    <a:pt x="132" y="123"/>
                  </a:lnTo>
                  <a:lnTo>
                    <a:pt x="133" y="132"/>
                  </a:lnTo>
                  <a:lnTo>
                    <a:pt x="133" y="141"/>
                  </a:lnTo>
                  <a:lnTo>
                    <a:pt x="133" y="149"/>
                  </a:lnTo>
                  <a:lnTo>
                    <a:pt x="133" y="157"/>
                  </a:lnTo>
                  <a:lnTo>
                    <a:pt x="133" y="165"/>
                  </a:lnTo>
                  <a:lnTo>
                    <a:pt x="133" y="173"/>
                  </a:lnTo>
                  <a:lnTo>
                    <a:pt x="132" y="181"/>
                  </a:lnTo>
                  <a:lnTo>
                    <a:pt x="132" y="190"/>
                  </a:lnTo>
                  <a:lnTo>
                    <a:pt x="131" y="200"/>
                  </a:lnTo>
                  <a:lnTo>
                    <a:pt x="130" y="210"/>
                  </a:lnTo>
                  <a:lnTo>
                    <a:pt x="129" y="213"/>
                  </a:lnTo>
                  <a:lnTo>
                    <a:pt x="128" y="216"/>
                  </a:lnTo>
                  <a:lnTo>
                    <a:pt x="126" y="218"/>
                  </a:lnTo>
                  <a:lnTo>
                    <a:pt x="123" y="219"/>
                  </a:lnTo>
                  <a:lnTo>
                    <a:pt x="120" y="220"/>
                  </a:lnTo>
                  <a:lnTo>
                    <a:pt x="119" y="220"/>
                  </a:lnTo>
                  <a:lnTo>
                    <a:pt x="118" y="220"/>
                  </a:lnTo>
                  <a:lnTo>
                    <a:pt x="117" y="220"/>
                  </a:lnTo>
                  <a:lnTo>
                    <a:pt x="117" y="220"/>
                  </a:lnTo>
                  <a:lnTo>
                    <a:pt x="117" y="221"/>
                  </a:lnTo>
                  <a:lnTo>
                    <a:pt x="116" y="221"/>
                  </a:lnTo>
                  <a:lnTo>
                    <a:pt x="115" y="221"/>
                  </a:lnTo>
                  <a:lnTo>
                    <a:pt x="115" y="239"/>
                  </a:lnTo>
                  <a:lnTo>
                    <a:pt x="115" y="242"/>
                  </a:lnTo>
                  <a:lnTo>
                    <a:pt x="114" y="244"/>
                  </a:lnTo>
                  <a:lnTo>
                    <a:pt x="113" y="246"/>
                  </a:lnTo>
                  <a:lnTo>
                    <a:pt x="111" y="247"/>
                  </a:lnTo>
                  <a:lnTo>
                    <a:pt x="109" y="248"/>
                  </a:lnTo>
                  <a:lnTo>
                    <a:pt x="106" y="248"/>
                  </a:lnTo>
                  <a:lnTo>
                    <a:pt x="27" y="248"/>
                  </a:lnTo>
                  <a:lnTo>
                    <a:pt x="24" y="248"/>
                  </a:lnTo>
                  <a:lnTo>
                    <a:pt x="22" y="247"/>
                  </a:lnTo>
                  <a:lnTo>
                    <a:pt x="20" y="246"/>
                  </a:lnTo>
                  <a:lnTo>
                    <a:pt x="19" y="244"/>
                  </a:lnTo>
                  <a:lnTo>
                    <a:pt x="18" y="242"/>
                  </a:lnTo>
                  <a:lnTo>
                    <a:pt x="18" y="239"/>
                  </a:lnTo>
                  <a:lnTo>
                    <a:pt x="18" y="221"/>
                  </a:lnTo>
                  <a:lnTo>
                    <a:pt x="17" y="221"/>
                  </a:lnTo>
                  <a:lnTo>
                    <a:pt x="16" y="221"/>
                  </a:lnTo>
                  <a:lnTo>
                    <a:pt x="16" y="220"/>
                  </a:lnTo>
                  <a:lnTo>
                    <a:pt x="16" y="220"/>
                  </a:lnTo>
                  <a:lnTo>
                    <a:pt x="15" y="220"/>
                  </a:lnTo>
                  <a:lnTo>
                    <a:pt x="14" y="220"/>
                  </a:lnTo>
                  <a:lnTo>
                    <a:pt x="13" y="220"/>
                  </a:lnTo>
                  <a:lnTo>
                    <a:pt x="10" y="219"/>
                  </a:lnTo>
                  <a:lnTo>
                    <a:pt x="7" y="218"/>
                  </a:lnTo>
                  <a:lnTo>
                    <a:pt x="5" y="216"/>
                  </a:lnTo>
                  <a:lnTo>
                    <a:pt x="4" y="213"/>
                  </a:lnTo>
                  <a:lnTo>
                    <a:pt x="3" y="210"/>
                  </a:lnTo>
                  <a:lnTo>
                    <a:pt x="2" y="200"/>
                  </a:lnTo>
                  <a:lnTo>
                    <a:pt x="1" y="190"/>
                  </a:lnTo>
                  <a:lnTo>
                    <a:pt x="1" y="181"/>
                  </a:lnTo>
                  <a:lnTo>
                    <a:pt x="0" y="173"/>
                  </a:lnTo>
                  <a:lnTo>
                    <a:pt x="0" y="165"/>
                  </a:lnTo>
                  <a:lnTo>
                    <a:pt x="0" y="157"/>
                  </a:lnTo>
                  <a:lnTo>
                    <a:pt x="0" y="149"/>
                  </a:lnTo>
                  <a:lnTo>
                    <a:pt x="0" y="141"/>
                  </a:lnTo>
                  <a:lnTo>
                    <a:pt x="0" y="132"/>
                  </a:lnTo>
                  <a:lnTo>
                    <a:pt x="1" y="123"/>
                  </a:lnTo>
                  <a:lnTo>
                    <a:pt x="1" y="114"/>
                  </a:lnTo>
                  <a:lnTo>
                    <a:pt x="2" y="103"/>
                  </a:lnTo>
                  <a:lnTo>
                    <a:pt x="3" y="99"/>
                  </a:lnTo>
                  <a:lnTo>
                    <a:pt x="5" y="96"/>
                  </a:lnTo>
                  <a:lnTo>
                    <a:pt x="7" y="92"/>
                  </a:lnTo>
                  <a:lnTo>
                    <a:pt x="10" y="89"/>
                  </a:lnTo>
                  <a:lnTo>
                    <a:pt x="14" y="87"/>
                  </a:lnTo>
                  <a:lnTo>
                    <a:pt x="18" y="85"/>
                  </a:lnTo>
                  <a:lnTo>
                    <a:pt x="22" y="84"/>
                  </a:lnTo>
                  <a:lnTo>
                    <a:pt x="30" y="84"/>
                  </a:lnTo>
                  <a:lnTo>
                    <a:pt x="37" y="83"/>
                  </a:lnTo>
                  <a:lnTo>
                    <a:pt x="44" y="83"/>
                  </a:lnTo>
                  <a:lnTo>
                    <a:pt x="49" y="83"/>
                  </a:lnTo>
                  <a:lnTo>
                    <a:pt x="55" y="82"/>
                  </a:lnTo>
                  <a:lnTo>
                    <a:pt x="59" y="82"/>
                  </a:lnTo>
                  <a:lnTo>
                    <a:pt x="64" y="82"/>
                  </a:lnTo>
                  <a:close/>
                  <a:moveTo>
                    <a:pt x="67" y="0"/>
                  </a:moveTo>
                  <a:lnTo>
                    <a:pt x="73" y="0"/>
                  </a:lnTo>
                  <a:lnTo>
                    <a:pt x="77" y="1"/>
                  </a:lnTo>
                  <a:lnTo>
                    <a:pt x="82" y="3"/>
                  </a:lnTo>
                  <a:lnTo>
                    <a:pt x="87" y="6"/>
                  </a:lnTo>
                  <a:lnTo>
                    <a:pt x="91" y="9"/>
                  </a:lnTo>
                  <a:lnTo>
                    <a:pt x="94" y="12"/>
                  </a:lnTo>
                  <a:lnTo>
                    <a:pt x="97" y="16"/>
                  </a:lnTo>
                  <a:lnTo>
                    <a:pt x="100" y="20"/>
                  </a:lnTo>
                  <a:lnTo>
                    <a:pt x="101" y="25"/>
                  </a:lnTo>
                  <a:lnTo>
                    <a:pt x="102" y="30"/>
                  </a:lnTo>
                  <a:lnTo>
                    <a:pt x="103" y="35"/>
                  </a:lnTo>
                  <a:lnTo>
                    <a:pt x="102" y="41"/>
                  </a:lnTo>
                  <a:lnTo>
                    <a:pt x="101" y="46"/>
                  </a:lnTo>
                  <a:lnTo>
                    <a:pt x="100" y="50"/>
                  </a:lnTo>
                  <a:lnTo>
                    <a:pt x="97" y="55"/>
                  </a:lnTo>
                  <a:lnTo>
                    <a:pt x="94" y="59"/>
                  </a:lnTo>
                  <a:lnTo>
                    <a:pt x="91" y="62"/>
                  </a:lnTo>
                  <a:lnTo>
                    <a:pt x="87" y="65"/>
                  </a:lnTo>
                  <a:lnTo>
                    <a:pt x="82" y="68"/>
                  </a:lnTo>
                  <a:lnTo>
                    <a:pt x="77" y="69"/>
                  </a:lnTo>
                  <a:lnTo>
                    <a:pt x="73" y="70"/>
                  </a:lnTo>
                  <a:lnTo>
                    <a:pt x="67" y="71"/>
                  </a:lnTo>
                  <a:lnTo>
                    <a:pt x="62" y="70"/>
                  </a:lnTo>
                  <a:lnTo>
                    <a:pt x="57" y="69"/>
                  </a:lnTo>
                  <a:lnTo>
                    <a:pt x="52" y="68"/>
                  </a:lnTo>
                  <a:lnTo>
                    <a:pt x="48" y="65"/>
                  </a:lnTo>
                  <a:lnTo>
                    <a:pt x="44" y="62"/>
                  </a:lnTo>
                  <a:lnTo>
                    <a:pt x="40" y="59"/>
                  </a:lnTo>
                  <a:lnTo>
                    <a:pt x="37" y="55"/>
                  </a:lnTo>
                  <a:lnTo>
                    <a:pt x="35" y="50"/>
                  </a:lnTo>
                  <a:lnTo>
                    <a:pt x="33" y="46"/>
                  </a:lnTo>
                  <a:lnTo>
                    <a:pt x="32" y="41"/>
                  </a:lnTo>
                  <a:lnTo>
                    <a:pt x="31" y="35"/>
                  </a:lnTo>
                  <a:lnTo>
                    <a:pt x="32" y="30"/>
                  </a:lnTo>
                  <a:lnTo>
                    <a:pt x="33" y="25"/>
                  </a:lnTo>
                  <a:lnTo>
                    <a:pt x="35" y="20"/>
                  </a:lnTo>
                  <a:lnTo>
                    <a:pt x="37" y="16"/>
                  </a:lnTo>
                  <a:lnTo>
                    <a:pt x="40" y="12"/>
                  </a:lnTo>
                  <a:lnTo>
                    <a:pt x="44" y="9"/>
                  </a:lnTo>
                  <a:lnTo>
                    <a:pt x="48" y="6"/>
                  </a:lnTo>
                  <a:lnTo>
                    <a:pt x="52" y="3"/>
                  </a:lnTo>
                  <a:lnTo>
                    <a:pt x="57" y="1"/>
                  </a:lnTo>
                  <a:lnTo>
                    <a:pt x="62"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1" name="Rectangle 20"/>
          <p:cNvSpPr>
            <a:spLocks noChangeArrowheads="1"/>
          </p:cNvSpPr>
          <p:nvPr/>
        </p:nvSpPr>
        <p:spPr bwMode="auto">
          <a:xfrm>
            <a:off x="1592803" y="3804330"/>
            <a:ext cx="560388"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Source Editor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2" name="Rectangle 21"/>
          <p:cNvSpPr>
            <a:spLocks noChangeArrowheads="1"/>
          </p:cNvSpPr>
          <p:nvPr/>
        </p:nvSpPr>
        <p:spPr bwMode="auto">
          <a:xfrm>
            <a:off x="2042065" y="3804330"/>
            <a:ext cx="93663"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1</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33" name="Group 24"/>
          <p:cNvGrpSpPr>
            <a:grpSpLocks/>
          </p:cNvGrpSpPr>
          <p:nvPr/>
        </p:nvGrpSpPr>
        <p:grpSpPr bwMode="auto">
          <a:xfrm>
            <a:off x="1588040" y="4085317"/>
            <a:ext cx="498475" cy="450850"/>
            <a:chOff x="2855" y="1437"/>
            <a:chExt cx="314" cy="284"/>
          </a:xfrm>
        </p:grpSpPr>
        <p:sp>
          <p:nvSpPr>
            <p:cNvPr id="36984" name="Freeform 22"/>
            <p:cNvSpPr>
              <a:spLocks noEditPoints="1"/>
            </p:cNvSpPr>
            <p:nvPr/>
          </p:nvSpPr>
          <p:spPr bwMode="auto">
            <a:xfrm>
              <a:off x="2936" y="1437"/>
              <a:ext cx="233" cy="213"/>
            </a:xfrm>
            <a:custGeom>
              <a:avLst/>
              <a:gdLst>
                <a:gd name="T0" fmla="*/ 92 w 233"/>
                <a:gd name="T1" fmla="*/ 181 h 213"/>
                <a:gd name="T2" fmla="*/ 141 w 233"/>
                <a:gd name="T3" fmla="*/ 181 h 213"/>
                <a:gd name="T4" fmla="*/ 141 w 233"/>
                <a:gd name="T5" fmla="*/ 200 h 213"/>
                <a:gd name="T6" fmla="*/ 157 w 233"/>
                <a:gd name="T7" fmla="*/ 200 h 213"/>
                <a:gd name="T8" fmla="*/ 159 w 233"/>
                <a:gd name="T9" fmla="*/ 200 h 213"/>
                <a:gd name="T10" fmla="*/ 161 w 233"/>
                <a:gd name="T11" fmla="*/ 201 h 213"/>
                <a:gd name="T12" fmla="*/ 163 w 233"/>
                <a:gd name="T13" fmla="*/ 203 h 213"/>
                <a:gd name="T14" fmla="*/ 163 w 233"/>
                <a:gd name="T15" fmla="*/ 206 h 213"/>
                <a:gd name="T16" fmla="*/ 164 w 233"/>
                <a:gd name="T17" fmla="*/ 209 h 213"/>
                <a:gd name="T18" fmla="*/ 164 w 233"/>
                <a:gd name="T19" fmla="*/ 213 h 213"/>
                <a:gd name="T20" fmla="*/ 69 w 233"/>
                <a:gd name="T21" fmla="*/ 213 h 213"/>
                <a:gd name="T22" fmla="*/ 69 w 233"/>
                <a:gd name="T23" fmla="*/ 209 h 213"/>
                <a:gd name="T24" fmla="*/ 69 w 233"/>
                <a:gd name="T25" fmla="*/ 206 h 213"/>
                <a:gd name="T26" fmla="*/ 70 w 233"/>
                <a:gd name="T27" fmla="*/ 203 h 213"/>
                <a:gd name="T28" fmla="*/ 72 w 233"/>
                <a:gd name="T29" fmla="*/ 201 h 213"/>
                <a:gd name="T30" fmla="*/ 74 w 233"/>
                <a:gd name="T31" fmla="*/ 200 h 213"/>
                <a:gd name="T32" fmla="*/ 76 w 233"/>
                <a:gd name="T33" fmla="*/ 200 h 213"/>
                <a:gd name="T34" fmla="*/ 92 w 233"/>
                <a:gd name="T35" fmla="*/ 200 h 213"/>
                <a:gd name="T36" fmla="*/ 92 w 233"/>
                <a:gd name="T37" fmla="*/ 181 h 213"/>
                <a:gd name="T38" fmla="*/ 12 w 233"/>
                <a:gd name="T39" fmla="*/ 0 h 213"/>
                <a:gd name="T40" fmla="*/ 221 w 233"/>
                <a:gd name="T41" fmla="*/ 0 h 213"/>
                <a:gd name="T42" fmla="*/ 224 w 233"/>
                <a:gd name="T43" fmla="*/ 0 h 213"/>
                <a:gd name="T44" fmla="*/ 227 w 233"/>
                <a:gd name="T45" fmla="*/ 1 h 213"/>
                <a:gd name="T46" fmla="*/ 229 w 233"/>
                <a:gd name="T47" fmla="*/ 3 h 213"/>
                <a:gd name="T48" fmla="*/ 231 w 233"/>
                <a:gd name="T49" fmla="*/ 5 h 213"/>
                <a:gd name="T50" fmla="*/ 232 w 233"/>
                <a:gd name="T51" fmla="*/ 7 h 213"/>
                <a:gd name="T52" fmla="*/ 233 w 233"/>
                <a:gd name="T53" fmla="*/ 10 h 213"/>
                <a:gd name="T54" fmla="*/ 233 w 233"/>
                <a:gd name="T55" fmla="*/ 156 h 213"/>
                <a:gd name="T56" fmla="*/ 232 w 233"/>
                <a:gd name="T57" fmla="*/ 159 h 213"/>
                <a:gd name="T58" fmla="*/ 231 w 233"/>
                <a:gd name="T59" fmla="*/ 161 h 213"/>
                <a:gd name="T60" fmla="*/ 229 w 233"/>
                <a:gd name="T61" fmla="*/ 163 h 213"/>
                <a:gd name="T62" fmla="*/ 227 w 233"/>
                <a:gd name="T63" fmla="*/ 165 h 213"/>
                <a:gd name="T64" fmla="*/ 224 w 233"/>
                <a:gd name="T65" fmla="*/ 166 h 213"/>
                <a:gd name="T66" fmla="*/ 221 w 233"/>
                <a:gd name="T67" fmla="*/ 166 h 213"/>
                <a:gd name="T68" fmla="*/ 66 w 233"/>
                <a:gd name="T69" fmla="*/ 166 h 213"/>
                <a:gd name="T70" fmla="*/ 65 w 233"/>
                <a:gd name="T71" fmla="*/ 158 h 213"/>
                <a:gd name="T72" fmla="*/ 65 w 233"/>
                <a:gd name="T73" fmla="*/ 148 h 213"/>
                <a:gd name="T74" fmla="*/ 64 w 233"/>
                <a:gd name="T75" fmla="*/ 139 h 213"/>
                <a:gd name="T76" fmla="*/ 64 w 233"/>
                <a:gd name="T77" fmla="*/ 138 h 213"/>
                <a:gd name="T78" fmla="*/ 64 w 233"/>
                <a:gd name="T79" fmla="*/ 137 h 213"/>
                <a:gd name="T80" fmla="*/ 213 w 233"/>
                <a:gd name="T81" fmla="*/ 137 h 213"/>
                <a:gd name="T82" fmla="*/ 213 w 233"/>
                <a:gd name="T83" fmla="*/ 19 h 213"/>
                <a:gd name="T84" fmla="*/ 19 w 233"/>
                <a:gd name="T85" fmla="*/ 19 h 213"/>
                <a:gd name="T86" fmla="*/ 19 w 233"/>
                <a:gd name="T87" fmla="*/ 34 h 213"/>
                <a:gd name="T88" fmla="*/ 15 w 233"/>
                <a:gd name="T89" fmla="*/ 31 h 213"/>
                <a:gd name="T90" fmla="*/ 10 w 233"/>
                <a:gd name="T91" fmla="*/ 28 h 213"/>
                <a:gd name="T92" fmla="*/ 5 w 233"/>
                <a:gd name="T93" fmla="*/ 25 h 213"/>
                <a:gd name="T94" fmla="*/ 0 w 233"/>
                <a:gd name="T95" fmla="*/ 24 h 213"/>
                <a:gd name="T96" fmla="*/ 0 w 233"/>
                <a:gd name="T97" fmla="*/ 10 h 213"/>
                <a:gd name="T98" fmla="*/ 0 w 233"/>
                <a:gd name="T99" fmla="*/ 7 h 213"/>
                <a:gd name="T100" fmla="*/ 1 w 233"/>
                <a:gd name="T101" fmla="*/ 5 h 213"/>
                <a:gd name="T102" fmla="*/ 3 w 233"/>
                <a:gd name="T103" fmla="*/ 3 h 213"/>
                <a:gd name="T104" fmla="*/ 6 w 233"/>
                <a:gd name="T105" fmla="*/ 1 h 213"/>
                <a:gd name="T106" fmla="*/ 9 w 233"/>
                <a:gd name="T107" fmla="*/ 0 h 213"/>
                <a:gd name="T108" fmla="*/ 12 w 233"/>
                <a:gd name="T10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 h="213">
                  <a:moveTo>
                    <a:pt x="92" y="181"/>
                  </a:moveTo>
                  <a:lnTo>
                    <a:pt x="141" y="181"/>
                  </a:lnTo>
                  <a:lnTo>
                    <a:pt x="141" y="200"/>
                  </a:lnTo>
                  <a:lnTo>
                    <a:pt x="157" y="200"/>
                  </a:lnTo>
                  <a:lnTo>
                    <a:pt x="159" y="200"/>
                  </a:lnTo>
                  <a:lnTo>
                    <a:pt x="161" y="201"/>
                  </a:lnTo>
                  <a:lnTo>
                    <a:pt x="163" y="203"/>
                  </a:lnTo>
                  <a:lnTo>
                    <a:pt x="163" y="206"/>
                  </a:lnTo>
                  <a:lnTo>
                    <a:pt x="164" y="209"/>
                  </a:lnTo>
                  <a:lnTo>
                    <a:pt x="164" y="213"/>
                  </a:lnTo>
                  <a:lnTo>
                    <a:pt x="69" y="213"/>
                  </a:lnTo>
                  <a:lnTo>
                    <a:pt x="69" y="209"/>
                  </a:lnTo>
                  <a:lnTo>
                    <a:pt x="69" y="206"/>
                  </a:lnTo>
                  <a:lnTo>
                    <a:pt x="70" y="203"/>
                  </a:lnTo>
                  <a:lnTo>
                    <a:pt x="72" y="201"/>
                  </a:lnTo>
                  <a:lnTo>
                    <a:pt x="74" y="200"/>
                  </a:lnTo>
                  <a:lnTo>
                    <a:pt x="76" y="200"/>
                  </a:lnTo>
                  <a:lnTo>
                    <a:pt x="92" y="200"/>
                  </a:lnTo>
                  <a:lnTo>
                    <a:pt x="92" y="181"/>
                  </a:lnTo>
                  <a:close/>
                  <a:moveTo>
                    <a:pt x="12" y="0"/>
                  </a:moveTo>
                  <a:lnTo>
                    <a:pt x="221" y="0"/>
                  </a:lnTo>
                  <a:lnTo>
                    <a:pt x="224" y="0"/>
                  </a:lnTo>
                  <a:lnTo>
                    <a:pt x="227" y="1"/>
                  </a:lnTo>
                  <a:lnTo>
                    <a:pt x="229" y="3"/>
                  </a:lnTo>
                  <a:lnTo>
                    <a:pt x="231" y="5"/>
                  </a:lnTo>
                  <a:lnTo>
                    <a:pt x="232" y="7"/>
                  </a:lnTo>
                  <a:lnTo>
                    <a:pt x="233" y="10"/>
                  </a:lnTo>
                  <a:lnTo>
                    <a:pt x="233" y="156"/>
                  </a:lnTo>
                  <a:lnTo>
                    <a:pt x="232" y="159"/>
                  </a:lnTo>
                  <a:lnTo>
                    <a:pt x="231" y="161"/>
                  </a:lnTo>
                  <a:lnTo>
                    <a:pt x="229" y="163"/>
                  </a:lnTo>
                  <a:lnTo>
                    <a:pt x="227" y="165"/>
                  </a:lnTo>
                  <a:lnTo>
                    <a:pt x="224" y="166"/>
                  </a:lnTo>
                  <a:lnTo>
                    <a:pt x="221" y="166"/>
                  </a:lnTo>
                  <a:lnTo>
                    <a:pt x="66" y="166"/>
                  </a:lnTo>
                  <a:lnTo>
                    <a:pt x="65" y="158"/>
                  </a:lnTo>
                  <a:lnTo>
                    <a:pt x="65" y="148"/>
                  </a:lnTo>
                  <a:lnTo>
                    <a:pt x="64" y="139"/>
                  </a:lnTo>
                  <a:lnTo>
                    <a:pt x="64" y="138"/>
                  </a:lnTo>
                  <a:lnTo>
                    <a:pt x="64" y="137"/>
                  </a:lnTo>
                  <a:lnTo>
                    <a:pt x="213" y="137"/>
                  </a:lnTo>
                  <a:lnTo>
                    <a:pt x="213" y="19"/>
                  </a:lnTo>
                  <a:lnTo>
                    <a:pt x="19" y="19"/>
                  </a:lnTo>
                  <a:lnTo>
                    <a:pt x="19" y="34"/>
                  </a:lnTo>
                  <a:lnTo>
                    <a:pt x="15" y="31"/>
                  </a:lnTo>
                  <a:lnTo>
                    <a:pt x="10" y="28"/>
                  </a:lnTo>
                  <a:lnTo>
                    <a:pt x="5" y="25"/>
                  </a:lnTo>
                  <a:lnTo>
                    <a:pt x="0" y="24"/>
                  </a:lnTo>
                  <a:lnTo>
                    <a:pt x="0" y="10"/>
                  </a:lnTo>
                  <a:lnTo>
                    <a:pt x="0" y="7"/>
                  </a:lnTo>
                  <a:lnTo>
                    <a:pt x="1" y="5"/>
                  </a:lnTo>
                  <a:lnTo>
                    <a:pt x="3" y="3"/>
                  </a:lnTo>
                  <a:lnTo>
                    <a:pt x="6" y="1"/>
                  </a:lnTo>
                  <a:lnTo>
                    <a:pt x="9" y="0"/>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85" name="Freeform 23"/>
            <p:cNvSpPr>
              <a:spLocks noEditPoints="1"/>
            </p:cNvSpPr>
            <p:nvPr/>
          </p:nvSpPr>
          <p:spPr bwMode="auto">
            <a:xfrm>
              <a:off x="2855" y="1473"/>
              <a:ext cx="133" cy="248"/>
            </a:xfrm>
            <a:custGeom>
              <a:avLst/>
              <a:gdLst>
                <a:gd name="T0" fmla="*/ 74 w 133"/>
                <a:gd name="T1" fmla="*/ 82 h 248"/>
                <a:gd name="T2" fmla="*/ 90 w 133"/>
                <a:gd name="T3" fmla="*/ 83 h 248"/>
                <a:gd name="T4" fmla="*/ 111 w 133"/>
                <a:gd name="T5" fmla="*/ 84 h 248"/>
                <a:gd name="T6" fmla="*/ 123 w 133"/>
                <a:gd name="T7" fmla="*/ 89 h 248"/>
                <a:gd name="T8" fmla="*/ 130 w 133"/>
                <a:gd name="T9" fmla="*/ 99 h 248"/>
                <a:gd name="T10" fmla="*/ 132 w 133"/>
                <a:gd name="T11" fmla="*/ 123 h 248"/>
                <a:gd name="T12" fmla="*/ 133 w 133"/>
                <a:gd name="T13" fmla="*/ 149 h 248"/>
                <a:gd name="T14" fmla="*/ 133 w 133"/>
                <a:gd name="T15" fmla="*/ 173 h 248"/>
                <a:gd name="T16" fmla="*/ 131 w 133"/>
                <a:gd name="T17" fmla="*/ 200 h 248"/>
                <a:gd name="T18" fmla="*/ 128 w 133"/>
                <a:gd name="T19" fmla="*/ 216 h 248"/>
                <a:gd name="T20" fmla="*/ 120 w 133"/>
                <a:gd name="T21" fmla="*/ 220 h 248"/>
                <a:gd name="T22" fmla="*/ 117 w 133"/>
                <a:gd name="T23" fmla="*/ 220 h 248"/>
                <a:gd name="T24" fmla="*/ 116 w 133"/>
                <a:gd name="T25" fmla="*/ 221 h 248"/>
                <a:gd name="T26" fmla="*/ 115 w 133"/>
                <a:gd name="T27" fmla="*/ 242 h 248"/>
                <a:gd name="T28" fmla="*/ 111 w 133"/>
                <a:gd name="T29" fmla="*/ 247 h 248"/>
                <a:gd name="T30" fmla="*/ 27 w 133"/>
                <a:gd name="T31" fmla="*/ 248 h 248"/>
                <a:gd name="T32" fmla="*/ 20 w 133"/>
                <a:gd name="T33" fmla="*/ 246 h 248"/>
                <a:gd name="T34" fmla="*/ 18 w 133"/>
                <a:gd name="T35" fmla="*/ 239 h 248"/>
                <a:gd name="T36" fmla="*/ 16 w 133"/>
                <a:gd name="T37" fmla="*/ 221 h 248"/>
                <a:gd name="T38" fmla="*/ 15 w 133"/>
                <a:gd name="T39" fmla="*/ 220 h 248"/>
                <a:gd name="T40" fmla="*/ 10 w 133"/>
                <a:gd name="T41" fmla="*/ 219 h 248"/>
                <a:gd name="T42" fmla="*/ 4 w 133"/>
                <a:gd name="T43" fmla="*/ 213 h 248"/>
                <a:gd name="T44" fmla="*/ 1 w 133"/>
                <a:gd name="T45" fmla="*/ 190 h 248"/>
                <a:gd name="T46" fmla="*/ 0 w 133"/>
                <a:gd name="T47" fmla="*/ 165 h 248"/>
                <a:gd name="T48" fmla="*/ 0 w 133"/>
                <a:gd name="T49" fmla="*/ 141 h 248"/>
                <a:gd name="T50" fmla="*/ 1 w 133"/>
                <a:gd name="T51" fmla="*/ 114 h 248"/>
                <a:gd name="T52" fmla="*/ 5 w 133"/>
                <a:gd name="T53" fmla="*/ 96 h 248"/>
                <a:gd name="T54" fmla="*/ 14 w 133"/>
                <a:gd name="T55" fmla="*/ 87 h 248"/>
                <a:gd name="T56" fmla="*/ 30 w 133"/>
                <a:gd name="T57" fmla="*/ 84 h 248"/>
                <a:gd name="T58" fmla="*/ 49 w 133"/>
                <a:gd name="T59" fmla="*/ 83 h 248"/>
                <a:gd name="T60" fmla="*/ 64 w 133"/>
                <a:gd name="T61" fmla="*/ 82 h 248"/>
                <a:gd name="T62" fmla="*/ 77 w 133"/>
                <a:gd name="T63" fmla="*/ 1 h 248"/>
                <a:gd name="T64" fmla="*/ 91 w 133"/>
                <a:gd name="T65" fmla="*/ 9 h 248"/>
                <a:gd name="T66" fmla="*/ 100 w 133"/>
                <a:gd name="T67" fmla="*/ 21 h 248"/>
                <a:gd name="T68" fmla="*/ 103 w 133"/>
                <a:gd name="T69" fmla="*/ 35 h 248"/>
                <a:gd name="T70" fmla="*/ 100 w 133"/>
                <a:gd name="T71" fmla="*/ 50 h 248"/>
                <a:gd name="T72" fmla="*/ 91 w 133"/>
                <a:gd name="T73" fmla="*/ 62 h 248"/>
                <a:gd name="T74" fmla="*/ 77 w 133"/>
                <a:gd name="T75" fmla="*/ 69 h 248"/>
                <a:gd name="T76" fmla="*/ 62 w 133"/>
                <a:gd name="T77" fmla="*/ 71 h 248"/>
                <a:gd name="T78" fmla="*/ 48 w 133"/>
                <a:gd name="T79" fmla="*/ 65 h 248"/>
                <a:gd name="T80" fmla="*/ 37 w 133"/>
                <a:gd name="T81" fmla="*/ 55 h 248"/>
                <a:gd name="T82" fmla="*/ 32 w 133"/>
                <a:gd name="T83" fmla="*/ 41 h 248"/>
                <a:gd name="T84" fmla="*/ 33 w 133"/>
                <a:gd name="T85" fmla="*/ 25 h 248"/>
                <a:gd name="T86" fmla="*/ 40 w 133"/>
                <a:gd name="T87" fmla="*/ 12 h 248"/>
                <a:gd name="T88" fmla="*/ 52 w 133"/>
                <a:gd name="T89" fmla="*/ 3 h 248"/>
                <a:gd name="T90" fmla="*/ 67 w 133"/>
                <a:gd name="T9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48">
                  <a:moveTo>
                    <a:pt x="64" y="82"/>
                  </a:moveTo>
                  <a:lnTo>
                    <a:pt x="69" y="82"/>
                  </a:lnTo>
                  <a:lnTo>
                    <a:pt x="74" y="82"/>
                  </a:lnTo>
                  <a:lnTo>
                    <a:pt x="79" y="82"/>
                  </a:lnTo>
                  <a:lnTo>
                    <a:pt x="84" y="83"/>
                  </a:lnTo>
                  <a:lnTo>
                    <a:pt x="90" y="83"/>
                  </a:lnTo>
                  <a:lnTo>
                    <a:pt x="96" y="83"/>
                  </a:lnTo>
                  <a:lnTo>
                    <a:pt x="103" y="84"/>
                  </a:lnTo>
                  <a:lnTo>
                    <a:pt x="111" y="84"/>
                  </a:lnTo>
                  <a:lnTo>
                    <a:pt x="115" y="85"/>
                  </a:lnTo>
                  <a:lnTo>
                    <a:pt x="119" y="87"/>
                  </a:lnTo>
                  <a:lnTo>
                    <a:pt x="123" y="89"/>
                  </a:lnTo>
                  <a:lnTo>
                    <a:pt x="126" y="92"/>
                  </a:lnTo>
                  <a:lnTo>
                    <a:pt x="128" y="96"/>
                  </a:lnTo>
                  <a:lnTo>
                    <a:pt x="130" y="99"/>
                  </a:lnTo>
                  <a:lnTo>
                    <a:pt x="131" y="104"/>
                  </a:lnTo>
                  <a:lnTo>
                    <a:pt x="132" y="114"/>
                  </a:lnTo>
                  <a:lnTo>
                    <a:pt x="132" y="123"/>
                  </a:lnTo>
                  <a:lnTo>
                    <a:pt x="133" y="132"/>
                  </a:lnTo>
                  <a:lnTo>
                    <a:pt x="133" y="141"/>
                  </a:lnTo>
                  <a:lnTo>
                    <a:pt x="133" y="149"/>
                  </a:lnTo>
                  <a:lnTo>
                    <a:pt x="133" y="157"/>
                  </a:lnTo>
                  <a:lnTo>
                    <a:pt x="133" y="165"/>
                  </a:lnTo>
                  <a:lnTo>
                    <a:pt x="133" y="173"/>
                  </a:lnTo>
                  <a:lnTo>
                    <a:pt x="132" y="182"/>
                  </a:lnTo>
                  <a:lnTo>
                    <a:pt x="132" y="190"/>
                  </a:lnTo>
                  <a:lnTo>
                    <a:pt x="131" y="200"/>
                  </a:lnTo>
                  <a:lnTo>
                    <a:pt x="130" y="210"/>
                  </a:lnTo>
                  <a:lnTo>
                    <a:pt x="129" y="213"/>
                  </a:lnTo>
                  <a:lnTo>
                    <a:pt x="128" y="216"/>
                  </a:lnTo>
                  <a:lnTo>
                    <a:pt x="126" y="218"/>
                  </a:lnTo>
                  <a:lnTo>
                    <a:pt x="123" y="219"/>
                  </a:lnTo>
                  <a:lnTo>
                    <a:pt x="120" y="220"/>
                  </a:lnTo>
                  <a:lnTo>
                    <a:pt x="119" y="220"/>
                  </a:lnTo>
                  <a:lnTo>
                    <a:pt x="118" y="220"/>
                  </a:lnTo>
                  <a:lnTo>
                    <a:pt x="117" y="220"/>
                  </a:lnTo>
                  <a:lnTo>
                    <a:pt x="117" y="220"/>
                  </a:lnTo>
                  <a:lnTo>
                    <a:pt x="117" y="221"/>
                  </a:lnTo>
                  <a:lnTo>
                    <a:pt x="116" y="221"/>
                  </a:lnTo>
                  <a:lnTo>
                    <a:pt x="115" y="221"/>
                  </a:lnTo>
                  <a:lnTo>
                    <a:pt x="115" y="239"/>
                  </a:lnTo>
                  <a:lnTo>
                    <a:pt x="115" y="242"/>
                  </a:lnTo>
                  <a:lnTo>
                    <a:pt x="114" y="244"/>
                  </a:lnTo>
                  <a:lnTo>
                    <a:pt x="113" y="246"/>
                  </a:lnTo>
                  <a:lnTo>
                    <a:pt x="111" y="247"/>
                  </a:lnTo>
                  <a:lnTo>
                    <a:pt x="109" y="248"/>
                  </a:lnTo>
                  <a:lnTo>
                    <a:pt x="106" y="248"/>
                  </a:lnTo>
                  <a:lnTo>
                    <a:pt x="27" y="248"/>
                  </a:lnTo>
                  <a:lnTo>
                    <a:pt x="24" y="248"/>
                  </a:lnTo>
                  <a:lnTo>
                    <a:pt x="22" y="247"/>
                  </a:lnTo>
                  <a:lnTo>
                    <a:pt x="20" y="246"/>
                  </a:lnTo>
                  <a:lnTo>
                    <a:pt x="19" y="244"/>
                  </a:lnTo>
                  <a:lnTo>
                    <a:pt x="18" y="242"/>
                  </a:lnTo>
                  <a:lnTo>
                    <a:pt x="18" y="239"/>
                  </a:lnTo>
                  <a:lnTo>
                    <a:pt x="18" y="221"/>
                  </a:lnTo>
                  <a:lnTo>
                    <a:pt x="17" y="221"/>
                  </a:lnTo>
                  <a:lnTo>
                    <a:pt x="16" y="221"/>
                  </a:lnTo>
                  <a:lnTo>
                    <a:pt x="16" y="220"/>
                  </a:lnTo>
                  <a:lnTo>
                    <a:pt x="16" y="220"/>
                  </a:lnTo>
                  <a:lnTo>
                    <a:pt x="15" y="220"/>
                  </a:lnTo>
                  <a:lnTo>
                    <a:pt x="14" y="220"/>
                  </a:lnTo>
                  <a:lnTo>
                    <a:pt x="13" y="220"/>
                  </a:lnTo>
                  <a:lnTo>
                    <a:pt x="10" y="219"/>
                  </a:lnTo>
                  <a:lnTo>
                    <a:pt x="7" y="218"/>
                  </a:lnTo>
                  <a:lnTo>
                    <a:pt x="5" y="216"/>
                  </a:lnTo>
                  <a:lnTo>
                    <a:pt x="4" y="213"/>
                  </a:lnTo>
                  <a:lnTo>
                    <a:pt x="3" y="210"/>
                  </a:lnTo>
                  <a:lnTo>
                    <a:pt x="2" y="200"/>
                  </a:lnTo>
                  <a:lnTo>
                    <a:pt x="1" y="190"/>
                  </a:lnTo>
                  <a:lnTo>
                    <a:pt x="1" y="182"/>
                  </a:lnTo>
                  <a:lnTo>
                    <a:pt x="0" y="173"/>
                  </a:lnTo>
                  <a:lnTo>
                    <a:pt x="0" y="165"/>
                  </a:lnTo>
                  <a:lnTo>
                    <a:pt x="0" y="157"/>
                  </a:lnTo>
                  <a:lnTo>
                    <a:pt x="0" y="149"/>
                  </a:lnTo>
                  <a:lnTo>
                    <a:pt x="0" y="141"/>
                  </a:lnTo>
                  <a:lnTo>
                    <a:pt x="0" y="132"/>
                  </a:lnTo>
                  <a:lnTo>
                    <a:pt x="1" y="123"/>
                  </a:lnTo>
                  <a:lnTo>
                    <a:pt x="1" y="114"/>
                  </a:lnTo>
                  <a:lnTo>
                    <a:pt x="2" y="104"/>
                  </a:lnTo>
                  <a:lnTo>
                    <a:pt x="3" y="99"/>
                  </a:lnTo>
                  <a:lnTo>
                    <a:pt x="5" y="96"/>
                  </a:lnTo>
                  <a:lnTo>
                    <a:pt x="7" y="92"/>
                  </a:lnTo>
                  <a:lnTo>
                    <a:pt x="10" y="89"/>
                  </a:lnTo>
                  <a:lnTo>
                    <a:pt x="14" y="87"/>
                  </a:lnTo>
                  <a:lnTo>
                    <a:pt x="18" y="85"/>
                  </a:lnTo>
                  <a:lnTo>
                    <a:pt x="22" y="84"/>
                  </a:lnTo>
                  <a:lnTo>
                    <a:pt x="30" y="84"/>
                  </a:lnTo>
                  <a:lnTo>
                    <a:pt x="37" y="83"/>
                  </a:lnTo>
                  <a:lnTo>
                    <a:pt x="44" y="83"/>
                  </a:lnTo>
                  <a:lnTo>
                    <a:pt x="49" y="83"/>
                  </a:lnTo>
                  <a:lnTo>
                    <a:pt x="55" y="82"/>
                  </a:lnTo>
                  <a:lnTo>
                    <a:pt x="59" y="82"/>
                  </a:lnTo>
                  <a:lnTo>
                    <a:pt x="64" y="82"/>
                  </a:lnTo>
                  <a:close/>
                  <a:moveTo>
                    <a:pt x="67" y="0"/>
                  </a:moveTo>
                  <a:lnTo>
                    <a:pt x="73" y="0"/>
                  </a:lnTo>
                  <a:lnTo>
                    <a:pt x="77" y="1"/>
                  </a:lnTo>
                  <a:lnTo>
                    <a:pt x="82" y="3"/>
                  </a:lnTo>
                  <a:lnTo>
                    <a:pt x="87" y="6"/>
                  </a:lnTo>
                  <a:lnTo>
                    <a:pt x="91" y="9"/>
                  </a:lnTo>
                  <a:lnTo>
                    <a:pt x="94" y="12"/>
                  </a:lnTo>
                  <a:lnTo>
                    <a:pt x="97" y="16"/>
                  </a:lnTo>
                  <a:lnTo>
                    <a:pt x="100" y="21"/>
                  </a:lnTo>
                  <a:lnTo>
                    <a:pt x="101" y="25"/>
                  </a:lnTo>
                  <a:lnTo>
                    <a:pt x="102" y="30"/>
                  </a:lnTo>
                  <a:lnTo>
                    <a:pt x="103" y="35"/>
                  </a:lnTo>
                  <a:lnTo>
                    <a:pt x="102" y="41"/>
                  </a:lnTo>
                  <a:lnTo>
                    <a:pt x="101" y="46"/>
                  </a:lnTo>
                  <a:lnTo>
                    <a:pt x="100" y="50"/>
                  </a:lnTo>
                  <a:lnTo>
                    <a:pt x="97" y="55"/>
                  </a:lnTo>
                  <a:lnTo>
                    <a:pt x="94" y="59"/>
                  </a:lnTo>
                  <a:lnTo>
                    <a:pt x="91" y="62"/>
                  </a:lnTo>
                  <a:lnTo>
                    <a:pt x="87" y="65"/>
                  </a:lnTo>
                  <a:lnTo>
                    <a:pt x="82" y="68"/>
                  </a:lnTo>
                  <a:lnTo>
                    <a:pt x="77" y="69"/>
                  </a:lnTo>
                  <a:lnTo>
                    <a:pt x="73" y="71"/>
                  </a:lnTo>
                  <a:lnTo>
                    <a:pt x="67" y="71"/>
                  </a:lnTo>
                  <a:lnTo>
                    <a:pt x="62" y="71"/>
                  </a:lnTo>
                  <a:lnTo>
                    <a:pt x="57" y="69"/>
                  </a:lnTo>
                  <a:lnTo>
                    <a:pt x="52" y="68"/>
                  </a:lnTo>
                  <a:lnTo>
                    <a:pt x="48" y="65"/>
                  </a:lnTo>
                  <a:lnTo>
                    <a:pt x="44" y="62"/>
                  </a:lnTo>
                  <a:lnTo>
                    <a:pt x="40" y="59"/>
                  </a:lnTo>
                  <a:lnTo>
                    <a:pt x="37" y="55"/>
                  </a:lnTo>
                  <a:lnTo>
                    <a:pt x="35" y="50"/>
                  </a:lnTo>
                  <a:lnTo>
                    <a:pt x="33" y="46"/>
                  </a:lnTo>
                  <a:lnTo>
                    <a:pt x="32" y="41"/>
                  </a:lnTo>
                  <a:lnTo>
                    <a:pt x="31" y="35"/>
                  </a:lnTo>
                  <a:lnTo>
                    <a:pt x="32" y="30"/>
                  </a:lnTo>
                  <a:lnTo>
                    <a:pt x="33" y="25"/>
                  </a:lnTo>
                  <a:lnTo>
                    <a:pt x="35" y="21"/>
                  </a:lnTo>
                  <a:lnTo>
                    <a:pt x="37" y="16"/>
                  </a:lnTo>
                  <a:lnTo>
                    <a:pt x="40" y="12"/>
                  </a:lnTo>
                  <a:lnTo>
                    <a:pt x="44" y="9"/>
                  </a:lnTo>
                  <a:lnTo>
                    <a:pt x="48" y="6"/>
                  </a:lnTo>
                  <a:lnTo>
                    <a:pt x="52" y="3"/>
                  </a:lnTo>
                  <a:lnTo>
                    <a:pt x="57" y="1"/>
                  </a:lnTo>
                  <a:lnTo>
                    <a:pt x="62"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25"/>
          <p:cNvSpPr>
            <a:spLocks noChangeArrowheads="1"/>
          </p:cNvSpPr>
          <p:nvPr/>
        </p:nvSpPr>
        <p:spPr bwMode="auto">
          <a:xfrm>
            <a:off x="1592803" y="4579030"/>
            <a:ext cx="560388"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Source Editor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5" name="Rectangle 26"/>
          <p:cNvSpPr>
            <a:spLocks noChangeArrowheads="1"/>
          </p:cNvSpPr>
          <p:nvPr/>
        </p:nvSpPr>
        <p:spPr bwMode="auto">
          <a:xfrm>
            <a:off x="2042065" y="4579030"/>
            <a:ext cx="93663"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2</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36" name="Group 29"/>
          <p:cNvGrpSpPr>
            <a:grpSpLocks/>
          </p:cNvGrpSpPr>
          <p:nvPr/>
        </p:nvGrpSpPr>
        <p:grpSpPr bwMode="auto">
          <a:xfrm>
            <a:off x="1588040" y="4852080"/>
            <a:ext cx="498475" cy="454025"/>
            <a:chOff x="2855" y="1920"/>
            <a:chExt cx="314" cy="286"/>
          </a:xfrm>
        </p:grpSpPr>
        <p:sp>
          <p:nvSpPr>
            <p:cNvPr id="36982" name="Freeform 27"/>
            <p:cNvSpPr>
              <a:spLocks noEditPoints="1"/>
            </p:cNvSpPr>
            <p:nvPr/>
          </p:nvSpPr>
          <p:spPr bwMode="auto">
            <a:xfrm>
              <a:off x="2936" y="1920"/>
              <a:ext cx="233" cy="215"/>
            </a:xfrm>
            <a:custGeom>
              <a:avLst/>
              <a:gdLst>
                <a:gd name="T0" fmla="*/ 92 w 233"/>
                <a:gd name="T1" fmla="*/ 183 h 215"/>
                <a:gd name="T2" fmla="*/ 141 w 233"/>
                <a:gd name="T3" fmla="*/ 183 h 215"/>
                <a:gd name="T4" fmla="*/ 141 w 233"/>
                <a:gd name="T5" fmla="*/ 201 h 215"/>
                <a:gd name="T6" fmla="*/ 157 w 233"/>
                <a:gd name="T7" fmla="*/ 201 h 215"/>
                <a:gd name="T8" fmla="*/ 159 w 233"/>
                <a:gd name="T9" fmla="*/ 202 h 215"/>
                <a:gd name="T10" fmla="*/ 161 w 233"/>
                <a:gd name="T11" fmla="*/ 203 h 215"/>
                <a:gd name="T12" fmla="*/ 163 w 233"/>
                <a:gd name="T13" fmla="*/ 205 h 215"/>
                <a:gd name="T14" fmla="*/ 163 w 233"/>
                <a:gd name="T15" fmla="*/ 208 h 215"/>
                <a:gd name="T16" fmla="*/ 164 w 233"/>
                <a:gd name="T17" fmla="*/ 210 h 215"/>
                <a:gd name="T18" fmla="*/ 164 w 233"/>
                <a:gd name="T19" fmla="*/ 215 h 215"/>
                <a:gd name="T20" fmla="*/ 69 w 233"/>
                <a:gd name="T21" fmla="*/ 215 h 215"/>
                <a:gd name="T22" fmla="*/ 69 w 233"/>
                <a:gd name="T23" fmla="*/ 210 h 215"/>
                <a:gd name="T24" fmla="*/ 69 w 233"/>
                <a:gd name="T25" fmla="*/ 208 h 215"/>
                <a:gd name="T26" fmla="*/ 70 w 233"/>
                <a:gd name="T27" fmla="*/ 205 h 215"/>
                <a:gd name="T28" fmla="*/ 72 w 233"/>
                <a:gd name="T29" fmla="*/ 203 h 215"/>
                <a:gd name="T30" fmla="*/ 74 w 233"/>
                <a:gd name="T31" fmla="*/ 202 h 215"/>
                <a:gd name="T32" fmla="*/ 76 w 233"/>
                <a:gd name="T33" fmla="*/ 201 h 215"/>
                <a:gd name="T34" fmla="*/ 92 w 233"/>
                <a:gd name="T35" fmla="*/ 201 h 215"/>
                <a:gd name="T36" fmla="*/ 92 w 233"/>
                <a:gd name="T37" fmla="*/ 183 h 215"/>
                <a:gd name="T38" fmla="*/ 12 w 233"/>
                <a:gd name="T39" fmla="*/ 0 h 215"/>
                <a:gd name="T40" fmla="*/ 221 w 233"/>
                <a:gd name="T41" fmla="*/ 0 h 215"/>
                <a:gd name="T42" fmla="*/ 224 w 233"/>
                <a:gd name="T43" fmla="*/ 0 h 215"/>
                <a:gd name="T44" fmla="*/ 227 w 233"/>
                <a:gd name="T45" fmla="*/ 1 h 215"/>
                <a:gd name="T46" fmla="*/ 229 w 233"/>
                <a:gd name="T47" fmla="*/ 3 h 215"/>
                <a:gd name="T48" fmla="*/ 231 w 233"/>
                <a:gd name="T49" fmla="*/ 5 h 215"/>
                <a:gd name="T50" fmla="*/ 232 w 233"/>
                <a:gd name="T51" fmla="*/ 8 h 215"/>
                <a:gd name="T52" fmla="*/ 233 w 233"/>
                <a:gd name="T53" fmla="*/ 10 h 215"/>
                <a:gd name="T54" fmla="*/ 233 w 233"/>
                <a:gd name="T55" fmla="*/ 157 h 215"/>
                <a:gd name="T56" fmla="*/ 232 w 233"/>
                <a:gd name="T57" fmla="*/ 160 h 215"/>
                <a:gd name="T58" fmla="*/ 231 w 233"/>
                <a:gd name="T59" fmla="*/ 162 h 215"/>
                <a:gd name="T60" fmla="*/ 229 w 233"/>
                <a:gd name="T61" fmla="*/ 165 h 215"/>
                <a:gd name="T62" fmla="*/ 227 w 233"/>
                <a:gd name="T63" fmla="*/ 166 h 215"/>
                <a:gd name="T64" fmla="*/ 224 w 233"/>
                <a:gd name="T65" fmla="*/ 167 h 215"/>
                <a:gd name="T66" fmla="*/ 221 w 233"/>
                <a:gd name="T67" fmla="*/ 168 h 215"/>
                <a:gd name="T68" fmla="*/ 66 w 233"/>
                <a:gd name="T69" fmla="*/ 168 h 215"/>
                <a:gd name="T70" fmla="*/ 65 w 233"/>
                <a:gd name="T71" fmla="*/ 159 h 215"/>
                <a:gd name="T72" fmla="*/ 65 w 233"/>
                <a:gd name="T73" fmla="*/ 150 h 215"/>
                <a:gd name="T74" fmla="*/ 64 w 233"/>
                <a:gd name="T75" fmla="*/ 140 h 215"/>
                <a:gd name="T76" fmla="*/ 64 w 233"/>
                <a:gd name="T77" fmla="*/ 139 h 215"/>
                <a:gd name="T78" fmla="*/ 64 w 233"/>
                <a:gd name="T79" fmla="*/ 138 h 215"/>
                <a:gd name="T80" fmla="*/ 213 w 233"/>
                <a:gd name="T81" fmla="*/ 138 h 215"/>
                <a:gd name="T82" fmla="*/ 213 w 233"/>
                <a:gd name="T83" fmla="*/ 20 h 215"/>
                <a:gd name="T84" fmla="*/ 19 w 233"/>
                <a:gd name="T85" fmla="*/ 20 h 215"/>
                <a:gd name="T86" fmla="*/ 19 w 233"/>
                <a:gd name="T87" fmla="*/ 35 h 215"/>
                <a:gd name="T88" fmla="*/ 15 w 233"/>
                <a:gd name="T89" fmla="*/ 31 h 215"/>
                <a:gd name="T90" fmla="*/ 10 w 233"/>
                <a:gd name="T91" fmla="*/ 28 h 215"/>
                <a:gd name="T92" fmla="*/ 5 w 233"/>
                <a:gd name="T93" fmla="*/ 26 h 215"/>
                <a:gd name="T94" fmla="*/ 0 w 233"/>
                <a:gd name="T95" fmla="*/ 24 h 215"/>
                <a:gd name="T96" fmla="*/ 0 w 233"/>
                <a:gd name="T97" fmla="*/ 10 h 215"/>
                <a:gd name="T98" fmla="*/ 0 w 233"/>
                <a:gd name="T99" fmla="*/ 8 h 215"/>
                <a:gd name="T100" fmla="*/ 1 w 233"/>
                <a:gd name="T101" fmla="*/ 5 h 215"/>
                <a:gd name="T102" fmla="*/ 3 w 233"/>
                <a:gd name="T103" fmla="*/ 3 h 215"/>
                <a:gd name="T104" fmla="*/ 6 w 233"/>
                <a:gd name="T105" fmla="*/ 1 h 215"/>
                <a:gd name="T106" fmla="*/ 9 w 233"/>
                <a:gd name="T107" fmla="*/ 0 h 215"/>
                <a:gd name="T108" fmla="*/ 12 w 233"/>
                <a:gd name="T10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 h="215">
                  <a:moveTo>
                    <a:pt x="92" y="183"/>
                  </a:moveTo>
                  <a:lnTo>
                    <a:pt x="141" y="183"/>
                  </a:lnTo>
                  <a:lnTo>
                    <a:pt x="141" y="201"/>
                  </a:lnTo>
                  <a:lnTo>
                    <a:pt x="157" y="201"/>
                  </a:lnTo>
                  <a:lnTo>
                    <a:pt x="159" y="202"/>
                  </a:lnTo>
                  <a:lnTo>
                    <a:pt x="161" y="203"/>
                  </a:lnTo>
                  <a:lnTo>
                    <a:pt x="163" y="205"/>
                  </a:lnTo>
                  <a:lnTo>
                    <a:pt x="163" y="208"/>
                  </a:lnTo>
                  <a:lnTo>
                    <a:pt x="164" y="210"/>
                  </a:lnTo>
                  <a:lnTo>
                    <a:pt x="164" y="215"/>
                  </a:lnTo>
                  <a:lnTo>
                    <a:pt x="69" y="215"/>
                  </a:lnTo>
                  <a:lnTo>
                    <a:pt x="69" y="210"/>
                  </a:lnTo>
                  <a:lnTo>
                    <a:pt x="69" y="208"/>
                  </a:lnTo>
                  <a:lnTo>
                    <a:pt x="70" y="205"/>
                  </a:lnTo>
                  <a:lnTo>
                    <a:pt x="72" y="203"/>
                  </a:lnTo>
                  <a:lnTo>
                    <a:pt x="74" y="202"/>
                  </a:lnTo>
                  <a:lnTo>
                    <a:pt x="76" y="201"/>
                  </a:lnTo>
                  <a:lnTo>
                    <a:pt x="92" y="201"/>
                  </a:lnTo>
                  <a:lnTo>
                    <a:pt x="92" y="183"/>
                  </a:lnTo>
                  <a:close/>
                  <a:moveTo>
                    <a:pt x="12" y="0"/>
                  </a:moveTo>
                  <a:lnTo>
                    <a:pt x="221" y="0"/>
                  </a:lnTo>
                  <a:lnTo>
                    <a:pt x="224" y="0"/>
                  </a:lnTo>
                  <a:lnTo>
                    <a:pt x="227" y="1"/>
                  </a:lnTo>
                  <a:lnTo>
                    <a:pt x="229" y="3"/>
                  </a:lnTo>
                  <a:lnTo>
                    <a:pt x="231" y="5"/>
                  </a:lnTo>
                  <a:lnTo>
                    <a:pt x="232" y="8"/>
                  </a:lnTo>
                  <a:lnTo>
                    <a:pt x="233" y="10"/>
                  </a:lnTo>
                  <a:lnTo>
                    <a:pt x="233" y="157"/>
                  </a:lnTo>
                  <a:lnTo>
                    <a:pt x="232" y="160"/>
                  </a:lnTo>
                  <a:lnTo>
                    <a:pt x="231" y="162"/>
                  </a:lnTo>
                  <a:lnTo>
                    <a:pt x="229" y="165"/>
                  </a:lnTo>
                  <a:lnTo>
                    <a:pt x="227" y="166"/>
                  </a:lnTo>
                  <a:lnTo>
                    <a:pt x="224" y="167"/>
                  </a:lnTo>
                  <a:lnTo>
                    <a:pt x="221" y="168"/>
                  </a:lnTo>
                  <a:lnTo>
                    <a:pt x="66" y="168"/>
                  </a:lnTo>
                  <a:lnTo>
                    <a:pt x="65" y="159"/>
                  </a:lnTo>
                  <a:lnTo>
                    <a:pt x="65" y="150"/>
                  </a:lnTo>
                  <a:lnTo>
                    <a:pt x="64" y="140"/>
                  </a:lnTo>
                  <a:lnTo>
                    <a:pt x="64" y="139"/>
                  </a:lnTo>
                  <a:lnTo>
                    <a:pt x="64" y="138"/>
                  </a:lnTo>
                  <a:lnTo>
                    <a:pt x="213" y="138"/>
                  </a:lnTo>
                  <a:lnTo>
                    <a:pt x="213" y="20"/>
                  </a:lnTo>
                  <a:lnTo>
                    <a:pt x="19" y="20"/>
                  </a:lnTo>
                  <a:lnTo>
                    <a:pt x="19" y="35"/>
                  </a:lnTo>
                  <a:lnTo>
                    <a:pt x="15" y="31"/>
                  </a:lnTo>
                  <a:lnTo>
                    <a:pt x="10" y="28"/>
                  </a:lnTo>
                  <a:lnTo>
                    <a:pt x="5" y="26"/>
                  </a:lnTo>
                  <a:lnTo>
                    <a:pt x="0" y="24"/>
                  </a:lnTo>
                  <a:lnTo>
                    <a:pt x="0" y="10"/>
                  </a:lnTo>
                  <a:lnTo>
                    <a:pt x="0" y="8"/>
                  </a:lnTo>
                  <a:lnTo>
                    <a:pt x="1" y="5"/>
                  </a:lnTo>
                  <a:lnTo>
                    <a:pt x="3" y="3"/>
                  </a:lnTo>
                  <a:lnTo>
                    <a:pt x="6" y="1"/>
                  </a:lnTo>
                  <a:lnTo>
                    <a:pt x="9" y="0"/>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83" name="Freeform 28"/>
            <p:cNvSpPr>
              <a:spLocks noEditPoints="1"/>
            </p:cNvSpPr>
            <p:nvPr/>
          </p:nvSpPr>
          <p:spPr bwMode="auto">
            <a:xfrm>
              <a:off x="2855" y="1956"/>
              <a:ext cx="133" cy="250"/>
            </a:xfrm>
            <a:custGeom>
              <a:avLst/>
              <a:gdLst>
                <a:gd name="T0" fmla="*/ 74 w 133"/>
                <a:gd name="T1" fmla="*/ 83 h 250"/>
                <a:gd name="T2" fmla="*/ 90 w 133"/>
                <a:gd name="T3" fmla="*/ 84 h 250"/>
                <a:gd name="T4" fmla="*/ 111 w 133"/>
                <a:gd name="T5" fmla="*/ 85 h 250"/>
                <a:gd name="T6" fmla="*/ 123 w 133"/>
                <a:gd name="T7" fmla="*/ 90 h 250"/>
                <a:gd name="T8" fmla="*/ 130 w 133"/>
                <a:gd name="T9" fmla="*/ 101 h 250"/>
                <a:gd name="T10" fmla="*/ 132 w 133"/>
                <a:gd name="T11" fmla="*/ 125 h 250"/>
                <a:gd name="T12" fmla="*/ 133 w 133"/>
                <a:gd name="T13" fmla="*/ 150 h 250"/>
                <a:gd name="T14" fmla="*/ 133 w 133"/>
                <a:gd name="T15" fmla="*/ 175 h 250"/>
                <a:gd name="T16" fmla="*/ 131 w 133"/>
                <a:gd name="T17" fmla="*/ 202 h 250"/>
                <a:gd name="T18" fmla="*/ 128 w 133"/>
                <a:gd name="T19" fmla="*/ 218 h 250"/>
                <a:gd name="T20" fmla="*/ 120 w 133"/>
                <a:gd name="T21" fmla="*/ 222 h 250"/>
                <a:gd name="T22" fmla="*/ 117 w 133"/>
                <a:gd name="T23" fmla="*/ 222 h 250"/>
                <a:gd name="T24" fmla="*/ 116 w 133"/>
                <a:gd name="T25" fmla="*/ 223 h 250"/>
                <a:gd name="T26" fmla="*/ 115 w 133"/>
                <a:gd name="T27" fmla="*/ 244 h 250"/>
                <a:gd name="T28" fmla="*/ 111 w 133"/>
                <a:gd name="T29" fmla="*/ 249 h 250"/>
                <a:gd name="T30" fmla="*/ 27 w 133"/>
                <a:gd name="T31" fmla="*/ 250 h 250"/>
                <a:gd name="T32" fmla="*/ 20 w 133"/>
                <a:gd name="T33" fmla="*/ 248 h 250"/>
                <a:gd name="T34" fmla="*/ 18 w 133"/>
                <a:gd name="T35" fmla="*/ 241 h 250"/>
                <a:gd name="T36" fmla="*/ 16 w 133"/>
                <a:gd name="T37" fmla="*/ 223 h 250"/>
                <a:gd name="T38" fmla="*/ 15 w 133"/>
                <a:gd name="T39" fmla="*/ 222 h 250"/>
                <a:gd name="T40" fmla="*/ 10 w 133"/>
                <a:gd name="T41" fmla="*/ 221 h 250"/>
                <a:gd name="T42" fmla="*/ 4 w 133"/>
                <a:gd name="T43" fmla="*/ 215 h 250"/>
                <a:gd name="T44" fmla="*/ 1 w 133"/>
                <a:gd name="T45" fmla="*/ 192 h 250"/>
                <a:gd name="T46" fmla="*/ 0 w 133"/>
                <a:gd name="T47" fmla="*/ 166 h 250"/>
                <a:gd name="T48" fmla="*/ 0 w 133"/>
                <a:gd name="T49" fmla="*/ 142 h 250"/>
                <a:gd name="T50" fmla="*/ 1 w 133"/>
                <a:gd name="T51" fmla="*/ 115 h 250"/>
                <a:gd name="T52" fmla="*/ 5 w 133"/>
                <a:gd name="T53" fmla="*/ 97 h 250"/>
                <a:gd name="T54" fmla="*/ 14 w 133"/>
                <a:gd name="T55" fmla="*/ 88 h 250"/>
                <a:gd name="T56" fmla="*/ 30 w 133"/>
                <a:gd name="T57" fmla="*/ 85 h 250"/>
                <a:gd name="T58" fmla="*/ 49 w 133"/>
                <a:gd name="T59" fmla="*/ 84 h 250"/>
                <a:gd name="T60" fmla="*/ 64 w 133"/>
                <a:gd name="T61" fmla="*/ 83 h 250"/>
                <a:gd name="T62" fmla="*/ 77 w 133"/>
                <a:gd name="T63" fmla="*/ 2 h 250"/>
                <a:gd name="T64" fmla="*/ 91 w 133"/>
                <a:gd name="T65" fmla="*/ 9 h 250"/>
                <a:gd name="T66" fmla="*/ 100 w 133"/>
                <a:gd name="T67" fmla="*/ 21 h 250"/>
                <a:gd name="T68" fmla="*/ 103 w 133"/>
                <a:gd name="T69" fmla="*/ 36 h 250"/>
                <a:gd name="T70" fmla="*/ 100 w 133"/>
                <a:gd name="T71" fmla="*/ 51 h 250"/>
                <a:gd name="T72" fmla="*/ 91 w 133"/>
                <a:gd name="T73" fmla="*/ 63 h 250"/>
                <a:gd name="T74" fmla="*/ 77 w 133"/>
                <a:gd name="T75" fmla="*/ 70 h 250"/>
                <a:gd name="T76" fmla="*/ 62 w 133"/>
                <a:gd name="T77" fmla="*/ 71 h 250"/>
                <a:gd name="T78" fmla="*/ 48 w 133"/>
                <a:gd name="T79" fmla="*/ 66 h 250"/>
                <a:gd name="T80" fmla="*/ 37 w 133"/>
                <a:gd name="T81" fmla="*/ 56 h 250"/>
                <a:gd name="T82" fmla="*/ 32 w 133"/>
                <a:gd name="T83" fmla="*/ 41 h 250"/>
                <a:gd name="T84" fmla="*/ 33 w 133"/>
                <a:gd name="T85" fmla="*/ 26 h 250"/>
                <a:gd name="T86" fmla="*/ 40 w 133"/>
                <a:gd name="T87" fmla="*/ 13 h 250"/>
                <a:gd name="T88" fmla="*/ 52 w 133"/>
                <a:gd name="T89" fmla="*/ 4 h 250"/>
                <a:gd name="T90" fmla="*/ 67 w 133"/>
                <a:gd name="T9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50">
                  <a:moveTo>
                    <a:pt x="64" y="83"/>
                  </a:moveTo>
                  <a:lnTo>
                    <a:pt x="69" y="83"/>
                  </a:lnTo>
                  <a:lnTo>
                    <a:pt x="74" y="83"/>
                  </a:lnTo>
                  <a:lnTo>
                    <a:pt x="79" y="83"/>
                  </a:lnTo>
                  <a:lnTo>
                    <a:pt x="84" y="84"/>
                  </a:lnTo>
                  <a:lnTo>
                    <a:pt x="90" y="84"/>
                  </a:lnTo>
                  <a:lnTo>
                    <a:pt x="96" y="84"/>
                  </a:lnTo>
                  <a:lnTo>
                    <a:pt x="103" y="85"/>
                  </a:lnTo>
                  <a:lnTo>
                    <a:pt x="111" y="85"/>
                  </a:lnTo>
                  <a:lnTo>
                    <a:pt x="115" y="86"/>
                  </a:lnTo>
                  <a:lnTo>
                    <a:pt x="119" y="88"/>
                  </a:lnTo>
                  <a:lnTo>
                    <a:pt x="123" y="90"/>
                  </a:lnTo>
                  <a:lnTo>
                    <a:pt x="126" y="93"/>
                  </a:lnTo>
                  <a:lnTo>
                    <a:pt x="128" y="97"/>
                  </a:lnTo>
                  <a:lnTo>
                    <a:pt x="130" y="101"/>
                  </a:lnTo>
                  <a:lnTo>
                    <a:pt x="131" y="105"/>
                  </a:lnTo>
                  <a:lnTo>
                    <a:pt x="132" y="115"/>
                  </a:lnTo>
                  <a:lnTo>
                    <a:pt x="132" y="125"/>
                  </a:lnTo>
                  <a:lnTo>
                    <a:pt x="133" y="134"/>
                  </a:lnTo>
                  <a:lnTo>
                    <a:pt x="133" y="142"/>
                  </a:lnTo>
                  <a:lnTo>
                    <a:pt x="133" y="150"/>
                  </a:lnTo>
                  <a:lnTo>
                    <a:pt x="133" y="158"/>
                  </a:lnTo>
                  <a:lnTo>
                    <a:pt x="133" y="166"/>
                  </a:lnTo>
                  <a:lnTo>
                    <a:pt x="133" y="175"/>
                  </a:lnTo>
                  <a:lnTo>
                    <a:pt x="132" y="183"/>
                  </a:lnTo>
                  <a:lnTo>
                    <a:pt x="132" y="192"/>
                  </a:lnTo>
                  <a:lnTo>
                    <a:pt x="131" y="202"/>
                  </a:lnTo>
                  <a:lnTo>
                    <a:pt x="130" y="212"/>
                  </a:lnTo>
                  <a:lnTo>
                    <a:pt x="129" y="215"/>
                  </a:lnTo>
                  <a:lnTo>
                    <a:pt x="128" y="218"/>
                  </a:lnTo>
                  <a:lnTo>
                    <a:pt x="126" y="220"/>
                  </a:lnTo>
                  <a:lnTo>
                    <a:pt x="123" y="221"/>
                  </a:lnTo>
                  <a:lnTo>
                    <a:pt x="120" y="222"/>
                  </a:lnTo>
                  <a:lnTo>
                    <a:pt x="119" y="222"/>
                  </a:lnTo>
                  <a:lnTo>
                    <a:pt x="118" y="222"/>
                  </a:lnTo>
                  <a:lnTo>
                    <a:pt x="117" y="222"/>
                  </a:lnTo>
                  <a:lnTo>
                    <a:pt x="117" y="222"/>
                  </a:lnTo>
                  <a:lnTo>
                    <a:pt x="117" y="223"/>
                  </a:lnTo>
                  <a:lnTo>
                    <a:pt x="116" y="223"/>
                  </a:lnTo>
                  <a:lnTo>
                    <a:pt x="115" y="223"/>
                  </a:lnTo>
                  <a:lnTo>
                    <a:pt x="115" y="241"/>
                  </a:lnTo>
                  <a:lnTo>
                    <a:pt x="115" y="244"/>
                  </a:lnTo>
                  <a:lnTo>
                    <a:pt x="114" y="246"/>
                  </a:lnTo>
                  <a:lnTo>
                    <a:pt x="113" y="248"/>
                  </a:lnTo>
                  <a:lnTo>
                    <a:pt x="111" y="249"/>
                  </a:lnTo>
                  <a:lnTo>
                    <a:pt x="109" y="250"/>
                  </a:lnTo>
                  <a:lnTo>
                    <a:pt x="106" y="250"/>
                  </a:lnTo>
                  <a:lnTo>
                    <a:pt x="27" y="250"/>
                  </a:lnTo>
                  <a:lnTo>
                    <a:pt x="24" y="250"/>
                  </a:lnTo>
                  <a:lnTo>
                    <a:pt x="22" y="249"/>
                  </a:lnTo>
                  <a:lnTo>
                    <a:pt x="20" y="248"/>
                  </a:lnTo>
                  <a:lnTo>
                    <a:pt x="19" y="246"/>
                  </a:lnTo>
                  <a:lnTo>
                    <a:pt x="18" y="244"/>
                  </a:lnTo>
                  <a:lnTo>
                    <a:pt x="18" y="241"/>
                  </a:lnTo>
                  <a:lnTo>
                    <a:pt x="18" y="223"/>
                  </a:lnTo>
                  <a:lnTo>
                    <a:pt x="17" y="223"/>
                  </a:lnTo>
                  <a:lnTo>
                    <a:pt x="16" y="223"/>
                  </a:lnTo>
                  <a:lnTo>
                    <a:pt x="16" y="222"/>
                  </a:lnTo>
                  <a:lnTo>
                    <a:pt x="16" y="222"/>
                  </a:lnTo>
                  <a:lnTo>
                    <a:pt x="15" y="222"/>
                  </a:lnTo>
                  <a:lnTo>
                    <a:pt x="14" y="222"/>
                  </a:lnTo>
                  <a:lnTo>
                    <a:pt x="13" y="222"/>
                  </a:lnTo>
                  <a:lnTo>
                    <a:pt x="10" y="221"/>
                  </a:lnTo>
                  <a:lnTo>
                    <a:pt x="7" y="220"/>
                  </a:lnTo>
                  <a:lnTo>
                    <a:pt x="5" y="218"/>
                  </a:lnTo>
                  <a:lnTo>
                    <a:pt x="4" y="215"/>
                  </a:lnTo>
                  <a:lnTo>
                    <a:pt x="3" y="212"/>
                  </a:lnTo>
                  <a:lnTo>
                    <a:pt x="2" y="202"/>
                  </a:lnTo>
                  <a:lnTo>
                    <a:pt x="1" y="192"/>
                  </a:lnTo>
                  <a:lnTo>
                    <a:pt x="1" y="183"/>
                  </a:lnTo>
                  <a:lnTo>
                    <a:pt x="0" y="175"/>
                  </a:lnTo>
                  <a:lnTo>
                    <a:pt x="0" y="166"/>
                  </a:lnTo>
                  <a:lnTo>
                    <a:pt x="0" y="158"/>
                  </a:lnTo>
                  <a:lnTo>
                    <a:pt x="0" y="150"/>
                  </a:lnTo>
                  <a:lnTo>
                    <a:pt x="0" y="142"/>
                  </a:lnTo>
                  <a:lnTo>
                    <a:pt x="0" y="134"/>
                  </a:lnTo>
                  <a:lnTo>
                    <a:pt x="1" y="125"/>
                  </a:lnTo>
                  <a:lnTo>
                    <a:pt x="1" y="115"/>
                  </a:lnTo>
                  <a:lnTo>
                    <a:pt x="2" y="105"/>
                  </a:lnTo>
                  <a:lnTo>
                    <a:pt x="3" y="101"/>
                  </a:lnTo>
                  <a:lnTo>
                    <a:pt x="5" y="97"/>
                  </a:lnTo>
                  <a:lnTo>
                    <a:pt x="7" y="93"/>
                  </a:lnTo>
                  <a:lnTo>
                    <a:pt x="10" y="90"/>
                  </a:lnTo>
                  <a:lnTo>
                    <a:pt x="14" y="88"/>
                  </a:lnTo>
                  <a:lnTo>
                    <a:pt x="18" y="86"/>
                  </a:lnTo>
                  <a:lnTo>
                    <a:pt x="22" y="85"/>
                  </a:lnTo>
                  <a:lnTo>
                    <a:pt x="30" y="85"/>
                  </a:lnTo>
                  <a:lnTo>
                    <a:pt x="37" y="84"/>
                  </a:lnTo>
                  <a:lnTo>
                    <a:pt x="44" y="84"/>
                  </a:lnTo>
                  <a:lnTo>
                    <a:pt x="49" y="84"/>
                  </a:lnTo>
                  <a:lnTo>
                    <a:pt x="55" y="83"/>
                  </a:lnTo>
                  <a:lnTo>
                    <a:pt x="59" y="83"/>
                  </a:lnTo>
                  <a:lnTo>
                    <a:pt x="64" y="83"/>
                  </a:lnTo>
                  <a:close/>
                  <a:moveTo>
                    <a:pt x="67" y="0"/>
                  </a:moveTo>
                  <a:lnTo>
                    <a:pt x="73" y="1"/>
                  </a:lnTo>
                  <a:lnTo>
                    <a:pt x="77" y="2"/>
                  </a:lnTo>
                  <a:lnTo>
                    <a:pt x="82" y="4"/>
                  </a:lnTo>
                  <a:lnTo>
                    <a:pt x="87" y="6"/>
                  </a:lnTo>
                  <a:lnTo>
                    <a:pt x="91" y="9"/>
                  </a:lnTo>
                  <a:lnTo>
                    <a:pt x="94" y="13"/>
                  </a:lnTo>
                  <a:lnTo>
                    <a:pt x="97" y="17"/>
                  </a:lnTo>
                  <a:lnTo>
                    <a:pt x="100" y="21"/>
                  </a:lnTo>
                  <a:lnTo>
                    <a:pt x="101" y="26"/>
                  </a:lnTo>
                  <a:lnTo>
                    <a:pt x="102" y="31"/>
                  </a:lnTo>
                  <a:lnTo>
                    <a:pt x="103" y="36"/>
                  </a:lnTo>
                  <a:lnTo>
                    <a:pt x="102" y="41"/>
                  </a:lnTo>
                  <a:lnTo>
                    <a:pt x="101" y="46"/>
                  </a:lnTo>
                  <a:lnTo>
                    <a:pt x="100" y="51"/>
                  </a:lnTo>
                  <a:lnTo>
                    <a:pt x="97" y="56"/>
                  </a:lnTo>
                  <a:lnTo>
                    <a:pt x="94" y="60"/>
                  </a:lnTo>
                  <a:lnTo>
                    <a:pt x="91" y="63"/>
                  </a:lnTo>
                  <a:lnTo>
                    <a:pt x="87" y="66"/>
                  </a:lnTo>
                  <a:lnTo>
                    <a:pt x="82" y="69"/>
                  </a:lnTo>
                  <a:lnTo>
                    <a:pt x="77" y="70"/>
                  </a:lnTo>
                  <a:lnTo>
                    <a:pt x="73" y="71"/>
                  </a:lnTo>
                  <a:lnTo>
                    <a:pt x="67" y="72"/>
                  </a:lnTo>
                  <a:lnTo>
                    <a:pt x="62" y="71"/>
                  </a:lnTo>
                  <a:lnTo>
                    <a:pt x="57" y="70"/>
                  </a:lnTo>
                  <a:lnTo>
                    <a:pt x="52" y="69"/>
                  </a:lnTo>
                  <a:lnTo>
                    <a:pt x="48" y="66"/>
                  </a:lnTo>
                  <a:lnTo>
                    <a:pt x="44" y="63"/>
                  </a:lnTo>
                  <a:lnTo>
                    <a:pt x="40" y="60"/>
                  </a:lnTo>
                  <a:lnTo>
                    <a:pt x="37" y="56"/>
                  </a:lnTo>
                  <a:lnTo>
                    <a:pt x="35" y="51"/>
                  </a:lnTo>
                  <a:lnTo>
                    <a:pt x="33" y="46"/>
                  </a:lnTo>
                  <a:lnTo>
                    <a:pt x="32" y="41"/>
                  </a:lnTo>
                  <a:lnTo>
                    <a:pt x="31" y="36"/>
                  </a:lnTo>
                  <a:lnTo>
                    <a:pt x="32" y="31"/>
                  </a:lnTo>
                  <a:lnTo>
                    <a:pt x="33" y="26"/>
                  </a:lnTo>
                  <a:lnTo>
                    <a:pt x="35" y="21"/>
                  </a:lnTo>
                  <a:lnTo>
                    <a:pt x="37" y="17"/>
                  </a:lnTo>
                  <a:lnTo>
                    <a:pt x="40" y="13"/>
                  </a:lnTo>
                  <a:lnTo>
                    <a:pt x="44" y="9"/>
                  </a:lnTo>
                  <a:lnTo>
                    <a:pt x="48" y="6"/>
                  </a:lnTo>
                  <a:lnTo>
                    <a:pt x="52" y="4"/>
                  </a:lnTo>
                  <a:lnTo>
                    <a:pt x="57" y="2"/>
                  </a:lnTo>
                  <a:lnTo>
                    <a:pt x="62" y="1"/>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Rectangle 30"/>
          <p:cNvSpPr>
            <a:spLocks noChangeArrowheads="1"/>
          </p:cNvSpPr>
          <p:nvPr/>
        </p:nvSpPr>
        <p:spPr bwMode="auto">
          <a:xfrm>
            <a:off x="1592803" y="5345793"/>
            <a:ext cx="560388"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Source Editor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8" name="Rectangle 31"/>
          <p:cNvSpPr>
            <a:spLocks noChangeArrowheads="1"/>
          </p:cNvSpPr>
          <p:nvPr/>
        </p:nvSpPr>
        <p:spPr bwMode="auto">
          <a:xfrm>
            <a:off x="2042065" y="5345793"/>
            <a:ext cx="93663"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3</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39" name="Group 34"/>
          <p:cNvGrpSpPr>
            <a:grpSpLocks/>
          </p:cNvGrpSpPr>
          <p:nvPr/>
        </p:nvGrpSpPr>
        <p:grpSpPr bwMode="auto">
          <a:xfrm>
            <a:off x="1588040" y="5618843"/>
            <a:ext cx="498475" cy="455613"/>
            <a:chOff x="2855" y="2403"/>
            <a:chExt cx="314" cy="287"/>
          </a:xfrm>
        </p:grpSpPr>
        <p:sp>
          <p:nvSpPr>
            <p:cNvPr id="36980" name="Freeform 32"/>
            <p:cNvSpPr>
              <a:spLocks noEditPoints="1"/>
            </p:cNvSpPr>
            <p:nvPr/>
          </p:nvSpPr>
          <p:spPr bwMode="auto">
            <a:xfrm>
              <a:off x="2936" y="2403"/>
              <a:ext cx="233" cy="215"/>
            </a:xfrm>
            <a:custGeom>
              <a:avLst/>
              <a:gdLst>
                <a:gd name="T0" fmla="*/ 92 w 233"/>
                <a:gd name="T1" fmla="*/ 183 h 215"/>
                <a:gd name="T2" fmla="*/ 141 w 233"/>
                <a:gd name="T3" fmla="*/ 183 h 215"/>
                <a:gd name="T4" fmla="*/ 141 w 233"/>
                <a:gd name="T5" fmla="*/ 201 h 215"/>
                <a:gd name="T6" fmla="*/ 157 w 233"/>
                <a:gd name="T7" fmla="*/ 201 h 215"/>
                <a:gd name="T8" fmla="*/ 159 w 233"/>
                <a:gd name="T9" fmla="*/ 202 h 215"/>
                <a:gd name="T10" fmla="*/ 161 w 233"/>
                <a:gd name="T11" fmla="*/ 203 h 215"/>
                <a:gd name="T12" fmla="*/ 163 w 233"/>
                <a:gd name="T13" fmla="*/ 205 h 215"/>
                <a:gd name="T14" fmla="*/ 163 w 233"/>
                <a:gd name="T15" fmla="*/ 208 h 215"/>
                <a:gd name="T16" fmla="*/ 164 w 233"/>
                <a:gd name="T17" fmla="*/ 211 h 215"/>
                <a:gd name="T18" fmla="*/ 164 w 233"/>
                <a:gd name="T19" fmla="*/ 215 h 215"/>
                <a:gd name="T20" fmla="*/ 69 w 233"/>
                <a:gd name="T21" fmla="*/ 215 h 215"/>
                <a:gd name="T22" fmla="*/ 69 w 233"/>
                <a:gd name="T23" fmla="*/ 211 h 215"/>
                <a:gd name="T24" fmla="*/ 69 w 233"/>
                <a:gd name="T25" fmla="*/ 208 h 215"/>
                <a:gd name="T26" fmla="*/ 70 w 233"/>
                <a:gd name="T27" fmla="*/ 205 h 215"/>
                <a:gd name="T28" fmla="*/ 72 w 233"/>
                <a:gd name="T29" fmla="*/ 203 h 215"/>
                <a:gd name="T30" fmla="*/ 74 w 233"/>
                <a:gd name="T31" fmla="*/ 202 h 215"/>
                <a:gd name="T32" fmla="*/ 76 w 233"/>
                <a:gd name="T33" fmla="*/ 201 h 215"/>
                <a:gd name="T34" fmla="*/ 92 w 233"/>
                <a:gd name="T35" fmla="*/ 201 h 215"/>
                <a:gd name="T36" fmla="*/ 92 w 233"/>
                <a:gd name="T37" fmla="*/ 183 h 215"/>
                <a:gd name="T38" fmla="*/ 12 w 233"/>
                <a:gd name="T39" fmla="*/ 0 h 215"/>
                <a:gd name="T40" fmla="*/ 221 w 233"/>
                <a:gd name="T41" fmla="*/ 0 h 215"/>
                <a:gd name="T42" fmla="*/ 224 w 233"/>
                <a:gd name="T43" fmla="*/ 0 h 215"/>
                <a:gd name="T44" fmla="*/ 227 w 233"/>
                <a:gd name="T45" fmla="*/ 1 h 215"/>
                <a:gd name="T46" fmla="*/ 229 w 233"/>
                <a:gd name="T47" fmla="*/ 3 h 215"/>
                <a:gd name="T48" fmla="*/ 231 w 233"/>
                <a:gd name="T49" fmla="*/ 5 h 215"/>
                <a:gd name="T50" fmla="*/ 232 w 233"/>
                <a:gd name="T51" fmla="*/ 8 h 215"/>
                <a:gd name="T52" fmla="*/ 233 w 233"/>
                <a:gd name="T53" fmla="*/ 10 h 215"/>
                <a:gd name="T54" fmla="*/ 233 w 233"/>
                <a:gd name="T55" fmla="*/ 157 h 215"/>
                <a:gd name="T56" fmla="*/ 232 w 233"/>
                <a:gd name="T57" fmla="*/ 160 h 215"/>
                <a:gd name="T58" fmla="*/ 231 w 233"/>
                <a:gd name="T59" fmla="*/ 162 h 215"/>
                <a:gd name="T60" fmla="*/ 229 w 233"/>
                <a:gd name="T61" fmla="*/ 165 h 215"/>
                <a:gd name="T62" fmla="*/ 227 w 233"/>
                <a:gd name="T63" fmla="*/ 166 h 215"/>
                <a:gd name="T64" fmla="*/ 224 w 233"/>
                <a:gd name="T65" fmla="*/ 167 h 215"/>
                <a:gd name="T66" fmla="*/ 221 w 233"/>
                <a:gd name="T67" fmla="*/ 168 h 215"/>
                <a:gd name="T68" fmla="*/ 66 w 233"/>
                <a:gd name="T69" fmla="*/ 168 h 215"/>
                <a:gd name="T70" fmla="*/ 65 w 233"/>
                <a:gd name="T71" fmla="*/ 159 h 215"/>
                <a:gd name="T72" fmla="*/ 65 w 233"/>
                <a:gd name="T73" fmla="*/ 150 h 215"/>
                <a:gd name="T74" fmla="*/ 64 w 233"/>
                <a:gd name="T75" fmla="*/ 140 h 215"/>
                <a:gd name="T76" fmla="*/ 64 w 233"/>
                <a:gd name="T77" fmla="*/ 139 h 215"/>
                <a:gd name="T78" fmla="*/ 64 w 233"/>
                <a:gd name="T79" fmla="*/ 139 h 215"/>
                <a:gd name="T80" fmla="*/ 213 w 233"/>
                <a:gd name="T81" fmla="*/ 139 h 215"/>
                <a:gd name="T82" fmla="*/ 213 w 233"/>
                <a:gd name="T83" fmla="*/ 20 h 215"/>
                <a:gd name="T84" fmla="*/ 19 w 233"/>
                <a:gd name="T85" fmla="*/ 20 h 215"/>
                <a:gd name="T86" fmla="*/ 19 w 233"/>
                <a:gd name="T87" fmla="*/ 35 h 215"/>
                <a:gd name="T88" fmla="*/ 15 w 233"/>
                <a:gd name="T89" fmla="*/ 31 h 215"/>
                <a:gd name="T90" fmla="*/ 10 w 233"/>
                <a:gd name="T91" fmla="*/ 29 h 215"/>
                <a:gd name="T92" fmla="*/ 5 w 233"/>
                <a:gd name="T93" fmla="*/ 26 h 215"/>
                <a:gd name="T94" fmla="*/ 0 w 233"/>
                <a:gd name="T95" fmla="*/ 24 h 215"/>
                <a:gd name="T96" fmla="*/ 0 w 233"/>
                <a:gd name="T97" fmla="*/ 10 h 215"/>
                <a:gd name="T98" fmla="*/ 0 w 233"/>
                <a:gd name="T99" fmla="*/ 8 h 215"/>
                <a:gd name="T100" fmla="*/ 1 w 233"/>
                <a:gd name="T101" fmla="*/ 5 h 215"/>
                <a:gd name="T102" fmla="*/ 3 w 233"/>
                <a:gd name="T103" fmla="*/ 3 h 215"/>
                <a:gd name="T104" fmla="*/ 6 w 233"/>
                <a:gd name="T105" fmla="*/ 1 h 215"/>
                <a:gd name="T106" fmla="*/ 9 w 233"/>
                <a:gd name="T107" fmla="*/ 0 h 215"/>
                <a:gd name="T108" fmla="*/ 12 w 233"/>
                <a:gd name="T10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 h="215">
                  <a:moveTo>
                    <a:pt x="92" y="183"/>
                  </a:moveTo>
                  <a:lnTo>
                    <a:pt x="141" y="183"/>
                  </a:lnTo>
                  <a:lnTo>
                    <a:pt x="141" y="201"/>
                  </a:lnTo>
                  <a:lnTo>
                    <a:pt x="157" y="201"/>
                  </a:lnTo>
                  <a:lnTo>
                    <a:pt x="159" y="202"/>
                  </a:lnTo>
                  <a:lnTo>
                    <a:pt x="161" y="203"/>
                  </a:lnTo>
                  <a:lnTo>
                    <a:pt x="163" y="205"/>
                  </a:lnTo>
                  <a:lnTo>
                    <a:pt x="163" y="208"/>
                  </a:lnTo>
                  <a:lnTo>
                    <a:pt x="164" y="211"/>
                  </a:lnTo>
                  <a:lnTo>
                    <a:pt x="164" y="215"/>
                  </a:lnTo>
                  <a:lnTo>
                    <a:pt x="69" y="215"/>
                  </a:lnTo>
                  <a:lnTo>
                    <a:pt x="69" y="211"/>
                  </a:lnTo>
                  <a:lnTo>
                    <a:pt x="69" y="208"/>
                  </a:lnTo>
                  <a:lnTo>
                    <a:pt x="70" y="205"/>
                  </a:lnTo>
                  <a:lnTo>
                    <a:pt x="72" y="203"/>
                  </a:lnTo>
                  <a:lnTo>
                    <a:pt x="74" y="202"/>
                  </a:lnTo>
                  <a:lnTo>
                    <a:pt x="76" y="201"/>
                  </a:lnTo>
                  <a:lnTo>
                    <a:pt x="92" y="201"/>
                  </a:lnTo>
                  <a:lnTo>
                    <a:pt x="92" y="183"/>
                  </a:lnTo>
                  <a:close/>
                  <a:moveTo>
                    <a:pt x="12" y="0"/>
                  </a:moveTo>
                  <a:lnTo>
                    <a:pt x="221" y="0"/>
                  </a:lnTo>
                  <a:lnTo>
                    <a:pt x="224" y="0"/>
                  </a:lnTo>
                  <a:lnTo>
                    <a:pt x="227" y="1"/>
                  </a:lnTo>
                  <a:lnTo>
                    <a:pt x="229" y="3"/>
                  </a:lnTo>
                  <a:lnTo>
                    <a:pt x="231" y="5"/>
                  </a:lnTo>
                  <a:lnTo>
                    <a:pt x="232" y="8"/>
                  </a:lnTo>
                  <a:lnTo>
                    <a:pt x="233" y="10"/>
                  </a:lnTo>
                  <a:lnTo>
                    <a:pt x="233" y="157"/>
                  </a:lnTo>
                  <a:lnTo>
                    <a:pt x="232" y="160"/>
                  </a:lnTo>
                  <a:lnTo>
                    <a:pt x="231" y="162"/>
                  </a:lnTo>
                  <a:lnTo>
                    <a:pt x="229" y="165"/>
                  </a:lnTo>
                  <a:lnTo>
                    <a:pt x="227" y="166"/>
                  </a:lnTo>
                  <a:lnTo>
                    <a:pt x="224" y="167"/>
                  </a:lnTo>
                  <a:lnTo>
                    <a:pt x="221" y="168"/>
                  </a:lnTo>
                  <a:lnTo>
                    <a:pt x="66" y="168"/>
                  </a:lnTo>
                  <a:lnTo>
                    <a:pt x="65" y="159"/>
                  </a:lnTo>
                  <a:lnTo>
                    <a:pt x="65" y="150"/>
                  </a:lnTo>
                  <a:lnTo>
                    <a:pt x="64" y="140"/>
                  </a:lnTo>
                  <a:lnTo>
                    <a:pt x="64" y="139"/>
                  </a:lnTo>
                  <a:lnTo>
                    <a:pt x="64" y="139"/>
                  </a:lnTo>
                  <a:lnTo>
                    <a:pt x="213" y="139"/>
                  </a:lnTo>
                  <a:lnTo>
                    <a:pt x="213" y="20"/>
                  </a:lnTo>
                  <a:lnTo>
                    <a:pt x="19" y="20"/>
                  </a:lnTo>
                  <a:lnTo>
                    <a:pt x="19" y="35"/>
                  </a:lnTo>
                  <a:lnTo>
                    <a:pt x="15" y="31"/>
                  </a:lnTo>
                  <a:lnTo>
                    <a:pt x="10" y="29"/>
                  </a:lnTo>
                  <a:lnTo>
                    <a:pt x="5" y="26"/>
                  </a:lnTo>
                  <a:lnTo>
                    <a:pt x="0" y="24"/>
                  </a:lnTo>
                  <a:lnTo>
                    <a:pt x="0" y="10"/>
                  </a:lnTo>
                  <a:lnTo>
                    <a:pt x="0" y="8"/>
                  </a:lnTo>
                  <a:lnTo>
                    <a:pt x="1" y="5"/>
                  </a:lnTo>
                  <a:lnTo>
                    <a:pt x="3" y="3"/>
                  </a:lnTo>
                  <a:lnTo>
                    <a:pt x="6" y="1"/>
                  </a:lnTo>
                  <a:lnTo>
                    <a:pt x="9" y="0"/>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81" name="Freeform 33"/>
            <p:cNvSpPr>
              <a:spLocks noEditPoints="1"/>
            </p:cNvSpPr>
            <p:nvPr/>
          </p:nvSpPr>
          <p:spPr bwMode="auto">
            <a:xfrm>
              <a:off x="2855" y="2439"/>
              <a:ext cx="133" cy="251"/>
            </a:xfrm>
            <a:custGeom>
              <a:avLst/>
              <a:gdLst>
                <a:gd name="T0" fmla="*/ 74 w 133"/>
                <a:gd name="T1" fmla="*/ 83 h 251"/>
                <a:gd name="T2" fmla="*/ 90 w 133"/>
                <a:gd name="T3" fmla="*/ 84 h 251"/>
                <a:gd name="T4" fmla="*/ 111 w 133"/>
                <a:gd name="T5" fmla="*/ 85 h 251"/>
                <a:gd name="T6" fmla="*/ 123 w 133"/>
                <a:gd name="T7" fmla="*/ 90 h 251"/>
                <a:gd name="T8" fmla="*/ 130 w 133"/>
                <a:gd name="T9" fmla="*/ 101 h 251"/>
                <a:gd name="T10" fmla="*/ 132 w 133"/>
                <a:gd name="T11" fmla="*/ 125 h 251"/>
                <a:gd name="T12" fmla="*/ 133 w 133"/>
                <a:gd name="T13" fmla="*/ 150 h 251"/>
                <a:gd name="T14" fmla="*/ 133 w 133"/>
                <a:gd name="T15" fmla="*/ 175 h 251"/>
                <a:gd name="T16" fmla="*/ 131 w 133"/>
                <a:gd name="T17" fmla="*/ 202 h 251"/>
                <a:gd name="T18" fmla="*/ 128 w 133"/>
                <a:gd name="T19" fmla="*/ 218 h 251"/>
                <a:gd name="T20" fmla="*/ 120 w 133"/>
                <a:gd name="T21" fmla="*/ 222 h 251"/>
                <a:gd name="T22" fmla="*/ 117 w 133"/>
                <a:gd name="T23" fmla="*/ 222 h 251"/>
                <a:gd name="T24" fmla="*/ 116 w 133"/>
                <a:gd name="T25" fmla="*/ 223 h 251"/>
                <a:gd name="T26" fmla="*/ 115 w 133"/>
                <a:gd name="T27" fmla="*/ 244 h 251"/>
                <a:gd name="T28" fmla="*/ 111 w 133"/>
                <a:gd name="T29" fmla="*/ 249 h 251"/>
                <a:gd name="T30" fmla="*/ 27 w 133"/>
                <a:gd name="T31" fmla="*/ 251 h 251"/>
                <a:gd name="T32" fmla="*/ 20 w 133"/>
                <a:gd name="T33" fmla="*/ 248 h 251"/>
                <a:gd name="T34" fmla="*/ 18 w 133"/>
                <a:gd name="T35" fmla="*/ 242 h 251"/>
                <a:gd name="T36" fmla="*/ 16 w 133"/>
                <a:gd name="T37" fmla="*/ 223 h 251"/>
                <a:gd name="T38" fmla="*/ 15 w 133"/>
                <a:gd name="T39" fmla="*/ 222 h 251"/>
                <a:gd name="T40" fmla="*/ 10 w 133"/>
                <a:gd name="T41" fmla="*/ 221 h 251"/>
                <a:gd name="T42" fmla="*/ 4 w 133"/>
                <a:gd name="T43" fmla="*/ 215 h 251"/>
                <a:gd name="T44" fmla="*/ 1 w 133"/>
                <a:gd name="T45" fmla="*/ 192 h 251"/>
                <a:gd name="T46" fmla="*/ 0 w 133"/>
                <a:gd name="T47" fmla="*/ 167 h 251"/>
                <a:gd name="T48" fmla="*/ 0 w 133"/>
                <a:gd name="T49" fmla="*/ 142 h 251"/>
                <a:gd name="T50" fmla="*/ 1 w 133"/>
                <a:gd name="T51" fmla="*/ 115 h 251"/>
                <a:gd name="T52" fmla="*/ 5 w 133"/>
                <a:gd name="T53" fmla="*/ 97 h 251"/>
                <a:gd name="T54" fmla="*/ 14 w 133"/>
                <a:gd name="T55" fmla="*/ 88 h 251"/>
                <a:gd name="T56" fmla="*/ 30 w 133"/>
                <a:gd name="T57" fmla="*/ 85 h 251"/>
                <a:gd name="T58" fmla="*/ 49 w 133"/>
                <a:gd name="T59" fmla="*/ 84 h 251"/>
                <a:gd name="T60" fmla="*/ 64 w 133"/>
                <a:gd name="T61" fmla="*/ 83 h 251"/>
                <a:gd name="T62" fmla="*/ 77 w 133"/>
                <a:gd name="T63" fmla="*/ 2 h 251"/>
                <a:gd name="T64" fmla="*/ 91 w 133"/>
                <a:gd name="T65" fmla="*/ 9 h 251"/>
                <a:gd name="T66" fmla="*/ 100 w 133"/>
                <a:gd name="T67" fmla="*/ 21 h 251"/>
                <a:gd name="T68" fmla="*/ 103 w 133"/>
                <a:gd name="T69" fmla="*/ 36 h 251"/>
                <a:gd name="T70" fmla="*/ 100 w 133"/>
                <a:gd name="T71" fmla="*/ 51 h 251"/>
                <a:gd name="T72" fmla="*/ 91 w 133"/>
                <a:gd name="T73" fmla="*/ 63 h 251"/>
                <a:gd name="T74" fmla="*/ 77 w 133"/>
                <a:gd name="T75" fmla="*/ 70 h 251"/>
                <a:gd name="T76" fmla="*/ 62 w 133"/>
                <a:gd name="T77" fmla="*/ 72 h 251"/>
                <a:gd name="T78" fmla="*/ 48 w 133"/>
                <a:gd name="T79" fmla="*/ 66 h 251"/>
                <a:gd name="T80" fmla="*/ 37 w 133"/>
                <a:gd name="T81" fmla="*/ 56 h 251"/>
                <a:gd name="T82" fmla="*/ 32 w 133"/>
                <a:gd name="T83" fmla="*/ 41 h 251"/>
                <a:gd name="T84" fmla="*/ 33 w 133"/>
                <a:gd name="T85" fmla="*/ 26 h 251"/>
                <a:gd name="T86" fmla="*/ 40 w 133"/>
                <a:gd name="T87" fmla="*/ 13 h 251"/>
                <a:gd name="T88" fmla="*/ 52 w 133"/>
                <a:gd name="T89" fmla="*/ 4 h 251"/>
                <a:gd name="T90" fmla="*/ 67 w 133"/>
                <a:gd name="T9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51">
                  <a:moveTo>
                    <a:pt x="64" y="83"/>
                  </a:moveTo>
                  <a:lnTo>
                    <a:pt x="69" y="83"/>
                  </a:lnTo>
                  <a:lnTo>
                    <a:pt x="74" y="83"/>
                  </a:lnTo>
                  <a:lnTo>
                    <a:pt x="79" y="83"/>
                  </a:lnTo>
                  <a:lnTo>
                    <a:pt x="84" y="84"/>
                  </a:lnTo>
                  <a:lnTo>
                    <a:pt x="90" y="84"/>
                  </a:lnTo>
                  <a:lnTo>
                    <a:pt x="96" y="84"/>
                  </a:lnTo>
                  <a:lnTo>
                    <a:pt x="103" y="85"/>
                  </a:lnTo>
                  <a:lnTo>
                    <a:pt x="111" y="85"/>
                  </a:lnTo>
                  <a:lnTo>
                    <a:pt x="115" y="86"/>
                  </a:lnTo>
                  <a:lnTo>
                    <a:pt x="119" y="88"/>
                  </a:lnTo>
                  <a:lnTo>
                    <a:pt x="123" y="90"/>
                  </a:lnTo>
                  <a:lnTo>
                    <a:pt x="126" y="93"/>
                  </a:lnTo>
                  <a:lnTo>
                    <a:pt x="128" y="97"/>
                  </a:lnTo>
                  <a:lnTo>
                    <a:pt x="130" y="101"/>
                  </a:lnTo>
                  <a:lnTo>
                    <a:pt x="131" y="105"/>
                  </a:lnTo>
                  <a:lnTo>
                    <a:pt x="132" y="115"/>
                  </a:lnTo>
                  <a:lnTo>
                    <a:pt x="132" y="125"/>
                  </a:lnTo>
                  <a:lnTo>
                    <a:pt x="133" y="134"/>
                  </a:lnTo>
                  <a:lnTo>
                    <a:pt x="133" y="142"/>
                  </a:lnTo>
                  <a:lnTo>
                    <a:pt x="133" y="150"/>
                  </a:lnTo>
                  <a:lnTo>
                    <a:pt x="133" y="158"/>
                  </a:lnTo>
                  <a:lnTo>
                    <a:pt x="133" y="167"/>
                  </a:lnTo>
                  <a:lnTo>
                    <a:pt x="133" y="175"/>
                  </a:lnTo>
                  <a:lnTo>
                    <a:pt x="132" y="183"/>
                  </a:lnTo>
                  <a:lnTo>
                    <a:pt x="132" y="192"/>
                  </a:lnTo>
                  <a:lnTo>
                    <a:pt x="131" y="202"/>
                  </a:lnTo>
                  <a:lnTo>
                    <a:pt x="130" y="212"/>
                  </a:lnTo>
                  <a:lnTo>
                    <a:pt x="129" y="215"/>
                  </a:lnTo>
                  <a:lnTo>
                    <a:pt x="128" y="218"/>
                  </a:lnTo>
                  <a:lnTo>
                    <a:pt x="126" y="220"/>
                  </a:lnTo>
                  <a:lnTo>
                    <a:pt x="123" y="221"/>
                  </a:lnTo>
                  <a:lnTo>
                    <a:pt x="120" y="222"/>
                  </a:lnTo>
                  <a:lnTo>
                    <a:pt x="119" y="222"/>
                  </a:lnTo>
                  <a:lnTo>
                    <a:pt x="118" y="222"/>
                  </a:lnTo>
                  <a:lnTo>
                    <a:pt x="117" y="222"/>
                  </a:lnTo>
                  <a:lnTo>
                    <a:pt x="117" y="223"/>
                  </a:lnTo>
                  <a:lnTo>
                    <a:pt x="117" y="223"/>
                  </a:lnTo>
                  <a:lnTo>
                    <a:pt x="116" y="223"/>
                  </a:lnTo>
                  <a:lnTo>
                    <a:pt x="115" y="223"/>
                  </a:lnTo>
                  <a:lnTo>
                    <a:pt x="115" y="242"/>
                  </a:lnTo>
                  <a:lnTo>
                    <a:pt x="115" y="244"/>
                  </a:lnTo>
                  <a:lnTo>
                    <a:pt x="114" y="246"/>
                  </a:lnTo>
                  <a:lnTo>
                    <a:pt x="113" y="248"/>
                  </a:lnTo>
                  <a:lnTo>
                    <a:pt x="111" y="249"/>
                  </a:lnTo>
                  <a:lnTo>
                    <a:pt x="109" y="250"/>
                  </a:lnTo>
                  <a:lnTo>
                    <a:pt x="106" y="251"/>
                  </a:lnTo>
                  <a:lnTo>
                    <a:pt x="27" y="251"/>
                  </a:lnTo>
                  <a:lnTo>
                    <a:pt x="24" y="250"/>
                  </a:lnTo>
                  <a:lnTo>
                    <a:pt x="22" y="249"/>
                  </a:lnTo>
                  <a:lnTo>
                    <a:pt x="20" y="248"/>
                  </a:lnTo>
                  <a:lnTo>
                    <a:pt x="19" y="246"/>
                  </a:lnTo>
                  <a:lnTo>
                    <a:pt x="18" y="244"/>
                  </a:lnTo>
                  <a:lnTo>
                    <a:pt x="18" y="242"/>
                  </a:lnTo>
                  <a:lnTo>
                    <a:pt x="18" y="223"/>
                  </a:lnTo>
                  <a:lnTo>
                    <a:pt x="17" y="223"/>
                  </a:lnTo>
                  <a:lnTo>
                    <a:pt x="16" y="223"/>
                  </a:lnTo>
                  <a:lnTo>
                    <a:pt x="16" y="223"/>
                  </a:lnTo>
                  <a:lnTo>
                    <a:pt x="16" y="222"/>
                  </a:lnTo>
                  <a:lnTo>
                    <a:pt x="15" y="222"/>
                  </a:lnTo>
                  <a:lnTo>
                    <a:pt x="14" y="222"/>
                  </a:lnTo>
                  <a:lnTo>
                    <a:pt x="13" y="222"/>
                  </a:lnTo>
                  <a:lnTo>
                    <a:pt x="10" y="221"/>
                  </a:lnTo>
                  <a:lnTo>
                    <a:pt x="7" y="220"/>
                  </a:lnTo>
                  <a:lnTo>
                    <a:pt x="5" y="218"/>
                  </a:lnTo>
                  <a:lnTo>
                    <a:pt x="4" y="215"/>
                  </a:lnTo>
                  <a:lnTo>
                    <a:pt x="3" y="212"/>
                  </a:lnTo>
                  <a:lnTo>
                    <a:pt x="2" y="202"/>
                  </a:lnTo>
                  <a:lnTo>
                    <a:pt x="1" y="192"/>
                  </a:lnTo>
                  <a:lnTo>
                    <a:pt x="1" y="183"/>
                  </a:lnTo>
                  <a:lnTo>
                    <a:pt x="0" y="175"/>
                  </a:lnTo>
                  <a:lnTo>
                    <a:pt x="0" y="167"/>
                  </a:lnTo>
                  <a:lnTo>
                    <a:pt x="0" y="158"/>
                  </a:lnTo>
                  <a:lnTo>
                    <a:pt x="0" y="150"/>
                  </a:lnTo>
                  <a:lnTo>
                    <a:pt x="0" y="142"/>
                  </a:lnTo>
                  <a:lnTo>
                    <a:pt x="0" y="134"/>
                  </a:lnTo>
                  <a:lnTo>
                    <a:pt x="1" y="125"/>
                  </a:lnTo>
                  <a:lnTo>
                    <a:pt x="1" y="115"/>
                  </a:lnTo>
                  <a:lnTo>
                    <a:pt x="2" y="105"/>
                  </a:lnTo>
                  <a:lnTo>
                    <a:pt x="3" y="101"/>
                  </a:lnTo>
                  <a:lnTo>
                    <a:pt x="5" y="97"/>
                  </a:lnTo>
                  <a:lnTo>
                    <a:pt x="7" y="93"/>
                  </a:lnTo>
                  <a:lnTo>
                    <a:pt x="10" y="90"/>
                  </a:lnTo>
                  <a:lnTo>
                    <a:pt x="14" y="88"/>
                  </a:lnTo>
                  <a:lnTo>
                    <a:pt x="18" y="86"/>
                  </a:lnTo>
                  <a:lnTo>
                    <a:pt x="22" y="85"/>
                  </a:lnTo>
                  <a:lnTo>
                    <a:pt x="30" y="85"/>
                  </a:lnTo>
                  <a:lnTo>
                    <a:pt x="37" y="84"/>
                  </a:lnTo>
                  <a:lnTo>
                    <a:pt x="44" y="84"/>
                  </a:lnTo>
                  <a:lnTo>
                    <a:pt x="49" y="84"/>
                  </a:lnTo>
                  <a:lnTo>
                    <a:pt x="55" y="83"/>
                  </a:lnTo>
                  <a:lnTo>
                    <a:pt x="59" y="83"/>
                  </a:lnTo>
                  <a:lnTo>
                    <a:pt x="64" y="83"/>
                  </a:lnTo>
                  <a:close/>
                  <a:moveTo>
                    <a:pt x="67" y="0"/>
                  </a:moveTo>
                  <a:lnTo>
                    <a:pt x="73" y="1"/>
                  </a:lnTo>
                  <a:lnTo>
                    <a:pt x="77" y="2"/>
                  </a:lnTo>
                  <a:lnTo>
                    <a:pt x="82" y="4"/>
                  </a:lnTo>
                  <a:lnTo>
                    <a:pt x="87" y="6"/>
                  </a:lnTo>
                  <a:lnTo>
                    <a:pt x="91" y="9"/>
                  </a:lnTo>
                  <a:lnTo>
                    <a:pt x="94" y="13"/>
                  </a:lnTo>
                  <a:lnTo>
                    <a:pt x="97" y="17"/>
                  </a:lnTo>
                  <a:lnTo>
                    <a:pt x="100" y="21"/>
                  </a:lnTo>
                  <a:lnTo>
                    <a:pt x="101" y="26"/>
                  </a:lnTo>
                  <a:lnTo>
                    <a:pt x="102" y="31"/>
                  </a:lnTo>
                  <a:lnTo>
                    <a:pt x="103" y="36"/>
                  </a:lnTo>
                  <a:lnTo>
                    <a:pt x="102" y="41"/>
                  </a:lnTo>
                  <a:lnTo>
                    <a:pt x="101" y="47"/>
                  </a:lnTo>
                  <a:lnTo>
                    <a:pt x="100" y="51"/>
                  </a:lnTo>
                  <a:lnTo>
                    <a:pt x="97" y="56"/>
                  </a:lnTo>
                  <a:lnTo>
                    <a:pt x="94" y="60"/>
                  </a:lnTo>
                  <a:lnTo>
                    <a:pt x="91" y="63"/>
                  </a:lnTo>
                  <a:lnTo>
                    <a:pt x="87" y="66"/>
                  </a:lnTo>
                  <a:lnTo>
                    <a:pt x="82" y="69"/>
                  </a:lnTo>
                  <a:lnTo>
                    <a:pt x="77" y="70"/>
                  </a:lnTo>
                  <a:lnTo>
                    <a:pt x="73" y="72"/>
                  </a:lnTo>
                  <a:lnTo>
                    <a:pt x="67" y="72"/>
                  </a:lnTo>
                  <a:lnTo>
                    <a:pt x="62" y="72"/>
                  </a:lnTo>
                  <a:lnTo>
                    <a:pt x="57" y="70"/>
                  </a:lnTo>
                  <a:lnTo>
                    <a:pt x="52" y="69"/>
                  </a:lnTo>
                  <a:lnTo>
                    <a:pt x="48" y="66"/>
                  </a:lnTo>
                  <a:lnTo>
                    <a:pt x="44" y="63"/>
                  </a:lnTo>
                  <a:lnTo>
                    <a:pt x="40" y="60"/>
                  </a:lnTo>
                  <a:lnTo>
                    <a:pt x="37" y="56"/>
                  </a:lnTo>
                  <a:lnTo>
                    <a:pt x="35" y="51"/>
                  </a:lnTo>
                  <a:lnTo>
                    <a:pt x="33" y="47"/>
                  </a:lnTo>
                  <a:lnTo>
                    <a:pt x="32" y="41"/>
                  </a:lnTo>
                  <a:lnTo>
                    <a:pt x="31" y="36"/>
                  </a:lnTo>
                  <a:lnTo>
                    <a:pt x="32" y="31"/>
                  </a:lnTo>
                  <a:lnTo>
                    <a:pt x="33" y="26"/>
                  </a:lnTo>
                  <a:lnTo>
                    <a:pt x="35" y="21"/>
                  </a:lnTo>
                  <a:lnTo>
                    <a:pt x="37" y="17"/>
                  </a:lnTo>
                  <a:lnTo>
                    <a:pt x="40" y="13"/>
                  </a:lnTo>
                  <a:lnTo>
                    <a:pt x="44" y="9"/>
                  </a:lnTo>
                  <a:lnTo>
                    <a:pt x="48" y="6"/>
                  </a:lnTo>
                  <a:lnTo>
                    <a:pt x="52" y="4"/>
                  </a:lnTo>
                  <a:lnTo>
                    <a:pt x="57" y="2"/>
                  </a:lnTo>
                  <a:lnTo>
                    <a:pt x="62" y="1"/>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Rectangle 35"/>
          <p:cNvSpPr>
            <a:spLocks noChangeArrowheads="1"/>
          </p:cNvSpPr>
          <p:nvPr/>
        </p:nvSpPr>
        <p:spPr bwMode="auto">
          <a:xfrm>
            <a:off x="1592803" y="6112555"/>
            <a:ext cx="560388"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Calibri" panose="020F0502020204030204" pitchFamily="34" charset="0"/>
              </a:rPr>
              <a:t>Source Editor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1" name="Rectangle 36"/>
          <p:cNvSpPr>
            <a:spLocks noChangeArrowheads="1"/>
          </p:cNvSpPr>
          <p:nvPr/>
        </p:nvSpPr>
        <p:spPr bwMode="auto">
          <a:xfrm>
            <a:off x="2042065" y="6112555"/>
            <a:ext cx="93663"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smtClean="0">
                <a:ln>
                  <a:noFill/>
                </a:ln>
                <a:solidFill>
                  <a:srgbClr val="FFFFFF"/>
                </a:solidFill>
                <a:effectLst/>
                <a:latin typeface="Calibri" panose="020F0502020204030204" pitchFamily="34" charset="0"/>
              </a:rPr>
              <a:t>4</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pSp>
        <p:nvGrpSpPr>
          <p:cNvPr id="42" name="Group 39"/>
          <p:cNvGrpSpPr>
            <a:grpSpLocks/>
          </p:cNvGrpSpPr>
          <p:nvPr/>
        </p:nvGrpSpPr>
        <p:grpSpPr bwMode="auto">
          <a:xfrm>
            <a:off x="5071269" y="3715430"/>
            <a:ext cx="496888" cy="455613"/>
            <a:chOff x="3932" y="973"/>
            <a:chExt cx="313" cy="287"/>
          </a:xfrm>
        </p:grpSpPr>
        <p:sp>
          <p:nvSpPr>
            <p:cNvPr id="36978" name="Freeform 37"/>
            <p:cNvSpPr>
              <a:spLocks noEditPoints="1"/>
            </p:cNvSpPr>
            <p:nvPr/>
          </p:nvSpPr>
          <p:spPr bwMode="auto">
            <a:xfrm>
              <a:off x="4012" y="973"/>
              <a:ext cx="233" cy="215"/>
            </a:xfrm>
            <a:custGeom>
              <a:avLst/>
              <a:gdLst>
                <a:gd name="T0" fmla="*/ 93 w 233"/>
                <a:gd name="T1" fmla="*/ 183 h 215"/>
                <a:gd name="T2" fmla="*/ 142 w 233"/>
                <a:gd name="T3" fmla="*/ 183 h 215"/>
                <a:gd name="T4" fmla="*/ 142 w 233"/>
                <a:gd name="T5" fmla="*/ 202 h 215"/>
                <a:gd name="T6" fmla="*/ 157 w 233"/>
                <a:gd name="T7" fmla="*/ 202 h 215"/>
                <a:gd name="T8" fmla="*/ 159 w 233"/>
                <a:gd name="T9" fmla="*/ 202 h 215"/>
                <a:gd name="T10" fmla="*/ 161 w 233"/>
                <a:gd name="T11" fmla="*/ 203 h 215"/>
                <a:gd name="T12" fmla="*/ 163 w 233"/>
                <a:gd name="T13" fmla="*/ 205 h 215"/>
                <a:gd name="T14" fmla="*/ 164 w 233"/>
                <a:gd name="T15" fmla="*/ 208 h 215"/>
                <a:gd name="T16" fmla="*/ 165 w 233"/>
                <a:gd name="T17" fmla="*/ 211 h 215"/>
                <a:gd name="T18" fmla="*/ 165 w 233"/>
                <a:gd name="T19" fmla="*/ 215 h 215"/>
                <a:gd name="T20" fmla="*/ 69 w 233"/>
                <a:gd name="T21" fmla="*/ 215 h 215"/>
                <a:gd name="T22" fmla="*/ 69 w 233"/>
                <a:gd name="T23" fmla="*/ 211 h 215"/>
                <a:gd name="T24" fmla="*/ 70 w 233"/>
                <a:gd name="T25" fmla="*/ 208 h 215"/>
                <a:gd name="T26" fmla="*/ 71 w 233"/>
                <a:gd name="T27" fmla="*/ 205 h 215"/>
                <a:gd name="T28" fmla="*/ 72 w 233"/>
                <a:gd name="T29" fmla="*/ 203 h 215"/>
                <a:gd name="T30" fmla="*/ 74 w 233"/>
                <a:gd name="T31" fmla="*/ 202 h 215"/>
                <a:gd name="T32" fmla="*/ 77 w 233"/>
                <a:gd name="T33" fmla="*/ 202 h 215"/>
                <a:gd name="T34" fmla="*/ 93 w 233"/>
                <a:gd name="T35" fmla="*/ 202 h 215"/>
                <a:gd name="T36" fmla="*/ 93 w 233"/>
                <a:gd name="T37" fmla="*/ 183 h 215"/>
                <a:gd name="T38" fmla="*/ 13 w 233"/>
                <a:gd name="T39" fmla="*/ 0 h 215"/>
                <a:gd name="T40" fmla="*/ 221 w 233"/>
                <a:gd name="T41" fmla="*/ 0 h 215"/>
                <a:gd name="T42" fmla="*/ 225 w 233"/>
                <a:gd name="T43" fmla="*/ 1 h 215"/>
                <a:gd name="T44" fmla="*/ 227 w 233"/>
                <a:gd name="T45" fmla="*/ 2 h 215"/>
                <a:gd name="T46" fmla="*/ 230 w 233"/>
                <a:gd name="T47" fmla="*/ 3 h 215"/>
                <a:gd name="T48" fmla="*/ 232 w 233"/>
                <a:gd name="T49" fmla="*/ 5 h 215"/>
                <a:gd name="T50" fmla="*/ 233 w 233"/>
                <a:gd name="T51" fmla="*/ 8 h 215"/>
                <a:gd name="T52" fmla="*/ 233 w 233"/>
                <a:gd name="T53" fmla="*/ 11 h 215"/>
                <a:gd name="T54" fmla="*/ 233 w 233"/>
                <a:gd name="T55" fmla="*/ 158 h 215"/>
                <a:gd name="T56" fmla="*/ 233 w 233"/>
                <a:gd name="T57" fmla="*/ 160 h 215"/>
                <a:gd name="T58" fmla="*/ 232 w 233"/>
                <a:gd name="T59" fmla="*/ 163 h 215"/>
                <a:gd name="T60" fmla="*/ 230 w 233"/>
                <a:gd name="T61" fmla="*/ 165 h 215"/>
                <a:gd name="T62" fmla="*/ 227 w 233"/>
                <a:gd name="T63" fmla="*/ 167 h 215"/>
                <a:gd name="T64" fmla="*/ 225 w 233"/>
                <a:gd name="T65" fmla="*/ 168 h 215"/>
                <a:gd name="T66" fmla="*/ 221 w 233"/>
                <a:gd name="T67" fmla="*/ 168 h 215"/>
                <a:gd name="T68" fmla="*/ 66 w 233"/>
                <a:gd name="T69" fmla="*/ 168 h 215"/>
                <a:gd name="T70" fmla="*/ 66 w 233"/>
                <a:gd name="T71" fmla="*/ 159 h 215"/>
                <a:gd name="T72" fmla="*/ 65 w 233"/>
                <a:gd name="T73" fmla="*/ 150 h 215"/>
                <a:gd name="T74" fmla="*/ 65 w 233"/>
                <a:gd name="T75" fmla="*/ 140 h 215"/>
                <a:gd name="T76" fmla="*/ 64 w 233"/>
                <a:gd name="T77" fmla="*/ 139 h 215"/>
                <a:gd name="T78" fmla="*/ 64 w 233"/>
                <a:gd name="T79" fmla="*/ 139 h 215"/>
                <a:gd name="T80" fmla="*/ 213 w 233"/>
                <a:gd name="T81" fmla="*/ 139 h 215"/>
                <a:gd name="T82" fmla="*/ 213 w 233"/>
                <a:gd name="T83" fmla="*/ 20 h 215"/>
                <a:gd name="T84" fmla="*/ 20 w 233"/>
                <a:gd name="T85" fmla="*/ 20 h 215"/>
                <a:gd name="T86" fmla="*/ 20 w 233"/>
                <a:gd name="T87" fmla="*/ 35 h 215"/>
                <a:gd name="T88" fmla="*/ 15 w 233"/>
                <a:gd name="T89" fmla="*/ 32 h 215"/>
                <a:gd name="T90" fmla="*/ 11 w 233"/>
                <a:gd name="T91" fmla="*/ 29 h 215"/>
                <a:gd name="T92" fmla="*/ 6 w 233"/>
                <a:gd name="T93" fmla="*/ 26 h 215"/>
                <a:gd name="T94" fmla="*/ 0 w 233"/>
                <a:gd name="T95" fmla="*/ 24 h 215"/>
                <a:gd name="T96" fmla="*/ 0 w 233"/>
                <a:gd name="T97" fmla="*/ 11 h 215"/>
                <a:gd name="T98" fmla="*/ 1 w 233"/>
                <a:gd name="T99" fmla="*/ 8 h 215"/>
                <a:gd name="T100" fmla="*/ 2 w 233"/>
                <a:gd name="T101" fmla="*/ 5 h 215"/>
                <a:gd name="T102" fmla="*/ 4 w 233"/>
                <a:gd name="T103" fmla="*/ 3 h 215"/>
                <a:gd name="T104" fmla="*/ 6 w 233"/>
                <a:gd name="T105" fmla="*/ 2 h 215"/>
                <a:gd name="T106" fmla="*/ 9 w 233"/>
                <a:gd name="T107" fmla="*/ 1 h 215"/>
                <a:gd name="T108" fmla="*/ 13 w 233"/>
                <a:gd name="T10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3" h="215">
                  <a:moveTo>
                    <a:pt x="93" y="183"/>
                  </a:moveTo>
                  <a:lnTo>
                    <a:pt x="142" y="183"/>
                  </a:lnTo>
                  <a:lnTo>
                    <a:pt x="142" y="202"/>
                  </a:lnTo>
                  <a:lnTo>
                    <a:pt x="157" y="202"/>
                  </a:lnTo>
                  <a:lnTo>
                    <a:pt x="159" y="202"/>
                  </a:lnTo>
                  <a:lnTo>
                    <a:pt x="161" y="203"/>
                  </a:lnTo>
                  <a:lnTo>
                    <a:pt x="163" y="205"/>
                  </a:lnTo>
                  <a:lnTo>
                    <a:pt x="164" y="208"/>
                  </a:lnTo>
                  <a:lnTo>
                    <a:pt x="165" y="211"/>
                  </a:lnTo>
                  <a:lnTo>
                    <a:pt x="165" y="215"/>
                  </a:lnTo>
                  <a:lnTo>
                    <a:pt x="69" y="215"/>
                  </a:lnTo>
                  <a:lnTo>
                    <a:pt x="69" y="211"/>
                  </a:lnTo>
                  <a:lnTo>
                    <a:pt x="70" y="208"/>
                  </a:lnTo>
                  <a:lnTo>
                    <a:pt x="71" y="205"/>
                  </a:lnTo>
                  <a:lnTo>
                    <a:pt x="72" y="203"/>
                  </a:lnTo>
                  <a:lnTo>
                    <a:pt x="74" y="202"/>
                  </a:lnTo>
                  <a:lnTo>
                    <a:pt x="77" y="202"/>
                  </a:lnTo>
                  <a:lnTo>
                    <a:pt x="93" y="202"/>
                  </a:lnTo>
                  <a:lnTo>
                    <a:pt x="93" y="183"/>
                  </a:lnTo>
                  <a:close/>
                  <a:moveTo>
                    <a:pt x="13" y="0"/>
                  </a:moveTo>
                  <a:lnTo>
                    <a:pt x="221" y="0"/>
                  </a:lnTo>
                  <a:lnTo>
                    <a:pt x="225" y="1"/>
                  </a:lnTo>
                  <a:lnTo>
                    <a:pt x="227" y="2"/>
                  </a:lnTo>
                  <a:lnTo>
                    <a:pt x="230" y="3"/>
                  </a:lnTo>
                  <a:lnTo>
                    <a:pt x="232" y="5"/>
                  </a:lnTo>
                  <a:lnTo>
                    <a:pt x="233" y="8"/>
                  </a:lnTo>
                  <a:lnTo>
                    <a:pt x="233" y="11"/>
                  </a:lnTo>
                  <a:lnTo>
                    <a:pt x="233" y="158"/>
                  </a:lnTo>
                  <a:lnTo>
                    <a:pt x="233" y="160"/>
                  </a:lnTo>
                  <a:lnTo>
                    <a:pt x="232" y="163"/>
                  </a:lnTo>
                  <a:lnTo>
                    <a:pt x="230" y="165"/>
                  </a:lnTo>
                  <a:lnTo>
                    <a:pt x="227" y="167"/>
                  </a:lnTo>
                  <a:lnTo>
                    <a:pt x="225" y="168"/>
                  </a:lnTo>
                  <a:lnTo>
                    <a:pt x="221" y="168"/>
                  </a:lnTo>
                  <a:lnTo>
                    <a:pt x="66" y="168"/>
                  </a:lnTo>
                  <a:lnTo>
                    <a:pt x="66" y="159"/>
                  </a:lnTo>
                  <a:lnTo>
                    <a:pt x="65" y="150"/>
                  </a:lnTo>
                  <a:lnTo>
                    <a:pt x="65" y="140"/>
                  </a:lnTo>
                  <a:lnTo>
                    <a:pt x="64" y="139"/>
                  </a:lnTo>
                  <a:lnTo>
                    <a:pt x="64" y="139"/>
                  </a:lnTo>
                  <a:lnTo>
                    <a:pt x="213" y="139"/>
                  </a:lnTo>
                  <a:lnTo>
                    <a:pt x="213" y="20"/>
                  </a:lnTo>
                  <a:lnTo>
                    <a:pt x="20" y="20"/>
                  </a:lnTo>
                  <a:lnTo>
                    <a:pt x="20" y="35"/>
                  </a:lnTo>
                  <a:lnTo>
                    <a:pt x="15" y="32"/>
                  </a:lnTo>
                  <a:lnTo>
                    <a:pt x="11" y="29"/>
                  </a:lnTo>
                  <a:lnTo>
                    <a:pt x="6" y="26"/>
                  </a:lnTo>
                  <a:lnTo>
                    <a:pt x="0" y="24"/>
                  </a:lnTo>
                  <a:lnTo>
                    <a:pt x="0" y="11"/>
                  </a:lnTo>
                  <a:lnTo>
                    <a:pt x="1" y="8"/>
                  </a:lnTo>
                  <a:lnTo>
                    <a:pt x="2" y="5"/>
                  </a:lnTo>
                  <a:lnTo>
                    <a:pt x="4" y="3"/>
                  </a:lnTo>
                  <a:lnTo>
                    <a:pt x="6" y="2"/>
                  </a:lnTo>
                  <a:lnTo>
                    <a:pt x="9" y="1"/>
                  </a:lnTo>
                  <a:lnTo>
                    <a:pt x="13"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9" name="Freeform 38"/>
            <p:cNvSpPr>
              <a:spLocks noEditPoints="1"/>
            </p:cNvSpPr>
            <p:nvPr/>
          </p:nvSpPr>
          <p:spPr bwMode="auto">
            <a:xfrm>
              <a:off x="3932" y="1010"/>
              <a:ext cx="133" cy="250"/>
            </a:xfrm>
            <a:custGeom>
              <a:avLst/>
              <a:gdLst>
                <a:gd name="T0" fmla="*/ 73 w 133"/>
                <a:gd name="T1" fmla="*/ 83 h 250"/>
                <a:gd name="T2" fmla="*/ 89 w 133"/>
                <a:gd name="T3" fmla="*/ 83 h 250"/>
                <a:gd name="T4" fmla="*/ 111 w 133"/>
                <a:gd name="T5" fmla="*/ 85 h 250"/>
                <a:gd name="T6" fmla="*/ 123 w 133"/>
                <a:gd name="T7" fmla="*/ 90 h 250"/>
                <a:gd name="T8" fmla="*/ 130 w 133"/>
                <a:gd name="T9" fmla="*/ 100 h 250"/>
                <a:gd name="T10" fmla="*/ 132 w 133"/>
                <a:gd name="T11" fmla="*/ 124 h 250"/>
                <a:gd name="T12" fmla="*/ 133 w 133"/>
                <a:gd name="T13" fmla="*/ 150 h 250"/>
                <a:gd name="T14" fmla="*/ 132 w 133"/>
                <a:gd name="T15" fmla="*/ 174 h 250"/>
                <a:gd name="T16" fmla="*/ 131 w 133"/>
                <a:gd name="T17" fmla="*/ 201 h 250"/>
                <a:gd name="T18" fmla="*/ 127 w 133"/>
                <a:gd name="T19" fmla="*/ 217 h 250"/>
                <a:gd name="T20" fmla="*/ 120 w 133"/>
                <a:gd name="T21" fmla="*/ 221 h 250"/>
                <a:gd name="T22" fmla="*/ 117 w 133"/>
                <a:gd name="T23" fmla="*/ 222 h 250"/>
                <a:gd name="T24" fmla="*/ 116 w 133"/>
                <a:gd name="T25" fmla="*/ 222 h 250"/>
                <a:gd name="T26" fmla="*/ 114 w 133"/>
                <a:gd name="T27" fmla="*/ 243 h 250"/>
                <a:gd name="T28" fmla="*/ 110 w 133"/>
                <a:gd name="T29" fmla="*/ 248 h 250"/>
                <a:gd name="T30" fmla="*/ 26 w 133"/>
                <a:gd name="T31" fmla="*/ 250 h 250"/>
                <a:gd name="T32" fmla="*/ 20 w 133"/>
                <a:gd name="T33" fmla="*/ 247 h 250"/>
                <a:gd name="T34" fmla="*/ 18 w 133"/>
                <a:gd name="T35" fmla="*/ 241 h 250"/>
                <a:gd name="T36" fmla="*/ 16 w 133"/>
                <a:gd name="T37" fmla="*/ 222 h 250"/>
                <a:gd name="T38" fmla="*/ 15 w 133"/>
                <a:gd name="T39" fmla="*/ 222 h 250"/>
                <a:gd name="T40" fmla="*/ 10 w 133"/>
                <a:gd name="T41" fmla="*/ 220 h 250"/>
                <a:gd name="T42" fmla="*/ 3 w 133"/>
                <a:gd name="T43" fmla="*/ 214 h 250"/>
                <a:gd name="T44" fmla="*/ 1 w 133"/>
                <a:gd name="T45" fmla="*/ 192 h 250"/>
                <a:gd name="T46" fmla="*/ 0 w 133"/>
                <a:gd name="T47" fmla="*/ 166 h 250"/>
                <a:gd name="T48" fmla="*/ 0 w 133"/>
                <a:gd name="T49" fmla="*/ 142 h 250"/>
                <a:gd name="T50" fmla="*/ 1 w 133"/>
                <a:gd name="T51" fmla="*/ 114 h 250"/>
                <a:gd name="T52" fmla="*/ 4 w 133"/>
                <a:gd name="T53" fmla="*/ 96 h 250"/>
                <a:gd name="T54" fmla="*/ 13 w 133"/>
                <a:gd name="T55" fmla="*/ 87 h 250"/>
                <a:gd name="T56" fmla="*/ 29 w 133"/>
                <a:gd name="T57" fmla="*/ 84 h 250"/>
                <a:gd name="T58" fmla="*/ 49 w 133"/>
                <a:gd name="T59" fmla="*/ 83 h 250"/>
                <a:gd name="T60" fmla="*/ 64 w 133"/>
                <a:gd name="T61" fmla="*/ 83 h 250"/>
                <a:gd name="T62" fmla="*/ 77 w 133"/>
                <a:gd name="T63" fmla="*/ 1 h 250"/>
                <a:gd name="T64" fmla="*/ 90 w 133"/>
                <a:gd name="T65" fmla="*/ 9 h 250"/>
                <a:gd name="T66" fmla="*/ 99 w 133"/>
                <a:gd name="T67" fmla="*/ 20 h 250"/>
                <a:gd name="T68" fmla="*/ 103 w 133"/>
                <a:gd name="T69" fmla="*/ 35 h 250"/>
                <a:gd name="T70" fmla="*/ 99 w 133"/>
                <a:gd name="T71" fmla="*/ 51 h 250"/>
                <a:gd name="T72" fmla="*/ 90 w 133"/>
                <a:gd name="T73" fmla="*/ 63 h 250"/>
                <a:gd name="T74" fmla="*/ 77 w 133"/>
                <a:gd name="T75" fmla="*/ 70 h 250"/>
                <a:gd name="T76" fmla="*/ 61 w 133"/>
                <a:gd name="T77" fmla="*/ 71 h 250"/>
                <a:gd name="T78" fmla="*/ 47 w 133"/>
                <a:gd name="T79" fmla="*/ 65 h 250"/>
                <a:gd name="T80" fmla="*/ 37 w 133"/>
                <a:gd name="T81" fmla="*/ 55 h 250"/>
                <a:gd name="T82" fmla="*/ 31 w 133"/>
                <a:gd name="T83" fmla="*/ 41 h 250"/>
                <a:gd name="T84" fmla="*/ 32 w 133"/>
                <a:gd name="T85" fmla="*/ 25 h 250"/>
                <a:gd name="T86" fmla="*/ 40 w 133"/>
                <a:gd name="T87" fmla="*/ 12 h 250"/>
                <a:gd name="T88" fmla="*/ 52 w 133"/>
                <a:gd name="T89" fmla="*/ 3 h 250"/>
                <a:gd name="T90" fmla="*/ 67 w 133"/>
                <a:gd name="T9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50">
                  <a:moveTo>
                    <a:pt x="64" y="83"/>
                  </a:moveTo>
                  <a:lnTo>
                    <a:pt x="69" y="83"/>
                  </a:lnTo>
                  <a:lnTo>
                    <a:pt x="73" y="83"/>
                  </a:lnTo>
                  <a:lnTo>
                    <a:pt x="78" y="83"/>
                  </a:lnTo>
                  <a:lnTo>
                    <a:pt x="83" y="83"/>
                  </a:lnTo>
                  <a:lnTo>
                    <a:pt x="89" y="83"/>
                  </a:lnTo>
                  <a:lnTo>
                    <a:pt x="96" y="84"/>
                  </a:lnTo>
                  <a:lnTo>
                    <a:pt x="103" y="84"/>
                  </a:lnTo>
                  <a:lnTo>
                    <a:pt x="111" y="85"/>
                  </a:lnTo>
                  <a:lnTo>
                    <a:pt x="115" y="85"/>
                  </a:lnTo>
                  <a:lnTo>
                    <a:pt x="119" y="87"/>
                  </a:lnTo>
                  <a:lnTo>
                    <a:pt x="123" y="90"/>
                  </a:lnTo>
                  <a:lnTo>
                    <a:pt x="126" y="93"/>
                  </a:lnTo>
                  <a:lnTo>
                    <a:pt x="128" y="96"/>
                  </a:lnTo>
                  <a:lnTo>
                    <a:pt x="130" y="100"/>
                  </a:lnTo>
                  <a:lnTo>
                    <a:pt x="131" y="104"/>
                  </a:lnTo>
                  <a:lnTo>
                    <a:pt x="131" y="114"/>
                  </a:lnTo>
                  <a:lnTo>
                    <a:pt x="132" y="124"/>
                  </a:lnTo>
                  <a:lnTo>
                    <a:pt x="132" y="133"/>
                  </a:lnTo>
                  <a:lnTo>
                    <a:pt x="133" y="142"/>
                  </a:lnTo>
                  <a:lnTo>
                    <a:pt x="133" y="150"/>
                  </a:lnTo>
                  <a:lnTo>
                    <a:pt x="133" y="158"/>
                  </a:lnTo>
                  <a:lnTo>
                    <a:pt x="133" y="166"/>
                  </a:lnTo>
                  <a:lnTo>
                    <a:pt x="132" y="174"/>
                  </a:lnTo>
                  <a:lnTo>
                    <a:pt x="132" y="183"/>
                  </a:lnTo>
                  <a:lnTo>
                    <a:pt x="131" y="192"/>
                  </a:lnTo>
                  <a:lnTo>
                    <a:pt x="131" y="201"/>
                  </a:lnTo>
                  <a:lnTo>
                    <a:pt x="130" y="211"/>
                  </a:lnTo>
                  <a:lnTo>
                    <a:pt x="129" y="214"/>
                  </a:lnTo>
                  <a:lnTo>
                    <a:pt x="127" y="217"/>
                  </a:lnTo>
                  <a:lnTo>
                    <a:pt x="125" y="219"/>
                  </a:lnTo>
                  <a:lnTo>
                    <a:pt x="123" y="220"/>
                  </a:lnTo>
                  <a:lnTo>
                    <a:pt x="120" y="221"/>
                  </a:lnTo>
                  <a:lnTo>
                    <a:pt x="118" y="221"/>
                  </a:lnTo>
                  <a:lnTo>
                    <a:pt x="117" y="222"/>
                  </a:lnTo>
                  <a:lnTo>
                    <a:pt x="117" y="222"/>
                  </a:lnTo>
                  <a:lnTo>
                    <a:pt x="117" y="222"/>
                  </a:lnTo>
                  <a:lnTo>
                    <a:pt x="116" y="222"/>
                  </a:lnTo>
                  <a:lnTo>
                    <a:pt x="116" y="222"/>
                  </a:lnTo>
                  <a:lnTo>
                    <a:pt x="115" y="222"/>
                  </a:lnTo>
                  <a:lnTo>
                    <a:pt x="115" y="241"/>
                  </a:lnTo>
                  <a:lnTo>
                    <a:pt x="114" y="243"/>
                  </a:lnTo>
                  <a:lnTo>
                    <a:pt x="114" y="245"/>
                  </a:lnTo>
                  <a:lnTo>
                    <a:pt x="112" y="247"/>
                  </a:lnTo>
                  <a:lnTo>
                    <a:pt x="110" y="248"/>
                  </a:lnTo>
                  <a:lnTo>
                    <a:pt x="108" y="249"/>
                  </a:lnTo>
                  <a:lnTo>
                    <a:pt x="106" y="250"/>
                  </a:lnTo>
                  <a:lnTo>
                    <a:pt x="26" y="250"/>
                  </a:lnTo>
                  <a:lnTo>
                    <a:pt x="24" y="249"/>
                  </a:lnTo>
                  <a:lnTo>
                    <a:pt x="22" y="248"/>
                  </a:lnTo>
                  <a:lnTo>
                    <a:pt x="20" y="247"/>
                  </a:lnTo>
                  <a:lnTo>
                    <a:pt x="19" y="245"/>
                  </a:lnTo>
                  <a:lnTo>
                    <a:pt x="18" y="243"/>
                  </a:lnTo>
                  <a:lnTo>
                    <a:pt x="18" y="241"/>
                  </a:lnTo>
                  <a:lnTo>
                    <a:pt x="18" y="222"/>
                  </a:lnTo>
                  <a:lnTo>
                    <a:pt x="16" y="222"/>
                  </a:lnTo>
                  <a:lnTo>
                    <a:pt x="16" y="222"/>
                  </a:lnTo>
                  <a:lnTo>
                    <a:pt x="16" y="222"/>
                  </a:lnTo>
                  <a:lnTo>
                    <a:pt x="15" y="222"/>
                  </a:lnTo>
                  <a:lnTo>
                    <a:pt x="15" y="222"/>
                  </a:lnTo>
                  <a:lnTo>
                    <a:pt x="14" y="221"/>
                  </a:lnTo>
                  <a:lnTo>
                    <a:pt x="12" y="221"/>
                  </a:lnTo>
                  <a:lnTo>
                    <a:pt x="10" y="220"/>
                  </a:lnTo>
                  <a:lnTo>
                    <a:pt x="7" y="219"/>
                  </a:lnTo>
                  <a:lnTo>
                    <a:pt x="5" y="217"/>
                  </a:lnTo>
                  <a:lnTo>
                    <a:pt x="3" y="214"/>
                  </a:lnTo>
                  <a:lnTo>
                    <a:pt x="3" y="211"/>
                  </a:lnTo>
                  <a:lnTo>
                    <a:pt x="2" y="201"/>
                  </a:lnTo>
                  <a:lnTo>
                    <a:pt x="1" y="192"/>
                  </a:lnTo>
                  <a:lnTo>
                    <a:pt x="0" y="183"/>
                  </a:lnTo>
                  <a:lnTo>
                    <a:pt x="0" y="174"/>
                  </a:lnTo>
                  <a:lnTo>
                    <a:pt x="0" y="166"/>
                  </a:lnTo>
                  <a:lnTo>
                    <a:pt x="0" y="158"/>
                  </a:lnTo>
                  <a:lnTo>
                    <a:pt x="0" y="150"/>
                  </a:lnTo>
                  <a:lnTo>
                    <a:pt x="0" y="142"/>
                  </a:lnTo>
                  <a:lnTo>
                    <a:pt x="0" y="133"/>
                  </a:lnTo>
                  <a:lnTo>
                    <a:pt x="1" y="124"/>
                  </a:lnTo>
                  <a:lnTo>
                    <a:pt x="1" y="114"/>
                  </a:lnTo>
                  <a:lnTo>
                    <a:pt x="2" y="104"/>
                  </a:lnTo>
                  <a:lnTo>
                    <a:pt x="3" y="100"/>
                  </a:lnTo>
                  <a:lnTo>
                    <a:pt x="4" y="96"/>
                  </a:lnTo>
                  <a:lnTo>
                    <a:pt x="7" y="93"/>
                  </a:lnTo>
                  <a:lnTo>
                    <a:pt x="10" y="90"/>
                  </a:lnTo>
                  <a:lnTo>
                    <a:pt x="13" y="87"/>
                  </a:lnTo>
                  <a:lnTo>
                    <a:pt x="17" y="85"/>
                  </a:lnTo>
                  <a:lnTo>
                    <a:pt x="21" y="85"/>
                  </a:lnTo>
                  <a:lnTo>
                    <a:pt x="29" y="84"/>
                  </a:lnTo>
                  <a:lnTo>
                    <a:pt x="37" y="84"/>
                  </a:lnTo>
                  <a:lnTo>
                    <a:pt x="43" y="83"/>
                  </a:lnTo>
                  <a:lnTo>
                    <a:pt x="49" y="83"/>
                  </a:lnTo>
                  <a:lnTo>
                    <a:pt x="54" y="83"/>
                  </a:lnTo>
                  <a:lnTo>
                    <a:pt x="59" y="83"/>
                  </a:lnTo>
                  <a:lnTo>
                    <a:pt x="64" y="83"/>
                  </a:lnTo>
                  <a:close/>
                  <a:moveTo>
                    <a:pt x="67" y="0"/>
                  </a:moveTo>
                  <a:lnTo>
                    <a:pt x="72" y="0"/>
                  </a:lnTo>
                  <a:lnTo>
                    <a:pt x="77" y="1"/>
                  </a:lnTo>
                  <a:lnTo>
                    <a:pt x="82" y="3"/>
                  </a:lnTo>
                  <a:lnTo>
                    <a:pt x="86" y="5"/>
                  </a:lnTo>
                  <a:lnTo>
                    <a:pt x="90" y="9"/>
                  </a:lnTo>
                  <a:lnTo>
                    <a:pt x="94" y="12"/>
                  </a:lnTo>
                  <a:lnTo>
                    <a:pt x="97" y="16"/>
                  </a:lnTo>
                  <a:lnTo>
                    <a:pt x="99" y="20"/>
                  </a:lnTo>
                  <a:lnTo>
                    <a:pt x="101" y="25"/>
                  </a:lnTo>
                  <a:lnTo>
                    <a:pt x="102" y="30"/>
                  </a:lnTo>
                  <a:lnTo>
                    <a:pt x="103" y="35"/>
                  </a:lnTo>
                  <a:lnTo>
                    <a:pt x="102" y="41"/>
                  </a:lnTo>
                  <a:lnTo>
                    <a:pt x="101" y="46"/>
                  </a:lnTo>
                  <a:lnTo>
                    <a:pt x="99" y="51"/>
                  </a:lnTo>
                  <a:lnTo>
                    <a:pt x="97" y="55"/>
                  </a:lnTo>
                  <a:lnTo>
                    <a:pt x="94" y="59"/>
                  </a:lnTo>
                  <a:lnTo>
                    <a:pt x="90" y="63"/>
                  </a:lnTo>
                  <a:lnTo>
                    <a:pt x="86" y="65"/>
                  </a:lnTo>
                  <a:lnTo>
                    <a:pt x="82" y="68"/>
                  </a:lnTo>
                  <a:lnTo>
                    <a:pt x="77" y="70"/>
                  </a:lnTo>
                  <a:lnTo>
                    <a:pt x="72" y="71"/>
                  </a:lnTo>
                  <a:lnTo>
                    <a:pt x="67" y="71"/>
                  </a:lnTo>
                  <a:lnTo>
                    <a:pt x="61" y="71"/>
                  </a:lnTo>
                  <a:lnTo>
                    <a:pt x="56" y="70"/>
                  </a:lnTo>
                  <a:lnTo>
                    <a:pt x="52" y="68"/>
                  </a:lnTo>
                  <a:lnTo>
                    <a:pt x="47" y="65"/>
                  </a:lnTo>
                  <a:lnTo>
                    <a:pt x="43" y="63"/>
                  </a:lnTo>
                  <a:lnTo>
                    <a:pt x="40" y="59"/>
                  </a:lnTo>
                  <a:lnTo>
                    <a:pt x="37" y="55"/>
                  </a:lnTo>
                  <a:lnTo>
                    <a:pt x="34" y="51"/>
                  </a:lnTo>
                  <a:lnTo>
                    <a:pt x="32" y="46"/>
                  </a:lnTo>
                  <a:lnTo>
                    <a:pt x="31" y="41"/>
                  </a:lnTo>
                  <a:lnTo>
                    <a:pt x="31" y="35"/>
                  </a:lnTo>
                  <a:lnTo>
                    <a:pt x="31" y="30"/>
                  </a:lnTo>
                  <a:lnTo>
                    <a:pt x="32" y="25"/>
                  </a:lnTo>
                  <a:lnTo>
                    <a:pt x="34" y="20"/>
                  </a:lnTo>
                  <a:lnTo>
                    <a:pt x="37" y="16"/>
                  </a:lnTo>
                  <a:lnTo>
                    <a:pt x="40" y="12"/>
                  </a:lnTo>
                  <a:lnTo>
                    <a:pt x="43" y="9"/>
                  </a:lnTo>
                  <a:lnTo>
                    <a:pt x="47" y="5"/>
                  </a:lnTo>
                  <a:lnTo>
                    <a:pt x="52" y="3"/>
                  </a:lnTo>
                  <a:lnTo>
                    <a:pt x="56" y="1"/>
                  </a:lnTo>
                  <a:lnTo>
                    <a:pt x="61"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Rectangle 40"/>
          <p:cNvSpPr>
            <a:spLocks noChangeArrowheads="1"/>
          </p:cNvSpPr>
          <p:nvPr/>
        </p:nvSpPr>
        <p:spPr bwMode="auto">
          <a:xfrm>
            <a:off x="4951748" y="4221271"/>
            <a:ext cx="591509"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Calibri" panose="020F0502020204030204" pitchFamily="34" charset="0"/>
              </a:rPr>
              <a:t>Paper</a:t>
            </a:r>
            <a:r>
              <a:rPr kumimoji="0" lang="en-US" altLang="en-US" sz="600" b="1" i="0" u="none" strike="noStrike" cap="none" normalizeH="0" dirty="0" smtClean="0">
                <a:ln>
                  <a:noFill/>
                </a:ln>
                <a:solidFill>
                  <a:srgbClr val="FFFFFF"/>
                </a:solidFill>
                <a:effectLst/>
                <a:latin typeface="Calibri" panose="020F0502020204030204" pitchFamily="34" charset="0"/>
              </a:rPr>
              <a:t> Char</a:t>
            </a:r>
            <a:r>
              <a:rPr kumimoji="0" lang="en-US" altLang="en-US" sz="600" b="1" i="0" u="none" strike="noStrike" cap="none" normalizeH="0" baseline="0" dirty="0" smtClean="0">
                <a:ln>
                  <a:noFill/>
                </a:ln>
                <a:solidFill>
                  <a:srgbClr val="FFFFFF"/>
                </a:solidFill>
                <a:effectLst/>
                <a:latin typeface="Calibri" panose="020F0502020204030204" pitchFamily="34" charset="0"/>
              </a:rPr>
              <a:t>t Editor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44" name="Group 43"/>
          <p:cNvGrpSpPr>
            <a:grpSpLocks/>
          </p:cNvGrpSpPr>
          <p:nvPr/>
        </p:nvGrpSpPr>
        <p:grpSpPr bwMode="auto">
          <a:xfrm>
            <a:off x="4976985" y="5070209"/>
            <a:ext cx="495300" cy="455613"/>
            <a:chOff x="3879" y="2366"/>
            <a:chExt cx="312" cy="287"/>
          </a:xfrm>
        </p:grpSpPr>
        <p:sp>
          <p:nvSpPr>
            <p:cNvPr id="36976" name="Freeform 41"/>
            <p:cNvSpPr>
              <a:spLocks noEditPoints="1"/>
            </p:cNvSpPr>
            <p:nvPr/>
          </p:nvSpPr>
          <p:spPr bwMode="auto">
            <a:xfrm>
              <a:off x="3960" y="2366"/>
              <a:ext cx="231" cy="215"/>
            </a:xfrm>
            <a:custGeom>
              <a:avLst/>
              <a:gdLst>
                <a:gd name="T0" fmla="*/ 91 w 231"/>
                <a:gd name="T1" fmla="*/ 183 h 215"/>
                <a:gd name="T2" fmla="*/ 140 w 231"/>
                <a:gd name="T3" fmla="*/ 183 h 215"/>
                <a:gd name="T4" fmla="*/ 140 w 231"/>
                <a:gd name="T5" fmla="*/ 202 h 215"/>
                <a:gd name="T6" fmla="*/ 156 w 231"/>
                <a:gd name="T7" fmla="*/ 202 h 215"/>
                <a:gd name="T8" fmla="*/ 158 w 231"/>
                <a:gd name="T9" fmla="*/ 202 h 215"/>
                <a:gd name="T10" fmla="*/ 160 w 231"/>
                <a:gd name="T11" fmla="*/ 203 h 215"/>
                <a:gd name="T12" fmla="*/ 161 w 231"/>
                <a:gd name="T13" fmla="*/ 205 h 215"/>
                <a:gd name="T14" fmla="*/ 162 w 231"/>
                <a:gd name="T15" fmla="*/ 208 h 215"/>
                <a:gd name="T16" fmla="*/ 163 w 231"/>
                <a:gd name="T17" fmla="*/ 211 h 215"/>
                <a:gd name="T18" fmla="*/ 163 w 231"/>
                <a:gd name="T19" fmla="*/ 215 h 215"/>
                <a:gd name="T20" fmla="*/ 68 w 231"/>
                <a:gd name="T21" fmla="*/ 215 h 215"/>
                <a:gd name="T22" fmla="*/ 68 w 231"/>
                <a:gd name="T23" fmla="*/ 211 h 215"/>
                <a:gd name="T24" fmla="*/ 69 w 231"/>
                <a:gd name="T25" fmla="*/ 208 h 215"/>
                <a:gd name="T26" fmla="*/ 70 w 231"/>
                <a:gd name="T27" fmla="*/ 205 h 215"/>
                <a:gd name="T28" fmla="*/ 71 w 231"/>
                <a:gd name="T29" fmla="*/ 203 h 215"/>
                <a:gd name="T30" fmla="*/ 73 w 231"/>
                <a:gd name="T31" fmla="*/ 202 h 215"/>
                <a:gd name="T32" fmla="*/ 76 w 231"/>
                <a:gd name="T33" fmla="*/ 202 h 215"/>
                <a:gd name="T34" fmla="*/ 91 w 231"/>
                <a:gd name="T35" fmla="*/ 202 h 215"/>
                <a:gd name="T36" fmla="*/ 91 w 231"/>
                <a:gd name="T37" fmla="*/ 183 h 215"/>
                <a:gd name="T38" fmla="*/ 12 w 231"/>
                <a:gd name="T39" fmla="*/ 0 h 215"/>
                <a:gd name="T40" fmla="*/ 219 w 231"/>
                <a:gd name="T41" fmla="*/ 0 h 215"/>
                <a:gd name="T42" fmla="*/ 223 w 231"/>
                <a:gd name="T43" fmla="*/ 1 h 215"/>
                <a:gd name="T44" fmla="*/ 225 w 231"/>
                <a:gd name="T45" fmla="*/ 1 h 215"/>
                <a:gd name="T46" fmla="*/ 228 w 231"/>
                <a:gd name="T47" fmla="*/ 3 h 215"/>
                <a:gd name="T48" fmla="*/ 230 w 231"/>
                <a:gd name="T49" fmla="*/ 5 h 215"/>
                <a:gd name="T50" fmla="*/ 231 w 231"/>
                <a:gd name="T51" fmla="*/ 8 h 215"/>
                <a:gd name="T52" fmla="*/ 231 w 231"/>
                <a:gd name="T53" fmla="*/ 11 h 215"/>
                <a:gd name="T54" fmla="*/ 231 w 231"/>
                <a:gd name="T55" fmla="*/ 157 h 215"/>
                <a:gd name="T56" fmla="*/ 231 w 231"/>
                <a:gd name="T57" fmla="*/ 160 h 215"/>
                <a:gd name="T58" fmla="*/ 230 w 231"/>
                <a:gd name="T59" fmla="*/ 163 h 215"/>
                <a:gd name="T60" fmla="*/ 228 w 231"/>
                <a:gd name="T61" fmla="*/ 165 h 215"/>
                <a:gd name="T62" fmla="*/ 225 w 231"/>
                <a:gd name="T63" fmla="*/ 166 h 215"/>
                <a:gd name="T64" fmla="*/ 223 w 231"/>
                <a:gd name="T65" fmla="*/ 168 h 215"/>
                <a:gd name="T66" fmla="*/ 219 w 231"/>
                <a:gd name="T67" fmla="*/ 168 h 215"/>
                <a:gd name="T68" fmla="*/ 65 w 231"/>
                <a:gd name="T69" fmla="*/ 168 h 215"/>
                <a:gd name="T70" fmla="*/ 65 w 231"/>
                <a:gd name="T71" fmla="*/ 159 h 215"/>
                <a:gd name="T72" fmla="*/ 64 w 231"/>
                <a:gd name="T73" fmla="*/ 150 h 215"/>
                <a:gd name="T74" fmla="*/ 64 w 231"/>
                <a:gd name="T75" fmla="*/ 140 h 215"/>
                <a:gd name="T76" fmla="*/ 63 w 231"/>
                <a:gd name="T77" fmla="*/ 139 h 215"/>
                <a:gd name="T78" fmla="*/ 63 w 231"/>
                <a:gd name="T79" fmla="*/ 139 h 215"/>
                <a:gd name="T80" fmla="*/ 211 w 231"/>
                <a:gd name="T81" fmla="*/ 139 h 215"/>
                <a:gd name="T82" fmla="*/ 211 w 231"/>
                <a:gd name="T83" fmla="*/ 20 h 215"/>
                <a:gd name="T84" fmla="*/ 19 w 231"/>
                <a:gd name="T85" fmla="*/ 20 h 215"/>
                <a:gd name="T86" fmla="*/ 19 w 231"/>
                <a:gd name="T87" fmla="*/ 35 h 215"/>
                <a:gd name="T88" fmla="*/ 15 w 231"/>
                <a:gd name="T89" fmla="*/ 32 h 215"/>
                <a:gd name="T90" fmla="*/ 10 w 231"/>
                <a:gd name="T91" fmla="*/ 29 h 215"/>
                <a:gd name="T92" fmla="*/ 5 w 231"/>
                <a:gd name="T93" fmla="*/ 26 h 215"/>
                <a:gd name="T94" fmla="*/ 0 w 231"/>
                <a:gd name="T95" fmla="*/ 24 h 215"/>
                <a:gd name="T96" fmla="*/ 0 w 231"/>
                <a:gd name="T97" fmla="*/ 11 h 215"/>
                <a:gd name="T98" fmla="*/ 0 w 231"/>
                <a:gd name="T99" fmla="*/ 8 h 215"/>
                <a:gd name="T100" fmla="*/ 2 w 231"/>
                <a:gd name="T101" fmla="*/ 5 h 215"/>
                <a:gd name="T102" fmla="*/ 3 w 231"/>
                <a:gd name="T103" fmla="*/ 3 h 215"/>
                <a:gd name="T104" fmla="*/ 6 w 231"/>
                <a:gd name="T105" fmla="*/ 1 h 215"/>
                <a:gd name="T106" fmla="*/ 9 w 231"/>
                <a:gd name="T107" fmla="*/ 1 h 215"/>
                <a:gd name="T108" fmla="*/ 12 w 231"/>
                <a:gd name="T10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1" h="215">
                  <a:moveTo>
                    <a:pt x="91" y="183"/>
                  </a:moveTo>
                  <a:lnTo>
                    <a:pt x="140" y="183"/>
                  </a:lnTo>
                  <a:lnTo>
                    <a:pt x="140" y="202"/>
                  </a:lnTo>
                  <a:lnTo>
                    <a:pt x="156" y="202"/>
                  </a:lnTo>
                  <a:lnTo>
                    <a:pt x="158" y="202"/>
                  </a:lnTo>
                  <a:lnTo>
                    <a:pt x="160" y="203"/>
                  </a:lnTo>
                  <a:lnTo>
                    <a:pt x="161" y="205"/>
                  </a:lnTo>
                  <a:lnTo>
                    <a:pt x="162" y="208"/>
                  </a:lnTo>
                  <a:lnTo>
                    <a:pt x="163" y="211"/>
                  </a:lnTo>
                  <a:lnTo>
                    <a:pt x="163" y="215"/>
                  </a:lnTo>
                  <a:lnTo>
                    <a:pt x="68" y="215"/>
                  </a:lnTo>
                  <a:lnTo>
                    <a:pt x="68" y="211"/>
                  </a:lnTo>
                  <a:lnTo>
                    <a:pt x="69" y="208"/>
                  </a:lnTo>
                  <a:lnTo>
                    <a:pt x="70" y="205"/>
                  </a:lnTo>
                  <a:lnTo>
                    <a:pt x="71" y="203"/>
                  </a:lnTo>
                  <a:lnTo>
                    <a:pt x="73" y="202"/>
                  </a:lnTo>
                  <a:lnTo>
                    <a:pt x="76" y="202"/>
                  </a:lnTo>
                  <a:lnTo>
                    <a:pt x="91" y="202"/>
                  </a:lnTo>
                  <a:lnTo>
                    <a:pt x="91" y="183"/>
                  </a:lnTo>
                  <a:close/>
                  <a:moveTo>
                    <a:pt x="12" y="0"/>
                  </a:moveTo>
                  <a:lnTo>
                    <a:pt x="219" y="0"/>
                  </a:lnTo>
                  <a:lnTo>
                    <a:pt x="223" y="1"/>
                  </a:lnTo>
                  <a:lnTo>
                    <a:pt x="225" y="1"/>
                  </a:lnTo>
                  <a:lnTo>
                    <a:pt x="228" y="3"/>
                  </a:lnTo>
                  <a:lnTo>
                    <a:pt x="230" y="5"/>
                  </a:lnTo>
                  <a:lnTo>
                    <a:pt x="231" y="8"/>
                  </a:lnTo>
                  <a:lnTo>
                    <a:pt x="231" y="11"/>
                  </a:lnTo>
                  <a:lnTo>
                    <a:pt x="231" y="157"/>
                  </a:lnTo>
                  <a:lnTo>
                    <a:pt x="231" y="160"/>
                  </a:lnTo>
                  <a:lnTo>
                    <a:pt x="230" y="163"/>
                  </a:lnTo>
                  <a:lnTo>
                    <a:pt x="228" y="165"/>
                  </a:lnTo>
                  <a:lnTo>
                    <a:pt x="225" y="166"/>
                  </a:lnTo>
                  <a:lnTo>
                    <a:pt x="223" y="168"/>
                  </a:lnTo>
                  <a:lnTo>
                    <a:pt x="219" y="168"/>
                  </a:lnTo>
                  <a:lnTo>
                    <a:pt x="65" y="168"/>
                  </a:lnTo>
                  <a:lnTo>
                    <a:pt x="65" y="159"/>
                  </a:lnTo>
                  <a:lnTo>
                    <a:pt x="64" y="150"/>
                  </a:lnTo>
                  <a:lnTo>
                    <a:pt x="64" y="140"/>
                  </a:lnTo>
                  <a:lnTo>
                    <a:pt x="63" y="139"/>
                  </a:lnTo>
                  <a:lnTo>
                    <a:pt x="63" y="139"/>
                  </a:lnTo>
                  <a:lnTo>
                    <a:pt x="211" y="139"/>
                  </a:lnTo>
                  <a:lnTo>
                    <a:pt x="211" y="20"/>
                  </a:lnTo>
                  <a:lnTo>
                    <a:pt x="19" y="20"/>
                  </a:lnTo>
                  <a:lnTo>
                    <a:pt x="19" y="35"/>
                  </a:lnTo>
                  <a:lnTo>
                    <a:pt x="15" y="32"/>
                  </a:lnTo>
                  <a:lnTo>
                    <a:pt x="10" y="29"/>
                  </a:lnTo>
                  <a:lnTo>
                    <a:pt x="5" y="26"/>
                  </a:lnTo>
                  <a:lnTo>
                    <a:pt x="0" y="24"/>
                  </a:lnTo>
                  <a:lnTo>
                    <a:pt x="0" y="11"/>
                  </a:lnTo>
                  <a:lnTo>
                    <a:pt x="0" y="8"/>
                  </a:lnTo>
                  <a:lnTo>
                    <a:pt x="2" y="5"/>
                  </a:lnTo>
                  <a:lnTo>
                    <a:pt x="3" y="3"/>
                  </a:lnTo>
                  <a:lnTo>
                    <a:pt x="6" y="1"/>
                  </a:lnTo>
                  <a:lnTo>
                    <a:pt x="9" y="1"/>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7" name="Freeform 42"/>
            <p:cNvSpPr>
              <a:spLocks noEditPoints="1"/>
            </p:cNvSpPr>
            <p:nvPr/>
          </p:nvSpPr>
          <p:spPr bwMode="auto">
            <a:xfrm>
              <a:off x="3879" y="2403"/>
              <a:ext cx="133" cy="250"/>
            </a:xfrm>
            <a:custGeom>
              <a:avLst/>
              <a:gdLst>
                <a:gd name="T0" fmla="*/ 74 w 133"/>
                <a:gd name="T1" fmla="*/ 82 h 250"/>
                <a:gd name="T2" fmla="*/ 90 w 133"/>
                <a:gd name="T3" fmla="*/ 83 h 250"/>
                <a:gd name="T4" fmla="*/ 111 w 133"/>
                <a:gd name="T5" fmla="*/ 85 h 250"/>
                <a:gd name="T6" fmla="*/ 123 w 133"/>
                <a:gd name="T7" fmla="*/ 89 h 250"/>
                <a:gd name="T8" fmla="*/ 130 w 133"/>
                <a:gd name="T9" fmla="*/ 100 h 250"/>
                <a:gd name="T10" fmla="*/ 132 w 133"/>
                <a:gd name="T11" fmla="*/ 124 h 250"/>
                <a:gd name="T12" fmla="*/ 133 w 133"/>
                <a:gd name="T13" fmla="*/ 150 h 250"/>
                <a:gd name="T14" fmla="*/ 132 w 133"/>
                <a:gd name="T15" fmla="*/ 174 h 250"/>
                <a:gd name="T16" fmla="*/ 131 w 133"/>
                <a:gd name="T17" fmla="*/ 201 h 250"/>
                <a:gd name="T18" fmla="*/ 127 w 133"/>
                <a:gd name="T19" fmla="*/ 217 h 250"/>
                <a:gd name="T20" fmla="*/ 120 w 133"/>
                <a:gd name="T21" fmla="*/ 221 h 250"/>
                <a:gd name="T22" fmla="*/ 117 w 133"/>
                <a:gd name="T23" fmla="*/ 222 h 250"/>
                <a:gd name="T24" fmla="*/ 116 w 133"/>
                <a:gd name="T25" fmla="*/ 222 h 250"/>
                <a:gd name="T26" fmla="*/ 115 w 133"/>
                <a:gd name="T27" fmla="*/ 243 h 250"/>
                <a:gd name="T28" fmla="*/ 111 w 133"/>
                <a:gd name="T29" fmla="*/ 248 h 250"/>
                <a:gd name="T30" fmla="*/ 27 w 133"/>
                <a:gd name="T31" fmla="*/ 250 h 250"/>
                <a:gd name="T32" fmla="*/ 21 w 133"/>
                <a:gd name="T33" fmla="*/ 247 h 250"/>
                <a:gd name="T34" fmla="*/ 18 w 133"/>
                <a:gd name="T35" fmla="*/ 241 h 250"/>
                <a:gd name="T36" fmla="*/ 17 w 133"/>
                <a:gd name="T37" fmla="*/ 222 h 250"/>
                <a:gd name="T38" fmla="*/ 16 w 133"/>
                <a:gd name="T39" fmla="*/ 221 h 250"/>
                <a:gd name="T40" fmla="*/ 10 w 133"/>
                <a:gd name="T41" fmla="*/ 220 h 250"/>
                <a:gd name="T42" fmla="*/ 4 w 133"/>
                <a:gd name="T43" fmla="*/ 214 h 250"/>
                <a:gd name="T44" fmla="*/ 2 w 133"/>
                <a:gd name="T45" fmla="*/ 191 h 250"/>
                <a:gd name="T46" fmla="*/ 1 w 133"/>
                <a:gd name="T47" fmla="*/ 166 h 250"/>
                <a:gd name="T48" fmla="*/ 1 w 133"/>
                <a:gd name="T49" fmla="*/ 141 h 250"/>
                <a:gd name="T50" fmla="*/ 2 w 133"/>
                <a:gd name="T51" fmla="*/ 114 h 250"/>
                <a:gd name="T52" fmla="*/ 5 w 133"/>
                <a:gd name="T53" fmla="*/ 96 h 250"/>
                <a:gd name="T54" fmla="*/ 14 w 133"/>
                <a:gd name="T55" fmla="*/ 87 h 250"/>
                <a:gd name="T56" fmla="*/ 30 w 133"/>
                <a:gd name="T57" fmla="*/ 84 h 250"/>
                <a:gd name="T58" fmla="*/ 49 w 133"/>
                <a:gd name="T59" fmla="*/ 83 h 250"/>
                <a:gd name="T60" fmla="*/ 64 w 133"/>
                <a:gd name="T61" fmla="*/ 82 h 250"/>
                <a:gd name="T62" fmla="*/ 77 w 133"/>
                <a:gd name="T63" fmla="*/ 1 h 250"/>
                <a:gd name="T64" fmla="*/ 91 w 133"/>
                <a:gd name="T65" fmla="*/ 8 h 250"/>
                <a:gd name="T66" fmla="*/ 99 w 133"/>
                <a:gd name="T67" fmla="*/ 20 h 250"/>
                <a:gd name="T68" fmla="*/ 103 w 133"/>
                <a:gd name="T69" fmla="*/ 35 h 250"/>
                <a:gd name="T70" fmla="*/ 99 w 133"/>
                <a:gd name="T71" fmla="*/ 50 h 250"/>
                <a:gd name="T72" fmla="*/ 91 w 133"/>
                <a:gd name="T73" fmla="*/ 62 h 250"/>
                <a:gd name="T74" fmla="*/ 77 w 133"/>
                <a:gd name="T75" fmla="*/ 70 h 250"/>
                <a:gd name="T76" fmla="*/ 62 w 133"/>
                <a:gd name="T77" fmla="*/ 71 h 250"/>
                <a:gd name="T78" fmla="*/ 48 w 133"/>
                <a:gd name="T79" fmla="*/ 65 h 250"/>
                <a:gd name="T80" fmla="*/ 37 w 133"/>
                <a:gd name="T81" fmla="*/ 55 h 250"/>
                <a:gd name="T82" fmla="*/ 32 w 133"/>
                <a:gd name="T83" fmla="*/ 41 h 250"/>
                <a:gd name="T84" fmla="*/ 33 w 133"/>
                <a:gd name="T85" fmla="*/ 25 h 250"/>
                <a:gd name="T86" fmla="*/ 40 w 133"/>
                <a:gd name="T87" fmla="*/ 12 h 250"/>
                <a:gd name="T88" fmla="*/ 52 w 133"/>
                <a:gd name="T89" fmla="*/ 3 h 250"/>
                <a:gd name="T90" fmla="*/ 67 w 133"/>
                <a:gd name="T9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50">
                  <a:moveTo>
                    <a:pt x="64" y="82"/>
                  </a:moveTo>
                  <a:lnTo>
                    <a:pt x="69" y="82"/>
                  </a:lnTo>
                  <a:lnTo>
                    <a:pt x="74" y="82"/>
                  </a:lnTo>
                  <a:lnTo>
                    <a:pt x="79" y="82"/>
                  </a:lnTo>
                  <a:lnTo>
                    <a:pt x="84" y="83"/>
                  </a:lnTo>
                  <a:lnTo>
                    <a:pt x="90" y="83"/>
                  </a:lnTo>
                  <a:lnTo>
                    <a:pt x="96" y="84"/>
                  </a:lnTo>
                  <a:lnTo>
                    <a:pt x="103" y="84"/>
                  </a:lnTo>
                  <a:lnTo>
                    <a:pt x="111" y="85"/>
                  </a:lnTo>
                  <a:lnTo>
                    <a:pt x="115" y="85"/>
                  </a:lnTo>
                  <a:lnTo>
                    <a:pt x="119" y="87"/>
                  </a:lnTo>
                  <a:lnTo>
                    <a:pt x="123" y="89"/>
                  </a:lnTo>
                  <a:lnTo>
                    <a:pt x="126" y="93"/>
                  </a:lnTo>
                  <a:lnTo>
                    <a:pt x="128" y="96"/>
                  </a:lnTo>
                  <a:lnTo>
                    <a:pt x="130" y="100"/>
                  </a:lnTo>
                  <a:lnTo>
                    <a:pt x="131" y="104"/>
                  </a:lnTo>
                  <a:lnTo>
                    <a:pt x="131" y="114"/>
                  </a:lnTo>
                  <a:lnTo>
                    <a:pt x="132" y="124"/>
                  </a:lnTo>
                  <a:lnTo>
                    <a:pt x="132" y="133"/>
                  </a:lnTo>
                  <a:lnTo>
                    <a:pt x="133" y="141"/>
                  </a:lnTo>
                  <a:lnTo>
                    <a:pt x="133" y="150"/>
                  </a:lnTo>
                  <a:lnTo>
                    <a:pt x="133" y="158"/>
                  </a:lnTo>
                  <a:lnTo>
                    <a:pt x="133" y="166"/>
                  </a:lnTo>
                  <a:lnTo>
                    <a:pt x="132" y="174"/>
                  </a:lnTo>
                  <a:lnTo>
                    <a:pt x="132" y="182"/>
                  </a:lnTo>
                  <a:lnTo>
                    <a:pt x="131" y="191"/>
                  </a:lnTo>
                  <a:lnTo>
                    <a:pt x="131" y="201"/>
                  </a:lnTo>
                  <a:lnTo>
                    <a:pt x="130" y="211"/>
                  </a:lnTo>
                  <a:lnTo>
                    <a:pt x="129" y="214"/>
                  </a:lnTo>
                  <a:lnTo>
                    <a:pt x="127" y="217"/>
                  </a:lnTo>
                  <a:lnTo>
                    <a:pt x="125" y="219"/>
                  </a:lnTo>
                  <a:lnTo>
                    <a:pt x="123" y="220"/>
                  </a:lnTo>
                  <a:lnTo>
                    <a:pt x="120" y="221"/>
                  </a:lnTo>
                  <a:lnTo>
                    <a:pt x="118" y="221"/>
                  </a:lnTo>
                  <a:lnTo>
                    <a:pt x="118" y="221"/>
                  </a:lnTo>
                  <a:lnTo>
                    <a:pt x="117" y="222"/>
                  </a:lnTo>
                  <a:lnTo>
                    <a:pt x="117" y="222"/>
                  </a:lnTo>
                  <a:lnTo>
                    <a:pt x="117" y="222"/>
                  </a:lnTo>
                  <a:lnTo>
                    <a:pt x="116" y="222"/>
                  </a:lnTo>
                  <a:lnTo>
                    <a:pt x="115" y="222"/>
                  </a:lnTo>
                  <a:lnTo>
                    <a:pt x="115" y="241"/>
                  </a:lnTo>
                  <a:lnTo>
                    <a:pt x="115" y="243"/>
                  </a:lnTo>
                  <a:lnTo>
                    <a:pt x="114" y="245"/>
                  </a:lnTo>
                  <a:lnTo>
                    <a:pt x="112" y="247"/>
                  </a:lnTo>
                  <a:lnTo>
                    <a:pt x="111" y="248"/>
                  </a:lnTo>
                  <a:lnTo>
                    <a:pt x="108" y="249"/>
                  </a:lnTo>
                  <a:lnTo>
                    <a:pt x="106" y="250"/>
                  </a:lnTo>
                  <a:lnTo>
                    <a:pt x="27" y="250"/>
                  </a:lnTo>
                  <a:lnTo>
                    <a:pt x="25" y="249"/>
                  </a:lnTo>
                  <a:lnTo>
                    <a:pt x="23" y="248"/>
                  </a:lnTo>
                  <a:lnTo>
                    <a:pt x="21" y="247"/>
                  </a:lnTo>
                  <a:lnTo>
                    <a:pt x="20" y="245"/>
                  </a:lnTo>
                  <a:lnTo>
                    <a:pt x="19" y="243"/>
                  </a:lnTo>
                  <a:lnTo>
                    <a:pt x="18" y="241"/>
                  </a:lnTo>
                  <a:lnTo>
                    <a:pt x="18" y="222"/>
                  </a:lnTo>
                  <a:lnTo>
                    <a:pt x="17" y="222"/>
                  </a:lnTo>
                  <a:lnTo>
                    <a:pt x="17" y="222"/>
                  </a:lnTo>
                  <a:lnTo>
                    <a:pt x="16" y="222"/>
                  </a:lnTo>
                  <a:lnTo>
                    <a:pt x="16" y="222"/>
                  </a:lnTo>
                  <a:lnTo>
                    <a:pt x="16" y="221"/>
                  </a:lnTo>
                  <a:lnTo>
                    <a:pt x="15" y="221"/>
                  </a:lnTo>
                  <a:lnTo>
                    <a:pt x="13" y="221"/>
                  </a:lnTo>
                  <a:lnTo>
                    <a:pt x="10" y="220"/>
                  </a:lnTo>
                  <a:lnTo>
                    <a:pt x="8" y="219"/>
                  </a:lnTo>
                  <a:lnTo>
                    <a:pt x="6" y="217"/>
                  </a:lnTo>
                  <a:lnTo>
                    <a:pt x="4" y="214"/>
                  </a:lnTo>
                  <a:lnTo>
                    <a:pt x="4" y="211"/>
                  </a:lnTo>
                  <a:lnTo>
                    <a:pt x="3" y="201"/>
                  </a:lnTo>
                  <a:lnTo>
                    <a:pt x="2" y="191"/>
                  </a:lnTo>
                  <a:lnTo>
                    <a:pt x="1" y="182"/>
                  </a:lnTo>
                  <a:lnTo>
                    <a:pt x="1" y="174"/>
                  </a:lnTo>
                  <a:lnTo>
                    <a:pt x="1" y="166"/>
                  </a:lnTo>
                  <a:lnTo>
                    <a:pt x="0" y="158"/>
                  </a:lnTo>
                  <a:lnTo>
                    <a:pt x="0" y="150"/>
                  </a:lnTo>
                  <a:lnTo>
                    <a:pt x="1" y="141"/>
                  </a:lnTo>
                  <a:lnTo>
                    <a:pt x="1" y="133"/>
                  </a:lnTo>
                  <a:lnTo>
                    <a:pt x="1" y="124"/>
                  </a:lnTo>
                  <a:lnTo>
                    <a:pt x="2" y="114"/>
                  </a:lnTo>
                  <a:lnTo>
                    <a:pt x="3" y="104"/>
                  </a:lnTo>
                  <a:lnTo>
                    <a:pt x="4" y="100"/>
                  </a:lnTo>
                  <a:lnTo>
                    <a:pt x="5" y="96"/>
                  </a:lnTo>
                  <a:lnTo>
                    <a:pt x="8" y="93"/>
                  </a:lnTo>
                  <a:lnTo>
                    <a:pt x="11" y="89"/>
                  </a:lnTo>
                  <a:lnTo>
                    <a:pt x="14" y="87"/>
                  </a:lnTo>
                  <a:lnTo>
                    <a:pt x="18" y="85"/>
                  </a:lnTo>
                  <a:lnTo>
                    <a:pt x="22" y="85"/>
                  </a:lnTo>
                  <a:lnTo>
                    <a:pt x="30" y="84"/>
                  </a:lnTo>
                  <a:lnTo>
                    <a:pt x="37" y="84"/>
                  </a:lnTo>
                  <a:lnTo>
                    <a:pt x="44" y="83"/>
                  </a:lnTo>
                  <a:lnTo>
                    <a:pt x="49" y="83"/>
                  </a:lnTo>
                  <a:lnTo>
                    <a:pt x="55" y="82"/>
                  </a:lnTo>
                  <a:lnTo>
                    <a:pt x="60" y="82"/>
                  </a:lnTo>
                  <a:lnTo>
                    <a:pt x="64" y="82"/>
                  </a:lnTo>
                  <a:close/>
                  <a:moveTo>
                    <a:pt x="67" y="0"/>
                  </a:moveTo>
                  <a:lnTo>
                    <a:pt x="73" y="0"/>
                  </a:lnTo>
                  <a:lnTo>
                    <a:pt x="77" y="1"/>
                  </a:lnTo>
                  <a:lnTo>
                    <a:pt x="82" y="3"/>
                  </a:lnTo>
                  <a:lnTo>
                    <a:pt x="87" y="5"/>
                  </a:lnTo>
                  <a:lnTo>
                    <a:pt x="91" y="8"/>
                  </a:lnTo>
                  <a:lnTo>
                    <a:pt x="94" y="12"/>
                  </a:lnTo>
                  <a:lnTo>
                    <a:pt x="97" y="16"/>
                  </a:lnTo>
                  <a:lnTo>
                    <a:pt x="99" y="20"/>
                  </a:lnTo>
                  <a:lnTo>
                    <a:pt x="101" y="25"/>
                  </a:lnTo>
                  <a:lnTo>
                    <a:pt x="102" y="30"/>
                  </a:lnTo>
                  <a:lnTo>
                    <a:pt x="103" y="35"/>
                  </a:lnTo>
                  <a:lnTo>
                    <a:pt x="102" y="41"/>
                  </a:lnTo>
                  <a:lnTo>
                    <a:pt x="101" y="46"/>
                  </a:lnTo>
                  <a:lnTo>
                    <a:pt x="99" y="50"/>
                  </a:lnTo>
                  <a:lnTo>
                    <a:pt x="97" y="55"/>
                  </a:lnTo>
                  <a:lnTo>
                    <a:pt x="94" y="59"/>
                  </a:lnTo>
                  <a:lnTo>
                    <a:pt x="91" y="62"/>
                  </a:lnTo>
                  <a:lnTo>
                    <a:pt x="87" y="65"/>
                  </a:lnTo>
                  <a:lnTo>
                    <a:pt x="82" y="68"/>
                  </a:lnTo>
                  <a:lnTo>
                    <a:pt x="77" y="70"/>
                  </a:lnTo>
                  <a:lnTo>
                    <a:pt x="73" y="71"/>
                  </a:lnTo>
                  <a:lnTo>
                    <a:pt x="67" y="71"/>
                  </a:lnTo>
                  <a:lnTo>
                    <a:pt x="62" y="71"/>
                  </a:lnTo>
                  <a:lnTo>
                    <a:pt x="57" y="70"/>
                  </a:lnTo>
                  <a:lnTo>
                    <a:pt x="52" y="68"/>
                  </a:lnTo>
                  <a:lnTo>
                    <a:pt x="48" y="65"/>
                  </a:lnTo>
                  <a:lnTo>
                    <a:pt x="44" y="62"/>
                  </a:lnTo>
                  <a:lnTo>
                    <a:pt x="40" y="59"/>
                  </a:lnTo>
                  <a:lnTo>
                    <a:pt x="37" y="55"/>
                  </a:lnTo>
                  <a:lnTo>
                    <a:pt x="35" y="50"/>
                  </a:lnTo>
                  <a:lnTo>
                    <a:pt x="33" y="46"/>
                  </a:lnTo>
                  <a:lnTo>
                    <a:pt x="32" y="41"/>
                  </a:lnTo>
                  <a:lnTo>
                    <a:pt x="32" y="35"/>
                  </a:lnTo>
                  <a:lnTo>
                    <a:pt x="32" y="30"/>
                  </a:lnTo>
                  <a:lnTo>
                    <a:pt x="33" y="25"/>
                  </a:lnTo>
                  <a:lnTo>
                    <a:pt x="35" y="20"/>
                  </a:lnTo>
                  <a:lnTo>
                    <a:pt x="37" y="16"/>
                  </a:lnTo>
                  <a:lnTo>
                    <a:pt x="40" y="12"/>
                  </a:lnTo>
                  <a:lnTo>
                    <a:pt x="44" y="8"/>
                  </a:lnTo>
                  <a:lnTo>
                    <a:pt x="48" y="5"/>
                  </a:lnTo>
                  <a:lnTo>
                    <a:pt x="52" y="3"/>
                  </a:lnTo>
                  <a:lnTo>
                    <a:pt x="57" y="1"/>
                  </a:lnTo>
                  <a:lnTo>
                    <a:pt x="62"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7" name="Group 56"/>
          <p:cNvGrpSpPr>
            <a:grpSpLocks/>
          </p:cNvGrpSpPr>
          <p:nvPr/>
        </p:nvGrpSpPr>
        <p:grpSpPr bwMode="auto">
          <a:xfrm>
            <a:off x="6292564" y="3702635"/>
            <a:ext cx="566738" cy="339725"/>
            <a:chOff x="4993" y="1271"/>
            <a:chExt cx="357" cy="214"/>
          </a:xfrm>
        </p:grpSpPr>
        <p:sp>
          <p:nvSpPr>
            <p:cNvPr id="36966" name="Freeform 46"/>
            <p:cNvSpPr>
              <a:spLocks/>
            </p:cNvSpPr>
            <p:nvPr/>
          </p:nvSpPr>
          <p:spPr bwMode="auto">
            <a:xfrm>
              <a:off x="4993" y="1271"/>
              <a:ext cx="357" cy="214"/>
            </a:xfrm>
            <a:custGeom>
              <a:avLst/>
              <a:gdLst>
                <a:gd name="T0" fmla="*/ 179 w 357"/>
                <a:gd name="T1" fmla="*/ 0 h 214"/>
                <a:gd name="T2" fmla="*/ 182 w 357"/>
                <a:gd name="T3" fmla="*/ 0 h 214"/>
                <a:gd name="T4" fmla="*/ 184 w 357"/>
                <a:gd name="T5" fmla="*/ 1 h 214"/>
                <a:gd name="T6" fmla="*/ 186 w 357"/>
                <a:gd name="T7" fmla="*/ 2 h 214"/>
                <a:gd name="T8" fmla="*/ 353 w 357"/>
                <a:gd name="T9" fmla="*/ 101 h 214"/>
                <a:gd name="T10" fmla="*/ 355 w 357"/>
                <a:gd name="T11" fmla="*/ 103 h 214"/>
                <a:gd name="T12" fmla="*/ 357 w 357"/>
                <a:gd name="T13" fmla="*/ 105 h 214"/>
                <a:gd name="T14" fmla="*/ 357 w 357"/>
                <a:gd name="T15" fmla="*/ 107 h 214"/>
                <a:gd name="T16" fmla="*/ 357 w 357"/>
                <a:gd name="T17" fmla="*/ 109 h 214"/>
                <a:gd name="T18" fmla="*/ 355 w 357"/>
                <a:gd name="T19" fmla="*/ 111 h 214"/>
                <a:gd name="T20" fmla="*/ 353 w 357"/>
                <a:gd name="T21" fmla="*/ 113 h 214"/>
                <a:gd name="T22" fmla="*/ 186 w 357"/>
                <a:gd name="T23" fmla="*/ 213 h 214"/>
                <a:gd name="T24" fmla="*/ 184 w 357"/>
                <a:gd name="T25" fmla="*/ 214 h 214"/>
                <a:gd name="T26" fmla="*/ 182 w 357"/>
                <a:gd name="T27" fmla="*/ 214 h 214"/>
                <a:gd name="T28" fmla="*/ 179 w 357"/>
                <a:gd name="T29" fmla="*/ 214 h 214"/>
                <a:gd name="T30" fmla="*/ 176 w 357"/>
                <a:gd name="T31" fmla="*/ 214 h 214"/>
                <a:gd name="T32" fmla="*/ 174 w 357"/>
                <a:gd name="T33" fmla="*/ 214 h 214"/>
                <a:gd name="T34" fmla="*/ 172 w 357"/>
                <a:gd name="T35" fmla="*/ 213 h 214"/>
                <a:gd name="T36" fmla="*/ 4 w 357"/>
                <a:gd name="T37" fmla="*/ 113 h 214"/>
                <a:gd name="T38" fmla="*/ 2 w 357"/>
                <a:gd name="T39" fmla="*/ 111 h 214"/>
                <a:gd name="T40" fmla="*/ 1 w 357"/>
                <a:gd name="T41" fmla="*/ 110 h 214"/>
                <a:gd name="T42" fmla="*/ 0 w 357"/>
                <a:gd name="T43" fmla="*/ 108 h 214"/>
                <a:gd name="T44" fmla="*/ 0 w 357"/>
                <a:gd name="T45" fmla="*/ 106 h 214"/>
                <a:gd name="T46" fmla="*/ 1 w 357"/>
                <a:gd name="T47" fmla="*/ 105 h 214"/>
                <a:gd name="T48" fmla="*/ 2 w 357"/>
                <a:gd name="T49" fmla="*/ 103 h 214"/>
                <a:gd name="T50" fmla="*/ 4 w 357"/>
                <a:gd name="T51" fmla="*/ 101 h 214"/>
                <a:gd name="T52" fmla="*/ 172 w 357"/>
                <a:gd name="T53" fmla="*/ 2 h 214"/>
                <a:gd name="T54" fmla="*/ 174 w 357"/>
                <a:gd name="T55" fmla="*/ 1 h 214"/>
                <a:gd name="T56" fmla="*/ 176 w 357"/>
                <a:gd name="T57" fmla="*/ 0 h 214"/>
                <a:gd name="T58" fmla="*/ 179 w 357"/>
                <a:gd name="T5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7" h="214">
                  <a:moveTo>
                    <a:pt x="179" y="0"/>
                  </a:moveTo>
                  <a:lnTo>
                    <a:pt x="182" y="0"/>
                  </a:lnTo>
                  <a:lnTo>
                    <a:pt x="184" y="1"/>
                  </a:lnTo>
                  <a:lnTo>
                    <a:pt x="186" y="2"/>
                  </a:lnTo>
                  <a:lnTo>
                    <a:pt x="353" y="101"/>
                  </a:lnTo>
                  <a:lnTo>
                    <a:pt x="355" y="103"/>
                  </a:lnTo>
                  <a:lnTo>
                    <a:pt x="357" y="105"/>
                  </a:lnTo>
                  <a:lnTo>
                    <a:pt x="357" y="107"/>
                  </a:lnTo>
                  <a:lnTo>
                    <a:pt x="357" y="109"/>
                  </a:lnTo>
                  <a:lnTo>
                    <a:pt x="355" y="111"/>
                  </a:lnTo>
                  <a:lnTo>
                    <a:pt x="353" y="113"/>
                  </a:lnTo>
                  <a:lnTo>
                    <a:pt x="186" y="213"/>
                  </a:lnTo>
                  <a:lnTo>
                    <a:pt x="184" y="214"/>
                  </a:lnTo>
                  <a:lnTo>
                    <a:pt x="182" y="214"/>
                  </a:lnTo>
                  <a:lnTo>
                    <a:pt x="179" y="214"/>
                  </a:lnTo>
                  <a:lnTo>
                    <a:pt x="176" y="214"/>
                  </a:lnTo>
                  <a:lnTo>
                    <a:pt x="174" y="214"/>
                  </a:lnTo>
                  <a:lnTo>
                    <a:pt x="172" y="213"/>
                  </a:lnTo>
                  <a:lnTo>
                    <a:pt x="4" y="113"/>
                  </a:lnTo>
                  <a:lnTo>
                    <a:pt x="2" y="111"/>
                  </a:lnTo>
                  <a:lnTo>
                    <a:pt x="1" y="110"/>
                  </a:lnTo>
                  <a:lnTo>
                    <a:pt x="0" y="108"/>
                  </a:lnTo>
                  <a:lnTo>
                    <a:pt x="0" y="106"/>
                  </a:lnTo>
                  <a:lnTo>
                    <a:pt x="1" y="105"/>
                  </a:lnTo>
                  <a:lnTo>
                    <a:pt x="2" y="103"/>
                  </a:lnTo>
                  <a:lnTo>
                    <a:pt x="4" y="101"/>
                  </a:lnTo>
                  <a:lnTo>
                    <a:pt x="172" y="2"/>
                  </a:lnTo>
                  <a:lnTo>
                    <a:pt x="174" y="1"/>
                  </a:lnTo>
                  <a:lnTo>
                    <a:pt x="176" y="0"/>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7" name="Freeform 47"/>
            <p:cNvSpPr>
              <a:spLocks/>
            </p:cNvSpPr>
            <p:nvPr/>
          </p:nvSpPr>
          <p:spPr bwMode="auto">
            <a:xfrm>
              <a:off x="5018" y="1287"/>
              <a:ext cx="307" cy="183"/>
            </a:xfrm>
            <a:custGeom>
              <a:avLst/>
              <a:gdLst>
                <a:gd name="T0" fmla="*/ 154 w 307"/>
                <a:gd name="T1" fmla="*/ 0 h 183"/>
                <a:gd name="T2" fmla="*/ 307 w 307"/>
                <a:gd name="T3" fmla="*/ 91 h 183"/>
                <a:gd name="T4" fmla="*/ 154 w 307"/>
                <a:gd name="T5" fmla="*/ 183 h 183"/>
                <a:gd name="T6" fmla="*/ 0 w 307"/>
                <a:gd name="T7" fmla="*/ 91 h 183"/>
                <a:gd name="T8" fmla="*/ 154 w 307"/>
                <a:gd name="T9" fmla="*/ 0 h 183"/>
              </a:gdLst>
              <a:ahLst/>
              <a:cxnLst>
                <a:cxn ang="0">
                  <a:pos x="T0" y="T1"/>
                </a:cxn>
                <a:cxn ang="0">
                  <a:pos x="T2" y="T3"/>
                </a:cxn>
                <a:cxn ang="0">
                  <a:pos x="T4" y="T5"/>
                </a:cxn>
                <a:cxn ang="0">
                  <a:pos x="T6" y="T7"/>
                </a:cxn>
                <a:cxn ang="0">
                  <a:pos x="T8" y="T9"/>
                </a:cxn>
              </a:cxnLst>
              <a:rect l="0" t="0" r="r" b="b"/>
              <a:pathLst>
                <a:path w="307" h="183">
                  <a:moveTo>
                    <a:pt x="154" y="0"/>
                  </a:moveTo>
                  <a:lnTo>
                    <a:pt x="307" y="91"/>
                  </a:lnTo>
                  <a:lnTo>
                    <a:pt x="154" y="183"/>
                  </a:lnTo>
                  <a:lnTo>
                    <a:pt x="0" y="91"/>
                  </a:lnTo>
                  <a:lnTo>
                    <a:pt x="154" y="0"/>
                  </a:lnTo>
                  <a:close/>
                </a:path>
              </a:pathLst>
            </a:custGeom>
            <a:solidFill>
              <a:srgbClr val="AAD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8" name="Freeform 48"/>
            <p:cNvSpPr>
              <a:spLocks/>
            </p:cNvSpPr>
            <p:nvPr/>
          </p:nvSpPr>
          <p:spPr bwMode="auto">
            <a:xfrm>
              <a:off x="5051" y="1287"/>
              <a:ext cx="274" cy="125"/>
            </a:xfrm>
            <a:custGeom>
              <a:avLst/>
              <a:gdLst>
                <a:gd name="T0" fmla="*/ 121 w 274"/>
                <a:gd name="T1" fmla="*/ 0 h 125"/>
                <a:gd name="T2" fmla="*/ 274 w 274"/>
                <a:gd name="T3" fmla="*/ 91 h 125"/>
                <a:gd name="T4" fmla="*/ 219 w 274"/>
                <a:gd name="T5" fmla="*/ 124 h 125"/>
                <a:gd name="T6" fmla="*/ 218 w 274"/>
                <a:gd name="T7" fmla="*/ 125 h 125"/>
                <a:gd name="T8" fmla="*/ 219 w 274"/>
                <a:gd name="T9" fmla="*/ 125 h 125"/>
                <a:gd name="T10" fmla="*/ 215 w 274"/>
                <a:gd name="T11" fmla="*/ 121 h 125"/>
                <a:gd name="T12" fmla="*/ 211 w 274"/>
                <a:gd name="T13" fmla="*/ 117 h 125"/>
                <a:gd name="T14" fmla="*/ 207 w 274"/>
                <a:gd name="T15" fmla="*/ 114 h 125"/>
                <a:gd name="T16" fmla="*/ 199 w 274"/>
                <a:gd name="T17" fmla="*/ 108 h 125"/>
                <a:gd name="T18" fmla="*/ 190 w 274"/>
                <a:gd name="T19" fmla="*/ 102 h 125"/>
                <a:gd name="T20" fmla="*/ 182 w 274"/>
                <a:gd name="T21" fmla="*/ 98 h 125"/>
                <a:gd name="T22" fmla="*/ 173 w 274"/>
                <a:gd name="T23" fmla="*/ 95 h 125"/>
                <a:gd name="T24" fmla="*/ 164 w 274"/>
                <a:gd name="T25" fmla="*/ 92 h 125"/>
                <a:gd name="T26" fmla="*/ 155 w 274"/>
                <a:gd name="T27" fmla="*/ 90 h 125"/>
                <a:gd name="T28" fmla="*/ 146 w 274"/>
                <a:gd name="T29" fmla="*/ 89 h 125"/>
                <a:gd name="T30" fmla="*/ 137 w 274"/>
                <a:gd name="T31" fmla="*/ 89 h 125"/>
                <a:gd name="T32" fmla="*/ 126 w 274"/>
                <a:gd name="T33" fmla="*/ 89 h 125"/>
                <a:gd name="T34" fmla="*/ 115 w 274"/>
                <a:gd name="T35" fmla="*/ 90 h 125"/>
                <a:gd name="T36" fmla="*/ 104 w 274"/>
                <a:gd name="T37" fmla="*/ 91 h 125"/>
                <a:gd name="T38" fmla="*/ 96 w 274"/>
                <a:gd name="T39" fmla="*/ 92 h 125"/>
                <a:gd name="T40" fmla="*/ 88 w 274"/>
                <a:gd name="T41" fmla="*/ 93 h 125"/>
                <a:gd name="T42" fmla="*/ 79 w 274"/>
                <a:gd name="T43" fmla="*/ 94 h 125"/>
                <a:gd name="T44" fmla="*/ 71 w 274"/>
                <a:gd name="T45" fmla="*/ 95 h 125"/>
                <a:gd name="T46" fmla="*/ 61 w 274"/>
                <a:gd name="T47" fmla="*/ 95 h 125"/>
                <a:gd name="T48" fmla="*/ 56 w 274"/>
                <a:gd name="T49" fmla="*/ 95 h 125"/>
                <a:gd name="T50" fmla="*/ 47 w 274"/>
                <a:gd name="T51" fmla="*/ 94 h 125"/>
                <a:gd name="T52" fmla="*/ 39 w 274"/>
                <a:gd name="T53" fmla="*/ 92 h 125"/>
                <a:gd name="T54" fmla="*/ 31 w 274"/>
                <a:gd name="T55" fmla="*/ 90 h 125"/>
                <a:gd name="T56" fmla="*/ 23 w 274"/>
                <a:gd name="T57" fmla="*/ 87 h 125"/>
                <a:gd name="T58" fmla="*/ 15 w 274"/>
                <a:gd name="T59" fmla="*/ 83 h 125"/>
                <a:gd name="T60" fmla="*/ 7 w 274"/>
                <a:gd name="T61" fmla="*/ 78 h 125"/>
                <a:gd name="T62" fmla="*/ 0 w 274"/>
                <a:gd name="T63" fmla="*/ 72 h 125"/>
                <a:gd name="T64" fmla="*/ 121 w 274"/>
                <a:gd name="T65"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4" h="125">
                  <a:moveTo>
                    <a:pt x="121" y="0"/>
                  </a:moveTo>
                  <a:lnTo>
                    <a:pt x="274" y="91"/>
                  </a:lnTo>
                  <a:lnTo>
                    <a:pt x="219" y="124"/>
                  </a:lnTo>
                  <a:lnTo>
                    <a:pt x="218" y="125"/>
                  </a:lnTo>
                  <a:lnTo>
                    <a:pt x="219" y="125"/>
                  </a:lnTo>
                  <a:lnTo>
                    <a:pt x="215" y="121"/>
                  </a:lnTo>
                  <a:lnTo>
                    <a:pt x="211" y="117"/>
                  </a:lnTo>
                  <a:lnTo>
                    <a:pt x="207" y="114"/>
                  </a:lnTo>
                  <a:lnTo>
                    <a:pt x="199" y="108"/>
                  </a:lnTo>
                  <a:lnTo>
                    <a:pt x="190" y="102"/>
                  </a:lnTo>
                  <a:lnTo>
                    <a:pt x="182" y="98"/>
                  </a:lnTo>
                  <a:lnTo>
                    <a:pt x="173" y="95"/>
                  </a:lnTo>
                  <a:lnTo>
                    <a:pt x="164" y="92"/>
                  </a:lnTo>
                  <a:lnTo>
                    <a:pt x="155" y="90"/>
                  </a:lnTo>
                  <a:lnTo>
                    <a:pt x="146" y="89"/>
                  </a:lnTo>
                  <a:lnTo>
                    <a:pt x="137" y="89"/>
                  </a:lnTo>
                  <a:lnTo>
                    <a:pt x="126" y="89"/>
                  </a:lnTo>
                  <a:lnTo>
                    <a:pt x="115" y="90"/>
                  </a:lnTo>
                  <a:lnTo>
                    <a:pt x="104" y="91"/>
                  </a:lnTo>
                  <a:lnTo>
                    <a:pt x="96" y="92"/>
                  </a:lnTo>
                  <a:lnTo>
                    <a:pt x="88" y="93"/>
                  </a:lnTo>
                  <a:lnTo>
                    <a:pt x="79" y="94"/>
                  </a:lnTo>
                  <a:lnTo>
                    <a:pt x="71" y="95"/>
                  </a:lnTo>
                  <a:lnTo>
                    <a:pt x="61" y="95"/>
                  </a:lnTo>
                  <a:lnTo>
                    <a:pt x="56" y="95"/>
                  </a:lnTo>
                  <a:lnTo>
                    <a:pt x="47" y="94"/>
                  </a:lnTo>
                  <a:lnTo>
                    <a:pt x="39" y="92"/>
                  </a:lnTo>
                  <a:lnTo>
                    <a:pt x="31" y="90"/>
                  </a:lnTo>
                  <a:lnTo>
                    <a:pt x="23" y="87"/>
                  </a:lnTo>
                  <a:lnTo>
                    <a:pt x="15" y="83"/>
                  </a:lnTo>
                  <a:lnTo>
                    <a:pt x="7" y="78"/>
                  </a:lnTo>
                  <a:lnTo>
                    <a:pt x="0" y="72"/>
                  </a:lnTo>
                  <a:lnTo>
                    <a:pt x="121" y="0"/>
                  </a:lnTo>
                  <a:close/>
                </a:path>
              </a:pathLst>
            </a:custGeom>
            <a:solidFill>
              <a:srgbClr val="94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9" name="Freeform 49"/>
            <p:cNvSpPr>
              <a:spLocks/>
            </p:cNvSpPr>
            <p:nvPr/>
          </p:nvSpPr>
          <p:spPr bwMode="auto">
            <a:xfrm>
              <a:off x="5040" y="1359"/>
              <a:ext cx="234" cy="58"/>
            </a:xfrm>
            <a:custGeom>
              <a:avLst/>
              <a:gdLst>
                <a:gd name="T0" fmla="*/ 11 w 234"/>
                <a:gd name="T1" fmla="*/ 0 h 58"/>
                <a:gd name="T2" fmla="*/ 19 w 234"/>
                <a:gd name="T3" fmla="*/ 5 h 58"/>
                <a:gd name="T4" fmla="*/ 27 w 234"/>
                <a:gd name="T5" fmla="*/ 10 h 58"/>
                <a:gd name="T6" fmla="*/ 35 w 234"/>
                <a:gd name="T7" fmla="*/ 14 h 58"/>
                <a:gd name="T8" fmla="*/ 43 w 234"/>
                <a:gd name="T9" fmla="*/ 18 h 58"/>
                <a:gd name="T10" fmla="*/ 52 w 234"/>
                <a:gd name="T11" fmla="*/ 20 h 58"/>
                <a:gd name="T12" fmla="*/ 60 w 234"/>
                <a:gd name="T13" fmla="*/ 22 h 58"/>
                <a:gd name="T14" fmla="*/ 68 w 234"/>
                <a:gd name="T15" fmla="*/ 22 h 58"/>
                <a:gd name="T16" fmla="*/ 74 w 234"/>
                <a:gd name="T17" fmla="*/ 22 h 58"/>
                <a:gd name="T18" fmla="*/ 83 w 234"/>
                <a:gd name="T19" fmla="*/ 22 h 58"/>
                <a:gd name="T20" fmla="*/ 92 w 234"/>
                <a:gd name="T21" fmla="*/ 22 h 58"/>
                <a:gd name="T22" fmla="*/ 101 w 234"/>
                <a:gd name="T23" fmla="*/ 21 h 58"/>
                <a:gd name="T24" fmla="*/ 109 w 234"/>
                <a:gd name="T25" fmla="*/ 20 h 58"/>
                <a:gd name="T26" fmla="*/ 117 w 234"/>
                <a:gd name="T27" fmla="*/ 19 h 58"/>
                <a:gd name="T28" fmla="*/ 129 w 234"/>
                <a:gd name="T29" fmla="*/ 17 h 58"/>
                <a:gd name="T30" fmla="*/ 140 w 234"/>
                <a:gd name="T31" fmla="*/ 17 h 58"/>
                <a:gd name="T32" fmla="*/ 151 w 234"/>
                <a:gd name="T33" fmla="*/ 16 h 58"/>
                <a:gd name="T34" fmla="*/ 160 w 234"/>
                <a:gd name="T35" fmla="*/ 17 h 58"/>
                <a:gd name="T36" fmla="*/ 169 w 234"/>
                <a:gd name="T37" fmla="*/ 18 h 58"/>
                <a:gd name="T38" fmla="*/ 178 w 234"/>
                <a:gd name="T39" fmla="*/ 19 h 58"/>
                <a:gd name="T40" fmla="*/ 187 w 234"/>
                <a:gd name="T41" fmla="*/ 22 h 58"/>
                <a:gd name="T42" fmla="*/ 196 w 234"/>
                <a:gd name="T43" fmla="*/ 25 h 58"/>
                <a:gd name="T44" fmla="*/ 205 w 234"/>
                <a:gd name="T45" fmla="*/ 30 h 58"/>
                <a:gd name="T46" fmla="*/ 213 w 234"/>
                <a:gd name="T47" fmla="*/ 35 h 58"/>
                <a:gd name="T48" fmla="*/ 222 w 234"/>
                <a:gd name="T49" fmla="*/ 41 h 58"/>
                <a:gd name="T50" fmla="*/ 226 w 234"/>
                <a:gd name="T51" fmla="*/ 44 h 58"/>
                <a:gd name="T52" fmla="*/ 230 w 234"/>
                <a:gd name="T53" fmla="*/ 48 h 58"/>
                <a:gd name="T54" fmla="*/ 234 w 234"/>
                <a:gd name="T55" fmla="*/ 52 h 58"/>
                <a:gd name="T56" fmla="*/ 223 w 234"/>
                <a:gd name="T57" fmla="*/ 58 h 58"/>
                <a:gd name="T58" fmla="*/ 219 w 234"/>
                <a:gd name="T59" fmla="*/ 54 h 58"/>
                <a:gd name="T60" fmla="*/ 215 w 234"/>
                <a:gd name="T61" fmla="*/ 51 h 58"/>
                <a:gd name="T62" fmla="*/ 207 w 234"/>
                <a:gd name="T63" fmla="*/ 46 h 58"/>
                <a:gd name="T64" fmla="*/ 200 w 234"/>
                <a:gd name="T65" fmla="*/ 41 h 58"/>
                <a:gd name="T66" fmla="*/ 193 w 234"/>
                <a:gd name="T67" fmla="*/ 37 h 58"/>
                <a:gd name="T68" fmla="*/ 186 w 234"/>
                <a:gd name="T69" fmla="*/ 35 h 58"/>
                <a:gd name="T70" fmla="*/ 180 w 234"/>
                <a:gd name="T71" fmla="*/ 32 h 58"/>
                <a:gd name="T72" fmla="*/ 173 w 234"/>
                <a:gd name="T73" fmla="*/ 31 h 58"/>
                <a:gd name="T74" fmla="*/ 167 w 234"/>
                <a:gd name="T75" fmla="*/ 29 h 58"/>
                <a:gd name="T76" fmla="*/ 160 w 234"/>
                <a:gd name="T77" fmla="*/ 29 h 58"/>
                <a:gd name="T78" fmla="*/ 154 w 234"/>
                <a:gd name="T79" fmla="*/ 28 h 58"/>
                <a:gd name="T80" fmla="*/ 148 w 234"/>
                <a:gd name="T81" fmla="*/ 28 h 58"/>
                <a:gd name="T82" fmla="*/ 142 w 234"/>
                <a:gd name="T83" fmla="*/ 29 h 58"/>
                <a:gd name="T84" fmla="*/ 135 w 234"/>
                <a:gd name="T85" fmla="*/ 29 h 58"/>
                <a:gd name="T86" fmla="*/ 129 w 234"/>
                <a:gd name="T87" fmla="*/ 30 h 58"/>
                <a:gd name="T88" fmla="*/ 122 w 234"/>
                <a:gd name="T89" fmla="*/ 30 h 58"/>
                <a:gd name="T90" fmla="*/ 115 w 234"/>
                <a:gd name="T91" fmla="*/ 31 h 58"/>
                <a:gd name="T92" fmla="*/ 108 w 234"/>
                <a:gd name="T93" fmla="*/ 32 h 58"/>
                <a:gd name="T94" fmla="*/ 101 w 234"/>
                <a:gd name="T95" fmla="*/ 33 h 58"/>
                <a:gd name="T96" fmla="*/ 93 w 234"/>
                <a:gd name="T97" fmla="*/ 34 h 58"/>
                <a:gd name="T98" fmla="*/ 85 w 234"/>
                <a:gd name="T99" fmla="*/ 34 h 58"/>
                <a:gd name="T100" fmla="*/ 77 w 234"/>
                <a:gd name="T101" fmla="*/ 34 h 58"/>
                <a:gd name="T102" fmla="*/ 68 w 234"/>
                <a:gd name="T103" fmla="*/ 34 h 58"/>
                <a:gd name="T104" fmla="*/ 60 w 234"/>
                <a:gd name="T105" fmla="*/ 34 h 58"/>
                <a:gd name="T106" fmla="*/ 52 w 234"/>
                <a:gd name="T107" fmla="*/ 32 h 58"/>
                <a:gd name="T108" fmla="*/ 44 w 234"/>
                <a:gd name="T109" fmla="*/ 30 h 58"/>
                <a:gd name="T110" fmla="*/ 37 w 234"/>
                <a:gd name="T111" fmla="*/ 28 h 58"/>
                <a:gd name="T112" fmla="*/ 30 w 234"/>
                <a:gd name="T113" fmla="*/ 25 h 58"/>
                <a:gd name="T114" fmla="*/ 23 w 234"/>
                <a:gd name="T115" fmla="*/ 22 h 58"/>
                <a:gd name="T116" fmla="*/ 17 w 234"/>
                <a:gd name="T117" fmla="*/ 19 h 58"/>
                <a:gd name="T118" fmla="*/ 11 w 234"/>
                <a:gd name="T119" fmla="*/ 15 h 58"/>
                <a:gd name="T120" fmla="*/ 5 w 234"/>
                <a:gd name="T121" fmla="*/ 11 h 58"/>
                <a:gd name="T122" fmla="*/ 0 w 234"/>
                <a:gd name="T123" fmla="*/ 6 h 58"/>
                <a:gd name="T124" fmla="*/ 11 w 234"/>
                <a:gd name="T1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 h="58">
                  <a:moveTo>
                    <a:pt x="11" y="0"/>
                  </a:moveTo>
                  <a:lnTo>
                    <a:pt x="19" y="5"/>
                  </a:lnTo>
                  <a:lnTo>
                    <a:pt x="27" y="10"/>
                  </a:lnTo>
                  <a:lnTo>
                    <a:pt x="35" y="14"/>
                  </a:lnTo>
                  <a:lnTo>
                    <a:pt x="43" y="18"/>
                  </a:lnTo>
                  <a:lnTo>
                    <a:pt x="52" y="20"/>
                  </a:lnTo>
                  <a:lnTo>
                    <a:pt x="60" y="22"/>
                  </a:lnTo>
                  <a:lnTo>
                    <a:pt x="68" y="22"/>
                  </a:lnTo>
                  <a:lnTo>
                    <a:pt x="74" y="22"/>
                  </a:lnTo>
                  <a:lnTo>
                    <a:pt x="83" y="22"/>
                  </a:lnTo>
                  <a:lnTo>
                    <a:pt x="92" y="22"/>
                  </a:lnTo>
                  <a:lnTo>
                    <a:pt x="101" y="21"/>
                  </a:lnTo>
                  <a:lnTo>
                    <a:pt x="109" y="20"/>
                  </a:lnTo>
                  <a:lnTo>
                    <a:pt x="117" y="19"/>
                  </a:lnTo>
                  <a:lnTo>
                    <a:pt x="129" y="17"/>
                  </a:lnTo>
                  <a:lnTo>
                    <a:pt x="140" y="17"/>
                  </a:lnTo>
                  <a:lnTo>
                    <a:pt x="151" y="16"/>
                  </a:lnTo>
                  <a:lnTo>
                    <a:pt x="160" y="17"/>
                  </a:lnTo>
                  <a:lnTo>
                    <a:pt x="169" y="18"/>
                  </a:lnTo>
                  <a:lnTo>
                    <a:pt x="178" y="19"/>
                  </a:lnTo>
                  <a:lnTo>
                    <a:pt x="187" y="22"/>
                  </a:lnTo>
                  <a:lnTo>
                    <a:pt x="196" y="25"/>
                  </a:lnTo>
                  <a:lnTo>
                    <a:pt x="205" y="30"/>
                  </a:lnTo>
                  <a:lnTo>
                    <a:pt x="213" y="35"/>
                  </a:lnTo>
                  <a:lnTo>
                    <a:pt x="222" y="41"/>
                  </a:lnTo>
                  <a:lnTo>
                    <a:pt x="226" y="44"/>
                  </a:lnTo>
                  <a:lnTo>
                    <a:pt x="230" y="48"/>
                  </a:lnTo>
                  <a:lnTo>
                    <a:pt x="234" y="52"/>
                  </a:lnTo>
                  <a:lnTo>
                    <a:pt x="223" y="58"/>
                  </a:lnTo>
                  <a:lnTo>
                    <a:pt x="219" y="54"/>
                  </a:lnTo>
                  <a:lnTo>
                    <a:pt x="215" y="51"/>
                  </a:lnTo>
                  <a:lnTo>
                    <a:pt x="207" y="46"/>
                  </a:lnTo>
                  <a:lnTo>
                    <a:pt x="200" y="41"/>
                  </a:lnTo>
                  <a:lnTo>
                    <a:pt x="193" y="37"/>
                  </a:lnTo>
                  <a:lnTo>
                    <a:pt x="186" y="35"/>
                  </a:lnTo>
                  <a:lnTo>
                    <a:pt x="180" y="32"/>
                  </a:lnTo>
                  <a:lnTo>
                    <a:pt x="173" y="31"/>
                  </a:lnTo>
                  <a:lnTo>
                    <a:pt x="167" y="29"/>
                  </a:lnTo>
                  <a:lnTo>
                    <a:pt x="160" y="29"/>
                  </a:lnTo>
                  <a:lnTo>
                    <a:pt x="154" y="28"/>
                  </a:lnTo>
                  <a:lnTo>
                    <a:pt x="148" y="28"/>
                  </a:lnTo>
                  <a:lnTo>
                    <a:pt x="142" y="29"/>
                  </a:lnTo>
                  <a:lnTo>
                    <a:pt x="135" y="29"/>
                  </a:lnTo>
                  <a:lnTo>
                    <a:pt x="129" y="30"/>
                  </a:lnTo>
                  <a:lnTo>
                    <a:pt x="122" y="30"/>
                  </a:lnTo>
                  <a:lnTo>
                    <a:pt x="115" y="31"/>
                  </a:lnTo>
                  <a:lnTo>
                    <a:pt x="108" y="32"/>
                  </a:lnTo>
                  <a:lnTo>
                    <a:pt x="101" y="33"/>
                  </a:lnTo>
                  <a:lnTo>
                    <a:pt x="93" y="34"/>
                  </a:lnTo>
                  <a:lnTo>
                    <a:pt x="85" y="34"/>
                  </a:lnTo>
                  <a:lnTo>
                    <a:pt x="77" y="34"/>
                  </a:lnTo>
                  <a:lnTo>
                    <a:pt x="68" y="34"/>
                  </a:lnTo>
                  <a:lnTo>
                    <a:pt x="60" y="34"/>
                  </a:lnTo>
                  <a:lnTo>
                    <a:pt x="52" y="32"/>
                  </a:lnTo>
                  <a:lnTo>
                    <a:pt x="44" y="30"/>
                  </a:lnTo>
                  <a:lnTo>
                    <a:pt x="37" y="28"/>
                  </a:lnTo>
                  <a:lnTo>
                    <a:pt x="30" y="25"/>
                  </a:lnTo>
                  <a:lnTo>
                    <a:pt x="23" y="22"/>
                  </a:lnTo>
                  <a:lnTo>
                    <a:pt x="17" y="19"/>
                  </a:lnTo>
                  <a:lnTo>
                    <a:pt x="11" y="15"/>
                  </a:lnTo>
                  <a:lnTo>
                    <a:pt x="5" y="11"/>
                  </a:lnTo>
                  <a:lnTo>
                    <a:pt x="0" y="6"/>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0" name="Freeform 50"/>
            <p:cNvSpPr>
              <a:spLocks/>
            </p:cNvSpPr>
            <p:nvPr/>
          </p:nvSpPr>
          <p:spPr bwMode="auto">
            <a:xfrm>
              <a:off x="5040" y="1359"/>
              <a:ext cx="234" cy="58"/>
            </a:xfrm>
            <a:custGeom>
              <a:avLst/>
              <a:gdLst>
                <a:gd name="T0" fmla="*/ 11 w 234"/>
                <a:gd name="T1" fmla="*/ 0 h 58"/>
                <a:gd name="T2" fmla="*/ 19 w 234"/>
                <a:gd name="T3" fmla="*/ 5 h 58"/>
                <a:gd name="T4" fmla="*/ 27 w 234"/>
                <a:gd name="T5" fmla="*/ 10 h 58"/>
                <a:gd name="T6" fmla="*/ 35 w 234"/>
                <a:gd name="T7" fmla="*/ 14 h 58"/>
                <a:gd name="T8" fmla="*/ 43 w 234"/>
                <a:gd name="T9" fmla="*/ 18 h 58"/>
                <a:gd name="T10" fmla="*/ 52 w 234"/>
                <a:gd name="T11" fmla="*/ 20 h 58"/>
                <a:gd name="T12" fmla="*/ 60 w 234"/>
                <a:gd name="T13" fmla="*/ 22 h 58"/>
                <a:gd name="T14" fmla="*/ 68 w 234"/>
                <a:gd name="T15" fmla="*/ 22 h 58"/>
                <a:gd name="T16" fmla="*/ 74 w 234"/>
                <a:gd name="T17" fmla="*/ 22 h 58"/>
                <a:gd name="T18" fmla="*/ 83 w 234"/>
                <a:gd name="T19" fmla="*/ 22 h 58"/>
                <a:gd name="T20" fmla="*/ 92 w 234"/>
                <a:gd name="T21" fmla="*/ 22 h 58"/>
                <a:gd name="T22" fmla="*/ 101 w 234"/>
                <a:gd name="T23" fmla="*/ 21 h 58"/>
                <a:gd name="T24" fmla="*/ 109 w 234"/>
                <a:gd name="T25" fmla="*/ 20 h 58"/>
                <a:gd name="T26" fmla="*/ 117 w 234"/>
                <a:gd name="T27" fmla="*/ 19 h 58"/>
                <a:gd name="T28" fmla="*/ 129 w 234"/>
                <a:gd name="T29" fmla="*/ 17 h 58"/>
                <a:gd name="T30" fmla="*/ 140 w 234"/>
                <a:gd name="T31" fmla="*/ 17 h 58"/>
                <a:gd name="T32" fmla="*/ 151 w 234"/>
                <a:gd name="T33" fmla="*/ 16 h 58"/>
                <a:gd name="T34" fmla="*/ 160 w 234"/>
                <a:gd name="T35" fmla="*/ 17 h 58"/>
                <a:gd name="T36" fmla="*/ 169 w 234"/>
                <a:gd name="T37" fmla="*/ 18 h 58"/>
                <a:gd name="T38" fmla="*/ 178 w 234"/>
                <a:gd name="T39" fmla="*/ 19 h 58"/>
                <a:gd name="T40" fmla="*/ 187 w 234"/>
                <a:gd name="T41" fmla="*/ 22 h 58"/>
                <a:gd name="T42" fmla="*/ 196 w 234"/>
                <a:gd name="T43" fmla="*/ 25 h 58"/>
                <a:gd name="T44" fmla="*/ 205 w 234"/>
                <a:gd name="T45" fmla="*/ 30 h 58"/>
                <a:gd name="T46" fmla="*/ 213 w 234"/>
                <a:gd name="T47" fmla="*/ 35 h 58"/>
                <a:gd name="T48" fmla="*/ 222 w 234"/>
                <a:gd name="T49" fmla="*/ 41 h 58"/>
                <a:gd name="T50" fmla="*/ 226 w 234"/>
                <a:gd name="T51" fmla="*/ 44 h 58"/>
                <a:gd name="T52" fmla="*/ 230 w 234"/>
                <a:gd name="T53" fmla="*/ 48 h 58"/>
                <a:gd name="T54" fmla="*/ 234 w 234"/>
                <a:gd name="T55" fmla="*/ 52 h 58"/>
                <a:gd name="T56" fmla="*/ 223 w 234"/>
                <a:gd name="T57" fmla="*/ 58 h 58"/>
                <a:gd name="T58" fmla="*/ 219 w 234"/>
                <a:gd name="T59" fmla="*/ 54 h 58"/>
                <a:gd name="T60" fmla="*/ 215 w 234"/>
                <a:gd name="T61" fmla="*/ 51 h 58"/>
                <a:gd name="T62" fmla="*/ 207 w 234"/>
                <a:gd name="T63" fmla="*/ 46 h 58"/>
                <a:gd name="T64" fmla="*/ 200 w 234"/>
                <a:gd name="T65" fmla="*/ 41 h 58"/>
                <a:gd name="T66" fmla="*/ 193 w 234"/>
                <a:gd name="T67" fmla="*/ 37 h 58"/>
                <a:gd name="T68" fmla="*/ 186 w 234"/>
                <a:gd name="T69" fmla="*/ 35 h 58"/>
                <a:gd name="T70" fmla="*/ 180 w 234"/>
                <a:gd name="T71" fmla="*/ 32 h 58"/>
                <a:gd name="T72" fmla="*/ 173 w 234"/>
                <a:gd name="T73" fmla="*/ 31 h 58"/>
                <a:gd name="T74" fmla="*/ 167 w 234"/>
                <a:gd name="T75" fmla="*/ 29 h 58"/>
                <a:gd name="T76" fmla="*/ 160 w 234"/>
                <a:gd name="T77" fmla="*/ 29 h 58"/>
                <a:gd name="T78" fmla="*/ 154 w 234"/>
                <a:gd name="T79" fmla="*/ 28 h 58"/>
                <a:gd name="T80" fmla="*/ 148 w 234"/>
                <a:gd name="T81" fmla="*/ 28 h 58"/>
                <a:gd name="T82" fmla="*/ 142 w 234"/>
                <a:gd name="T83" fmla="*/ 29 h 58"/>
                <a:gd name="T84" fmla="*/ 135 w 234"/>
                <a:gd name="T85" fmla="*/ 29 h 58"/>
                <a:gd name="T86" fmla="*/ 129 w 234"/>
                <a:gd name="T87" fmla="*/ 30 h 58"/>
                <a:gd name="T88" fmla="*/ 122 w 234"/>
                <a:gd name="T89" fmla="*/ 30 h 58"/>
                <a:gd name="T90" fmla="*/ 115 w 234"/>
                <a:gd name="T91" fmla="*/ 31 h 58"/>
                <a:gd name="T92" fmla="*/ 108 w 234"/>
                <a:gd name="T93" fmla="*/ 32 h 58"/>
                <a:gd name="T94" fmla="*/ 101 w 234"/>
                <a:gd name="T95" fmla="*/ 33 h 58"/>
                <a:gd name="T96" fmla="*/ 93 w 234"/>
                <a:gd name="T97" fmla="*/ 34 h 58"/>
                <a:gd name="T98" fmla="*/ 85 w 234"/>
                <a:gd name="T99" fmla="*/ 34 h 58"/>
                <a:gd name="T100" fmla="*/ 77 w 234"/>
                <a:gd name="T101" fmla="*/ 34 h 58"/>
                <a:gd name="T102" fmla="*/ 68 w 234"/>
                <a:gd name="T103" fmla="*/ 34 h 58"/>
                <a:gd name="T104" fmla="*/ 60 w 234"/>
                <a:gd name="T105" fmla="*/ 34 h 58"/>
                <a:gd name="T106" fmla="*/ 52 w 234"/>
                <a:gd name="T107" fmla="*/ 32 h 58"/>
                <a:gd name="T108" fmla="*/ 44 w 234"/>
                <a:gd name="T109" fmla="*/ 30 h 58"/>
                <a:gd name="T110" fmla="*/ 37 w 234"/>
                <a:gd name="T111" fmla="*/ 28 h 58"/>
                <a:gd name="T112" fmla="*/ 30 w 234"/>
                <a:gd name="T113" fmla="*/ 25 h 58"/>
                <a:gd name="T114" fmla="*/ 23 w 234"/>
                <a:gd name="T115" fmla="*/ 22 h 58"/>
                <a:gd name="T116" fmla="*/ 17 w 234"/>
                <a:gd name="T117" fmla="*/ 19 h 58"/>
                <a:gd name="T118" fmla="*/ 11 w 234"/>
                <a:gd name="T119" fmla="*/ 15 h 58"/>
                <a:gd name="T120" fmla="*/ 5 w 234"/>
                <a:gd name="T121" fmla="*/ 11 h 58"/>
                <a:gd name="T122" fmla="*/ 0 w 234"/>
                <a:gd name="T123" fmla="*/ 6 h 58"/>
                <a:gd name="T124" fmla="*/ 11 w 234"/>
                <a:gd name="T1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 h="58">
                  <a:moveTo>
                    <a:pt x="11" y="0"/>
                  </a:moveTo>
                  <a:lnTo>
                    <a:pt x="19" y="5"/>
                  </a:lnTo>
                  <a:lnTo>
                    <a:pt x="27" y="10"/>
                  </a:lnTo>
                  <a:lnTo>
                    <a:pt x="35" y="14"/>
                  </a:lnTo>
                  <a:lnTo>
                    <a:pt x="43" y="18"/>
                  </a:lnTo>
                  <a:lnTo>
                    <a:pt x="52" y="20"/>
                  </a:lnTo>
                  <a:lnTo>
                    <a:pt x="60" y="22"/>
                  </a:lnTo>
                  <a:lnTo>
                    <a:pt x="68" y="22"/>
                  </a:lnTo>
                  <a:lnTo>
                    <a:pt x="74" y="22"/>
                  </a:lnTo>
                  <a:lnTo>
                    <a:pt x="83" y="22"/>
                  </a:lnTo>
                  <a:lnTo>
                    <a:pt x="92" y="22"/>
                  </a:lnTo>
                  <a:lnTo>
                    <a:pt x="101" y="21"/>
                  </a:lnTo>
                  <a:lnTo>
                    <a:pt x="109" y="20"/>
                  </a:lnTo>
                  <a:lnTo>
                    <a:pt x="117" y="19"/>
                  </a:lnTo>
                  <a:lnTo>
                    <a:pt x="129" y="17"/>
                  </a:lnTo>
                  <a:lnTo>
                    <a:pt x="140" y="17"/>
                  </a:lnTo>
                  <a:lnTo>
                    <a:pt x="151" y="16"/>
                  </a:lnTo>
                  <a:lnTo>
                    <a:pt x="160" y="17"/>
                  </a:lnTo>
                  <a:lnTo>
                    <a:pt x="169" y="18"/>
                  </a:lnTo>
                  <a:lnTo>
                    <a:pt x="178" y="19"/>
                  </a:lnTo>
                  <a:lnTo>
                    <a:pt x="187" y="22"/>
                  </a:lnTo>
                  <a:lnTo>
                    <a:pt x="196" y="25"/>
                  </a:lnTo>
                  <a:lnTo>
                    <a:pt x="205" y="30"/>
                  </a:lnTo>
                  <a:lnTo>
                    <a:pt x="213" y="35"/>
                  </a:lnTo>
                  <a:lnTo>
                    <a:pt x="222" y="41"/>
                  </a:lnTo>
                  <a:lnTo>
                    <a:pt x="226" y="44"/>
                  </a:lnTo>
                  <a:lnTo>
                    <a:pt x="230" y="48"/>
                  </a:lnTo>
                  <a:lnTo>
                    <a:pt x="234" y="52"/>
                  </a:lnTo>
                  <a:lnTo>
                    <a:pt x="223" y="58"/>
                  </a:lnTo>
                  <a:lnTo>
                    <a:pt x="219" y="54"/>
                  </a:lnTo>
                  <a:lnTo>
                    <a:pt x="215" y="51"/>
                  </a:lnTo>
                  <a:lnTo>
                    <a:pt x="207" y="46"/>
                  </a:lnTo>
                  <a:lnTo>
                    <a:pt x="200" y="41"/>
                  </a:lnTo>
                  <a:lnTo>
                    <a:pt x="193" y="37"/>
                  </a:lnTo>
                  <a:lnTo>
                    <a:pt x="186" y="35"/>
                  </a:lnTo>
                  <a:lnTo>
                    <a:pt x="180" y="32"/>
                  </a:lnTo>
                  <a:lnTo>
                    <a:pt x="173" y="31"/>
                  </a:lnTo>
                  <a:lnTo>
                    <a:pt x="167" y="29"/>
                  </a:lnTo>
                  <a:lnTo>
                    <a:pt x="160" y="29"/>
                  </a:lnTo>
                  <a:lnTo>
                    <a:pt x="154" y="28"/>
                  </a:lnTo>
                  <a:lnTo>
                    <a:pt x="148" y="28"/>
                  </a:lnTo>
                  <a:lnTo>
                    <a:pt x="142" y="29"/>
                  </a:lnTo>
                  <a:lnTo>
                    <a:pt x="135" y="29"/>
                  </a:lnTo>
                  <a:lnTo>
                    <a:pt x="129" y="30"/>
                  </a:lnTo>
                  <a:lnTo>
                    <a:pt x="122" y="30"/>
                  </a:lnTo>
                  <a:lnTo>
                    <a:pt x="115" y="31"/>
                  </a:lnTo>
                  <a:lnTo>
                    <a:pt x="108" y="32"/>
                  </a:lnTo>
                  <a:lnTo>
                    <a:pt x="101" y="33"/>
                  </a:lnTo>
                  <a:lnTo>
                    <a:pt x="93" y="34"/>
                  </a:lnTo>
                  <a:lnTo>
                    <a:pt x="85" y="34"/>
                  </a:lnTo>
                  <a:lnTo>
                    <a:pt x="77" y="34"/>
                  </a:lnTo>
                  <a:lnTo>
                    <a:pt x="68" y="34"/>
                  </a:lnTo>
                  <a:lnTo>
                    <a:pt x="60" y="34"/>
                  </a:lnTo>
                  <a:lnTo>
                    <a:pt x="52" y="32"/>
                  </a:lnTo>
                  <a:lnTo>
                    <a:pt x="44" y="30"/>
                  </a:lnTo>
                  <a:lnTo>
                    <a:pt x="37" y="28"/>
                  </a:lnTo>
                  <a:lnTo>
                    <a:pt x="30" y="25"/>
                  </a:lnTo>
                  <a:lnTo>
                    <a:pt x="23" y="22"/>
                  </a:lnTo>
                  <a:lnTo>
                    <a:pt x="17" y="19"/>
                  </a:lnTo>
                  <a:lnTo>
                    <a:pt x="11" y="15"/>
                  </a:lnTo>
                  <a:lnTo>
                    <a:pt x="5" y="11"/>
                  </a:lnTo>
                  <a:lnTo>
                    <a:pt x="0" y="6"/>
                  </a:lnTo>
                  <a:lnTo>
                    <a:pt x="11" y="0"/>
                  </a:lnTo>
                  <a:close/>
                </a:path>
              </a:pathLst>
            </a:custGeom>
            <a:noFill/>
            <a:ln w="15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71" name="Freeform 51"/>
            <p:cNvSpPr>
              <a:spLocks/>
            </p:cNvSpPr>
            <p:nvPr/>
          </p:nvSpPr>
          <p:spPr bwMode="auto">
            <a:xfrm>
              <a:off x="5191" y="1397"/>
              <a:ext cx="41" cy="26"/>
            </a:xfrm>
            <a:custGeom>
              <a:avLst/>
              <a:gdLst>
                <a:gd name="T0" fmla="*/ 18 w 41"/>
                <a:gd name="T1" fmla="*/ 0 h 26"/>
                <a:gd name="T2" fmla="*/ 22 w 41"/>
                <a:gd name="T3" fmla="*/ 0 h 26"/>
                <a:gd name="T4" fmla="*/ 26 w 41"/>
                <a:gd name="T5" fmla="*/ 1 h 26"/>
                <a:gd name="T6" fmla="*/ 30 w 41"/>
                <a:gd name="T7" fmla="*/ 2 h 26"/>
                <a:gd name="T8" fmla="*/ 33 w 41"/>
                <a:gd name="T9" fmla="*/ 3 h 26"/>
                <a:gd name="T10" fmla="*/ 36 w 41"/>
                <a:gd name="T11" fmla="*/ 5 h 26"/>
                <a:gd name="T12" fmla="*/ 38 w 41"/>
                <a:gd name="T13" fmla="*/ 7 h 26"/>
                <a:gd name="T14" fmla="*/ 40 w 41"/>
                <a:gd name="T15" fmla="*/ 10 h 26"/>
                <a:gd name="T16" fmla="*/ 41 w 41"/>
                <a:gd name="T17" fmla="*/ 12 h 26"/>
                <a:gd name="T18" fmla="*/ 41 w 41"/>
                <a:gd name="T19" fmla="*/ 15 h 26"/>
                <a:gd name="T20" fmla="*/ 40 w 41"/>
                <a:gd name="T21" fmla="*/ 17 h 26"/>
                <a:gd name="T22" fmla="*/ 39 w 41"/>
                <a:gd name="T23" fmla="*/ 19 h 26"/>
                <a:gd name="T24" fmla="*/ 37 w 41"/>
                <a:gd name="T25" fmla="*/ 21 h 26"/>
                <a:gd name="T26" fmla="*/ 34 w 41"/>
                <a:gd name="T27" fmla="*/ 23 h 26"/>
                <a:gd name="T28" fmla="*/ 31 w 41"/>
                <a:gd name="T29" fmla="*/ 24 h 26"/>
                <a:gd name="T30" fmla="*/ 27 w 41"/>
                <a:gd name="T31" fmla="*/ 25 h 26"/>
                <a:gd name="T32" fmla="*/ 23 w 41"/>
                <a:gd name="T33" fmla="*/ 26 h 26"/>
                <a:gd name="T34" fmla="*/ 19 w 41"/>
                <a:gd name="T35" fmla="*/ 25 h 26"/>
                <a:gd name="T36" fmla="*/ 15 w 41"/>
                <a:gd name="T37" fmla="*/ 25 h 26"/>
                <a:gd name="T38" fmla="*/ 11 w 41"/>
                <a:gd name="T39" fmla="*/ 24 h 26"/>
                <a:gd name="T40" fmla="*/ 8 w 41"/>
                <a:gd name="T41" fmla="*/ 22 h 26"/>
                <a:gd name="T42" fmla="*/ 5 w 41"/>
                <a:gd name="T43" fmla="*/ 21 h 26"/>
                <a:gd name="T44" fmla="*/ 3 w 41"/>
                <a:gd name="T45" fmla="*/ 19 h 26"/>
                <a:gd name="T46" fmla="*/ 1 w 41"/>
                <a:gd name="T47" fmla="*/ 16 h 26"/>
                <a:gd name="T48" fmla="*/ 0 w 41"/>
                <a:gd name="T49" fmla="*/ 14 h 26"/>
                <a:gd name="T50" fmla="*/ 0 w 41"/>
                <a:gd name="T51" fmla="*/ 11 h 26"/>
                <a:gd name="T52" fmla="*/ 1 w 41"/>
                <a:gd name="T53" fmla="*/ 9 h 26"/>
                <a:gd name="T54" fmla="*/ 2 w 41"/>
                <a:gd name="T55" fmla="*/ 6 h 26"/>
                <a:gd name="T56" fmla="*/ 5 w 41"/>
                <a:gd name="T57" fmla="*/ 4 h 26"/>
                <a:gd name="T58" fmla="*/ 7 w 41"/>
                <a:gd name="T59" fmla="*/ 3 h 26"/>
                <a:gd name="T60" fmla="*/ 10 w 41"/>
                <a:gd name="T61" fmla="*/ 1 h 26"/>
                <a:gd name="T62" fmla="*/ 14 w 41"/>
                <a:gd name="T63" fmla="*/ 1 h 26"/>
                <a:gd name="T64" fmla="*/ 18 w 41"/>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26">
                  <a:moveTo>
                    <a:pt x="18" y="0"/>
                  </a:moveTo>
                  <a:lnTo>
                    <a:pt x="22" y="0"/>
                  </a:lnTo>
                  <a:lnTo>
                    <a:pt x="26" y="1"/>
                  </a:lnTo>
                  <a:lnTo>
                    <a:pt x="30" y="2"/>
                  </a:lnTo>
                  <a:lnTo>
                    <a:pt x="33" y="3"/>
                  </a:lnTo>
                  <a:lnTo>
                    <a:pt x="36" y="5"/>
                  </a:lnTo>
                  <a:lnTo>
                    <a:pt x="38" y="7"/>
                  </a:lnTo>
                  <a:lnTo>
                    <a:pt x="40" y="10"/>
                  </a:lnTo>
                  <a:lnTo>
                    <a:pt x="41" y="12"/>
                  </a:lnTo>
                  <a:lnTo>
                    <a:pt x="41" y="15"/>
                  </a:lnTo>
                  <a:lnTo>
                    <a:pt x="40" y="17"/>
                  </a:lnTo>
                  <a:lnTo>
                    <a:pt x="39" y="19"/>
                  </a:lnTo>
                  <a:lnTo>
                    <a:pt x="37" y="21"/>
                  </a:lnTo>
                  <a:lnTo>
                    <a:pt x="34" y="23"/>
                  </a:lnTo>
                  <a:lnTo>
                    <a:pt x="31" y="24"/>
                  </a:lnTo>
                  <a:lnTo>
                    <a:pt x="27" y="25"/>
                  </a:lnTo>
                  <a:lnTo>
                    <a:pt x="23" y="26"/>
                  </a:lnTo>
                  <a:lnTo>
                    <a:pt x="19" y="25"/>
                  </a:lnTo>
                  <a:lnTo>
                    <a:pt x="15" y="25"/>
                  </a:lnTo>
                  <a:lnTo>
                    <a:pt x="11" y="24"/>
                  </a:lnTo>
                  <a:lnTo>
                    <a:pt x="8" y="22"/>
                  </a:lnTo>
                  <a:lnTo>
                    <a:pt x="5" y="21"/>
                  </a:lnTo>
                  <a:lnTo>
                    <a:pt x="3" y="19"/>
                  </a:lnTo>
                  <a:lnTo>
                    <a:pt x="1" y="16"/>
                  </a:lnTo>
                  <a:lnTo>
                    <a:pt x="0" y="14"/>
                  </a:lnTo>
                  <a:lnTo>
                    <a:pt x="0" y="11"/>
                  </a:lnTo>
                  <a:lnTo>
                    <a:pt x="1" y="9"/>
                  </a:lnTo>
                  <a:lnTo>
                    <a:pt x="2" y="6"/>
                  </a:lnTo>
                  <a:lnTo>
                    <a:pt x="5" y="4"/>
                  </a:lnTo>
                  <a:lnTo>
                    <a:pt x="7" y="3"/>
                  </a:lnTo>
                  <a:lnTo>
                    <a:pt x="10" y="1"/>
                  </a:lnTo>
                  <a:lnTo>
                    <a:pt x="14" y="1"/>
                  </a:lnTo>
                  <a:lnTo>
                    <a:pt x="18"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2" name="Freeform 52"/>
            <p:cNvSpPr>
              <a:spLocks/>
            </p:cNvSpPr>
            <p:nvPr/>
          </p:nvSpPr>
          <p:spPr bwMode="auto">
            <a:xfrm>
              <a:off x="5161" y="1428"/>
              <a:ext cx="24" cy="14"/>
            </a:xfrm>
            <a:custGeom>
              <a:avLst/>
              <a:gdLst>
                <a:gd name="T0" fmla="*/ 11 w 24"/>
                <a:gd name="T1" fmla="*/ 0 h 14"/>
                <a:gd name="T2" fmla="*/ 14 w 24"/>
                <a:gd name="T3" fmla="*/ 0 h 14"/>
                <a:gd name="T4" fmla="*/ 17 w 24"/>
                <a:gd name="T5" fmla="*/ 0 h 14"/>
                <a:gd name="T6" fmla="*/ 19 w 24"/>
                <a:gd name="T7" fmla="*/ 1 h 14"/>
                <a:gd name="T8" fmla="*/ 21 w 24"/>
                <a:gd name="T9" fmla="*/ 3 h 14"/>
                <a:gd name="T10" fmla="*/ 23 w 24"/>
                <a:gd name="T11" fmla="*/ 4 h 14"/>
                <a:gd name="T12" fmla="*/ 24 w 24"/>
                <a:gd name="T13" fmla="*/ 6 h 14"/>
                <a:gd name="T14" fmla="*/ 24 w 24"/>
                <a:gd name="T15" fmla="*/ 8 h 14"/>
                <a:gd name="T16" fmla="*/ 23 w 24"/>
                <a:gd name="T17" fmla="*/ 10 h 14"/>
                <a:gd name="T18" fmla="*/ 21 w 24"/>
                <a:gd name="T19" fmla="*/ 11 h 14"/>
                <a:gd name="T20" fmla="*/ 19 w 24"/>
                <a:gd name="T21" fmla="*/ 12 h 14"/>
                <a:gd name="T22" fmla="*/ 17 w 24"/>
                <a:gd name="T23" fmla="*/ 13 h 14"/>
                <a:gd name="T24" fmla="*/ 14 w 24"/>
                <a:gd name="T25" fmla="*/ 14 h 14"/>
                <a:gd name="T26" fmla="*/ 10 w 24"/>
                <a:gd name="T27" fmla="*/ 13 h 14"/>
                <a:gd name="T28" fmla="*/ 8 w 24"/>
                <a:gd name="T29" fmla="*/ 13 h 14"/>
                <a:gd name="T30" fmla="*/ 5 w 24"/>
                <a:gd name="T31" fmla="*/ 12 h 14"/>
                <a:gd name="T32" fmla="*/ 3 w 24"/>
                <a:gd name="T33" fmla="*/ 10 h 14"/>
                <a:gd name="T34" fmla="*/ 1 w 24"/>
                <a:gd name="T35" fmla="*/ 9 h 14"/>
                <a:gd name="T36" fmla="*/ 0 w 24"/>
                <a:gd name="T37" fmla="*/ 7 h 14"/>
                <a:gd name="T38" fmla="*/ 0 w 24"/>
                <a:gd name="T39" fmla="*/ 5 h 14"/>
                <a:gd name="T40" fmla="*/ 1 w 24"/>
                <a:gd name="T41" fmla="*/ 3 h 14"/>
                <a:gd name="T42" fmla="*/ 3 w 24"/>
                <a:gd name="T43" fmla="*/ 2 h 14"/>
                <a:gd name="T44" fmla="*/ 5 w 24"/>
                <a:gd name="T45" fmla="*/ 1 h 14"/>
                <a:gd name="T46" fmla="*/ 8 w 24"/>
                <a:gd name="T47" fmla="*/ 0 h 14"/>
                <a:gd name="T48" fmla="*/ 11 w 24"/>
                <a:gd name="T4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14">
                  <a:moveTo>
                    <a:pt x="11" y="0"/>
                  </a:moveTo>
                  <a:lnTo>
                    <a:pt x="14" y="0"/>
                  </a:lnTo>
                  <a:lnTo>
                    <a:pt x="17" y="0"/>
                  </a:lnTo>
                  <a:lnTo>
                    <a:pt x="19" y="1"/>
                  </a:lnTo>
                  <a:lnTo>
                    <a:pt x="21" y="3"/>
                  </a:lnTo>
                  <a:lnTo>
                    <a:pt x="23" y="4"/>
                  </a:lnTo>
                  <a:lnTo>
                    <a:pt x="24" y="6"/>
                  </a:lnTo>
                  <a:lnTo>
                    <a:pt x="24" y="8"/>
                  </a:lnTo>
                  <a:lnTo>
                    <a:pt x="23" y="10"/>
                  </a:lnTo>
                  <a:lnTo>
                    <a:pt x="21" y="11"/>
                  </a:lnTo>
                  <a:lnTo>
                    <a:pt x="19" y="12"/>
                  </a:lnTo>
                  <a:lnTo>
                    <a:pt x="17" y="13"/>
                  </a:lnTo>
                  <a:lnTo>
                    <a:pt x="14" y="14"/>
                  </a:lnTo>
                  <a:lnTo>
                    <a:pt x="10" y="13"/>
                  </a:lnTo>
                  <a:lnTo>
                    <a:pt x="8" y="13"/>
                  </a:lnTo>
                  <a:lnTo>
                    <a:pt x="5" y="12"/>
                  </a:lnTo>
                  <a:lnTo>
                    <a:pt x="3" y="10"/>
                  </a:lnTo>
                  <a:lnTo>
                    <a:pt x="1" y="9"/>
                  </a:lnTo>
                  <a:lnTo>
                    <a:pt x="0" y="7"/>
                  </a:lnTo>
                  <a:lnTo>
                    <a:pt x="0" y="5"/>
                  </a:lnTo>
                  <a:lnTo>
                    <a:pt x="1" y="3"/>
                  </a:lnTo>
                  <a:lnTo>
                    <a:pt x="3" y="2"/>
                  </a:lnTo>
                  <a:lnTo>
                    <a:pt x="5" y="1"/>
                  </a:lnTo>
                  <a:lnTo>
                    <a:pt x="8" y="0"/>
                  </a:lnTo>
                  <a:lnTo>
                    <a:pt x="11"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3" name="Freeform 53"/>
            <p:cNvSpPr>
              <a:spLocks/>
            </p:cNvSpPr>
            <p:nvPr/>
          </p:nvSpPr>
          <p:spPr bwMode="auto">
            <a:xfrm>
              <a:off x="5068" y="1378"/>
              <a:ext cx="27" cy="18"/>
            </a:xfrm>
            <a:custGeom>
              <a:avLst/>
              <a:gdLst>
                <a:gd name="T0" fmla="*/ 12 w 27"/>
                <a:gd name="T1" fmla="*/ 0 h 18"/>
                <a:gd name="T2" fmla="*/ 16 w 27"/>
                <a:gd name="T3" fmla="*/ 0 h 18"/>
                <a:gd name="T4" fmla="*/ 19 w 27"/>
                <a:gd name="T5" fmla="*/ 1 h 18"/>
                <a:gd name="T6" fmla="*/ 22 w 27"/>
                <a:gd name="T7" fmla="*/ 2 h 18"/>
                <a:gd name="T8" fmla="*/ 25 w 27"/>
                <a:gd name="T9" fmla="*/ 4 h 18"/>
                <a:gd name="T10" fmla="*/ 26 w 27"/>
                <a:gd name="T11" fmla="*/ 6 h 18"/>
                <a:gd name="T12" fmla="*/ 27 w 27"/>
                <a:gd name="T13" fmla="*/ 9 h 18"/>
                <a:gd name="T14" fmla="*/ 27 w 27"/>
                <a:gd name="T15" fmla="*/ 11 h 18"/>
                <a:gd name="T16" fmla="*/ 26 w 27"/>
                <a:gd name="T17" fmla="*/ 13 h 18"/>
                <a:gd name="T18" fmla="*/ 25 w 27"/>
                <a:gd name="T19" fmla="*/ 15 h 18"/>
                <a:gd name="T20" fmla="*/ 22 w 27"/>
                <a:gd name="T21" fmla="*/ 17 h 18"/>
                <a:gd name="T22" fmla="*/ 19 w 27"/>
                <a:gd name="T23" fmla="*/ 18 h 18"/>
                <a:gd name="T24" fmla="*/ 15 w 27"/>
                <a:gd name="T25" fmla="*/ 18 h 18"/>
                <a:gd name="T26" fmla="*/ 12 w 27"/>
                <a:gd name="T27" fmla="*/ 18 h 18"/>
                <a:gd name="T28" fmla="*/ 8 w 27"/>
                <a:gd name="T29" fmla="*/ 17 h 18"/>
                <a:gd name="T30" fmla="*/ 5 w 27"/>
                <a:gd name="T31" fmla="*/ 16 h 18"/>
                <a:gd name="T32" fmla="*/ 3 w 27"/>
                <a:gd name="T33" fmla="*/ 14 h 18"/>
                <a:gd name="T34" fmla="*/ 1 w 27"/>
                <a:gd name="T35" fmla="*/ 12 h 18"/>
                <a:gd name="T36" fmla="*/ 0 w 27"/>
                <a:gd name="T37" fmla="*/ 10 h 18"/>
                <a:gd name="T38" fmla="*/ 0 w 27"/>
                <a:gd name="T39" fmla="*/ 7 h 18"/>
                <a:gd name="T40" fmla="*/ 1 w 27"/>
                <a:gd name="T41" fmla="*/ 5 h 18"/>
                <a:gd name="T42" fmla="*/ 3 w 27"/>
                <a:gd name="T43" fmla="*/ 3 h 18"/>
                <a:gd name="T44" fmla="*/ 5 w 27"/>
                <a:gd name="T45" fmla="*/ 2 h 18"/>
                <a:gd name="T46" fmla="*/ 8 w 27"/>
                <a:gd name="T47" fmla="*/ 1 h 18"/>
                <a:gd name="T48" fmla="*/ 12 w 27"/>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18">
                  <a:moveTo>
                    <a:pt x="12" y="0"/>
                  </a:moveTo>
                  <a:lnTo>
                    <a:pt x="16" y="0"/>
                  </a:lnTo>
                  <a:lnTo>
                    <a:pt x="19" y="1"/>
                  </a:lnTo>
                  <a:lnTo>
                    <a:pt x="22" y="2"/>
                  </a:lnTo>
                  <a:lnTo>
                    <a:pt x="25" y="4"/>
                  </a:lnTo>
                  <a:lnTo>
                    <a:pt x="26" y="6"/>
                  </a:lnTo>
                  <a:lnTo>
                    <a:pt x="27" y="9"/>
                  </a:lnTo>
                  <a:lnTo>
                    <a:pt x="27" y="11"/>
                  </a:lnTo>
                  <a:lnTo>
                    <a:pt x="26" y="13"/>
                  </a:lnTo>
                  <a:lnTo>
                    <a:pt x="25" y="15"/>
                  </a:lnTo>
                  <a:lnTo>
                    <a:pt x="22" y="17"/>
                  </a:lnTo>
                  <a:lnTo>
                    <a:pt x="19" y="18"/>
                  </a:lnTo>
                  <a:lnTo>
                    <a:pt x="15" y="18"/>
                  </a:lnTo>
                  <a:lnTo>
                    <a:pt x="12" y="18"/>
                  </a:lnTo>
                  <a:lnTo>
                    <a:pt x="8" y="17"/>
                  </a:lnTo>
                  <a:lnTo>
                    <a:pt x="5" y="16"/>
                  </a:lnTo>
                  <a:lnTo>
                    <a:pt x="3" y="14"/>
                  </a:lnTo>
                  <a:lnTo>
                    <a:pt x="1" y="12"/>
                  </a:lnTo>
                  <a:lnTo>
                    <a:pt x="0" y="10"/>
                  </a:lnTo>
                  <a:lnTo>
                    <a:pt x="0" y="7"/>
                  </a:lnTo>
                  <a:lnTo>
                    <a:pt x="1" y="5"/>
                  </a:lnTo>
                  <a:lnTo>
                    <a:pt x="3" y="3"/>
                  </a:lnTo>
                  <a:lnTo>
                    <a:pt x="5" y="2"/>
                  </a:lnTo>
                  <a:lnTo>
                    <a:pt x="8" y="1"/>
                  </a:lnTo>
                  <a:lnTo>
                    <a:pt x="12"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4" name="Freeform 54"/>
            <p:cNvSpPr>
              <a:spLocks/>
            </p:cNvSpPr>
            <p:nvPr/>
          </p:nvSpPr>
          <p:spPr bwMode="auto">
            <a:xfrm>
              <a:off x="5114" y="1410"/>
              <a:ext cx="22" cy="15"/>
            </a:xfrm>
            <a:custGeom>
              <a:avLst/>
              <a:gdLst>
                <a:gd name="T0" fmla="*/ 10 w 22"/>
                <a:gd name="T1" fmla="*/ 0 h 15"/>
                <a:gd name="T2" fmla="*/ 13 w 22"/>
                <a:gd name="T3" fmla="*/ 0 h 15"/>
                <a:gd name="T4" fmla="*/ 15 w 22"/>
                <a:gd name="T5" fmla="*/ 1 h 15"/>
                <a:gd name="T6" fmla="*/ 18 w 22"/>
                <a:gd name="T7" fmla="*/ 2 h 15"/>
                <a:gd name="T8" fmla="*/ 20 w 22"/>
                <a:gd name="T9" fmla="*/ 4 h 15"/>
                <a:gd name="T10" fmla="*/ 21 w 22"/>
                <a:gd name="T11" fmla="*/ 5 h 15"/>
                <a:gd name="T12" fmla="*/ 22 w 22"/>
                <a:gd name="T13" fmla="*/ 7 h 15"/>
                <a:gd name="T14" fmla="*/ 22 w 22"/>
                <a:gd name="T15" fmla="*/ 9 h 15"/>
                <a:gd name="T16" fmla="*/ 21 w 22"/>
                <a:gd name="T17" fmla="*/ 11 h 15"/>
                <a:gd name="T18" fmla="*/ 20 w 22"/>
                <a:gd name="T19" fmla="*/ 13 h 15"/>
                <a:gd name="T20" fmla="*/ 18 w 22"/>
                <a:gd name="T21" fmla="*/ 14 h 15"/>
                <a:gd name="T22" fmla="*/ 15 w 22"/>
                <a:gd name="T23" fmla="*/ 15 h 15"/>
                <a:gd name="T24" fmla="*/ 12 w 22"/>
                <a:gd name="T25" fmla="*/ 15 h 15"/>
                <a:gd name="T26" fmla="*/ 10 w 22"/>
                <a:gd name="T27" fmla="*/ 15 h 15"/>
                <a:gd name="T28" fmla="*/ 7 w 22"/>
                <a:gd name="T29" fmla="*/ 14 h 15"/>
                <a:gd name="T30" fmla="*/ 5 w 22"/>
                <a:gd name="T31" fmla="*/ 13 h 15"/>
                <a:gd name="T32" fmla="*/ 2 w 22"/>
                <a:gd name="T33" fmla="*/ 12 h 15"/>
                <a:gd name="T34" fmla="*/ 1 w 22"/>
                <a:gd name="T35" fmla="*/ 10 h 15"/>
                <a:gd name="T36" fmla="*/ 0 w 22"/>
                <a:gd name="T37" fmla="*/ 8 h 15"/>
                <a:gd name="T38" fmla="*/ 0 w 22"/>
                <a:gd name="T39" fmla="*/ 6 h 15"/>
                <a:gd name="T40" fmla="*/ 1 w 22"/>
                <a:gd name="T41" fmla="*/ 4 h 15"/>
                <a:gd name="T42" fmla="*/ 3 w 22"/>
                <a:gd name="T43" fmla="*/ 3 h 15"/>
                <a:gd name="T44" fmla="*/ 5 w 22"/>
                <a:gd name="T45" fmla="*/ 1 h 15"/>
                <a:gd name="T46" fmla="*/ 7 w 22"/>
                <a:gd name="T47" fmla="*/ 1 h 15"/>
                <a:gd name="T48" fmla="*/ 10 w 22"/>
                <a:gd name="T4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15">
                  <a:moveTo>
                    <a:pt x="10" y="0"/>
                  </a:moveTo>
                  <a:lnTo>
                    <a:pt x="13" y="0"/>
                  </a:lnTo>
                  <a:lnTo>
                    <a:pt x="15" y="1"/>
                  </a:lnTo>
                  <a:lnTo>
                    <a:pt x="18" y="2"/>
                  </a:lnTo>
                  <a:lnTo>
                    <a:pt x="20" y="4"/>
                  </a:lnTo>
                  <a:lnTo>
                    <a:pt x="21" y="5"/>
                  </a:lnTo>
                  <a:lnTo>
                    <a:pt x="22" y="7"/>
                  </a:lnTo>
                  <a:lnTo>
                    <a:pt x="22" y="9"/>
                  </a:lnTo>
                  <a:lnTo>
                    <a:pt x="21" y="11"/>
                  </a:lnTo>
                  <a:lnTo>
                    <a:pt x="20" y="13"/>
                  </a:lnTo>
                  <a:lnTo>
                    <a:pt x="18" y="14"/>
                  </a:lnTo>
                  <a:lnTo>
                    <a:pt x="15" y="15"/>
                  </a:lnTo>
                  <a:lnTo>
                    <a:pt x="12" y="15"/>
                  </a:lnTo>
                  <a:lnTo>
                    <a:pt x="10" y="15"/>
                  </a:lnTo>
                  <a:lnTo>
                    <a:pt x="7" y="14"/>
                  </a:lnTo>
                  <a:lnTo>
                    <a:pt x="5" y="13"/>
                  </a:lnTo>
                  <a:lnTo>
                    <a:pt x="2" y="12"/>
                  </a:lnTo>
                  <a:lnTo>
                    <a:pt x="1" y="10"/>
                  </a:lnTo>
                  <a:lnTo>
                    <a:pt x="0" y="8"/>
                  </a:lnTo>
                  <a:lnTo>
                    <a:pt x="0" y="6"/>
                  </a:lnTo>
                  <a:lnTo>
                    <a:pt x="1" y="4"/>
                  </a:lnTo>
                  <a:lnTo>
                    <a:pt x="3" y="3"/>
                  </a:lnTo>
                  <a:lnTo>
                    <a:pt x="5" y="1"/>
                  </a:lnTo>
                  <a:lnTo>
                    <a:pt x="7" y="1"/>
                  </a:lnTo>
                  <a:lnTo>
                    <a:pt x="10"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75" name="Freeform 55"/>
            <p:cNvSpPr>
              <a:spLocks/>
            </p:cNvSpPr>
            <p:nvPr/>
          </p:nvSpPr>
          <p:spPr bwMode="auto">
            <a:xfrm>
              <a:off x="5143" y="1386"/>
              <a:ext cx="27" cy="17"/>
            </a:xfrm>
            <a:custGeom>
              <a:avLst/>
              <a:gdLst>
                <a:gd name="T0" fmla="*/ 12 w 27"/>
                <a:gd name="T1" fmla="*/ 0 h 17"/>
                <a:gd name="T2" fmla="*/ 15 w 27"/>
                <a:gd name="T3" fmla="*/ 0 h 17"/>
                <a:gd name="T4" fmla="*/ 19 w 27"/>
                <a:gd name="T5" fmla="*/ 0 h 17"/>
                <a:gd name="T6" fmla="*/ 22 w 27"/>
                <a:gd name="T7" fmla="*/ 2 h 17"/>
                <a:gd name="T8" fmla="*/ 24 w 27"/>
                <a:gd name="T9" fmla="*/ 3 h 17"/>
                <a:gd name="T10" fmla="*/ 26 w 27"/>
                <a:gd name="T11" fmla="*/ 5 h 17"/>
                <a:gd name="T12" fmla="*/ 27 w 27"/>
                <a:gd name="T13" fmla="*/ 8 h 17"/>
                <a:gd name="T14" fmla="*/ 27 w 27"/>
                <a:gd name="T15" fmla="*/ 10 h 17"/>
                <a:gd name="T16" fmla="*/ 26 w 27"/>
                <a:gd name="T17" fmla="*/ 12 h 17"/>
                <a:gd name="T18" fmla="*/ 24 w 27"/>
                <a:gd name="T19" fmla="*/ 14 h 17"/>
                <a:gd name="T20" fmla="*/ 22 w 27"/>
                <a:gd name="T21" fmla="*/ 15 h 17"/>
                <a:gd name="T22" fmla="*/ 19 w 27"/>
                <a:gd name="T23" fmla="*/ 16 h 17"/>
                <a:gd name="T24" fmla="*/ 15 w 27"/>
                <a:gd name="T25" fmla="*/ 17 h 17"/>
                <a:gd name="T26" fmla="*/ 12 w 27"/>
                <a:gd name="T27" fmla="*/ 17 h 17"/>
                <a:gd name="T28" fmla="*/ 8 w 27"/>
                <a:gd name="T29" fmla="*/ 16 h 17"/>
                <a:gd name="T30" fmla="*/ 5 w 27"/>
                <a:gd name="T31" fmla="*/ 15 h 17"/>
                <a:gd name="T32" fmla="*/ 3 w 27"/>
                <a:gd name="T33" fmla="*/ 13 h 17"/>
                <a:gd name="T34" fmla="*/ 1 w 27"/>
                <a:gd name="T35" fmla="*/ 11 h 17"/>
                <a:gd name="T36" fmla="*/ 0 w 27"/>
                <a:gd name="T37" fmla="*/ 9 h 17"/>
                <a:gd name="T38" fmla="*/ 0 w 27"/>
                <a:gd name="T39" fmla="*/ 6 h 17"/>
                <a:gd name="T40" fmla="*/ 1 w 27"/>
                <a:gd name="T41" fmla="*/ 4 h 17"/>
                <a:gd name="T42" fmla="*/ 3 w 27"/>
                <a:gd name="T43" fmla="*/ 2 h 17"/>
                <a:gd name="T44" fmla="*/ 5 w 27"/>
                <a:gd name="T45" fmla="*/ 1 h 17"/>
                <a:gd name="T46" fmla="*/ 8 w 27"/>
                <a:gd name="T47" fmla="*/ 0 h 17"/>
                <a:gd name="T48" fmla="*/ 12 w 27"/>
                <a:gd name="T4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17">
                  <a:moveTo>
                    <a:pt x="12" y="0"/>
                  </a:moveTo>
                  <a:lnTo>
                    <a:pt x="15" y="0"/>
                  </a:lnTo>
                  <a:lnTo>
                    <a:pt x="19" y="0"/>
                  </a:lnTo>
                  <a:lnTo>
                    <a:pt x="22" y="2"/>
                  </a:lnTo>
                  <a:lnTo>
                    <a:pt x="24" y="3"/>
                  </a:lnTo>
                  <a:lnTo>
                    <a:pt x="26" y="5"/>
                  </a:lnTo>
                  <a:lnTo>
                    <a:pt x="27" y="8"/>
                  </a:lnTo>
                  <a:lnTo>
                    <a:pt x="27" y="10"/>
                  </a:lnTo>
                  <a:lnTo>
                    <a:pt x="26" y="12"/>
                  </a:lnTo>
                  <a:lnTo>
                    <a:pt x="24" y="14"/>
                  </a:lnTo>
                  <a:lnTo>
                    <a:pt x="22" y="15"/>
                  </a:lnTo>
                  <a:lnTo>
                    <a:pt x="19" y="16"/>
                  </a:lnTo>
                  <a:lnTo>
                    <a:pt x="15" y="17"/>
                  </a:lnTo>
                  <a:lnTo>
                    <a:pt x="12" y="17"/>
                  </a:lnTo>
                  <a:lnTo>
                    <a:pt x="8" y="16"/>
                  </a:lnTo>
                  <a:lnTo>
                    <a:pt x="5" y="15"/>
                  </a:lnTo>
                  <a:lnTo>
                    <a:pt x="3" y="13"/>
                  </a:lnTo>
                  <a:lnTo>
                    <a:pt x="1" y="11"/>
                  </a:lnTo>
                  <a:lnTo>
                    <a:pt x="0" y="9"/>
                  </a:lnTo>
                  <a:lnTo>
                    <a:pt x="0" y="6"/>
                  </a:lnTo>
                  <a:lnTo>
                    <a:pt x="1" y="4"/>
                  </a:lnTo>
                  <a:lnTo>
                    <a:pt x="3" y="2"/>
                  </a:lnTo>
                  <a:lnTo>
                    <a:pt x="5" y="1"/>
                  </a:lnTo>
                  <a:lnTo>
                    <a:pt x="8" y="0"/>
                  </a:lnTo>
                  <a:lnTo>
                    <a:pt x="12"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8" name="Rectangle 57"/>
          <p:cNvSpPr>
            <a:spLocks noChangeArrowheads="1"/>
          </p:cNvSpPr>
          <p:nvPr/>
        </p:nvSpPr>
        <p:spPr bwMode="auto">
          <a:xfrm>
            <a:off x="6395884" y="4210895"/>
            <a:ext cx="56906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FFFFFF"/>
                </a:solidFill>
                <a:effectLst/>
                <a:latin typeface="Calibri" panose="020F0502020204030204" pitchFamily="34" charset="0"/>
              </a:rPr>
              <a:t>Paper Chart</a:t>
            </a:r>
            <a:endParaRPr kumimoji="0" lang="en-US" altLang="en-US" sz="2800" b="0" i="0" u="none" strike="noStrike" cap="none" normalizeH="0" baseline="0" smtClean="0">
              <a:ln>
                <a:noFill/>
              </a:ln>
              <a:solidFill>
                <a:schemeClr val="tx1"/>
              </a:solidFill>
              <a:effectLst/>
              <a:latin typeface="Arial" panose="020B0604020202020204" pitchFamily="34" charset="0"/>
            </a:endParaRPr>
          </a:p>
        </p:txBody>
      </p:sp>
      <p:grpSp>
        <p:nvGrpSpPr>
          <p:cNvPr id="49" name="Group 61"/>
          <p:cNvGrpSpPr>
            <a:grpSpLocks/>
          </p:cNvGrpSpPr>
          <p:nvPr/>
        </p:nvGrpSpPr>
        <p:grpSpPr bwMode="auto">
          <a:xfrm>
            <a:off x="6256051" y="4420801"/>
            <a:ext cx="563563" cy="338138"/>
            <a:chOff x="4993" y="1742"/>
            <a:chExt cx="355" cy="213"/>
          </a:xfrm>
        </p:grpSpPr>
        <p:sp>
          <p:nvSpPr>
            <p:cNvPr id="36963" name="Freeform 58"/>
            <p:cNvSpPr>
              <a:spLocks/>
            </p:cNvSpPr>
            <p:nvPr/>
          </p:nvSpPr>
          <p:spPr bwMode="auto">
            <a:xfrm>
              <a:off x="4993" y="1742"/>
              <a:ext cx="355" cy="213"/>
            </a:xfrm>
            <a:custGeom>
              <a:avLst/>
              <a:gdLst>
                <a:gd name="T0" fmla="*/ 178 w 355"/>
                <a:gd name="T1" fmla="*/ 0 h 213"/>
                <a:gd name="T2" fmla="*/ 180 w 355"/>
                <a:gd name="T3" fmla="*/ 0 h 213"/>
                <a:gd name="T4" fmla="*/ 183 w 355"/>
                <a:gd name="T5" fmla="*/ 1 h 213"/>
                <a:gd name="T6" fmla="*/ 185 w 355"/>
                <a:gd name="T7" fmla="*/ 2 h 213"/>
                <a:gd name="T8" fmla="*/ 351 w 355"/>
                <a:gd name="T9" fmla="*/ 101 h 213"/>
                <a:gd name="T10" fmla="*/ 353 w 355"/>
                <a:gd name="T11" fmla="*/ 103 h 213"/>
                <a:gd name="T12" fmla="*/ 355 w 355"/>
                <a:gd name="T13" fmla="*/ 105 h 213"/>
                <a:gd name="T14" fmla="*/ 355 w 355"/>
                <a:gd name="T15" fmla="*/ 107 h 213"/>
                <a:gd name="T16" fmla="*/ 355 w 355"/>
                <a:gd name="T17" fmla="*/ 109 h 213"/>
                <a:gd name="T18" fmla="*/ 353 w 355"/>
                <a:gd name="T19" fmla="*/ 111 h 213"/>
                <a:gd name="T20" fmla="*/ 351 w 355"/>
                <a:gd name="T21" fmla="*/ 112 h 213"/>
                <a:gd name="T22" fmla="*/ 185 w 355"/>
                <a:gd name="T23" fmla="*/ 212 h 213"/>
                <a:gd name="T24" fmla="*/ 183 w 355"/>
                <a:gd name="T25" fmla="*/ 213 h 213"/>
                <a:gd name="T26" fmla="*/ 180 w 355"/>
                <a:gd name="T27" fmla="*/ 213 h 213"/>
                <a:gd name="T28" fmla="*/ 178 w 355"/>
                <a:gd name="T29" fmla="*/ 213 h 213"/>
                <a:gd name="T30" fmla="*/ 175 w 355"/>
                <a:gd name="T31" fmla="*/ 213 h 213"/>
                <a:gd name="T32" fmla="*/ 173 w 355"/>
                <a:gd name="T33" fmla="*/ 213 h 213"/>
                <a:gd name="T34" fmla="*/ 171 w 355"/>
                <a:gd name="T35" fmla="*/ 212 h 213"/>
                <a:gd name="T36" fmla="*/ 4 w 355"/>
                <a:gd name="T37" fmla="*/ 112 h 213"/>
                <a:gd name="T38" fmla="*/ 2 w 355"/>
                <a:gd name="T39" fmla="*/ 111 h 213"/>
                <a:gd name="T40" fmla="*/ 1 w 355"/>
                <a:gd name="T41" fmla="*/ 109 h 213"/>
                <a:gd name="T42" fmla="*/ 0 w 355"/>
                <a:gd name="T43" fmla="*/ 108 h 213"/>
                <a:gd name="T44" fmla="*/ 0 w 355"/>
                <a:gd name="T45" fmla="*/ 106 h 213"/>
                <a:gd name="T46" fmla="*/ 1 w 355"/>
                <a:gd name="T47" fmla="*/ 104 h 213"/>
                <a:gd name="T48" fmla="*/ 2 w 355"/>
                <a:gd name="T49" fmla="*/ 103 h 213"/>
                <a:gd name="T50" fmla="*/ 4 w 355"/>
                <a:gd name="T51" fmla="*/ 101 h 213"/>
                <a:gd name="T52" fmla="*/ 171 w 355"/>
                <a:gd name="T53" fmla="*/ 2 h 213"/>
                <a:gd name="T54" fmla="*/ 173 w 355"/>
                <a:gd name="T55" fmla="*/ 1 h 213"/>
                <a:gd name="T56" fmla="*/ 175 w 355"/>
                <a:gd name="T57" fmla="*/ 0 h 213"/>
                <a:gd name="T58" fmla="*/ 178 w 355"/>
                <a:gd name="T5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213">
                  <a:moveTo>
                    <a:pt x="178" y="0"/>
                  </a:moveTo>
                  <a:lnTo>
                    <a:pt x="180" y="0"/>
                  </a:lnTo>
                  <a:lnTo>
                    <a:pt x="183" y="1"/>
                  </a:lnTo>
                  <a:lnTo>
                    <a:pt x="185" y="2"/>
                  </a:lnTo>
                  <a:lnTo>
                    <a:pt x="351" y="101"/>
                  </a:lnTo>
                  <a:lnTo>
                    <a:pt x="353" y="103"/>
                  </a:lnTo>
                  <a:lnTo>
                    <a:pt x="355" y="105"/>
                  </a:lnTo>
                  <a:lnTo>
                    <a:pt x="355" y="107"/>
                  </a:lnTo>
                  <a:lnTo>
                    <a:pt x="355" y="109"/>
                  </a:lnTo>
                  <a:lnTo>
                    <a:pt x="353" y="111"/>
                  </a:lnTo>
                  <a:lnTo>
                    <a:pt x="351" y="112"/>
                  </a:lnTo>
                  <a:lnTo>
                    <a:pt x="185" y="212"/>
                  </a:lnTo>
                  <a:lnTo>
                    <a:pt x="183" y="213"/>
                  </a:lnTo>
                  <a:lnTo>
                    <a:pt x="180" y="213"/>
                  </a:lnTo>
                  <a:lnTo>
                    <a:pt x="178" y="213"/>
                  </a:lnTo>
                  <a:lnTo>
                    <a:pt x="175" y="213"/>
                  </a:lnTo>
                  <a:lnTo>
                    <a:pt x="173" y="213"/>
                  </a:lnTo>
                  <a:lnTo>
                    <a:pt x="171" y="212"/>
                  </a:lnTo>
                  <a:lnTo>
                    <a:pt x="4" y="112"/>
                  </a:lnTo>
                  <a:lnTo>
                    <a:pt x="2" y="111"/>
                  </a:lnTo>
                  <a:lnTo>
                    <a:pt x="1" y="109"/>
                  </a:lnTo>
                  <a:lnTo>
                    <a:pt x="0" y="108"/>
                  </a:lnTo>
                  <a:lnTo>
                    <a:pt x="0" y="106"/>
                  </a:lnTo>
                  <a:lnTo>
                    <a:pt x="1" y="104"/>
                  </a:lnTo>
                  <a:lnTo>
                    <a:pt x="2" y="103"/>
                  </a:lnTo>
                  <a:lnTo>
                    <a:pt x="4" y="101"/>
                  </a:lnTo>
                  <a:lnTo>
                    <a:pt x="171" y="2"/>
                  </a:lnTo>
                  <a:lnTo>
                    <a:pt x="173" y="1"/>
                  </a:lnTo>
                  <a:lnTo>
                    <a:pt x="175" y="0"/>
                  </a:lnTo>
                  <a:lnTo>
                    <a:pt x="1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4" name="Freeform 59"/>
            <p:cNvSpPr>
              <a:spLocks/>
            </p:cNvSpPr>
            <p:nvPr/>
          </p:nvSpPr>
          <p:spPr bwMode="auto">
            <a:xfrm>
              <a:off x="5020" y="1758"/>
              <a:ext cx="302" cy="182"/>
            </a:xfrm>
            <a:custGeom>
              <a:avLst/>
              <a:gdLst>
                <a:gd name="T0" fmla="*/ 151 w 302"/>
                <a:gd name="T1" fmla="*/ 0 h 182"/>
                <a:gd name="T2" fmla="*/ 302 w 302"/>
                <a:gd name="T3" fmla="*/ 91 h 182"/>
                <a:gd name="T4" fmla="*/ 151 w 302"/>
                <a:gd name="T5" fmla="*/ 182 h 182"/>
                <a:gd name="T6" fmla="*/ 0 w 302"/>
                <a:gd name="T7" fmla="*/ 91 h 182"/>
                <a:gd name="T8" fmla="*/ 151 w 302"/>
                <a:gd name="T9" fmla="*/ 0 h 182"/>
              </a:gdLst>
              <a:ahLst/>
              <a:cxnLst>
                <a:cxn ang="0">
                  <a:pos x="T0" y="T1"/>
                </a:cxn>
                <a:cxn ang="0">
                  <a:pos x="T2" y="T3"/>
                </a:cxn>
                <a:cxn ang="0">
                  <a:pos x="T4" y="T5"/>
                </a:cxn>
                <a:cxn ang="0">
                  <a:pos x="T6" y="T7"/>
                </a:cxn>
                <a:cxn ang="0">
                  <a:pos x="T8" y="T9"/>
                </a:cxn>
              </a:cxnLst>
              <a:rect l="0" t="0" r="r" b="b"/>
              <a:pathLst>
                <a:path w="302" h="182">
                  <a:moveTo>
                    <a:pt x="151" y="0"/>
                  </a:moveTo>
                  <a:lnTo>
                    <a:pt x="302" y="91"/>
                  </a:lnTo>
                  <a:lnTo>
                    <a:pt x="151" y="182"/>
                  </a:lnTo>
                  <a:lnTo>
                    <a:pt x="0" y="91"/>
                  </a:lnTo>
                  <a:lnTo>
                    <a:pt x="151" y="0"/>
                  </a:lnTo>
                  <a:close/>
                </a:path>
              </a:pathLst>
            </a:custGeom>
            <a:solidFill>
              <a:srgbClr val="F7C2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5" name="Freeform 60"/>
            <p:cNvSpPr>
              <a:spLocks noEditPoints="1"/>
            </p:cNvSpPr>
            <p:nvPr/>
          </p:nvSpPr>
          <p:spPr bwMode="auto">
            <a:xfrm>
              <a:off x="5035" y="1767"/>
              <a:ext cx="266" cy="162"/>
            </a:xfrm>
            <a:custGeom>
              <a:avLst/>
              <a:gdLst>
                <a:gd name="T0" fmla="*/ 133 w 266"/>
                <a:gd name="T1" fmla="*/ 95 h 162"/>
                <a:gd name="T2" fmla="*/ 130 w 266"/>
                <a:gd name="T3" fmla="*/ 103 h 162"/>
                <a:gd name="T4" fmla="*/ 155 w 266"/>
                <a:gd name="T5" fmla="*/ 117 h 162"/>
                <a:gd name="T6" fmla="*/ 197 w 266"/>
                <a:gd name="T7" fmla="*/ 95 h 162"/>
                <a:gd name="T8" fmla="*/ 202 w 266"/>
                <a:gd name="T9" fmla="*/ 88 h 162"/>
                <a:gd name="T10" fmla="*/ 177 w 266"/>
                <a:gd name="T11" fmla="*/ 66 h 162"/>
                <a:gd name="T12" fmla="*/ 129 w 266"/>
                <a:gd name="T13" fmla="*/ 26 h 162"/>
                <a:gd name="T14" fmla="*/ 134 w 266"/>
                <a:gd name="T15" fmla="*/ 33 h 162"/>
                <a:gd name="T16" fmla="*/ 127 w 266"/>
                <a:gd name="T17" fmla="*/ 40 h 162"/>
                <a:gd name="T18" fmla="*/ 114 w 266"/>
                <a:gd name="T19" fmla="*/ 42 h 162"/>
                <a:gd name="T20" fmla="*/ 100 w 266"/>
                <a:gd name="T21" fmla="*/ 58 h 162"/>
                <a:gd name="T22" fmla="*/ 151 w 266"/>
                <a:gd name="T23" fmla="*/ 58 h 162"/>
                <a:gd name="T24" fmla="*/ 168 w 266"/>
                <a:gd name="T25" fmla="*/ 50 h 162"/>
                <a:gd name="T26" fmla="*/ 180 w 266"/>
                <a:gd name="T27" fmla="*/ 47 h 162"/>
                <a:gd name="T28" fmla="*/ 193 w 266"/>
                <a:gd name="T29" fmla="*/ 50 h 162"/>
                <a:gd name="T30" fmla="*/ 227 w 266"/>
                <a:gd name="T31" fmla="*/ 45 h 162"/>
                <a:gd name="T32" fmla="*/ 197 w 266"/>
                <a:gd name="T33" fmla="*/ 58 h 162"/>
                <a:gd name="T34" fmla="*/ 211 w 266"/>
                <a:gd name="T35" fmla="*/ 85 h 162"/>
                <a:gd name="T36" fmla="*/ 221 w 266"/>
                <a:gd name="T37" fmla="*/ 86 h 162"/>
                <a:gd name="T38" fmla="*/ 229 w 266"/>
                <a:gd name="T39" fmla="*/ 93 h 162"/>
                <a:gd name="T40" fmla="*/ 227 w 266"/>
                <a:gd name="T41" fmla="*/ 101 h 162"/>
                <a:gd name="T42" fmla="*/ 214 w 266"/>
                <a:gd name="T43" fmla="*/ 105 h 162"/>
                <a:gd name="T44" fmla="*/ 164 w 266"/>
                <a:gd name="T45" fmla="*/ 125 h 162"/>
                <a:gd name="T46" fmla="*/ 161 w 266"/>
                <a:gd name="T47" fmla="*/ 133 h 162"/>
                <a:gd name="T48" fmla="*/ 148 w 266"/>
                <a:gd name="T49" fmla="*/ 136 h 162"/>
                <a:gd name="T50" fmla="*/ 136 w 266"/>
                <a:gd name="T51" fmla="*/ 133 h 162"/>
                <a:gd name="T52" fmla="*/ 131 w 266"/>
                <a:gd name="T53" fmla="*/ 126 h 162"/>
                <a:gd name="T54" fmla="*/ 136 w 266"/>
                <a:gd name="T55" fmla="*/ 120 h 162"/>
                <a:gd name="T56" fmla="*/ 111 w 266"/>
                <a:gd name="T57" fmla="*/ 106 h 162"/>
                <a:gd name="T58" fmla="*/ 101 w 266"/>
                <a:gd name="T59" fmla="*/ 100 h 162"/>
                <a:gd name="T60" fmla="*/ 51 w 266"/>
                <a:gd name="T61" fmla="*/ 92 h 162"/>
                <a:gd name="T62" fmla="*/ 39 w 266"/>
                <a:gd name="T63" fmla="*/ 93 h 162"/>
                <a:gd name="T64" fmla="*/ 28 w 266"/>
                <a:gd name="T65" fmla="*/ 88 h 162"/>
                <a:gd name="T66" fmla="*/ 27 w 266"/>
                <a:gd name="T67" fmla="*/ 82 h 162"/>
                <a:gd name="T68" fmla="*/ 35 w 266"/>
                <a:gd name="T69" fmla="*/ 75 h 162"/>
                <a:gd name="T70" fmla="*/ 51 w 266"/>
                <a:gd name="T71" fmla="*/ 75 h 162"/>
                <a:gd name="T72" fmla="*/ 59 w 266"/>
                <a:gd name="T73" fmla="*/ 83 h 162"/>
                <a:gd name="T74" fmla="*/ 113 w 266"/>
                <a:gd name="T75" fmla="*/ 88 h 162"/>
                <a:gd name="T76" fmla="*/ 163 w 266"/>
                <a:gd name="T77" fmla="*/ 63 h 162"/>
                <a:gd name="T78" fmla="*/ 110 w 266"/>
                <a:gd name="T79" fmla="*/ 64 h 162"/>
                <a:gd name="T80" fmla="*/ 91 w 266"/>
                <a:gd name="T81" fmla="*/ 68 h 162"/>
                <a:gd name="T82" fmla="*/ 77 w 266"/>
                <a:gd name="T83" fmla="*/ 68 h 162"/>
                <a:gd name="T84" fmla="*/ 68 w 266"/>
                <a:gd name="T85" fmla="*/ 61 h 162"/>
                <a:gd name="T86" fmla="*/ 40 w 266"/>
                <a:gd name="T87" fmla="*/ 49 h 162"/>
                <a:gd name="T88" fmla="*/ 72 w 266"/>
                <a:gd name="T89" fmla="*/ 53 h 162"/>
                <a:gd name="T90" fmla="*/ 84 w 266"/>
                <a:gd name="T91" fmla="*/ 50 h 162"/>
                <a:gd name="T92" fmla="*/ 102 w 266"/>
                <a:gd name="T93" fmla="*/ 36 h 162"/>
                <a:gd name="T94" fmla="*/ 102 w 266"/>
                <a:gd name="T95" fmla="*/ 28 h 162"/>
                <a:gd name="T96" fmla="*/ 113 w 266"/>
                <a:gd name="T97" fmla="*/ 2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6" h="162">
                  <a:moveTo>
                    <a:pt x="174" y="65"/>
                  </a:moveTo>
                  <a:lnTo>
                    <a:pt x="130" y="92"/>
                  </a:lnTo>
                  <a:lnTo>
                    <a:pt x="132" y="93"/>
                  </a:lnTo>
                  <a:lnTo>
                    <a:pt x="133" y="95"/>
                  </a:lnTo>
                  <a:lnTo>
                    <a:pt x="134" y="97"/>
                  </a:lnTo>
                  <a:lnTo>
                    <a:pt x="133" y="100"/>
                  </a:lnTo>
                  <a:lnTo>
                    <a:pt x="132" y="102"/>
                  </a:lnTo>
                  <a:lnTo>
                    <a:pt x="130" y="103"/>
                  </a:lnTo>
                  <a:lnTo>
                    <a:pt x="145" y="117"/>
                  </a:lnTo>
                  <a:lnTo>
                    <a:pt x="148" y="117"/>
                  </a:lnTo>
                  <a:lnTo>
                    <a:pt x="151" y="117"/>
                  </a:lnTo>
                  <a:lnTo>
                    <a:pt x="155" y="117"/>
                  </a:lnTo>
                  <a:lnTo>
                    <a:pt x="157" y="119"/>
                  </a:lnTo>
                  <a:lnTo>
                    <a:pt x="199" y="99"/>
                  </a:lnTo>
                  <a:lnTo>
                    <a:pt x="198" y="97"/>
                  </a:lnTo>
                  <a:lnTo>
                    <a:pt x="197" y="95"/>
                  </a:lnTo>
                  <a:lnTo>
                    <a:pt x="198" y="93"/>
                  </a:lnTo>
                  <a:lnTo>
                    <a:pt x="198" y="91"/>
                  </a:lnTo>
                  <a:lnTo>
                    <a:pt x="200" y="90"/>
                  </a:lnTo>
                  <a:lnTo>
                    <a:pt x="202" y="88"/>
                  </a:lnTo>
                  <a:lnTo>
                    <a:pt x="183" y="66"/>
                  </a:lnTo>
                  <a:lnTo>
                    <a:pt x="182" y="66"/>
                  </a:lnTo>
                  <a:lnTo>
                    <a:pt x="181" y="66"/>
                  </a:lnTo>
                  <a:lnTo>
                    <a:pt x="177" y="66"/>
                  </a:lnTo>
                  <a:lnTo>
                    <a:pt x="174" y="65"/>
                  </a:lnTo>
                  <a:close/>
                  <a:moveTo>
                    <a:pt x="152" y="0"/>
                  </a:moveTo>
                  <a:lnTo>
                    <a:pt x="160" y="5"/>
                  </a:lnTo>
                  <a:lnTo>
                    <a:pt x="129" y="26"/>
                  </a:lnTo>
                  <a:lnTo>
                    <a:pt x="131" y="27"/>
                  </a:lnTo>
                  <a:lnTo>
                    <a:pt x="132" y="29"/>
                  </a:lnTo>
                  <a:lnTo>
                    <a:pt x="133" y="31"/>
                  </a:lnTo>
                  <a:lnTo>
                    <a:pt x="134" y="33"/>
                  </a:lnTo>
                  <a:lnTo>
                    <a:pt x="133" y="35"/>
                  </a:lnTo>
                  <a:lnTo>
                    <a:pt x="132" y="37"/>
                  </a:lnTo>
                  <a:lnTo>
                    <a:pt x="130" y="39"/>
                  </a:lnTo>
                  <a:lnTo>
                    <a:pt x="127" y="40"/>
                  </a:lnTo>
                  <a:lnTo>
                    <a:pt x="124" y="42"/>
                  </a:lnTo>
                  <a:lnTo>
                    <a:pt x="121" y="42"/>
                  </a:lnTo>
                  <a:lnTo>
                    <a:pt x="117" y="42"/>
                  </a:lnTo>
                  <a:lnTo>
                    <a:pt x="114" y="42"/>
                  </a:lnTo>
                  <a:lnTo>
                    <a:pt x="112" y="42"/>
                  </a:lnTo>
                  <a:lnTo>
                    <a:pt x="98" y="54"/>
                  </a:lnTo>
                  <a:lnTo>
                    <a:pt x="99" y="56"/>
                  </a:lnTo>
                  <a:lnTo>
                    <a:pt x="100" y="58"/>
                  </a:lnTo>
                  <a:lnTo>
                    <a:pt x="112" y="58"/>
                  </a:lnTo>
                  <a:lnTo>
                    <a:pt x="124" y="59"/>
                  </a:lnTo>
                  <a:lnTo>
                    <a:pt x="137" y="58"/>
                  </a:lnTo>
                  <a:lnTo>
                    <a:pt x="151" y="58"/>
                  </a:lnTo>
                  <a:lnTo>
                    <a:pt x="164" y="56"/>
                  </a:lnTo>
                  <a:lnTo>
                    <a:pt x="165" y="54"/>
                  </a:lnTo>
                  <a:lnTo>
                    <a:pt x="166" y="52"/>
                  </a:lnTo>
                  <a:lnTo>
                    <a:pt x="168" y="50"/>
                  </a:lnTo>
                  <a:lnTo>
                    <a:pt x="170" y="49"/>
                  </a:lnTo>
                  <a:lnTo>
                    <a:pt x="173" y="48"/>
                  </a:lnTo>
                  <a:lnTo>
                    <a:pt x="176" y="47"/>
                  </a:lnTo>
                  <a:lnTo>
                    <a:pt x="180" y="47"/>
                  </a:lnTo>
                  <a:lnTo>
                    <a:pt x="188" y="22"/>
                  </a:lnTo>
                  <a:lnTo>
                    <a:pt x="197" y="27"/>
                  </a:lnTo>
                  <a:lnTo>
                    <a:pt x="190" y="49"/>
                  </a:lnTo>
                  <a:lnTo>
                    <a:pt x="193" y="50"/>
                  </a:lnTo>
                  <a:lnTo>
                    <a:pt x="196" y="52"/>
                  </a:lnTo>
                  <a:lnTo>
                    <a:pt x="206" y="50"/>
                  </a:lnTo>
                  <a:lnTo>
                    <a:pt x="217" y="48"/>
                  </a:lnTo>
                  <a:lnTo>
                    <a:pt x="227" y="45"/>
                  </a:lnTo>
                  <a:lnTo>
                    <a:pt x="235" y="50"/>
                  </a:lnTo>
                  <a:lnTo>
                    <a:pt x="222" y="53"/>
                  </a:lnTo>
                  <a:lnTo>
                    <a:pt x="210" y="56"/>
                  </a:lnTo>
                  <a:lnTo>
                    <a:pt x="197" y="58"/>
                  </a:lnTo>
                  <a:lnTo>
                    <a:pt x="196" y="60"/>
                  </a:lnTo>
                  <a:lnTo>
                    <a:pt x="195" y="62"/>
                  </a:lnTo>
                  <a:lnTo>
                    <a:pt x="193" y="63"/>
                  </a:lnTo>
                  <a:lnTo>
                    <a:pt x="211" y="85"/>
                  </a:lnTo>
                  <a:lnTo>
                    <a:pt x="213" y="85"/>
                  </a:lnTo>
                  <a:lnTo>
                    <a:pt x="214" y="85"/>
                  </a:lnTo>
                  <a:lnTo>
                    <a:pt x="217" y="86"/>
                  </a:lnTo>
                  <a:lnTo>
                    <a:pt x="221" y="86"/>
                  </a:lnTo>
                  <a:lnTo>
                    <a:pt x="224" y="87"/>
                  </a:lnTo>
                  <a:lnTo>
                    <a:pt x="226" y="89"/>
                  </a:lnTo>
                  <a:lnTo>
                    <a:pt x="228" y="91"/>
                  </a:lnTo>
                  <a:lnTo>
                    <a:pt x="229" y="93"/>
                  </a:lnTo>
                  <a:lnTo>
                    <a:pt x="266" y="94"/>
                  </a:lnTo>
                  <a:lnTo>
                    <a:pt x="256" y="101"/>
                  </a:lnTo>
                  <a:lnTo>
                    <a:pt x="229" y="99"/>
                  </a:lnTo>
                  <a:lnTo>
                    <a:pt x="227" y="101"/>
                  </a:lnTo>
                  <a:lnTo>
                    <a:pt x="224" y="103"/>
                  </a:lnTo>
                  <a:lnTo>
                    <a:pt x="221" y="104"/>
                  </a:lnTo>
                  <a:lnTo>
                    <a:pt x="218" y="105"/>
                  </a:lnTo>
                  <a:lnTo>
                    <a:pt x="214" y="105"/>
                  </a:lnTo>
                  <a:lnTo>
                    <a:pt x="210" y="105"/>
                  </a:lnTo>
                  <a:lnTo>
                    <a:pt x="206" y="104"/>
                  </a:lnTo>
                  <a:lnTo>
                    <a:pt x="164" y="124"/>
                  </a:lnTo>
                  <a:lnTo>
                    <a:pt x="164" y="125"/>
                  </a:lnTo>
                  <a:lnTo>
                    <a:pt x="164" y="126"/>
                  </a:lnTo>
                  <a:lnTo>
                    <a:pt x="164" y="129"/>
                  </a:lnTo>
                  <a:lnTo>
                    <a:pt x="163" y="131"/>
                  </a:lnTo>
                  <a:lnTo>
                    <a:pt x="161" y="133"/>
                  </a:lnTo>
                  <a:lnTo>
                    <a:pt x="158" y="134"/>
                  </a:lnTo>
                  <a:lnTo>
                    <a:pt x="155" y="135"/>
                  </a:lnTo>
                  <a:lnTo>
                    <a:pt x="152" y="136"/>
                  </a:lnTo>
                  <a:lnTo>
                    <a:pt x="148" y="136"/>
                  </a:lnTo>
                  <a:lnTo>
                    <a:pt x="145" y="136"/>
                  </a:lnTo>
                  <a:lnTo>
                    <a:pt x="119" y="162"/>
                  </a:lnTo>
                  <a:lnTo>
                    <a:pt x="111" y="157"/>
                  </a:lnTo>
                  <a:lnTo>
                    <a:pt x="136" y="133"/>
                  </a:lnTo>
                  <a:lnTo>
                    <a:pt x="134" y="132"/>
                  </a:lnTo>
                  <a:lnTo>
                    <a:pt x="133" y="130"/>
                  </a:lnTo>
                  <a:lnTo>
                    <a:pt x="132" y="128"/>
                  </a:lnTo>
                  <a:lnTo>
                    <a:pt x="131" y="126"/>
                  </a:lnTo>
                  <a:lnTo>
                    <a:pt x="132" y="125"/>
                  </a:lnTo>
                  <a:lnTo>
                    <a:pt x="133" y="123"/>
                  </a:lnTo>
                  <a:lnTo>
                    <a:pt x="134" y="121"/>
                  </a:lnTo>
                  <a:lnTo>
                    <a:pt x="136" y="120"/>
                  </a:lnTo>
                  <a:lnTo>
                    <a:pt x="121" y="107"/>
                  </a:lnTo>
                  <a:lnTo>
                    <a:pt x="117" y="107"/>
                  </a:lnTo>
                  <a:lnTo>
                    <a:pt x="114" y="107"/>
                  </a:lnTo>
                  <a:lnTo>
                    <a:pt x="111" y="106"/>
                  </a:lnTo>
                  <a:lnTo>
                    <a:pt x="69" y="132"/>
                  </a:lnTo>
                  <a:lnTo>
                    <a:pt x="61" y="127"/>
                  </a:lnTo>
                  <a:lnTo>
                    <a:pt x="103" y="102"/>
                  </a:lnTo>
                  <a:lnTo>
                    <a:pt x="101" y="100"/>
                  </a:lnTo>
                  <a:lnTo>
                    <a:pt x="101" y="98"/>
                  </a:lnTo>
                  <a:lnTo>
                    <a:pt x="57" y="89"/>
                  </a:lnTo>
                  <a:lnTo>
                    <a:pt x="54" y="91"/>
                  </a:lnTo>
                  <a:lnTo>
                    <a:pt x="51" y="92"/>
                  </a:lnTo>
                  <a:lnTo>
                    <a:pt x="47" y="93"/>
                  </a:lnTo>
                  <a:lnTo>
                    <a:pt x="43" y="94"/>
                  </a:lnTo>
                  <a:lnTo>
                    <a:pt x="41" y="94"/>
                  </a:lnTo>
                  <a:lnTo>
                    <a:pt x="39" y="93"/>
                  </a:lnTo>
                  <a:lnTo>
                    <a:pt x="26" y="106"/>
                  </a:lnTo>
                  <a:lnTo>
                    <a:pt x="18" y="101"/>
                  </a:lnTo>
                  <a:lnTo>
                    <a:pt x="30" y="90"/>
                  </a:lnTo>
                  <a:lnTo>
                    <a:pt x="28" y="88"/>
                  </a:lnTo>
                  <a:lnTo>
                    <a:pt x="27" y="86"/>
                  </a:lnTo>
                  <a:lnTo>
                    <a:pt x="27" y="84"/>
                  </a:lnTo>
                  <a:lnTo>
                    <a:pt x="27" y="83"/>
                  </a:lnTo>
                  <a:lnTo>
                    <a:pt x="27" y="82"/>
                  </a:lnTo>
                  <a:lnTo>
                    <a:pt x="0" y="73"/>
                  </a:lnTo>
                  <a:lnTo>
                    <a:pt x="7" y="68"/>
                  </a:lnTo>
                  <a:lnTo>
                    <a:pt x="32" y="76"/>
                  </a:lnTo>
                  <a:lnTo>
                    <a:pt x="35" y="75"/>
                  </a:lnTo>
                  <a:lnTo>
                    <a:pt x="39" y="74"/>
                  </a:lnTo>
                  <a:lnTo>
                    <a:pt x="43" y="74"/>
                  </a:lnTo>
                  <a:lnTo>
                    <a:pt x="47" y="74"/>
                  </a:lnTo>
                  <a:lnTo>
                    <a:pt x="51" y="75"/>
                  </a:lnTo>
                  <a:lnTo>
                    <a:pt x="54" y="76"/>
                  </a:lnTo>
                  <a:lnTo>
                    <a:pt x="57" y="78"/>
                  </a:lnTo>
                  <a:lnTo>
                    <a:pt x="58" y="80"/>
                  </a:lnTo>
                  <a:lnTo>
                    <a:pt x="59" y="83"/>
                  </a:lnTo>
                  <a:lnTo>
                    <a:pt x="104" y="91"/>
                  </a:lnTo>
                  <a:lnTo>
                    <a:pt x="106" y="90"/>
                  </a:lnTo>
                  <a:lnTo>
                    <a:pt x="110" y="89"/>
                  </a:lnTo>
                  <a:lnTo>
                    <a:pt x="113" y="88"/>
                  </a:lnTo>
                  <a:lnTo>
                    <a:pt x="117" y="87"/>
                  </a:lnTo>
                  <a:lnTo>
                    <a:pt x="119" y="88"/>
                  </a:lnTo>
                  <a:lnTo>
                    <a:pt x="122" y="88"/>
                  </a:lnTo>
                  <a:lnTo>
                    <a:pt x="163" y="63"/>
                  </a:lnTo>
                  <a:lnTo>
                    <a:pt x="149" y="64"/>
                  </a:lnTo>
                  <a:lnTo>
                    <a:pt x="136" y="64"/>
                  </a:lnTo>
                  <a:lnTo>
                    <a:pt x="122" y="65"/>
                  </a:lnTo>
                  <a:lnTo>
                    <a:pt x="110" y="64"/>
                  </a:lnTo>
                  <a:lnTo>
                    <a:pt x="99" y="64"/>
                  </a:lnTo>
                  <a:lnTo>
                    <a:pt x="97" y="66"/>
                  </a:lnTo>
                  <a:lnTo>
                    <a:pt x="94" y="67"/>
                  </a:lnTo>
                  <a:lnTo>
                    <a:pt x="91" y="68"/>
                  </a:lnTo>
                  <a:lnTo>
                    <a:pt x="88" y="69"/>
                  </a:lnTo>
                  <a:lnTo>
                    <a:pt x="84" y="69"/>
                  </a:lnTo>
                  <a:lnTo>
                    <a:pt x="80" y="69"/>
                  </a:lnTo>
                  <a:lnTo>
                    <a:pt x="77" y="68"/>
                  </a:lnTo>
                  <a:lnTo>
                    <a:pt x="73" y="67"/>
                  </a:lnTo>
                  <a:lnTo>
                    <a:pt x="71" y="65"/>
                  </a:lnTo>
                  <a:lnTo>
                    <a:pt x="69" y="63"/>
                  </a:lnTo>
                  <a:lnTo>
                    <a:pt x="68" y="61"/>
                  </a:lnTo>
                  <a:lnTo>
                    <a:pt x="55" y="59"/>
                  </a:lnTo>
                  <a:lnTo>
                    <a:pt x="43" y="57"/>
                  </a:lnTo>
                  <a:lnTo>
                    <a:pt x="31" y="54"/>
                  </a:lnTo>
                  <a:lnTo>
                    <a:pt x="40" y="49"/>
                  </a:lnTo>
                  <a:lnTo>
                    <a:pt x="49" y="51"/>
                  </a:lnTo>
                  <a:lnTo>
                    <a:pt x="59" y="53"/>
                  </a:lnTo>
                  <a:lnTo>
                    <a:pt x="70" y="55"/>
                  </a:lnTo>
                  <a:lnTo>
                    <a:pt x="72" y="53"/>
                  </a:lnTo>
                  <a:lnTo>
                    <a:pt x="74" y="52"/>
                  </a:lnTo>
                  <a:lnTo>
                    <a:pt x="77" y="50"/>
                  </a:lnTo>
                  <a:lnTo>
                    <a:pt x="81" y="50"/>
                  </a:lnTo>
                  <a:lnTo>
                    <a:pt x="84" y="50"/>
                  </a:lnTo>
                  <a:lnTo>
                    <a:pt x="86" y="50"/>
                  </a:lnTo>
                  <a:lnTo>
                    <a:pt x="89" y="50"/>
                  </a:lnTo>
                  <a:lnTo>
                    <a:pt x="103" y="38"/>
                  </a:lnTo>
                  <a:lnTo>
                    <a:pt x="102" y="36"/>
                  </a:lnTo>
                  <a:lnTo>
                    <a:pt x="101" y="34"/>
                  </a:lnTo>
                  <a:lnTo>
                    <a:pt x="101" y="33"/>
                  </a:lnTo>
                  <a:lnTo>
                    <a:pt x="101" y="30"/>
                  </a:lnTo>
                  <a:lnTo>
                    <a:pt x="102" y="28"/>
                  </a:lnTo>
                  <a:lnTo>
                    <a:pt x="104" y="26"/>
                  </a:lnTo>
                  <a:lnTo>
                    <a:pt x="107" y="25"/>
                  </a:lnTo>
                  <a:lnTo>
                    <a:pt x="110" y="24"/>
                  </a:lnTo>
                  <a:lnTo>
                    <a:pt x="113" y="23"/>
                  </a:lnTo>
                  <a:lnTo>
                    <a:pt x="117" y="23"/>
                  </a:lnTo>
                  <a:lnTo>
                    <a:pt x="120" y="23"/>
                  </a:lnTo>
                  <a:lnTo>
                    <a:pt x="152"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Rectangle 62"/>
          <p:cNvSpPr>
            <a:spLocks noChangeArrowheads="1"/>
          </p:cNvSpPr>
          <p:nvPr/>
        </p:nvSpPr>
        <p:spPr bwMode="auto">
          <a:xfrm>
            <a:off x="6452103" y="4819320"/>
            <a:ext cx="1923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Calibri" panose="020F0502020204030204" pitchFamily="34" charset="0"/>
              </a:rPr>
              <a:t>ENC</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pSp>
        <p:nvGrpSpPr>
          <p:cNvPr id="51" name="Group 72"/>
          <p:cNvGrpSpPr>
            <a:grpSpLocks/>
          </p:cNvGrpSpPr>
          <p:nvPr/>
        </p:nvGrpSpPr>
        <p:grpSpPr bwMode="auto">
          <a:xfrm>
            <a:off x="6241527" y="5061320"/>
            <a:ext cx="584200" cy="352425"/>
            <a:chOff x="4980" y="2213"/>
            <a:chExt cx="368" cy="222"/>
          </a:xfrm>
        </p:grpSpPr>
        <p:sp>
          <p:nvSpPr>
            <p:cNvPr id="36954" name="Freeform 63"/>
            <p:cNvSpPr>
              <a:spLocks/>
            </p:cNvSpPr>
            <p:nvPr/>
          </p:nvSpPr>
          <p:spPr bwMode="auto">
            <a:xfrm>
              <a:off x="4980" y="2213"/>
              <a:ext cx="368" cy="222"/>
            </a:xfrm>
            <a:custGeom>
              <a:avLst/>
              <a:gdLst>
                <a:gd name="T0" fmla="*/ 184 w 368"/>
                <a:gd name="T1" fmla="*/ 0 h 222"/>
                <a:gd name="T2" fmla="*/ 187 w 368"/>
                <a:gd name="T3" fmla="*/ 0 h 222"/>
                <a:gd name="T4" fmla="*/ 189 w 368"/>
                <a:gd name="T5" fmla="*/ 1 h 222"/>
                <a:gd name="T6" fmla="*/ 191 w 368"/>
                <a:gd name="T7" fmla="*/ 2 h 222"/>
                <a:gd name="T8" fmla="*/ 364 w 368"/>
                <a:gd name="T9" fmla="*/ 105 h 222"/>
                <a:gd name="T10" fmla="*/ 366 w 368"/>
                <a:gd name="T11" fmla="*/ 107 h 222"/>
                <a:gd name="T12" fmla="*/ 368 w 368"/>
                <a:gd name="T13" fmla="*/ 109 h 222"/>
                <a:gd name="T14" fmla="*/ 368 w 368"/>
                <a:gd name="T15" fmla="*/ 111 h 222"/>
                <a:gd name="T16" fmla="*/ 368 w 368"/>
                <a:gd name="T17" fmla="*/ 113 h 222"/>
                <a:gd name="T18" fmla="*/ 366 w 368"/>
                <a:gd name="T19" fmla="*/ 115 h 222"/>
                <a:gd name="T20" fmla="*/ 364 w 368"/>
                <a:gd name="T21" fmla="*/ 117 h 222"/>
                <a:gd name="T22" fmla="*/ 191 w 368"/>
                <a:gd name="T23" fmla="*/ 221 h 222"/>
                <a:gd name="T24" fmla="*/ 189 w 368"/>
                <a:gd name="T25" fmla="*/ 222 h 222"/>
                <a:gd name="T26" fmla="*/ 187 w 368"/>
                <a:gd name="T27" fmla="*/ 222 h 222"/>
                <a:gd name="T28" fmla="*/ 184 w 368"/>
                <a:gd name="T29" fmla="*/ 222 h 222"/>
                <a:gd name="T30" fmla="*/ 181 w 368"/>
                <a:gd name="T31" fmla="*/ 222 h 222"/>
                <a:gd name="T32" fmla="*/ 179 w 368"/>
                <a:gd name="T33" fmla="*/ 222 h 222"/>
                <a:gd name="T34" fmla="*/ 177 w 368"/>
                <a:gd name="T35" fmla="*/ 221 h 222"/>
                <a:gd name="T36" fmla="*/ 4 w 368"/>
                <a:gd name="T37" fmla="*/ 117 h 222"/>
                <a:gd name="T38" fmla="*/ 2 w 368"/>
                <a:gd name="T39" fmla="*/ 116 h 222"/>
                <a:gd name="T40" fmla="*/ 1 w 368"/>
                <a:gd name="T41" fmla="*/ 114 h 222"/>
                <a:gd name="T42" fmla="*/ 0 w 368"/>
                <a:gd name="T43" fmla="*/ 112 h 222"/>
                <a:gd name="T44" fmla="*/ 0 w 368"/>
                <a:gd name="T45" fmla="*/ 110 h 222"/>
                <a:gd name="T46" fmla="*/ 1 w 368"/>
                <a:gd name="T47" fmla="*/ 108 h 222"/>
                <a:gd name="T48" fmla="*/ 2 w 368"/>
                <a:gd name="T49" fmla="*/ 107 h 222"/>
                <a:gd name="T50" fmla="*/ 4 w 368"/>
                <a:gd name="T51" fmla="*/ 105 h 222"/>
                <a:gd name="T52" fmla="*/ 177 w 368"/>
                <a:gd name="T53" fmla="*/ 2 h 222"/>
                <a:gd name="T54" fmla="*/ 179 w 368"/>
                <a:gd name="T55" fmla="*/ 1 h 222"/>
                <a:gd name="T56" fmla="*/ 181 w 368"/>
                <a:gd name="T57" fmla="*/ 0 h 222"/>
                <a:gd name="T58" fmla="*/ 184 w 368"/>
                <a:gd name="T5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222">
                  <a:moveTo>
                    <a:pt x="184" y="0"/>
                  </a:moveTo>
                  <a:lnTo>
                    <a:pt x="187" y="0"/>
                  </a:lnTo>
                  <a:lnTo>
                    <a:pt x="189" y="1"/>
                  </a:lnTo>
                  <a:lnTo>
                    <a:pt x="191" y="2"/>
                  </a:lnTo>
                  <a:lnTo>
                    <a:pt x="364" y="105"/>
                  </a:lnTo>
                  <a:lnTo>
                    <a:pt x="366" y="107"/>
                  </a:lnTo>
                  <a:lnTo>
                    <a:pt x="368" y="109"/>
                  </a:lnTo>
                  <a:lnTo>
                    <a:pt x="368" y="111"/>
                  </a:lnTo>
                  <a:lnTo>
                    <a:pt x="368" y="113"/>
                  </a:lnTo>
                  <a:lnTo>
                    <a:pt x="366" y="115"/>
                  </a:lnTo>
                  <a:lnTo>
                    <a:pt x="364" y="117"/>
                  </a:lnTo>
                  <a:lnTo>
                    <a:pt x="191" y="221"/>
                  </a:lnTo>
                  <a:lnTo>
                    <a:pt x="189" y="222"/>
                  </a:lnTo>
                  <a:lnTo>
                    <a:pt x="187" y="222"/>
                  </a:lnTo>
                  <a:lnTo>
                    <a:pt x="184" y="222"/>
                  </a:lnTo>
                  <a:lnTo>
                    <a:pt x="181" y="222"/>
                  </a:lnTo>
                  <a:lnTo>
                    <a:pt x="179" y="222"/>
                  </a:lnTo>
                  <a:lnTo>
                    <a:pt x="177" y="221"/>
                  </a:lnTo>
                  <a:lnTo>
                    <a:pt x="4" y="117"/>
                  </a:lnTo>
                  <a:lnTo>
                    <a:pt x="2" y="116"/>
                  </a:lnTo>
                  <a:lnTo>
                    <a:pt x="1" y="114"/>
                  </a:lnTo>
                  <a:lnTo>
                    <a:pt x="0" y="112"/>
                  </a:lnTo>
                  <a:lnTo>
                    <a:pt x="0" y="110"/>
                  </a:lnTo>
                  <a:lnTo>
                    <a:pt x="1" y="108"/>
                  </a:lnTo>
                  <a:lnTo>
                    <a:pt x="2" y="107"/>
                  </a:lnTo>
                  <a:lnTo>
                    <a:pt x="4" y="105"/>
                  </a:lnTo>
                  <a:lnTo>
                    <a:pt x="177" y="2"/>
                  </a:lnTo>
                  <a:lnTo>
                    <a:pt x="179" y="1"/>
                  </a:lnTo>
                  <a:lnTo>
                    <a:pt x="181" y="0"/>
                  </a:lnTo>
                  <a:lnTo>
                    <a:pt x="1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55" name="Freeform 64"/>
            <p:cNvSpPr>
              <a:spLocks/>
            </p:cNvSpPr>
            <p:nvPr/>
          </p:nvSpPr>
          <p:spPr bwMode="auto">
            <a:xfrm>
              <a:off x="5005" y="2229"/>
              <a:ext cx="318" cy="190"/>
            </a:xfrm>
            <a:custGeom>
              <a:avLst/>
              <a:gdLst>
                <a:gd name="T0" fmla="*/ 159 w 318"/>
                <a:gd name="T1" fmla="*/ 0 h 190"/>
                <a:gd name="T2" fmla="*/ 318 w 318"/>
                <a:gd name="T3" fmla="*/ 95 h 190"/>
                <a:gd name="T4" fmla="*/ 159 w 318"/>
                <a:gd name="T5" fmla="*/ 190 h 190"/>
                <a:gd name="T6" fmla="*/ 0 w 318"/>
                <a:gd name="T7" fmla="*/ 95 h 190"/>
                <a:gd name="T8" fmla="*/ 159 w 318"/>
                <a:gd name="T9" fmla="*/ 0 h 190"/>
              </a:gdLst>
              <a:ahLst/>
              <a:cxnLst>
                <a:cxn ang="0">
                  <a:pos x="T0" y="T1"/>
                </a:cxn>
                <a:cxn ang="0">
                  <a:pos x="T2" y="T3"/>
                </a:cxn>
                <a:cxn ang="0">
                  <a:pos x="T4" y="T5"/>
                </a:cxn>
                <a:cxn ang="0">
                  <a:pos x="T6" y="T7"/>
                </a:cxn>
                <a:cxn ang="0">
                  <a:pos x="T8" y="T9"/>
                </a:cxn>
              </a:cxnLst>
              <a:rect l="0" t="0" r="r" b="b"/>
              <a:pathLst>
                <a:path w="318" h="190">
                  <a:moveTo>
                    <a:pt x="159" y="0"/>
                  </a:moveTo>
                  <a:lnTo>
                    <a:pt x="318" y="95"/>
                  </a:lnTo>
                  <a:lnTo>
                    <a:pt x="159" y="190"/>
                  </a:lnTo>
                  <a:lnTo>
                    <a:pt x="0" y="95"/>
                  </a:lnTo>
                  <a:lnTo>
                    <a:pt x="159" y="0"/>
                  </a:lnTo>
                  <a:close/>
                </a:path>
              </a:pathLst>
            </a:custGeom>
            <a:solidFill>
              <a:srgbClr val="2881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56" name="Freeform 65"/>
            <p:cNvSpPr>
              <a:spLocks noEditPoints="1"/>
            </p:cNvSpPr>
            <p:nvPr/>
          </p:nvSpPr>
          <p:spPr bwMode="auto">
            <a:xfrm>
              <a:off x="5076" y="2229"/>
              <a:ext cx="172" cy="190"/>
            </a:xfrm>
            <a:custGeom>
              <a:avLst/>
              <a:gdLst>
                <a:gd name="T0" fmla="*/ 86 w 172"/>
                <a:gd name="T1" fmla="*/ 86 h 190"/>
                <a:gd name="T2" fmla="*/ 172 w 172"/>
                <a:gd name="T3" fmla="*/ 139 h 190"/>
                <a:gd name="T4" fmla="*/ 88 w 172"/>
                <a:gd name="T5" fmla="*/ 190 h 190"/>
                <a:gd name="T6" fmla="*/ 0 w 172"/>
                <a:gd name="T7" fmla="*/ 137 h 190"/>
                <a:gd name="T8" fmla="*/ 86 w 172"/>
                <a:gd name="T9" fmla="*/ 86 h 190"/>
                <a:gd name="T10" fmla="*/ 88 w 172"/>
                <a:gd name="T11" fmla="*/ 0 h 190"/>
                <a:gd name="T12" fmla="*/ 158 w 172"/>
                <a:gd name="T13" fmla="*/ 42 h 190"/>
                <a:gd name="T14" fmla="*/ 86 w 172"/>
                <a:gd name="T15" fmla="*/ 86 h 190"/>
                <a:gd name="T16" fmla="*/ 17 w 172"/>
                <a:gd name="T17" fmla="*/ 43 h 190"/>
                <a:gd name="T18" fmla="*/ 88 w 172"/>
                <a:gd name="T1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90">
                  <a:moveTo>
                    <a:pt x="86" y="86"/>
                  </a:moveTo>
                  <a:lnTo>
                    <a:pt x="172" y="139"/>
                  </a:lnTo>
                  <a:lnTo>
                    <a:pt x="88" y="190"/>
                  </a:lnTo>
                  <a:lnTo>
                    <a:pt x="0" y="137"/>
                  </a:lnTo>
                  <a:lnTo>
                    <a:pt x="86" y="86"/>
                  </a:lnTo>
                  <a:close/>
                  <a:moveTo>
                    <a:pt x="88" y="0"/>
                  </a:moveTo>
                  <a:lnTo>
                    <a:pt x="158" y="42"/>
                  </a:lnTo>
                  <a:lnTo>
                    <a:pt x="86" y="86"/>
                  </a:lnTo>
                  <a:lnTo>
                    <a:pt x="17" y="43"/>
                  </a:lnTo>
                  <a:lnTo>
                    <a:pt x="88" y="0"/>
                  </a:lnTo>
                  <a:close/>
                </a:path>
              </a:pathLst>
            </a:custGeom>
            <a:solidFill>
              <a:srgbClr val="AAD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57" name="Freeform 66"/>
            <p:cNvSpPr>
              <a:spLocks/>
            </p:cNvSpPr>
            <p:nvPr/>
          </p:nvSpPr>
          <p:spPr bwMode="auto">
            <a:xfrm>
              <a:off x="5110" y="2314"/>
              <a:ext cx="15" cy="9"/>
            </a:xfrm>
            <a:custGeom>
              <a:avLst/>
              <a:gdLst>
                <a:gd name="T0" fmla="*/ 8 w 15"/>
                <a:gd name="T1" fmla="*/ 0 h 9"/>
                <a:gd name="T2" fmla="*/ 10 w 15"/>
                <a:gd name="T3" fmla="*/ 0 h 9"/>
                <a:gd name="T4" fmla="*/ 12 w 15"/>
                <a:gd name="T5" fmla="*/ 1 h 9"/>
                <a:gd name="T6" fmla="*/ 13 w 15"/>
                <a:gd name="T7" fmla="*/ 2 h 9"/>
                <a:gd name="T8" fmla="*/ 14 w 15"/>
                <a:gd name="T9" fmla="*/ 3 h 9"/>
                <a:gd name="T10" fmla="*/ 15 w 15"/>
                <a:gd name="T11" fmla="*/ 5 h 9"/>
                <a:gd name="T12" fmla="*/ 14 w 15"/>
                <a:gd name="T13" fmla="*/ 6 h 9"/>
                <a:gd name="T14" fmla="*/ 13 w 15"/>
                <a:gd name="T15" fmla="*/ 7 h 9"/>
                <a:gd name="T16" fmla="*/ 12 w 15"/>
                <a:gd name="T17" fmla="*/ 8 h 9"/>
                <a:gd name="T18" fmla="*/ 10 w 15"/>
                <a:gd name="T19" fmla="*/ 9 h 9"/>
                <a:gd name="T20" fmla="*/ 8 w 15"/>
                <a:gd name="T21" fmla="*/ 9 h 9"/>
                <a:gd name="T22" fmla="*/ 5 w 15"/>
                <a:gd name="T23" fmla="*/ 9 h 9"/>
                <a:gd name="T24" fmla="*/ 3 w 15"/>
                <a:gd name="T25" fmla="*/ 8 h 9"/>
                <a:gd name="T26" fmla="*/ 2 w 15"/>
                <a:gd name="T27" fmla="*/ 7 h 9"/>
                <a:gd name="T28" fmla="*/ 0 w 15"/>
                <a:gd name="T29" fmla="*/ 6 h 9"/>
                <a:gd name="T30" fmla="*/ 0 w 15"/>
                <a:gd name="T31" fmla="*/ 5 h 9"/>
                <a:gd name="T32" fmla="*/ 0 w 15"/>
                <a:gd name="T33" fmla="*/ 3 h 9"/>
                <a:gd name="T34" fmla="*/ 2 w 15"/>
                <a:gd name="T35" fmla="*/ 2 h 9"/>
                <a:gd name="T36" fmla="*/ 3 w 15"/>
                <a:gd name="T37" fmla="*/ 1 h 9"/>
                <a:gd name="T38" fmla="*/ 5 w 15"/>
                <a:gd name="T39" fmla="*/ 0 h 9"/>
                <a:gd name="T40" fmla="*/ 8 w 15"/>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9">
                  <a:moveTo>
                    <a:pt x="8" y="0"/>
                  </a:moveTo>
                  <a:lnTo>
                    <a:pt x="10" y="0"/>
                  </a:lnTo>
                  <a:lnTo>
                    <a:pt x="12" y="1"/>
                  </a:lnTo>
                  <a:lnTo>
                    <a:pt x="13" y="2"/>
                  </a:lnTo>
                  <a:lnTo>
                    <a:pt x="14" y="3"/>
                  </a:lnTo>
                  <a:lnTo>
                    <a:pt x="15" y="5"/>
                  </a:lnTo>
                  <a:lnTo>
                    <a:pt x="14" y="6"/>
                  </a:lnTo>
                  <a:lnTo>
                    <a:pt x="13" y="7"/>
                  </a:lnTo>
                  <a:lnTo>
                    <a:pt x="12" y="8"/>
                  </a:lnTo>
                  <a:lnTo>
                    <a:pt x="10" y="9"/>
                  </a:lnTo>
                  <a:lnTo>
                    <a:pt x="8" y="9"/>
                  </a:lnTo>
                  <a:lnTo>
                    <a:pt x="5" y="9"/>
                  </a:lnTo>
                  <a:lnTo>
                    <a:pt x="3" y="8"/>
                  </a:lnTo>
                  <a:lnTo>
                    <a:pt x="2" y="7"/>
                  </a:lnTo>
                  <a:lnTo>
                    <a:pt x="0" y="6"/>
                  </a:lnTo>
                  <a:lnTo>
                    <a:pt x="0" y="5"/>
                  </a:lnTo>
                  <a:lnTo>
                    <a:pt x="0" y="3"/>
                  </a:lnTo>
                  <a:lnTo>
                    <a:pt x="2" y="2"/>
                  </a:lnTo>
                  <a:lnTo>
                    <a:pt x="3" y="1"/>
                  </a:lnTo>
                  <a:lnTo>
                    <a:pt x="5" y="0"/>
                  </a:lnTo>
                  <a:lnTo>
                    <a:pt x="8" y="0"/>
                  </a:lnTo>
                  <a:close/>
                </a:path>
              </a:pathLst>
            </a:custGeom>
            <a:solidFill>
              <a:srgbClr val="D15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58" name="Freeform 67"/>
            <p:cNvSpPr>
              <a:spLocks/>
            </p:cNvSpPr>
            <p:nvPr/>
          </p:nvSpPr>
          <p:spPr bwMode="auto">
            <a:xfrm>
              <a:off x="5110" y="2314"/>
              <a:ext cx="15" cy="9"/>
            </a:xfrm>
            <a:custGeom>
              <a:avLst/>
              <a:gdLst>
                <a:gd name="T0" fmla="*/ 8 w 15"/>
                <a:gd name="T1" fmla="*/ 0 h 9"/>
                <a:gd name="T2" fmla="*/ 10 w 15"/>
                <a:gd name="T3" fmla="*/ 0 h 9"/>
                <a:gd name="T4" fmla="*/ 12 w 15"/>
                <a:gd name="T5" fmla="*/ 1 h 9"/>
                <a:gd name="T6" fmla="*/ 13 w 15"/>
                <a:gd name="T7" fmla="*/ 2 h 9"/>
                <a:gd name="T8" fmla="*/ 14 w 15"/>
                <a:gd name="T9" fmla="*/ 3 h 9"/>
                <a:gd name="T10" fmla="*/ 15 w 15"/>
                <a:gd name="T11" fmla="*/ 5 h 9"/>
                <a:gd name="T12" fmla="*/ 14 w 15"/>
                <a:gd name="T13" fmla="*/ 6 h 9"/>
                <a:gd name="T14" fmla="*/ 13 w 15"/>
                <a:gd name="T15" fmla="*/ 7 h 9"/>
                <a:gd name="T16" fmla="*/ 12 w 15"/>
                <a:gd name="T17" fmla="*/ 8 h 9"/>
                <a:gd name="T18" fmla="*/ 10 w 15"/>
                <a:gd name="T19" fmla="*/ 9 h 9"/>
                <a:gd name="T20" fmla="*/ 8 w 15"/>
                <a:gd name="T21" fmla="*/ 9 h 9"/>
                <a:gd name="T22" fmla="*/ 5 w 15"/>
                <a:gd name="T23" fmla="*/ 9 h 9"/>
                <a:gd name="T24" fmla="*/ 3 w 15"/>
                <a:gd name="T25" fmla="*/ 8 h 9"/>
                <a:gd name="T26" fmla="*/ 2 w 15"/>
                <a:gd name="T27" fmla="*/ 7 h 9"/>
                <a:gd name="T28" fmla="*/ 0 w 15"/>
                <a:gd name="T29" fmla="*/ 6 h 9"/>
                <a:gd name="T30" fmla="*/ 0 w 15"/>
                <a:gd name="T31" fmla="*/ 5 h 9"/>
                <a:gd name="T32" fmla="*/ 0 w 15"/>
                <a:gd name="T33" fmla="*/ 3 h 9"/>
                <a:gd name="T34" fmla="*/ 2 w 15"/>
                <a:gd name="T35" fmla="*/ 2 h 9"/>
                <a:gd name="T36" fmla="*/ 3 w 15"/>
                <a:gd name="T37" fmla="*/ 1 h 9"/>
                <a:gd name="T38" fmla="*/ 5 w 15"/>
                <a:gd name="T39" fmla="*/ 0 h 9"/>
                <a:gd name="T40" fmla="*/ 8 w 15"/>
                <a:gd name="T4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9">
                  <a:moveTo>
                    <a:pt x="8" y="0"/>
                  </a:moveTo>
                  <a:lnTo>
                    <a:pt x="10" y="0"/>
                  </a:lnTo>
                  <a:lnTo>
                    <a:pt x="12" y="1"/>
                  </a:lnTo>
                  <a:lnTo>
                    <a:pt x="13" y="2"/>
                  </a:lnTo>
                  <a:lnTo>
                    <a:pt x="14" y="3"/>
                  </a:lnTo>
                  <a:lnTo>
                    <a:pt x="15" y="5"/>
                  </a:lnTo>
                  <a:lnTo>
                    <a:pt x="14" y="6"/>
                  </a:lnTo>
                  <a:lnTo>
                    <a:pt x="13" y="7"/>
                  </a:lnTo>
                  <a:lnTo>
                    <a:pt x="12" y="8"/>
                  </a:lnTo>
                  <a:lnTo>
                    <a:pt x="10" y="9"/>
                  </a:lnTo>
                  <a:lnTo>
                    <a:pt x="8" y="9"/>
                  </a:lnTo>
                  <a:lnTo>
                    <a:pt x="5" y="9"/>
                  </a:lnTo>
                  <a:lnTo>
                    <a:pt x="3" y="8"/>
                  </a:lnTo>
                  <a:lnTo>
                    <a:pt x="2" y="7"/>
                  </a:lnTo>
                  <a:lnTo>
                    <a:pt x="0" y="6"/>
                  </a:lnTo>
                  <a:lnTo>
                    <a:pt x="0" y="5"/>
                  </a:lnTo>
                  <a:lnTo>
                    <a:pt x="0" y="3"/>
                  </a:lnTo>
                  <a:lnTo>
                    <a:pt x="2" y="2"/>
                  </a:lnTo>
                  <a:lnTo>
                    <a:pt x="3" y="1"/>
                  </a:lnTo>
                  <a:lnTo>
                    <a:pt x="5" y="0"/>
                  </a:lnTo>
                  <a:lnTo>
                    <a:pt x="8" y="0"/>
                  </a:lnTo>
                  <a:close/>
                </a:path>
              </a:pathLst>
            </a:custGeom>
            <a:noFill/>
            <a:ln w="1588" cap="flat">
              <a:solidFill>
                <a:srgbClr val="D15B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59" name="Freeform 68"/>
            <p:cNvSpPr>
              <a:spLocks/>
            </p:cNvSpPr>
            <p:nvPr/>
          </p:nvSpPr>
          <p:spPr bwMode="auto">
            <a:xfrm>
              <a:off x="5099" y="2317"/>
              <a:ext cx="19" cy="13"/>
            </a:xfrm>
            <a:custGeom>
              <a:avLst/>
              <a:gdLst>
                <a:gd name="T0" fmla="*/ 9 w 19"/>
                <a:gd name="T1" fmla="*/ 0 h 13"/>
                <a:gd name="T2" fmla="*/ 12 w 19"/>
                <a:gd name="T3" fmla="*/ 1 h 13"/>
                <a:gd name="T4" fmla="*/ 15 w 19"/>
                <a:gd name="T5" fmla="*/ 2 h 13"/>
                <a:gd name="T6" fmla="*/ 17 w 19"/>
                <a:gd name="T7" fmla="*/ 3 h 13"/>
                <a:gd name="T8" fmla="*/ 18 w 19"/>
                <a:gd name="T9" fmla="*/ 5 h 13"/>
                <a:gd name="T10" fmla="*/ 19 w 19"/>
                <a:gd name="T11" fmla="*/ 7 h 13"/>
                <a:gd name="T12" fmla="*/ 18 w 19"/>
                <a:gd name="T13" fmla="*/ 9 h 13"/>
                <a:gd name="T14" fmla="*/ 17 w 19"/>
                <a:gd name="T15" fmla="*/ 11 h 13"/>
                <a:gd name="T16" fmla="*/ 15 w 19"/>
                <a:gd name="T17" fmla="*/ 12 h 13"/>
                <a:gd name="T18" fmla="*/ 12 w 19"/>
                <a:gd name="T19" fmla="*/ 13 h 13"/>
                <a:gd name="T20" fmla="*/ 9 w 19"/>
                <a:gd name="T21" fmla="*/ 13 h 13"/>
                <a:gd name="T22" fmla="*/ 6 w 19"/>
                <a:gd name="T23" fmla="*/ 13 h 13"/>
                <a:gd name="T24" fmla="*/ 4 w 19"/>
                <a:gd name="T25" fmla="*/ 12 h 13"/>
                <a:gd name="T26" fmla="*/ 2 w 19"/>
                <a:gd name="T27" fmla="*/ 11 h 13"/>
                <a:gd name="T28" fmla="*/ 0 w 19"/>
                <a:gd name="T29" fmla="*/ 9 h 13"/>
                <a:gd name="T30" fmla="*/ 0 w 19"/>
                <a:gd name="T31" fmla="*/ 7 h 13"/>
                <a:gd name="T32" fmla="*/ 0 w 19"/>
                <a:gd name="T33" fmla="*/ 5 h 13"/>
                <a:gd name="T34" fmla="*/ 2 w 19"/>
                <a:gd name="T35" fmla="*/ 3 h 13"/>
                <a:gd name="T36" fmla="*/ 4 w 19"/>
                <a:gd name="T37" fmla="*/ 2 h 13"/>
                <a:gd name="T38" fmla="*/ 6 w 19"/>
                <a:gd name="T39" fmla="*/ 1 h 13"/>
                <a:gd name="T40" fmla="*/ 9 w 19"/>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3">
                  <a:moveTo>
                    <a:pt x="9" y="0"/>
                  </a:moveTo>
                  <a:lnTo>
                    <a:pt x="12" y="1"/>
                  </a:lnTo>
                  <a:lnTo>
                    <a:pt x="15" y="2"/>
                  </a:lnTo>
                  <a:lnTo>
                    <a:pt x="17" y="3"/>
                  </a:lnTo>
                  <a:lnTo>
                    <a:pt x="18" y="5"/>
                  </a:lnTo>
                  <a:lnTo>
                    <a:pt x="19" y="7"/>
                  </a:lnTo>
                  <a:lnTo>
                    <a:pt x="18" y="9"/>
                  </a:lnTo>
                  <a:lnTo>
                    <a:pt x="17" y="11"/>
                  </a:lnTo>
                  <a:lnTo>
                    <a:pt x="15" y="12"/>
                  </a:lnTo>
                  <a:lnTo>
                    <a:pt x="12" y="13"/>
                  </a:lnTo>
                  <a:lnTo>
                    <a:pt x="9" y="13"/>
                  </a:lnTo>
                  <a:lnTo>
                    <a:pt x="6" y="13"/>
                  </a:lnTo>
                  <a:lnTo>
                    <a:pt x="4" y="12"/>
                  </a:lnTo>
                  <a:lnTo>
                    <a:pt x="2" y="11"/>
                  </a:lnTo>
                  <a:lnTo>
                    <a:pt x="0" y="9"/>
                  </a:lnTo>
                  <a:lnTo>
                    <a:pt x="0" y="7"/>
                  </a:lnTo>
                  <a:lnTo>
                    <a:pt x="0" y="5"/>
                  </a:lnTo>
                  <a:lnTo>
                    <a:pt x="2" y="3"/>
                  </a:lnTo>
                  <a:lnTo>
                    <a:pt x="4" y="2"/>
                  </a:lnTo>
                  <a:lnTo>
                    <a:pt x="6" y="1"/>
                  </a:lnTo>
                  <a:lnTo>
                    <a:pt x="9" y="0"/>
                  </a:lnTo>
                  <a:close/>
                </a:path>
              </a:pathLst>
            </a:custGeom>
            <a:solidFill>
              <a:srgbClr val="D15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0" name="Freeform 69"/>
            <p:cNvSpPr>
              <a:spLocks/>
            </p:cNvSpPr>
            <p:nvPr/>
          </p:nvSpPr>
          <p:spPr bwMode="auto">
            <a:xfrm>
              <a:off x="5099" y="2317"/>
              <a:ext cx="19" cy="13"/>
            </a:xfrm>
            <a:custGeom>
              <a:avLst/>
              <a:gdLst>
                <a:gd name="T0" fmla="*/ 9 w 19"/>
                <a:gd name="T1" fmla="*/ 0 h 13"/>
                <a:gd name="T2" fmla="*/ 12 w 19"/>
                <a:gd name="T3" fmla="*/ 1 h 13"/>
                <a:gd name="T4" fmla="*/ 15 w 19"/>
                <a:gd name="T5" fmla="*/ 2 h 13"/>
                <a:gd name="T6" fmla="*/ 17 w 19"/>
                <a:gd name="T7" fmla="*/ 3 h 13"/>
                <a:gd name="T8" fmla="*/ 18 w 19"/>
                <a:gd name="T9" fmla="*/ 5 h 13"/>
                <a:gd name="T10" fmla="*/ 19 w 19"/>
                <a:gd name="T11" fmla="*/ 7 h 13"/>
                <a:gd name="T12" fmla="*/ 18 w 19"/>
                <a:gd name="T13" fmla="*/ 9 h 13"/>
                <a:gd name="T14" fmla="*/ 17 w 19"/>
                <a:gd name="T15" fmla="*/ 11 h 13"/>
                <a:gd name="T16" fmla="*/ 15 w 19"/>
                <a:gd name="T17" fmla="*/ 12 h 13"/>
                <a:gd name="T18" fmla="*/ 12 w 19"/>
                <a:gd name="T19" fmla="*/ 13 h 13"/>
                <a:gd name="T20" fmla="*/ 9 w 19"/>
                <a:gd name="T21" fmla="*/ 13 h 13"/>
                <a:gd name="T22" fmla="*/ 6 w 19"/>
                <a:gd name="T23" fmla="*/ 13 h 13"/>
                <a:gd name="T24" fmla="*/ 4 w 19"/>
                <a:gd name="T25" fmla="*/ 12 h 13"/>
                <a:gd name="T26" fmla="*/ 2 w 19"/>
                <a:gd name="T27" fmla="*/ 11 h 13"/>
                <a:gd name="T28" fmla="*/ 0 w 19"/>
                <a:gd name="T29" fmla="*/ 9 h 13"/>
                <a:gd name="T30" fmla="*/ 0 w 19"/>
                <a:gd name="T31" fmla="*/ 7 h 13"/>
                <a:gd name="T32" fmla="*/ 0 w 19"/>
                <a:gd name="T33" fmla="*/ 5 h 13"/>
                <a:gd name="T34" fmla="*/ 2 w 19"/>
                <a:gd name="T35" fmla="*/ 3 h 13"/>
                <a:gd name="T36" fmla="*/ 4 w 19"/>
                <a:gd name="T37" fmla="*/ 2 h 13"/>
                <a:gd name="T38" fmla="*/ 6 w 19"/>
                <a:gd name="T39" fmla="*/ 1 h 13"/>
                <a:gd name="T40" fmla="*/ 9 w 19"/>
                <a:gd name="T4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3">
                  <a:moveTo>
                    <a:pt x="9" y="0"/>
                  </a:moveTo>
                  <a:lnTo>
                    <a:pt x="12" y="1"/>
                  </a:lnTo>
                  <a:lnTo>
                    <a:pt x="15" y="2"/>
                  </a:lnTo>
                  <a:lnTo>
                    <a:pt x="17" y="3"/>
                  </a:lnTo>
                  <a:lnTo>
                    <a:pt x="18" y="5"/>
                  </a:lnTo>
                  <a:lnTo>
                    <a:pt x="19" y="7"/>
                  </a:lnTo>
                  <a:lnTo>
                    <a:pt x="18" y="9"/>
                  </a:lnTo>
                  <a:lnTo>
                    <a:pt x="17" y="11"/>
                  </a:lnTo>
                  <a:lnTo>
                    <a:pt x="15" y="12"/>
                  </a:lnTo>
                  <a:lnTo>
                    <a:pt x="12" y="13"/>
                  </a:lnTo>
                  <a:lnTo>
                    <a:pt x="9" y="13"/>
                  </a:lnTo>
                  <a:lnTo>
                    <a:pt x="6" y="13"/>
                  </a:lnTo>
                  <a:lnTo>
                    <a:pt x="4" y="12"/>
                  </a:lnTo>
                  <a:lnTo>
                    <a:pt x="2" y="11"/>
                  </a:lnTo>
                  <a:lnTo>
                    <a:pt x="0" y="9"/>
                  </a:lnTo>
                  <a:lnTo>
                    <a:pt x="0" y="7"/>
                  </a:lnTo>
                  <a:lnTo>
                    <a:pt x="0" y="5"/>
                  </a:lnTo>
                  <a:lnTo>
                    <a:pt x="2" y="3"/>
                  </a:lnTo>
                  <a:lnTo>
                    <a:pt x="4" y="2"/>
                  </a:lnTo>
                  <a:lnTo>
                    <a:pt x="6" y="1"/>
                  </a:lnTo>
                  <a:lnTo>
                    <a:pt x="9" y="0"/>
                  </a:lnTo>
                  <a:close/>
                </a:path>
              </a:pathLst>
            </a:custGeom>
            <a:noFill/>
            <a:ln w="1588" cap="flat">
              <a:solidFill>
                <a:srgbClr val="D15B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61" name="Freeform 70"/>
            <p:cNvSpPr>
              <a:spLocks/>
            </p:cNvSpPr>
            <p:nvPr/>
          </p:nvSpPr>
          <p:spPr bwMode="auto">
            <a:xfrm>
              <a:off x="5040" y="2292"/>
              <a:ext cx="121" cy="75"/>
            </a:xfrm>
            <a:custGeom>
              <a:avLst/>
              <a:gdLst>
                <a:gd name="T0" fmla="*/ 85 w 121"/>
                <a:gd name="T1" fmla="*/ 0 h 75"/>
                <a:gd name="T2" fmla="*/ 121 w 121"/>
                <a:gd name="T3" fmla="*/ 23 h 75"/>
                <a:gd name="T4" fmla="*/ 36 w 121"/>
                <a:gd name="T5" fmla="*/ 75 h 75"/>
                <a:gd name="T6" fmla="*/ 0 w 121"/>
                <a:gd name="T7" fmla="*/ 53 h 75"/>
                <a:gd name="T8" fmla="*/ 85 w 121"/>
                <a:gd name="T9" fmla="*/ 0 h 75"/>
              </a:gdLst>
              <a:ahLst/>
              <a:cxnLst>
                <a:cxn ang="0">
                  <a:pos x="T0" y="T1"/>
                </a:cxn>
                <a:cxn ang="0">
                  <a:pos x="T2" y="T3"/>
                </a:cxn>
                <a:cxn ang="0">
                  <a:pos x="T4" y="T5"/>
                </a:cxn>
                <a:cxn ang="0">
                  <a:pos x="T6" y="T7"/>
                </a:cxn>
                <a:cxn ang="0">
                  <a:pos x="T8" y="T9"/>
                </a:cxn>
              </a:cxnLst>
              <a:rect l="0" t="0" r="r" b="b"/>
              <a:pathLst>
                <a:path w="121" h="75">
                  <a:moveTo>
                    <a:pt x="85" y="0"/>
                  </a:moveTo>
                  <a:lnTo>
                    <a:pt x="121" y="23"/>
                  </a:lnTo>
                  <a:lnTo>
                    <a:pt x="36" y="75"/>
                  </a:lnTo>
                  <a:lnTo>
                    <a:pt x="0" y="53"/>
                  </a:lnTo>
                  <a:lnTo>
                    <a:pt x="85" y="0"/>
                  </a:lnTo>
                  <a:close/>
                </a:path>
              </a:pathLst>
            </a:custGeom>
            <a:solidFill>
              <a:srgbClr val="DDE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62" name="Freeform 71"/>
            <p:cNvSpPr>
              <a:spLocks noEditPoints="1"/>
            </p:cNvSpPr>
            <p:nvPr/>
          </p:nvSpPr>
          <p:spPr bwMode="auto">
            <a:xfrm>
              <a:off x="5050" y="2249"/>
              <a:ext cx="202" cy="142"/>
            </a:xfrm>
            <a:custGeom>
              <a:avLst/>
              <a:gdLst>
                <a:gd name="T0" fmla="*/ 109 w 202"/>
                <a:gd name="T1" fmla="*/ 128 h 142"/>
                <a:gd name="T2" fmla="*/ 112 w 202"/>
                <a:gd name="T3" fmla="*/ 136 h 142"/>
                <a:gd name="T4" fmla="*/ 104 w 202"/>
                <a:gd name="T5" fmla="*/ 141 h 142"/>
                <a:gd name="T6" fmla="*/ 93 w 202"/>
                <a:gd name="T7" fmla="*/ 139 h 142"/>
                <a:gd name="T8" fmla="*/ 91 w 202"/>
                <a:gd name="T9" fmla="*/ 132 h 142"/>
                <a:gd name="T10" fmla="*/ 98 w 202"/>
                <a:gd name="T11" fmla="*/ 126 h 142"/>
                <a:gd name="T12" fmla="*/ 154 w 202"/>
                <a:gd name="T13" fmla="*/ 115 h 142"/>
                <a:gd name="T14" fmla="*/ 158 w 202"/>
                <a:gd name="T15" fmla="*/ 122 h 142"/>
                <a:gd name="T16" fmla="*/ 149 w 202"/>
                <a:gd name="T17" fmla="*/ 126 h 142"/>
                <a:gd name="T18" fmla="*/ 141 w 202"/>
                <a:gd name="T19" fmla="*/ 122 h 142"/>
                <a:gd name="T20" fmla="*/ 144 w 202"/>
                <a:gd name="T21" fmla="*/ 115 h 142"/>
                <a:gd name="T22" fmla="*/ 120 w 202"/>
                <a:gd name="T23" fmla="*/ 81 h 142"/>
                <a:gd name="T24" fmla="*/ 135 w 202"/>
                <a:gd name="T25" fmla="*/ 88 h 142"/>
                <a:gd name="T26" fmla="*/ 138 w 202"/>
                <a:gd name="T27" fmla="*/ 100 h 142"/>
                <a:gd name="T28" fmla="*/ 128 w 202"/>
                <a:gd name="T29" fmla="*/ 110 h 142"/>
                <a:gd name="T30" fmla="*/ 111 w 202"/>
                <a:gd name="T31" fmla="*/ 113 h 142"/>
                <a:gd name="T32" fmla="*/ 96 w 202"/>
                <a:gd name="T33" fmla="*/ 106 h 142"/>
                <a:gd name="T34" fmla="*/ 93 w 202"/>
                <a:gd name="T35" fmla="*/ 93 h 142"/>
                <a:gd name="T36" fmla="*/ 103 w 202"/>
                <a:gd name="T37" fmla="*/ 83 h 142"/>
                <a:gd name="T38" fmla="*/ 155 w 202"/>
                <a:gd name="T39" fmla="*/ 57 h 142"/>
                <a:gd name="T40" fmla="*/ 166 w 202"/>
                <a:gd name="T41" fmla="*/ 61 h 142"/>
                <a:gd name="T42" fmla="*/ 166 w 202"/>
                <a:gd name="T43" fmla="*/ 69 h 142"/>
                <a:gd name="T44" fmla="*/ 155 w 202"/>
                <a:gd name="T45" fmla="*/ 73 h 142"/>
                <a:gd name="T46" fmla="*/ 145 w 202"/>
                <a:gd name="T47" fmla="*/ 69 h 142"/>
                <a:gd name="T48" fmla="*/ 145 w 202"/>
                <a:gd name="T49" fmla="*/ 61 h 142"/>
                <a:gd name="T50" fmla="*/ 155 w 202"/>
                <a:gd name="T51" fmla="*/ 57 h 142"/>
                <a:gd name="T52" fmla="*/ 22 w 202"/>
                <a:gd name="T53" fmla="*/ 58 h 142"/>
                <a:gd name="T54" fmla="*/ 25 w 202"/>
                <a:gd name="T55" fmla="*/ 66 h 142"/>
                <a:gd name="T56" fmla="*/ 16 w 202"/>
                <a:gd name="T57" fmla="*/ 73 h 142"/>
                <a:gd name="T58" fmla="*/ 4 w 202"/>
                <a:gd name="T59" fmla="*/ 70 h 142"/>
                <a:gd name="T60" fmla="*/ 0 w 202"/>
                <a:gd name="T61" fmla="*/ 61 h 142"/>
                <a:gd name="T62" fmla="*/ 9 w 202"/>
                <a:gd name="T63" fmla="*/ 55 h 142"/>
                <a:gd name="T64" fmla="*/ 198 w 202"/>
                <a:gd name="T65" fmla="*/ 44 h 142"/>
                <a:gd name="T66" fmla="*/ 201 w 202"/>
                <a:gd name="T67" fmla="*/ 52 h 142"/>
                <a:gd name="T68" fmla="*/ 192 w 202"/>
                <a:gd name="T69" fmla="*/ 57 h 142"/>
                <a:gd name="T70" fmla="*/ 183 w 202"/>
                <a:gd name="T71" fmla="*/ 52 h 142"/>
                <a:gd name="T72" fmla="*/ 186 w 202"/>
                <a:gd name="T73" fmla="*/ 44 h 142"/>
                <a:gd name="T74" fmla="*/ 129 w 202"/>
                <a:gd name="T75" fmla="*/ 18 h 142"/>
                <a:gd name="T76" fmla="*/ 137 w 202"/>
                <a:gd name="T77" fmla="*/ 23 h 142"/>
                <a:gd name="T78" fmla="*/ 134 w 202"/>
                <a:gd name="T79" fmla="*/ 31 h 142"/>
                <a:gd name="T80" fmla="*/ 123 w 202"/>
                <a:gd name="T81" fmla="*/ 33 h 142"/>
                <a:gd name="T82" fmla="*/ 114 w 202"/>
                <a:gd name="T83" fmla="*/ 28 h 142"/>
                <a:gd name="T84" fmla="*/ 117 w 202"/>
                <a:gd name="T85" fmla="*/ 20 h 142"/>
                <a:gd name="T86" fmla="*/ 105 w 202"/>
                <a:gd name="T87" fmla="*/ 0 h 142"/>
                <a:gd name="T88" fmla="*/ 112 w 202"/>
                <a:gd name="T89" fmla="*/ 4 h 142"/>
                <a:gd name="T90" fmla="*/ 110 w 202"/>
                <a:gd name="T91" fmla="*/ 9 h 142"/>
                <a:gd name="T92" fmla="*/ 101 w 202"/>
                <a:gd name="T93" fmla="*/ 9 h 142"/>
                <a:gd name="T94" fmla="*/ 98 w 202"/>
                <a:gd name="T95" fmla="*/ 4 h 142"/>
                <a:gd name="T96" fmla="*/ 105 w 202"/>
                <a:gd name="T9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142">
                  <a:moveTo>
                    <a:pt x="101" y="126"/>
                  </a:moveTo>
                  <a:lnTo>
                    <a:pt x="104" y="126"/>
                  </a:lnTo>
                  <a:lnTo>
                    <a:pt x="107" y="127"/>
                  </a:lnTo>
                  <a:lnTo>
                    <a:pt x="109" y="128"/>
                  </a:lnTo>
                  <a:lnTo>
                    <a:pt x="111" y="130"/>
                  </a:lnTo>
                  <a:lnTo>
                    <a:pt x="112" y="132"/>
                  </a:lnTo>
                  <a:lnTo>
                    <a:pt x="113" y="134"/>
                  </a:lnTo>
                  <a:lnTo>
                    <a:pt x="112" y="136"/>
                  </a:lnTo>
                  <a:lnTo>
                    <a:pt x="111" y="138"/>
                  </a:lnTo>
                  <a:lnTo>
                    <a:pt x="109" y="139"/>
                  </a:lnTo>
                  <a:lnTo>
                    <a:pt x="107" y="141"/>
                  </a:lnTo>
                  <a:lnTo>
                    <a:pt x="104" y="141"/>
                  </a:lnTo>
                  <a:lnTo>
                    <a:pt x="101" y="142"/>
                  </a:lnTo>
                  <a:lnTo>
                    <a:pt x="98" y="141"/>
                  </a:lnTo>
                  <a:lnTo>
                    <a:pt x="96" y="141"/>
                  </a:lnTo>
                  <a:lnTo>
                    <a:pt x="93" y="139"/>
                  </a:lnTo>
                  <a:lnTo>
                    <a:pt x="92" y="138"/>
                  </a:lnTo>
                  <a:lnTo>
                    <a:pt x="91" y="136"/>
                  </a:lnTo>
                  <a:lnTo>
                    <a:pt x="90" y="134"/>
                  </a:lnTo>
                  <a:lnTo>
                    <a:pt x="91" y="132"/>
                  </a:lnTo>
                  <a:lnTo>
                    <a:pt x="92" y="130"/>
                  </a:lnTo>
                  <a:lnTo>
                    <a:pt x="93" y="128"/>
                  </a:lnTo>
                  <a:lnTo>
                    <a:pt x="96" y="127"/>
                  </a:lnTo>
                  <a:lnTo>
                    <a:pt x="98" y="126"/>
                  </a:lnTo>
                  <a:lnTo>
                    <a:pt x="101" y="126"/>
                  </a:lnTo>
                  <a:close/>
                  <a:moveTo>
                    <a:pt x="149" y="114"/>
                  </a:moveTo>
                  <a:lnTo>
                    <a:pt x="152" y="114"/>
                  </a:lnTo>
                  <a:lnTo>
                    <a:pt x="154" y="115"/>
                  </a:lnTo>
                  <a:lnTo>
                    <a:pt x="156" y="116"/>
                  </a:lnTo>
                  <a:lnTo>
                    <a:pt x="158" y="118"/>
                  </a:lnTo>
                  <a:lnTo>
                    <a:pt x="158" y="120"/>
                  </a:lnTo>
                  <a:lnTo>
                    <a:pt x="158" y="122"/>
                  </a:lnTo>
                  <a:lnTo>
                    <a:pt x="156" y="124"/>
                  </a:lnTo>
                  <a:lnTo>
                    <a:pt x="154" y="125"/>
                  </a:lnTo>
                  <a:lnTo>
                    <a:pt x="152" y="126"/>
                  </a:lnTo>
                  <a:lnTo>
                    <a:pt x="149" y="126"/>
                  </a:lnTo>
                  <a:lnTo>
                    <a:pt x="146" y="126"/>
                  </a:lnTo>
                  <a:lnTo>
                    <a:pt x="144" y="125"/>
                  </a:lnTo>
                  <a:lnTo>
                    <a:pt x="142" y="124"/>
                  </a:lnTo>
                  <a:lnTo>
                    <a:pt x="141" y="122"/>
                  </a:lnTo>
                  <a:lnTo>
                    <a:pt x="141" y="120"/>
                  </a:lnTo>
                  <a:lnTo>
                    <a:pt x="141" y="118"/>
                  </a:lnTo>
                  <a:lnTo>
                    <a:pt x="142" y="116"/>
                  </a:lnTo>
                  <a:lnTo>
                    <a:pt x="144" y="115"/>
                  </a:lnTo>
                  <a:lnTo>
                    <a:pt x="146" y="114"/>
                  </a:lnTo>
                  <a:lnTo>
                    <a:pt x="149" y="114"/>
                  </a:lnTo>
                  <a:close/>
                  <a:moveTo>
                    <a:pt x="116" y="80"/>
                  </a:moveTo>
                  <a:lnTo>
                    <a:pt x="120" y="81"/>
                  </a:lnTo>
                  <a:lnTo>
                    <a:pt x="124" y="82"/>
                  </a:lnTo>
                  <a:lnTo>
                    <a:pt x="128" y="83"/>
                  </a:lnTo>
                  <a:lnTo>
                    <a:pt x="132" y="85"/>
                  </a:lnTo>
                  <a:lnTo>
                    <a:pt x="135" y="88"/>
                  </a:lnTo>
                  <a:lnTo>
                    <a:pt x="137" y="90"/>
                  </a:lnTo>
                  <a:lnTo>
                    <a:pt x="138" y="93"/>
                  </a:lnTo>
                  <a:lnTo>
                    <a:pt x="139" y="97"/>
                  </a:lnTo>
                  <a:lnTo>
                    <a:pt x="138" y="100"/>
                  </a:lnTo>
                  <a:lnTo>
                    <a:pt x="137" y="103"/>
                  </a:lnTo>
                  <a:lnTo>
                    <a:pt x="135" y="106"/>
                  </a:lnTo>
                  <a:lnTo>
                    <a:pt x="132" y="108"/>
                  </a:lnTo>
                  <a:lnTo>
                    <a:pt x="128" y="110"/>
                  </a:lnTo>
                  <a:lnTo>
                    <a:pt x="124" y="112"/>
                  </a:lnTo>
                  <a:lnTo>
                    <a:pt x="120" y="113"/>
                  </a:lnTo>
                  <a:lnTo>
                    <a:pt x="116" y="113"/>
                  </a:lnTo>
                  <a:lnTo>
                    <a:pt x="111" y="113"/>
                  </a:lnTo>
                  <a:lnTo>
                    <a:pt x="106" y="112"/>
                  </a:lnTo>
                  <a:lnTo>
                    <a:pt x="103" y="110"/>
                  </a:lnTo>
                  <a:lnTo>
                    <a:pt x="99" y="108"/>
                  </a:lnTo>
                  <a:lnTo>
                    <a:pt x="96" y="106"/>
                  </a:lnTo>
                  <a:lnTo>
                    <a:pt x="94" y="103"/>
                  </a:lnTo>
                  <a:lnTo>
                    <a:pt x="93" y="100"/>
                  </a:lnTo>
                  <a:lnTo>
                    <a:pt x="92" y="97"/>
                  </a:lnTo>
                  <a:lnTo>
                    <a:pt x="93" y="93"/>
                  </a:lnTo>
                  <a:lnTo>
                    <a:pt x="94" y="90"/>
                  </a:lnTo>
                  <a:lnTo>
                    <a:pt x="96" y="88"/>
                  </a:lnTo>
                  <a:lnTo>
                    <a:pt x="99" y="85"/>
                  </a:lnTo>
                  <a:lnTo>
                    <a:pt x="103" y="83"/>
                  </a:lnTo>
                  <a:lnTo>
                    <a:pt x="106" y="82"/>
                  </a:lnTo>
                  <a:lnTo>
                    <a:pt x="111" y="81"/>
                  </a:lnTo>
                  <a:lnTo>
                    <a:pt x="116" y="80"/>
                  </a:lnTo>
                  <a:close/>
                  <a:moveTo>
                    <a:pt x="155" y="57"/>
                  </a:moveTo>
                  <a:lnTo>
                    <a:pt x="159" y="57"/>
                  </a:lnTo>
                  <a:lnTo>
                    <a:pt x="161" y="58"/>
                  </a:lnTo>
                  <a:lnTo>
                    <a:pt x="164" y="59"/>
                  </a:lnTo>
                  <a:lnTo>
                    <a:pt x="166" y="61"/>
                  </a:lnTo>
                  <a:lnTo>
                    <a:pt x="167" y="63"/>
                  </a:lnTo>
                  <a:lnTo>
                    <a:pt x="167" y="65"/>
                  </a:lnTo>
                  <a:lnTo>
                    <a:pt x="167" y="67"/>
                  </a:lnTo>
                  <a:lnTo>
                    <a:pt x="166" y="69"/>
                  </a:lnTo>
                  <a:lnTo>
                    <a:pt x="164" y="71"/>
                  </a:lnTo>
                  <a:lnTo>
                    <a:pt x="161" y="72"/>
                  </a:lnTo>
                  <a:lnTo>
                    <a:pt x="159" y="73"/>
                  </a:lnTo>
                  <a:lnTo>
                    <a:pt x="155" y="73"/>
                  </a:lnTo>
                  <a:lnTo>
                    <a:pt x="152" y="73"/>
                  </a:lnTo>
                  <a:lnTo>
                    <a:pt x="149" y="72"/>
                  </a:lnTo>
                  <a:lnTo>
                    <a:pt x="147" y="71"/>
                  </a:lnTo>
                  <a:lnTo>
                    <a:pt x="145" y="69"/>
                  </a:lnTo>
                  <a:lnTo>
                    <a:pt x="144" y="67"/>
                  </a:lnTo>
                  <a:lnTo>
                    <a:pt x="144" y="65"/>
                  </a:lnTo>
                  <a:lnTo>
                    <a:pt x="144" y="63"/>
                  </a:lnTo>
                  <a:lnTo>
                    <a:pt x="145" y="61"/>
                  </a:lnTo>
                  <a:lnTo>
                    <a:pt x="147" y="59"/>
                  </a:lnTo>
                  <a:lnTo>
                    <a:pt x="149" y="58"/>
                  </a:lnTo>
                  <a:lnTo>
                    <a:pt x="152" y="57"/>
                  </a:lnTo>
                  <a:lnTo>
                    <a:pt x="155" y="57"/>
                  </a:lnTo>
                  <a:close/>
                  <a:moveTo>
                    <a:pt x="13" y="55"/>
                  </a:moveTo>
                  <a:lnTo>
                    <a:pt x="16" y="55"/>
                  </a:lnTo>
                  <a:lnTo>
                    <a:pt x="19" y="56"/>
                  </a:lnTo>
                  <a:lnTo>
                    <a:pt x="22" y="58"/>
                  </a:lnTo>
                  <a:lnTo>
                    <a:pt x="24" y="59"/>
                  </a:lnTo>
                  <a:lnTo>
                    <a:pt x="25" y="61"/>
                  </a:lnTo>
                  <a:lnTo>
                    <a:pt x="25" y="64"/>
                  </a:lnTo>
                  <a:lnTo>
                    <a:pt x="25" y="66"/>
                  </a:lnTo>
                  <a:lnTo>
                    <a:pt x="24" y="68"/>
                  </a:lnTo>
                  <a:lnTo>
                    <a:pt x="22" y="70"/>
                  </a:lnTo>
                  <a:lnTo>
                    <a:pt x="19" y="72"/>
                  </a:lnTo>
                  <a:lnTo>
                    <a:pt x="16" y="73"/>
                  </a:lnTo>
                  <a:lnTo>
                    <a:pt x="13" y="73"/>
                  </a:lnTo>
                  <a:lnTo>
                    <a:pt x="9" y="73"/>
                  </a:lnTo>
                  <a:lnTo>
                    <a:pt x="6" y="72"/>
                  </a:lnTo>
                  <a:lnTo>
                    <a:pt x="4" y="70"/>
                  </a:lnTo>
                  <a:lnTo>
                    <a:pt x="2" y="68"/>
                  </a:lnTo>
                  <a:lnTo>
                    <a:pt x="0" y="66"/>
                  </a:lnTo>
                  <a:lnTo>
                    <a:pt x="0" y="64"/>
                  </a:lnTo>
                  <a:lnTo>
                    <a:pt x="0" y="61"/>
                  </a:lnTo>
                  <a:lnTo>
                    <a:pt x="2" y="59"/>
                  </a:lnTo>
                  <a:lnTo>
                    <a:pt x="4" y="58"/>
                  </a:lnTo>
                  <a:lnTo>
                    <a:pt x="6" y="56"/>
                  </a:lnTo>
                  <a:lnTo>
                    <a:pt x="9" y="55"/>
                  </a:lnTo>
                  <a:lnTo>
                    <a:pt x="13" y="55"/>
                  </a:lnTo>
                  <a:close/>
                  <a:moveTo>
                    <a:pt x="192" y="43"/>
                  </a:moveTo>
                  <a:lnTo>
                    <a:pt x="195" y="43"/>
                  </a:lnTo>
                  <a:lnTo>
                    <a:pt x="198" y="44"/>
                  </a:lnTo>
                  <a:lnTo>
                    <a:pt x="200" y="46"/>
                  </a:lnTo>
                  <a:lnTo>
                    <a:pt x="201" y="48"/>
                  </a:lnTo>
                  <a:lnTo>
                    <a:pt x="202" y="50"/>
                  </a:lnTo>
                  <a:lnTo>
                    <a:pt x="201" y="52"/>
                  </a:lnTo>
                  <a:lnTo>
                    <a:pt x="200" y="54"/>
                  </a:lnTo>
                  <a:lnTo>
                    <a:pt x="198" y="55"/>
                  </a:lnTo>
                  <a:lnTo>
                    <a:pt x="195" y="57"/>
                  </a:lnTo>
                  <a:lnTo>
                    <a:pt x="192" y="57"/>
                  </a:lnTo>
                  <a:lnTo>
                    <a:pt x="189" y="57"/>
                  </a:lnTo>
                  <a:lnTo>
                    <a:pt x="186" y="55"/>
                  </a:lnTo>
                  <a:lnTo>
                    <a:pt x="184" y="54"/>
                  </a:lnTo>
                  <a:lnTo>
                    <a:pt x="183" y="52"/>
                  </a:lnTo>
                  <a:lnTo>
                    <a:pt x="182" y="50"/>
                  </a:lnTo>
                  <a:lnTo>
                    <a:pt x="183" y="48"/>
                  </a:lnTo>
                  <a:lnTo>
                    <a:pt x="184" y="46"/>
                  </a:lnTo>
                  <a:lnTo>
                    <a:pt x="186" y="44"/>
                  </a:lnTo>
                  <a:lnTo>
                    <a:pt x="189" y="43"/>
                  </a:lnTo>
                  <a:lnTo>
                    <a:pt x="192" y="43"/>
                  </a:lnTo>
                  <a:close/>
                  <a:moveTo>
                    <a:pt x="125" y="17"/>
                  </a:moveTo>
                  <a:lnTo>
                    <a:pt x="129" y="18"/>
                  </a:lnTo>
                  <a:lnTo>
                    <a:pt x="131" y="18"/>
                  </a:lnTo>
                  <a:lnTo>
                    <a:pt x="134" y="20"/>
                  </a:lnTo>
                  <a:lnTo>
                    <a:pt x="136" y="21"/>
                  </a:lnTo>
                  <a:lnTo>
                    <a:pt x="137" y="23"/>
                  </a:lnTo>
                  <a:lnTo>
                    <a:pt x="137" y="26"/>
                  </a:lnTo>
                  <a:lnTo>
                    <a:pt x="137" y="28"/>
                  </a:lnTo>
                  <a:lnTo>
                    <a:pt x="136" y="30"/>
                  </a:lnTo>
                  <a:lnTo>
                    <a:pt x="134" y="31"/>
                  </a:lnTo>
                  <a:lnTo>
                    <a:pt x="131" y="33"/>
                  </a:lnTo>
                  <a:lnTo>
                    <a:pt x="129" y="33"/>
                  </a:lnTo>
                  <a:lnTo>
                    <a:pt x="125" y="34"/>
                  </a:lnTo>
                  <a:lnTo>
                    <a:pt x="123" y="33"/>
                  </a:lnTo>
                  <a:lnTo>
                    <a:pt x="120" y="33"/>
                  </a:lnTo>
                  <a:lnTo>
                    <a:pt x="117" y="31"/>
                  </a:lnTo>
                  <a:lnTo>
                    <a:pt x="116" y="30"/>
                  </a:lnTo>
                  <a:lnTo>
                    <a:pt x="114" y="28"/>
                  </a:lnTo>
                  <a:lnTo>
                    <a:pt x="114" y="26"/>
                  </a:lnTo>
                  <a:lnTo>
                    <a:pt x="114" y="23"/>
                  </a:lnTo>
                  <a:lnTo>
                    <a:pt x="116" y="21"/>
                  </a:lnTo>
                  <a:lnTo>
                    <a:pt x="117" y="20"/>
                  </a:lnTo>
                  <a:lnTo>
                    <a:pt x="120" y="18"/>
                  </a:lnTo>
                  <a:lnTo>
                    <a:pt x="123" y="18"/>
                  </a:lnTo>
                  <a:lnTo>
                    <a:pt x="125" y="17"/>
                  </a:lnTo>
                  <a:close/>
                  <a:moveTo>
                    <a:pt x="105" y="0"/>
                  </a:moveTo>
                  <a:lnTo>
                    <a:pt x="107" y="0"/>
                  </a:lnTo>
                  <a:lnTo>
                    <a:pt x="110" y="1"/>
                  </a:lnTo>
                  <a:lnTo>
                    <a:pt x="111" y="2"/>
                  </a:lnTo>
                  <a:lnTo>
                    <a:pt x="112" y="4"/>
                  </a:lnTo>
                  <a:lnTo>
                    <a:pt x="113" y="5"/>
                  </a:lnTo>
                  <a:lnTo>
                    <a:pt x="112" y="7"/>
                  </a:lnTo>
                  <a:lnTo>
                    <a:pt x="111" y="8"/>
                  </a:lnTo>
                  <a:lnTo>
                    <a:pt x="110" y="9"/>
                  </a:lnTo>
                  <a:lnTo>
                    <a:pt x="107" y="10"/>
                  </a:lnTo>
                  <a:lnTo>
                    <a:pt x="105" y="10"/>
                  </a:lnTo>
                  <a:lnTo>
                    <a:pt x="103" y="10"/>
                  </a:lnTo>
                  <a:lnTo>
                    <a:pt x="101" y="9"/>
                  </a:lnTo>
                  <a:lnTo>
                    <a:pt x="99" y="8"/>
                  </a:lnTo>
                  <a:lnTo>
                    <a:pt x="98" y="7"/>
                  </a:lnTo>
                  <a:lnTo>
                    <a:pt x="98" y="5"/>
                  </a:lnTo>
                  <a:lnTo>
                    <a:pt x="98" y="4"/>
                  </a:lnTo>
                  <a:lnTo>
                    <a:pt x="99" y="2"/>
                  </a:lnTo>
                  <a:lnTo>
                    <a:pt x="101" y="1"/>
                  </a:lnTo>
                  <a:lnTo>
                    <a:pt x="103" y="0"/>
                  </a:lnTo>
                  <a:lnTo>
                    <a:pt x="105" y="0"/>
                  </a:lnTo>
                  <a:close/>
                </a:path>
              </a:pathLst>
            </a:custGeom>
            <a:solidFill>
              <a:srgbClr val="D075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2" name="Rectangle 73"/>
          <p:cNvSpPr>
            <a:spLocks noChangeArrowheads="1"/>
          </p:cNvSpPr>
          <p:nvPr/>
        </p:nvSpPr>
        <p:spPr bwMode="auto">
          <a:xfrm>
            <a:off x="6498145" y="5491381"/>
            <a:ext cx="2196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smtClean="0">
                <a:ln>
                  <a:noFill/>
                </a:ln>
                <a:solidFill>
                  <a:srgbClr val="FFFFFF"/>
                </a:solidFill>
                <a:effectLst/>
                <a:latin typeface="Calibri" panose="020F0502020204030204" pitchFamily="34" charset="0"/>
              </a:rPr>
              <a:t>AML</a:t>
            </a:r>
            <a:endParaRPr kumimoji="0" lang="en-US" altLang="en-US" sz="2800" b="0" i="0" u="none" strike="noStrike" cap="none" normalizeH="0" baseline="0" smtClean="0">
              <a:ln>
                <a:noFill/>
              </a:ln>
              <a:solidFill>
                <a:schemeClr val="tx1"/>
              </a:solidFill>
              <a:effectLst/>
              <a:latin typeface="Arial" panose="020B0604020202020204" pitchFamily="34" charset="0"/>
            </a:endParaRPr>
          </a:p>
        </p:txBody>
      </p:sp>
      <p:grpSp>
        <p:nvGrpSpPr>
          <p:cNvPr id="53" name="Group 76"/>
          <p:cNvGrpSpPr>
            <a:grpSpLocks/>
          </p:cNvGrpSpPr>
          <p:nvPr/>
        </p:nvGrpSpPr>
        <p:grpSpPr bwMode="auto">
          <a:xfrm>
            <a:off x="7947363" y="6072720"/>
            <a:ext cx="395288" cy="458788"/>
            <a:chOff x="4010" y="336"/>
            <a:chExt cx="249" cy="289"/>
          </a:xfrm>
        </p:grpSpPr>
        <p:sp>
          <p:nvSpPr>
            <p:cNvPr id="36952" name="Freeform 74"/>
            <p:cNvSpPr>
              <a:spLocks noEditPoints="1"/>
            </p:cNvSpPr>
            <p:nvPr/>
          </p:nvSpPr>
          <p:spPr bwMode="auto">
            <a:xfrm>
              <a:off x="4010" y="383"/>
              <a:ext cx="249" cy="197"/>
            </a:xfrm>
            <a:custGeom>
              <a:avLst/>
              <a:gdLst>
                <a:gd name="T0" fmla="*/ 90 w 249"/>
                <a:gd name="T1" fmla="*/ 166 h 197"/>
                <a:gd name="T2" fmla="*/ 93 w 249"/>
                <a:gd name="T3" fmla="*/ 167 h 197"/>
                <a:gd name="T4" fmla="*/ 97 w 249"/>
                <a:gd name="T5" fmla="*/ 167 h 197"/>
                <a:gd name="T6" fmla="*/ 166 w 249"/>
                <a:gd name="T7" fmla="*/ 125 h 197"/>
                <a:gd name="T8" fmla="*/ 187 w 249"/>
                <a:gd name="T9" fmla="*/ 138 h 197"/>
                <a:gd name="T10" fmla="*/ 188 w 249"/>
                <a:gd name="T11" fmla="*/ 140 h 197"/>
                <a:gd name="T12" fmla="*/ 186 w 249"/>
                <a:gd name="T13" fmla="*/ 143 h 197"/>
                <a:gd name="T14" fmla="*/ 97 w 249"/>
                <a:gd name="T15" fmla="*/ 197 h 197"/>
                <a:gd name="T16" fmla="*/ 93 w 249"/>
                <a:gd name="T17" fmla="*/ 197 h 197"/>
                <a:gd name="T18" fmla="*/ 90 w 249"/>
                <a:gd name="T19" fmla="*/ 196 h 197"/>
                <a:gd name="T20" fmla="*/ 1 w 249"/>
                <a:gd name="T21" fmla="*/ 142 h 197"/>
                <a:gd name="T22" fmla="*/ 0 w 249"/>
                <a:gd name="T23" fmla="*/ 139 h 197"/>
                <a:gd name="T24" fmla="*/ 2 w 249"/>
                <a:gd name="T25" fmla="*/ 137 h 197"/>
                <a:gd name="T26" fmla="*/ 88 w 249"/>
                <a:gd name="T27" fmla="*/ 0 h 197"/>
                <a:gd name="T28" fmla="*/ 96 w 249"/>
                <a:gd name="T29" fmla="*/ 5 h 197"/>
                <a:gd name="T30" fmla="*/ 108 w 249"/>
                <a:gd name="T31" fmla="*/ 10 h 197"/>
                <a:gd name="T32" fmla="*/ 123 w 249"/>
                <a:gd name="T33" fmla="*/ 13 h 197"/>
                <a:gd name="T34" fmla="*/ 140 w 249"/>
                <a:gd name="T35" fmla="*/ 16 h 197"/>
                <a:gd name="T36" fmla="*/ 158 w 249"/>
                <a:gd name="T37" fmla="*/ 18 h 197"/>
                <a:gd name="T38" fmla="*/ 178 w 249"/>
                <a:gd name="T39" fmla="*/ 18 h 197"/>
                <a:gd name="T40" fmla="*/ 197 w 249"/>
                <a:gd name="T41" fmla="*/ 16 h 197"/>
                <a:gd name="T42" fmla="*/ 214 w 249"/>
                <a:gd name="T43" fmla="*/ 13 h 197"/>
                <a:gd name="T44" fmla="*/ 228 w 249"/>
                <a:gd name="T45" fmla="*/ 10 h 197"/>
                <a:gd name="T46" fmla="*/ 240 w 249"/>
                <a:gd name="T47" fmla="*/ 5 h 197"/>
                <a:gd name="T48" fmla="*/ 249 w 249"/>
                <a:gd name="T49" fmla="*/ 0 h 197"/>
                <a:gd name="T50" fmla="*/ 245 w 249"/>
                <a:gd name="T51" fmla="*/ 36 h 197"/>
                <a:gd name="T52" fmla="*/ 235 w 249"/>
                <a:gd name="T53" fmla="*/ 41 h 197"/>
                <a:gd name="T54" fmla="*/ 221 w 249"/>
                <a:gd name="T55" fmla="*/ 45 h 197"/>
                <a:gd name="T56" fmla="*/ 206 w 249"/>
                <a:gd name="T57" fmla="*/ 49 h 197"/>
                <a:gd name="T58" fmla="*/ 188 w 249"/>
                <a:gd name="T59" fmla="*/ 51 h 197"/>
                <a:gd name="T60" fmla="*/ 168 w 249"/>
                <a:gd name="T61" fmla="*/ 51 h 197"/>
                <a:gd name="T62" fmla="*/ 146 w 249"/>
                <a:gd name="T63" fmla="*/ 50 h 197"/>
                <a:gd name="T64" fmla="*/ 102 w 249"/>
                <a:gd name="T65" fmla="*/ 24 h 197"/>
                <a:gd name="T66" fmla="*/ 97 w 249"/>
                <a:gd name="T67" fmla="*/ 23 h 197"/>
                <a:gd name="T68" fmla="*/ 92 w 249"/>
                <a:gd name="T69" fmla="*/ 23 h 197"/>
                <a:gd name="T70" fmla="*/ 88 w 249"/>
                <a:gd name="T71" fmla="*/ 2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197">
                  <a:moveTo>
                    <a:pt x="22" y="125"/>
                  </a:moveTo>
                  <a:lnTo>
                    <a:pt x="90" y="166"/>
                  </a:lnTo>
                  <a:lnTo>
                    <a:pt x="92" y="167"/>
                  </a:lnTo>
                  <a:lnTo>
                    <a:pt x="93" y="167"/>
                  </a:lnTo>
                  <a:lnTo>
                    <a:pt x="95" y="167"/>
                  </a:lnTo>
                  <a:lnTo>
                    <a:pt x="97" y="167"/>
                  </a:lnTo>
                  <a:lnTo>
                    <a:pt x="98" y="166"/>
                  </a:lnTo>
                  <a:lnTo>
                    <a:pt x="166" y="125"/>
                  </a:lnTo>
                  <a:lnTo>
                    <a:pt x="186" y="137"/>
                  </a:lnTo>
                  <a:lnTo>
                    <a:pt x="187" y="138"/>
                  </a:lnTo>
                  <a:lnTo>
                    <a:pt x="188" y="139"/>
                  </a:lnTo>
                  <a:lnTo>
                    <a:pt x="188" y="140"/>
                  </a:lnTo>
                  <a:lnTo>
                    <a:pt x="187" y="142"/>
                  </a:lnTo>
                  <a:lnTo>
                    <a:pt x="186" y="143"/>
                  </a:lnTo>
                  <a:lnTo>
                    <a:pt x="98" y="196"/>
                  </a:lnTo>
                  <a:lnTo>
                    <a:pt x="97" y="197"/>
                  </a:lnTo>
                  <a:lnTo>
                    <a:pt x="95" y="197"/>
                  </a:lnTo>
                  <a:lnTo>
                    <a:pt x="93" y="197"/>
                  </a:lnTo>
                  <a:lnTo>
                    <a:pt x="92" y="197"/>
                  </a:lnTo>
                  <a:lnTo>
                    <a:pt x="90" y="196"/>
                  </a:lnTo>
                  <a:lnTo>
                    <a:pt x="2" y="143"/>
                  </a:lnTo>
                  <a:lnTo>
                    <a:pt x="1" y="142"/>
                  </a:lnTo>
                  <a:lnTo>
                    <a:pt x="0" y="140"/>
                  </a:lnTo>
                  <a:lnTo>
                    <a:pt x="0" y="139"/>
                  </a:lnTo>
                  <a:lnTo>
                    <a:pt x="1" y="138"/>
                  </a:lnTo>
                  <a:lnTo>
                    <a:pt x="2" y="137"/>
                  </a:lnTo>
                  <a:lnTo>
                    <a:pt x="22" y="125"/>
                  </a:lnTo>
                  <a:close/>
                  <a:moveTo>
                    <a:pt x="88" y="0"/>
                  </a:moveTo>
                  <a:lnTo>
                    <a:pt x="91" y="3"/>
                  </a:lnTo>
                  <a:lnTo>
                    <a:pt x="96" y="5"/>
                  </a:lnTo>
                  <a:lnTo>
                    <a:pt x="102" y="7"/>
                  </a:lnTo>
                  <a:lnTo>
                    <a:pt x="108" y="10"/>
                  </a:lnTo>
                  <a:lnTo>
                    <a:pt x="115" y="12"/>
                  </a:lnTo>
                  <a:lnTo>
                    <a:pt x="123" y="13"/>
                  </a:lnTo>
                  <a:lnTo>
                    <a:pt x="131" y="15"/>
                  </a:lnTo>
                  <a:lnTo>
                    <a:pt x="140" y="16"/>
                  </a:lnTo>
                  <a:lnTo>
                    <a:pt x="149" y="17"/>
                  </a:lnTo>
                  <a:lnTo>
                    <a:pt x="158" y="18"/>
                  </a:lnTo>
                  <a:lnTo>
                    <a:pt x="168" y="18"/>
                  </a:lnTo>
                  <a:lnTo>
                    <a:pt x="178" y="18"/>
                  </a:lnTo>
                  <a:lnTo>
                    <a:pt x="188" y="17"/>
                  </a:lnTo>
                  <a:lnTo>
                    <a:pt x="197" y="16"/>
                  </a:lnTo>
                  <a:lnTo>
                    <a:pt x="206" y="15"/>
                  </a:lnTo>
                  <a:lnTo>
                    <a:pt x="214" y="13"/>
                  </a:lnTo>
                  <a:lnTo>
                    <a:pt x="221" y="12"/>
                  </a:lnTo>
                  <a:lnTo>
                    <a:pt x="228" y="10"/>
                  </a:lnTo>
                  <a:lnTo>
                    <a:pt x="235" y="7"/>
                  </a:lnTo>
                  <a:lnTo>
                    <a:pt x="240" y="5"/>
                  </a:lnTo>
                  <a:lnTo>
                    <a:pt x="245" y="3"/>
                  </a:lnTo>
                  <a:lnTo>
                    <a:pt x="249" y="0"/>
                  </a:lnTo>
                  <a:lnTo>
                    <a:pt x="249" y="34"/>
                  </a:lnTo>
                  <a:lnTo>
                    <a:pt x="245" y="36"/>
                  </a:lnTo>
                  <a:lnTo>
                    <a:pt x="240" y="39"/>
                  </a:lnTo>
                  <a:lnTo>
                    <a:pt x="235" y="41"/>
                  </a:lnTo>
                  <a:lnTo>
                    <a:pt x="228" y="43"/>
                  </a:lnTo>
                  <a:lnTo>
                    <a:pt x="221" y="45"/>
                  </a:lnTo>
                  <a:lnTo>
                    <a:pt x="214" y="47"/>
                  </a:lnTo>
                  <a:lnTo>
                    <a:pt x="206" y="49"/>
                  </a:lnTo>
                  <a:lnTo>
                    <a:pt x="197" y="50"/>
                  </a:lnTo>
                  <a:lnTo>
                    <a:pt x="188" y="51"/>
                  </a:lnTo>
                  <a:lnTo>
                    <a:pt x="178" y="51"/>
                  </a:lnTo>
                  <a:lnTo>
                    <a:pt x="168" y="51"/>
                  </a:lnTo>
                  <a:lnTo>
                    <a:pt x="157" y="51"/>
                  </a:lnTo>
                  <a:lnTo>
                    <a:pt x="146" y="50"/>
                  </a:lnTo>
                  <a:lnTo>
                    <a:pt x="105" y="25"/>
                  </a:lnTo>
                  <a:lnTo>
                    <a:pt x="102" y="24"/>
                  </a:lnTo>
                  <a:lnTo>
                    <a:pt x="99" y="23"/>
                  </a:lnTo>
                  <a:lnTo>
                    <a:pt x="97" y="23"/>
                  </a:lnTo>
                  <a:lnTo>
                    <a:pt x="94" y="23"/>
                  </a:lnTo>
                  <a:lnTo>
                    <a:pt x="92" y="23"/>
                  </a:lnTo>
                  <a:lnTo>
                    <a:pt x="90" y="23"/>
                  </a:lnTo>
                  <a:lnTo>
                    <a:pt x="88" y="24"/>
                  </a:lnTo>
                  <a:lnTo>
                    <a:pt x="88"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53" name="Freeform 75">
              <a:hlinkClick r:id="rId4" action="ppaction://hlinksldjump"/>
            </p:cNvPr>
            <p:cNvSpPr>
              <a:spLocks noEditPoints="1"/>
            </p:cNvSpPr>
            <p:nvPr/>
          </p:nvSpPr>
          <p:spPr bwMode="auto">
            <a:xfrm>
              <a:off x="4010" y="336"/>
              <a:ext cx="249" cy="289"/>
            </a:xfrm>
            <a:custGeom>
              <a:avLst/>
              <a:gdLst>
                <a:gd name="T0" fmla="*/ 92 w 249"/>
                <a:gd name="T1" fmla="*/ 259 h 289"/>
                <a:gd name="T2" fmla="*/ 97 w 249"/>
                <a:gd name="T3" fmla="*/ 259 h 289"/>
                <a:gd name="T4" fmla="*/ 186 w 249"/>
                <a:gd name="T5" fmla="*/ 229 h 289"/>
                <a:gd name="T6" fmla="*/ 188 w 249"/>
                <a:gd name="T7" fmla="*/ 233 h 289"/>
                <a:gd name="T8" fmla="*/ 98 w 249"/>
                <a:gd name="T9" fmla="*/ 289 h 289"/>
                <a:gd name="T10" fmla="*/ 93 w 249"/>
                <a:gd name="T11" fmla="*/ 289 h 289"/>
                <a:gd name="T12" fmla="*/ 2 w 249"/>
                <a:gd name="T13" fmla="*/ 235 h 289"/>
                <a:gd name="T14" fmla="*/ 0 w 249"/>
                <a:gd name="T15" fmla="*/ 232 h 289"/>
                <a:gd name="T16" fmla="*/ 22 w 249"/>
                <a:gd name="T17" fmla="*/ 218 h 289"/>
                <a:gd name="T18" fmla="*/ 246 w 249"/>
                <a:gd name="T19" fmla="*/ 152 h 289"/>
                <a:gd name="T20" fmla="*/ 234 w 249"/>
                <a:gd name="T21" fmla="*/ 160 h 289"/>
                <a:gd name="T22" fmla="*/ 219 w 249"/>
                <a:gd name="T23" fmla="*/ 166 h 289"/>
                <a:gd name="T24" fmla="*/ 202 w 249"/>
                <a:gd name="T25" fmla="*/ 169 h 289"/>
                <a:gd name="T26" fmla="*/ 179 w 249"/>
                <a:gd name="T27" fmla="*/ 163 h 289"/>
                <a:gd name="T28" fmla="*/ 198 w 249"/>
                <a:gd name="T29" fmla="*/ 150 h 289"/>
                <a:gd name="T30" fmla="*/ 202 w 249"/>
                <a:gd name="T31" fmla="*/ 140 h 289"/>
                <a:gd name="T32" fmla="*/ 198 w 249"/>
                <a:gd name="T33" fmla="*/ 130 h 289"/>
                <a:gd name="T34" fmla="*/ 172 w 249"/>
                <a:gd name="T35" fmla="*/ 113 h 289"/>
                <a:gd name="T36" fmla="*/ 195 w 249"/>
                <a:gd name="T37" fmla="*/ 111 h 289"/>
                <a:gd name="T38" fmla="*/ 218 w 249"/>
                <a:gd name="T39" fmla="*/ 108 h 289"/>
                <a:gd name="T40" fmla="*/ 238 w 249"/>
                <a:gd name="T41" fmla="*/ 102 h 289"/>
                <a:gd name="T42" fmla="*/ 95 w 249"/>
                <a:gd name="T43" fmla="*/ 83 h 289"/>
                <a:gd name="T44" fmla="*/ 186 w 249"/>
                <a:gd name="T45" fmla="*/ 137 h 289"/>
                <a:gd name="T46" fmla="*/ 188 w 249"/>
                <a:gd name="T47" fmla="*/ 141 h 289"/>
                <a:gd name="T48" fmla="*/ 98 w 249"/>
                <a:gd name="T49" fmla="*/ 197 h 289"/>
                <a:gd name="T50" fmla="*/ 93 w 249"/>
                <a:gd name="T51" fmla="*/ 197 h 289"/>
                <a:gd name="T52" fmla="*/ 2 w 249"/>
                <a:gd name="T53" fmla="*/ 143 h 289"/>
                <a:gd name="T54" fmla="*/ 0 w 249"/>
                <a:gd name="T55" fmla="*/ 140 h 289"/>
                <a:gd name="T56" fmla="*/ 90 w 249"/>
                <a:gd name="T57" fmla="*/ 84 h 289"/>
                <a:gd name="T58" fmla="*/ 95 w 249"/>
                <a:gd name="T59" fmla="*/ 83 h 289"/>
                <a:gd name="T60" fmla="*/ 186 w 249"/>
                <a:gd name="T61" fmla="*/ 1 h 289"/>
                <a:gd name="T62" fmla="*/ 209 w 249"/>
                <a:gd name="T63" fmla="*/ 3 h 289"/>
                <a:gd name="T64" fmla="*/ 228 w 249"/>
                <a:gd name="T65" fmla="*/ 8 h 289"/>
                <a:gd name="T66" fmla="*/ 242 w 249"/>
                <a:gd name="T67" fmla="*/ 15 h 289"/>
                <a:gd name="T68" fmla="*/ 248 w 249"/>
                <a:gd name="T69" fmla="*/ 22 h 289"/>
                <a:gd name="T70" fmla="*/ 247 w 249"/>
                <a:gd name="T71" fmla="*/ 30 h 289"/>
                <a:gd name="T72" fmla="*/ 238 w 249"/>
                <a:gd name="T73" fmla="*/ 38 h 289"/>
                <a:gd name="T74" fmla="*/ 222 w 249"/>
                <a:gd name="T75" fmla="*/ 44 h 289"/>
                <a:gd name="T76" fmla="*/ 202 w 249"/>
                <a:gd name="T77" fmla="*/ 48 h 289"/>
                <a:gd name="T78" fmla="*/ 177 w 249"/>
                <a:gd name="T79" fmla="*/ 50 h 289"/>
                <a:gd name="T80" fmla="*/ 151 w 249"/>
                <a:gd name="T81" fmla="*/ 49 h 289"/>
                <a:gd name="T82" fmla="*/ 127 w 249"/>
                <a:gd name="T83" fmla="*/ 47 h 289"/>
                <a:gd name="T84" fmla="*/ 108 w 249"/>
                <a:gd name="T85" fmla="*/ 42 h 289"/>
                <a:gd name="T86" fmla="*/ 95 w 249"/>
                <a:gd name="T87" fmla="*/ 35 h 289"/>
                <a:gd name="T88" fmla="*/ 88 w 249"/>
                <a:gd name="T89" fmla="*/ 28 h 289"/>
                <a:gd name="T90" fmla="*/ 89 w 249"/>
                <a:gd name="T91" fmla="*/ 20 h 289"/>
                <a:gd name="T92" fmla="*/ 98 w 249"/>
                <a:gd name="T93" fmla="*/ 12 h 289"/>
                <a:gd name="T94" fmla="*/ 114 w 249"/>
                <a:gd name="T95" fmla="*/ 7 h 289"/>
                <a:gd name="T96" fmla="*/ 135 w 249"/>
                <a:gd name="T97" fmla="*/ 2 h 289"/>
                <a:gd name="T98" fmla="*/ 159 w 249"/>
                <a:gd name="T9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9" h="289">
                  <a:moveTo>
                    <a:pt x="22" y="218"/>
                  </a:moveTo>
                  <a:lnTo>
                    <a:pt x="90" y="259"/>
                  </a:lnTo>
                  <a:lnTo>
                    <a:pt x="92" y="259"/>
                  </a:lnTo>
                  <a:lnTo>
                    <a:pt x="93" y="260"/>
                  </a:lnTo>
                  <a:lnTo>
                    <a:pt x="95" y="260"/>
                  </a:lnTo>
                  <a:lnTo>
                    <a:pt x="97" y="259"/>
                  </a:lnTo>
                  <a:lnTo>
                    <a:pt x="98" y="259"/>
                  </a:lnTo>
                  <a:lnTo>
                    <a:pt x="166" y="218"/>
                  </a:lnTo>
                  <a:lnTo>
                    <a:pt x="186" y="229"/>
                  </a:lnTo>
                  <a:lnTo>
                    <a:pt x="187" y="231"/>
                  </a:lnTo>
                  <a:lnTo>
                    <a:pt x="188" y="232"/>
                  </a:lnTo>
                  <a:lnTo>
                    <a:pt x="188" y="233"/>
                  </a:lnTo>
                  <a:lnTo>
                    <a:pt x="187" y="234"/>
                  </a:lnTo>
                  <a:lnTo>
                    <a:pt x="186" y="235"/>
                  </a:lnTo>
                  <a:lnTo>
                    <a:pt x="98" y="289"/>
                  </a:lnTo>
                  <a:lnTo>
                    <a:pt x="97" y="289"/>
                  </a:lnTo>
                  <a:lnTo>
                    <a:pt x="95" y="289"/>
                  </a:lnTo>
                  <a:lnTo>
                    <a:pt x="93" y="289"/>
                  </a:lnTo>
                  <a:lnTo>
                    <a:pt x="92" y="289"/>
                  </a:lnTo>
                  <a:lnTo>
                    <a:pt x="90" y="289"/>
                  </a:lnTo>
                  <a:lnTo>
                    <a:pt x="2" y="235"/>
                  </a:lnTo>
                  <a:lnTo>
                    <a:pt x="1" y="234"/>
                  </a:lnTo>
                  <a:lnTo>
                    <a:pt x="0" y="233"/>
                  </a:lnTo>
                  <a:lnTo>
                    <a:pt x="0" y="232"/>
                  </a:lnTo>
                  <a:lnTo>
                    <a:pt x="1" y="230"/>
                  </a:lnTo>
                  <a:lnTo>
                    <a:pt x="2" y="229"/>
                  </a:lnTo>
                  <a:lnTo>
                    <a:pt x="22" y="218"/>
                  </a:lnTo>
                  <a:close/>
                  <a:moveTo>
                    <a:pt x="249" y="96"/>
                  </a:moveTo>
                  <a:lnTo>
                    <a:pt x="249" y="149"/>
                  </a:lnTo>
                  <a:lnTo>
                    <a:pt x="246" y="152"/>
                  </a:lnTo>
                  <a:lnTo>
                    <a:pt x="242" y="155"/>
                  </a:lnTo>
                  <a:lnTo>
                    <a:pt x="239" y="158"/>
                  </a:lnTo>
                  <a:lnTo>
                    <a:pt x="234" y="160"/>
                  </a:lnTo>
                  <a:lnTo>
                    <a:pt x="229" y="162"/>
                  </a:lnTo>
                  <a:lnTo>
                    <a:pt x="224" y="164"/>
                  </a:lnTo>
                  <a:lnTo>
                    <a:pt x="219" y="166"/>
                  </a:lnTo>
                  <a:lnTo>
                    <a:pt x="213" y="167"/>
                  </a:lnTo>
                  <a:lnTo>
                    <a:pt x="208" y="168"/>
                  </a:lnTo>
                  <a:lnTo>
                    <a:pt x="202" y="169"/>
                  </a:lnTo>
                  <a:lnTo>
                    <a:pt x="196" y="170"/>
                  </a:lnTo>
                  <a:lnTo>
                    <a:pt x="191" y="170"/>
                  </a:lnTo>
                  <a:lnTo>
                    <a:pt x="179" y="163"/>
                  </a:lnTo>
                  <a:lnTo>
                    <a:pt x="193" y="155"/>
                  </a:lnTo>
                  <a:lnTo>
                    <a:pt x="196" y="153"/>
                  </a:lnTo>
                  <a:lnTo>
                    <a:pt x="198" y="150"/>
                  </a:lnTo>
                  <a:lnTo>
                    <a:pt x="200" y="147"/>
                  </a:lnTo>
                  <a:lnTo>
                    <a:pt x="201" y="144"/>
                  </a:lnTo>
                  <a:lnTo>
                    <a:pt x="202" y="140"/>
                  </a:lnTo>
                  <a:lnTo>
                    <a:pt x="201" y="137"/>
                  </a:lnTo>
                  <a:lnTo>
                    <a:pt x="200" y="133"/>
                  </a:lnTo>
                  <a:lnTo>
                    <a:pt x="198" y="130"/>
                  </a:lnTo>
                  <a:lnTo>
                    <a:pt x="196" y="128"/>
                  </a:lnTo>
                  <a:lnTo>
                    <a:pt x="193" y="125"/>
                  </a:lnTo>
                  <a:lnTo>
                    <a:pt x="172" y="113"/>
                  </a:lnTo>
                  <a:lnTo>
                    <a:pt x="179" y="113"/>
                  </a:lnTo>
                  <a:lnTo>
                    <a:pt x="187" y="112"/>
                  </a:lnTo>
                  <a:lnTo>
                    <a:pt x="195" y="111"/>
                  </a:lnTo>
                  <a:lnTo>
                    <a:pt x="203" y="111"/>
                  </a:lnTo>
                  <a:lnTo>
                    <a:pt x="210" y="109"/>
                  </a:lnTo>
                  <a:lnTo>
                    <a:pt x="218" y="108"/>
                  </a:lnTo>
                  <a:lnTo>
                    <a:pt x="225" y="106"/>
                  </a:lnTo>
                  <a:lnTo>
                    <a:pt x="232" y="104"/>
                  </a:lnTo>
                  <a:lnTo>
                    <a:pt x="238" y="102"/>
                  </a:lnTo>
                  <a:lnTo>
                    <a:pt x="244" y="99"/>
                  </a:lnTo>
                  <a:lnTo>
                    <a:pt x="249" y="96"/>
                  </a:lnTo>
                  <a:close/>
                  <a:moveTo>
                    <a:pt x="95" y="83"/>
                  </a:moveTo>
                  <a:lnTo>
                    <a:pt x="97" y="84"/>
                  </a:lnTo>
                  <a:lnTo>
                    <a:pt x="98" y="84"/>
                  </a:lnTo>
                  <a:lnTo>
                    <a:pt x="186" y="137"/>
                  </a:lnTo>
                  <a:lnTo>
                    <a:pt x="187" y="138"/>
                  </a:lnTo>
                  <a:lnTo>
                    <a:pt x="188" y="140"/>
                  </a:lnTo>
                  <a:lnTo>
                    <a:pt x="188" y="141"/>
                  </a:lnTo>
                  <a:lnTo>
                    <a:pt x="187" y="142"/>
                  </a:lnTo>
                  <a:lnTo>
                    <a:pt x="186" y="143"/>
                  </a:lnTo>
                  <a:lnTo>
                    <a:pt x="98" y="197"/>
                  </a:lnTo>
                  <a:lnTo>
                    <a:pt x="97" y="197"/>
                  </a:lnTo>
                  <a:lnTo>
                    <a:pt x="95" y="197"/>
                  </a:lnTo>
                  <a:lnTo>
                    <a:pt x="93" y="197"/>
                  </a:lnTo>
                  <a:lnTo>
                    <a:pt x="92" y="197"/>
                  </a:lnTo>
                  <a:lnTo>
                    <a:pt x="90" y="197"/>
                  </a:lnTo>
                  <a:lnTo>
                    <a:pt x="2" y="143"/>
                  </a:lnTo>
                  <a:lnTo>
                    <a:pt x="1" y="142"/>
                  </a:lnTo>
                  <a:lnTo>
                    <a:pt x="0" y="141"/>
                  </a:lnTo>
                  <a:lnTo>
                    <a:pt x="0" y="140"/>
                  </a:lnTo>
                  <a:lnTo>
                    <a:pt x="1" y="138"/>
                  </a:lnTo>
                  <a:lnTo>
                    <a:pt x="2" y="137"/>
                  </a:lnTo>
                  <a:lnTo>
                    <a:pt x="90" y="84"/>
                  </a:lnTo>
                  <a:lnTo>
                    <a:pt x="92" y="84"/>
                  </a:lnTo>
                  <a:lnTo>
                    <a:pt x="93" y="83"/>
                  </a:lnTo>
                  <a:lnTo>
                    <a:pt x="95" y="83"/>
                  </a:lnTo>
                  <a:close/>
                  <a:moveTo>
                    <a:pt x="168" y="0"/>
                  </a:moveTo>
                  <a:lnTo>
                    <a:pt x="177" y="0"/>
                  </a:lnTo>
                  <a:lnTo>
                    <a:pt x="186" y="1"/>
                  </a:lnTo>
                  <a:lnTo>
                    <a:pt x="194" y="1"/>
                  </a:lnTo>
                  <a:lnTo>
                    <a:pt x="202" y="2"/>
                  </a:lnTo>
                  <a:lnTo>
                    <a:pt x="209" y="3"/>
                  </a:lnTo>
                  <a:lnTo>
                    <a:pt x="216" y="5"/>
                  </a:lnTo>
                  <a:lnTo>
                    <a:pt x="222" y="7"/>
                  </a:lnTo>
                  <a:lnTo>
                    <a:pt x="228" y="8"/>
                  </a:lnTo>
                  <a:lnTo>
                    <a:pt x="233" y="10"/>
                  </a:lnTo>
                  <a:lnTo>
                    <a:pt x="238" y="12"/>
                  </a:lnTo>
                  <a:lnTo>
                    <a:pt x="242" y="15"/>
                  </a:lnTo>
                  <a:lnTo>
                    <a:pt x="245" y="17"/>
                  </a:lnTo>
                  <a:lnTo>
                    <a:pt x="247" y="20"/>
                  </a:lnTo>
                  <a:lnTo>
                    <a:pt x="248" y="22"/>
                  </a:lnTo>
                  <a:lnTo>
                    <a:pt x="249" y="25"/>
                  </a:lnTo>
                  <a:lnTo>
                    <a:pt x="248" y="28"/>
                  </a:lnTo>
                  <a:lnTo>
                    <a:pt x="247" y="30"/>
                  </a:lnTo>
                  <a:lnTo>
                    <a:pt x="245" y="33"/>
                  </a:lnTo>
                  <a:lnTo>
                    <a:pt x="242" y="35"/>
                  </a:lnTo>
                  <a:lnTo>
                    <a:pt x="238" y="38"/>
                  </a:lnTo>
                  <a:lnTo>
                    <a:pt x="233" y="40"/>
                  </a:lnTo>
                  <a:lnTo>
                    <a:pt x="228" y="42"/>
                  </a:lnTo>
                  <a:lnTo>
                    <a:pt x="222" y="44"/>
                  </a:lnTo>
                  <a:lnTo>
                    <a:pt x="216" y="45"/>
                  </a:lnTo>
                  <a:lnTo>
                    <a:pt x="209" y="47"/>
                  </a:lnTo>
                  <a:lnTo>
                    <a:pt x="202" y="48"/>
                  </a:lnTo>
                  <a:lnTo>
                    <a:pt x="194" y="49"/>
                  </a:lnTo>
                  <a:lnTo>
                    <a:pt x="186" y="49"/>
                  </a:lnTo>
                  <a:lnTo>
                    <a:pt x="177" y="50"/>
                  </a:lnTo>
                  <a:lnTo>
                    <a:pt x="168" y="50"/>
                  </a:lnTo>
                  <a:lnTo>
                    <a:pt x="159" y="50"/>
                  </a:lnTo>
                  <a:lnTo>
                    <a:pt x="151" y="49"/>
                  </a:lnTo>
                  <a:lnTo>
                    <a:pt x="143" y="49"/>
                  </a:lnTo>
                  <a:lnTo>
                    <a:pt x="135" y="48"/>
                  </a:lnTo>
                  <a:lnTo>
                    <a:pt x="127" y="47"/>
                  </a:lnTo>
                  <a:lnTo>
                    <a:pt x="121" y="45"/>
                  </a:lnTo>
                  <a:lnTo>
                    <a:pt x="114" y="44"/>
                  </a:lnTo>
                  <a:lnTo>
                    <a:pt x="108" y="42"/>
                  </a:lnTo>
                  <a:lnTo>
                    <a:pt x="103" y="40"/>
                  </a:lnTo>
                  <a:lnTo>
                    <a:pt x="98" y="38"/>
                  </a:lnTo>
                  <a:lnTo>
                    <a:pt x="95" y="35"/>
                  </a:lnTo>
                  <a:lnTo>
                    <a:pt x="92" y="33"/>
                  </a:lnTo>
                  <a:lnTo>
                    <a:pt x="89" y="30"/>
                  </a:lnTo>
                  <a:lnTo>
                    <a:pt x="88" y="28"/>
                  </a:lnTo>
                  <a:lnTo>
                    <a:pt x="88" y="25"/>
                  </a:lnTo>
                  <a:lnTo>
                    <a:pt x="88" y="22"/>
                  </a:lnTo>
                  <a:lnTo>
                    <a:pt x="89" y="20"/>
                  </a:lnTo>
                  <a:lnTo>
                    <a:pt x="92" y="17"/>
                  </a:lnTo>
                  <a:lnTo>
                    <a:pt x="95" y="15"/>
                  </a:lnTo>
                  <a:lnTo>
                    <a:pt x="98" y="12"/>
                  </a:lnTo>
                  <a:lnTo>
                    <a:pt x="103" y="10"/>
                  </a:lnTo>
                  <a:lnTo>
                    <a:pt x="108" y="8"/>
                  </a:lnTo>
                  <a:lnTo>
                    <a:pt x="114" y="7"/>
                  </a:lnTo>
                  <a:lnTo>
                    <a:pt x="121" y="5"/>
                  </a:lnTo>
                  <a:lnTo>
                    <a:pt x="127" y="3"/>
                  </a:lnTo>
                  <a:lnTo>
                    <a:pt x="135" y="2"/>
                  </a:lnTo>
                  <a:lnTo>
                    <a:pt x="143" y="1"/>
                  </a:lnTo>
                  <a:lnTo>
                    <a:pt x="151" y="1"/>
                  </a:lnTo>
                  <a:lnTo>
                    <a:pt x="159" y="0"/>
                  </a:lnTo>
                  <a:lnTo>
                    <a:pt x="1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77"/>
          <p:cNvSpPr>
            <a:spLocks noChangeArrowheads="1"/>
          </p:cNvSpPr>
          <p:nvPr/>
        </p:nvSpPr>
        <p:spPr bwMode="auto">
          <a:xfrm>
            <a:off x="7803629" y="6594502"/>
            <a:ext cx="6363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Calibri" panose="020F0502020204030204" pitchFamily="34" charset="0"/>
              </a:rPr>
              <a:t>Geodatabase</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55" name="Line 78"/>
          <p:cNvSpPr>
            <a:spLocks noChangeShapeType="1"/>
          </p:cNvSpPr>
          <p:nvPr/>
        </p:nvSpPr>
        <p:spPr bwMode="auto">
          <a:xfrm>
            <a:off x="6757521" y="6311721"/>
            <a:ext cx="1304925" cy="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79"/>
          <p:cNvSpPr>
            <a:spLocks/>
          </p:cNvSpPr>
          <p:nvPr/>
        </p:nvSpPr>
        <p:spPr bwMode="auto">
          <a:xfrm>
            <a:off x="8056096" y="6289496"/>
            <a:ext cx="44450" cy="44450"/>
          </a:xfrm>
          <a:custGeom>
            <a:avLst/>
            <a:gdLst>
              <a:gd name="T0" fmla="*/ 0 w 28"/>
              <a:gd name="T1" fmla="*/ 0 h 28"/>
              <a:gd name="T2" fmla="*/ 28 w 28"/>
              <a:gd name="T3" fmla="*/ 14 h 28"/>
              <a:gd name="T4" fmla="*/ 0 w 28"/>
              <a:gd name="T5" fmla="*/ 28 h 28"/>
              <a:gd name="T6" fmla="*/ 0 w 28"/>
              <a:gd name="T7" fmla="*/ 0 h 28"/>
            </a:gdLst>
            <a:ahLst/>
            <a:cxnLst>
              <a:cxn ang="0">
                <a:pos x="T0" y="T1"/>
              </a:cxn>
              <a:cxn ang="0">
                <a:pos x="T2" y="T3"/>
              </a:cxn>
              <a:cxn ang="0">
                <a:pos x="T4" y="T5"/>
              </a:cxn>
              <a:cxn ang="0">
                <a:pos x="T6" y="T7"/>
              </a:cxn>
            </a:cxnLst>
            <a:rect l="0" t="0" r="r" b="b"/>
            <a:pathLst>
              <a:path w="28" h="28">
                <a:moveTo>
                  <a:pt x="0" y="0"/>
                </a:moveTo>
                <a:lnTo>
                  <a:pt x="28" y="14"/>
                </a:lnTo>
                <a:lnTo>
                  <a:pt x="0" y="2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Line 80"/>
          <p:cNvSpPr>
            <a:spLocks noChangeShapeType="1"/>
          </p:cNvSpPr>
          <p:nvPr/>
        </p:nvSpPr>
        <p:spPr bwMode="auto">
          <a:xfrm>
            <a:off x="8266439" y="6309340"/>
            <a:ext cx="614363" cy="0"/>
          </a:xfrm>
          <a:prstGeom prst="line">
            <a:avLst/>
          </a:prstGeom>
          <a:noFill/>
          <a:ln w="19050" cap="rnd">
            <a:solidFill>
              <a:srgbClr val="FFFFFF"/>
            </a:solidFill>
            <a:prstDash val="solid"/>
            <a:round/>
            <a:headEnd type="none"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81"/>
          <p:cNvSpPr>
            <a:spLocks/>
          </p:cNvSpPr>
          <p:nvPr/>
        </p:nvSpPr>
        <p:spPr bwMode="auto">
          <a:xfrm>
            <a:off x="9100671" y="6287908"/>
            <a:ext cx="44450" cy="44450"/>
          </a:xfrm>
          <a:custGeom>
            <a:avLst/>
            <a:gdLst>
              <a:gd name="T0" fmla="*/ 0 w 28"/>
              <a:gd name="T1" fmla="*/ 0 h 28"/>
              <a:gd name="T2" fmla="*/ 28 w 28"/>
              <a:gd name="T3" fmla="*/ 14 h 28"/>
              <a:gd name="T4" fmla="*/ 0 w 28"/>
              <a:gd name="T5" fmla="*/ 28 h 28"/>
              <a:gd name="T6" fmla="*/ 0 w 28"/>
              <a:gd name="T7" fmla="*/ 0 h 28"/>
            </a:gdLst>
            <a:ahLst/>
            <a:cxnLst>
              <a:cxn ang="0">
                <a:pos x="T0" y="T1"/>
              </a:cxn>
              <a:cxn ang="0">
                <a:pos x="T2" y="T3"/>
              </a:cxn>
              <a:cxn ang="0">
                <a:pos x="T4" y="T5"/>
              </a:cxn>
              <a:cxn ang="0">
                <a:pos x="T6" y="T7"/>
              </a:cxn>
            </a:cxnLst>
            <a:rect l="0" t="0" r="r" b="b"/>
            <a:pathLst>
              <a:path w="28" h="28">
                <a:moveTo>
                  <a:pt x="0" y="0"/>
                </a:moveTo>
                <a:lnTo>
                  <a:pt x="28" y="14"/>
                </a:lnTo>
                <a:lnTo>
                  <a:pt x="0" y="2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Line 85"/>
          <p:cNvSpPr>
            <a:spLocks noChangeShapeType="1"/>
          </p:cNvSpPr>
          <p:nvPr/>
        </p:nvSpPr>
        <p:spPr bwMode="auto">
          <a:xfrm>
            <a:off x="2086515" y="4332967"/>
            <a:ext cx="349250" cy="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86"/>
          <p:cNvSpPr>
            <a:spLocks/>
          </p:cNvSpPr>
          <p:nvPr/>
        </p:nvSpPr>
        <p:spPr bwMode="auto">
          <a:xfrm>
            <a:off x="2086514" y="4682217"/>
            <a:ext cx="355573" cy="1163638"/>
          </a:xfrm>
          <a:custGeom>
            <a:avLst/>
            <a:gdLst>
              <a:gd name="T0" fmla="*/ 0 w 220"/>
              <a:gd name="T1" fmla="*/ 733 h 733"/>
              <a:gd name="T2" fmla="*/ 220 w 220"/>
              <a:gd name="T3" fmla="*/ 733 h 733"/>
              <a:gd name="T4" fmla="*/ 220 w 220"/>
              <a:gd name="T5" fmla="*/ 0 h 733"/>
            </a:gdLst>
            <a:ahLst/>
            <a:cxnLst>
              <a:cxn ang="0">
                <a:pos x="T0" y="T1"/>
              </a:cxn>
              <a:cxn ang="0">
                <a:pos x="T2" y="T3"/>
              </a:cxn>
              <a:cxn ang="0">
                <a:pos x="T4" y="T5"/>
              </a:cxn>
            </a:cxnLst>
            <a:rect l="0" t="0" r="r" b="b"/>
            <a:pathLst>
              <a:path w="220" h="733">
                <a:moveTo>
                  <a:pt x="0" y="733"/>
                </a:moveTo>
                <a:lnTo>
                  <a:pt x="220" y="733"/>
                </a:lnTo>
                <a:lnTo>
                  <a:pt x="220" y="0"/>
                </a:ln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64" name="Line 87"/>
          <p:cNvSpPr>
            <a:spLocks noChangeShapeType="1"/>
          </p:cNvSpPr>
          <p:nvPr/>
        </p:nvSpPr>
        <p:spPr bwMode="auto">
          <a:xfrm>
            <a:off x="2080165" y="5114018"/>
            <a:ext cx="355600" cy="0"/>
          </a:xfrm>
          <a:prstGeom prst="line">
            <a:avLst/>
          </a:prstGeom>
          <a:noFill/>
          <a:ln w="11113"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6879" name="Group 104"/>
          <p:cNvGrpSpPr>
            <a:grpSpLocks/>
          </p:cNvGrpSpPr>
          <p:nvPr/>
        </p:nvGrpSpPr>
        <p:grpSpPr bwMode="auto">
          <a:xfrm>
            <a:off x="8929450" y="6067246"/>
            <a:ext cx="601663" cy="484188"/>
            <a:chOff x="4674" y="328"/>
            <a:chExt cx="379" cy="305"/>
          </a:xfrm>
        </p:grpSpPr>
        <p:sp>
          <p:nvSpPr>
            <p:cNvPr id="36946" name="Freeform 102"/>
            <p:cNvSpPr>
              <a:spLocks noEditPoints="1"/>
            </p:cNvSpPr>
            <p:nvPr/>
          </p:nvSpPr>
          <p:spPr bwMode="auto">
            <a:xfrm>
              <a:off x="4734" y="406"/>
              <a:ext cx="264" cy="141"/>
            </a:xfrm>
            <a:custGeom>
              <a:avLst/>
              <a:gdLst>
                <a:gd name="T0" fmla="*/ 107 w 264"/>
                <a:gd name="T1" fmla="*/ 107 h 141"/>
                <a:gd name="T2" fmla="*/ 0 w 264"/>
                <a:gd name="T3" fmla="*/ 126 h 141"/>
                <a:gd name="T4" fmla="*/ 0 w 264"/>
                <a:gd name="T5" fmla="*/ 59 h 141"/>
                <a:gd name="T6" fmla="*/ 107 w 264"/>
                <a:gd name="T7" fmla="*/ 78 h 141"/>
                <a:gd name="T8" fmla="*/ 0 w 264"/>
                <a:gd name="T9" fmla="*/ 59 h 141"/>
                <a:gd name="T10" fmla="*/ 264 w 264"/>
                <a:gd name="T11" fmla="*/ 123 h 141"/>
                <a:gd name="T12" fmla="*/ 257 w 264"/>
                <a:gd name="T13" fmla="*/ 129 h 141"/>
                <a:gd name="T14" fmla="*/ 247 w 264"/>
                <a:gd name="T15" fmla="*/ 134 h 141"/>
                <a:gd name="T16" fmla="*/ 235 w 264"/>
                <a:gd name="T17" fmla="*/ 138 h 141"/>
                <a:gd name="T18" fmla="*/ 222 w 264"/>
                <a:gd name="T19" fmla="*/ 140 h 141"/>
                <a:gd name="T20" fmla="*/ 210 w 264"/>
                <a:gd name="T21" fmla="*/ 140 h 141"/>
                <a:gd name="T22" fmla="*/ 200 w 264"/>
                <a:gd name="T23" fmla="*/ 141 h 141"/>
                <a:gd name="T24" fmla="*/ 190 w 264"/>
                <a:gd name="T25" fmla="*/ 140 h 141"/>
                <a:gd name="T26" fmla="*/ 178 w 264"/>
                <a:gd name="T27" fmla="*/ 140 h 141"/>
                <a:gd name="T28" fmla="*/ 165 w 264"/>
                <a:gd name="T29" fmla="*/ 138 h 141"/>
                <a:gd name="T30" fmla="*/ 153 w 264"/>
                <a:gd name="T31" fmla="*/ 134 h 141"/>
                <a:gd name="T32" fmla="*/ 143 w 264"/>
                <a:gd name="T33" fmla="*/ 129 h 141"/>
                <a:gd name="T34" fmla="*/ 136 w 264"/>
                <a:gd name="T35" fmla="*/ 123 h 141"/>
                <a:gd name="T36" fmla="*/ 141 w 264"/>
                <a:gd name="T37" fmla="*/ 50 h 141"/>
                <a:gd name="T38" fmla="*/ 154 w 264"/>
                <a:gd name="T39" fmla="*/ 55 h 141"/>
                <a:gd name="T40" fmla="*/ 169 w 264"/>
                <a:gd name="T41" fmla="*/ 58 h 141"/>
                <a:gd name="T42" fmla="*/ 185 w 264"/>
                <a:gd name="T43" fmla="*/ 60 h 141"/>
                <a:gd name="T44" fmla="*/ 200 w 264"/>
                <a:gd name="T45" fmla="*/ 60 h 141"/>
                <a:gd name="T46" fmla="*/ 215 w 264"/>
                <a:gd name="T47" fmla="*/ 60 h 141"/>
                <a:gd name="T48" fmla="*/ 231 w 264"/>
                <a:gd name="T49" fmla="*/ 58 h 141"/>
                <a:gd name="T50" fmla="*/ 246 w 264"/>
                <a:gd name="T51" fmla="*/ 55 h 141"/>
                <a:gd name="T52" fmla="*/ 259 w 264"/>
                <a:gd name="T53" fmla="*/ 50 h 141"/>
                <a:gd name="T54" fmla="*/ 0 w 264"/>
                <a:gd name="T55" fmla="*/ 10 h 141"/>
                <a:gd name="T56" fmla="*/ 107 w 264"/>
                <a:gd name="T57" fmla="*/ 29 h 141"/>
                <a:gd name="T58" fmla="*/ 0 w 264"/>
                <a:gd name="T59" fmla="*/ 10 h 141"/>
                <a:gd name="T60" fmla="*/ 210 w 264"/>
                <a:gd name="T61" fmla="*/ 1 h 141"/>
                <a:gd name="T62" fmla="*/ 227 w 264"/>
                <a:gd name="T63" fmla="*/ 2 h 141"/>
                <a:gd name="T64" fmla="*/ 242 w 264"/>
                <a:gd name="T65" fmla="*/ 5 h 141"/>
                <a:gd name="T66" fmla="*/ 254 w 264"/>
                <a:gd name="T67" fmla="*/ 10 h 141"/>
                <a:gd name="T68" fmla="*/ 261 w 264"/>
                <a:gd name="T69" fmla="*/ 15 h 141"/>
                <a:gd name="T70" fmla="*/ 264 w 264"/>
                <a:gd name="T71" fmla="*/ 20 h 141"/>
                <a:gd name="T72" fmla="*/ 261 w 264"/>
                <a:gd name="T73" fmla="*/ 26 h 141"/>
                <a:gd name="T74" fmla="*/ 254 w 264"/>
                <a:gd name="T75" fmla="*/ 31 h 141"/>
                <a:gd name="T76" fmla="*/ 242 w 264"/>
                <a:gd name="T77" fmla="*/ 35 h 141"/>
                <a:gd name="T78" fmla="*/ 227 w 264"/>
                <a:gd name="T79" fmla="*/ 38 h 141"/>
                <a:gd name="T80" fmla="*/ 210 w 264"/>
                <a:gd name="T81" fmla="*/ 40 h 141"/>
                <a:gd name="T82" fmla="*/ 190 w 264"/>
                <a:gd name="T83" fmla="*/ 40 h 141"/>
                <a:gd name="T84" fmla="*/ 173 w 264"/>
                <a:gd name="T85" fmla="*/ 38 h 141"/>
                <a:gd name="T86" fmla="*/ 158 w 264"/>
                <a:gd name="T87" fmla="*/ 35 h 141"/>
                <a:gd name="T88" fmla="*/ 146 w 264"/>
                <a:gd name="T89" fmla="*/ 31 h 141"/>
                <a:gd name="T90" fmla="*/ 138 w 264"/>
                <a:gd name="T91" fmla="*/ 26 h 141"/>
                <a:gd name="T92" fmla="*/ 136 w 264"/>
                <a:gd name="T93" fmla="*/ 20 h 141"/>
                <a:gd name="T94" fmla="*/ 138 w 264"/>
                <a:gd name="T95" fmla="*/ 15 h 141"/>
                <a:gd name="T96" fmla="*/ 146 w 264"/>
                <a:gd name="T97" fmla="*/ 10 h 141"/>
                <a:gd name="T98" fmla="*/ 158 w 264"/>
                <a:gd name="T99" fmla="*/ 5 h 141"/>
                <a:gd name="T100" fmla="*/ 173 w 264"/>
                <a:gd name="T101" fmla="*/ 2 h 141"/>
                <a:gd name="T102" fmla="*/ 190 w 264"/>
                <a:gd name="T103" fmla="*/ 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4" h="141">
                  <a:moveTo>
                    <a:pt x="0" y="107"/>
                  </a:moveTo>
                  <a:lnTo>
                    <a:pt x="107" y="107"/>
                  </a:lnTo>
                  <a:lnTo>
                    <a:pt x="107" y="126"/>
                  </a:lnTo>
                  <a:lnTo>
                    <a:pt x="0" y="126"/>
                  </a:lnTo>
                  <a:lnTo>
                    <a:pt x="0" y="107"/>
                  </a:lnTo>
                  <a:close/>
                  <a:moveTo>
                    <a:pt x="0" y="59"/>
                  </a:moveTo>
                  <a:lnTo>
                    <a:pt x="107" y="59"/>
                  </a:lnTo>
                  <a:lnTo>
                    <a:pt x="107" y="78"/>
                  </a:lnTo>
                  <a:lnTo>
                    <a:pt x="0" y="78"/>
                  </a:lnTo>
                  <a:lnTo>
                    <a:pt x="0" y="59"/>
                  </a:lnTo>
                  <a:close/>
                  <a:moveTo>
                    <a:pt x="264" y="47"/>
                  </a:moveTo>
                  <a:lnTo>
                    <a:pt x="264" y="123"/>
                  </a:lnTo>
                  <a:lnTo>
                    <a:pt x="261" y="126"/>
                  </a:lnTo>
                  <a:lnTo>
                    <a:pt x="257" y="129"/>
                  </a:lnTo>
                  <a:lnTo>
                    <a:pt x="252" y="132"/>
                  </a:lnTo>
                  <a:lnTo>
                    <a:pt x="247" y="134"/>
                  </a:lnTo>
                  <a:lnTo>
                    <a:pt x="241" y="136"/>
                  </a:lnTo>
                  <a:lnTo>
                    <a:pt x="235" y="138"/>
                  </a:lnTo>
                  <a:lnTo>
                    <a:pt x="228" y="139"/>
                  </a:lnTo>
                  <a:lnTo>
                    <a:pt x="222" y="140"/>
                  </a:lnTo>
                  <a:lnTo>
                    <a:pt x="216" y="140"/>
                  </a:lnTo>
                  <a:lnTo>
                    <a:pt x="210" y="140"/>
                  </a:lnTo>
                  <a:lnTo>
                    <a:pt x="205" y="140"/>
                  </a:lnTo>
                  <a:lnTo>
                    <a:pt x="200" y="141"/>
                  </a:lnTo>
                  <a:lnTo>
                    <a:pt x="195" y="140"/>
                  </a:lnTo>
                  <a:lnTo>
                    <a:pt x="190" y="140"/>
                  </a:lnTo>
                  <a:lnTo>
                    <a:pt x="184" y="140"/>
                  </a:lnTo>
                  <a:lnTo>
                    <a:pt x="178" y="140"/>
                  </a:lnTo>
                  <a:lnTo>
                    <a:pt x="171" y="139"/>
                  </a:lnTo>
                  <a:lnTo>
                    <a:pt x="165" y="138"/>
                  </a:lnTo>
                  <a:lnTo>
                    <a:pt x="159" y="136"/>
                  </a:lnTo>
                  <a:lnTo>
                    <a:pt x="153" y="134"/>
                  </a:lnTo>
                  <a:lnTo>
                    <a:pt x="148" y="132"/>
                  </a:lnTo>
                  <a:lnTo>
                    <a:pt x="143" y="129"/>
                  </a:lnTo>
                  <a:lnTo>
                    <a:pt x="139" y="127"/>
                  </a:lnTo>
                  <a:lnTo>
                    <a:pt x="136" y="123"/>
                  </a:lnTo>
                  <a:lnTo>
                    <a:pt x="136" y="47"/>
                  </a:lnTo>
                  <a:lnTo>
                    <a:pt x="141" y="50"/>
                  </a:lnTo>
                  <a:lnTo>
                    <a:pt x="147" y="53"/>
                  </a:lnTo>
                  <a:lnTo>
                    <a:pt x="154" y="55"/>
                  </a:lnTo>
                  <a:lnTo>
                    <a:pt x="161" y="57"/>
                  </a:lnTo>
                  <a:lnTo>
                    <a:pt x="169" y="58"/>
                  </a:lnTo>
                  <a:lnTo>
                    <a:pt x="176" y="59"/>
                  </a:lnTo>
                  <a:lnTo>
                    <a:pt x="185" y="60"/>
                  </a:lnTo>
                  <a:lnTo>
                    <a:pt x="192" y="60"/>
                  </a:lnTo>
                  <a:lnTo>
                    <a:pt x="200" y="60"/>
                  </a:lnTo>
                  <a:lnTo>
                    <a:pt x="207" y="60"/>
                  </a:lnTo>
                  <a:lnTo>
                    <a:pt x="215" y="60"/>
                  </a:lnTo>
                  <a:lnTo>
                    <a:pt x="223" y="59"/>
                  </a:lnTo>
                  <a:lnTo>
                    <a:pt x="231" y="58"/>
                  </a:lnTo>
                  <a:lnTo>
                    <a:pt x="239" y="57"/>
                  </a:lnTo>
                  <a:lnTo>
                    <a:pt x="246" y="55"/>
                  </a:lnTo>
                  <a:lnTo>
                    <a:pt x="253" y="53"/>
                  </a:lnTo>
                  <a:lnTo>
                    <a:pt x="259" y="50"/>
                  </a:lnTo>
                  <a:lnTo>
                    <a:pt x="264" y="47"/>
                  </a:lnTo>
                  <a:close/>
                  <a:moveTo>
                    <a:pt x="0" y="10"/>
                  </a:moveTo>
                  <a:lnTo>
                    <a:pt x="107" y="10"/>
                  </a:lnTo>
                  <a:lnTo>
                    <a:pt x="107" y="29"/>
                  </a:lnTo>
                  <a:lnTo>
                    <a:pt x="0" y="29"/>
                  </a:lnTo>
                  <a:lnTo>
                    <a:pt x="0" y="10"/>
                  </a:lnTo>
                  <a:close/>
                  <a:moveTo>
                    <a:pt x="200" y="0"/>
                  </a:moveTo>
                  <a:lnTo>
                    <a:pt x="210" y="1"/>
                  </a:lnTo>
                  <a:lnTo>
                    <a:pt x="219" y="2"/>
                  </a:lnTo>
                  <a:lnTo>
                    <a:pt x="227" y="2"/>
                  </a:lnTo>
                  <a:lnTo>
                    <a:pt x="235" y="4"/>
                  </a:lnTo>
                  <a:lnTo>
                    <a:pt x="242" y="5"/>
                  </a:lnTo>
                  <a:lnTo>
                    <a:pt x="248" y="7"/>
                  </a:lnTo>
                  <a:lnTo>
                    <a:pt x="254" y="10"/>
                  </a:lnTo>
                  <a:lnTo>
                    <a:pt x="258" y="12"/>
                  </a:lnTo>
                  <a:lnTo>
                    <a:pt x="261" y="15"/>
                  </a:lnTo>
                  <a:lnTo>
                    <a:pt x="264" y="17"/>
                  </a:lnTo>
                  <a:lnTo>
                    <a:pt x="264" y="20"/>
                  </a:lnTo>
                  <a:lnTo>
                    <a:pt x="264" y="23"/>
                  </a:lnTo>
                  <a:lnTo>
                    <a:pt x="261" y="26"/>
                  </a:lnTo>
                  <a:lnTo>
                    <a:pt x="258" y="29"/>
                  </a:lnTo>
                  <a:lnTo>
                    <a:pt x="254" y="31"/>
                  </a:lnTo>
                  <a:lnTo>
                    <a:pt x="248" y="33"/>
                  </a:lnTo>
                  <a:lnTo>
                    <a:pt x="242" y="35"/>
                  </a:lnTo>
                  <a:lnTo>
                    <a:pt x="235" y="37"/>
                  </a:lnTo>
                  <a:lnTo>
                    <a:pt x="227" y="38"/>
                  </a:lnTo>
                  <a:lnTo>
                    <a:pt x="219" y="39"/>
                  </a:lnTo>
                  <a:lnTo>
                    <a:pt x="210" y="40"/>
                  </a:lnTo>
                  <a:lnTo>
                    <a:pt x="200" y="40"/>
                  </a:lnTo>
                  <a:lnTo>
                    <a:pt x="190" y="40"/>
                  </a:lnTo>
                  <a:lnTo>
                    <a:pt x="181" y="39"/>
                  </a:lnTo>
                  <a:lnTo>
                    <a:pt x="173" y="38"/>
                  </a:lnTo>
                  <a:lnTo>
                    <a:pt x="165" y="37"/>
                  </a:lnTo>
                  <a:lnTo>
                    <a:pt x="158" y="35"/>
                  </a:lnTo>
                  <a:lnTo>
                    <a:pt x="151" y="33"/>
                  </a:lnTo>
                  <a:lnTo>
                    <a:pt x="146" y="31"/>
                  </a:lnTo>
                  <a:lnTo>
                    <a:pt x="142" y="29"/>
                  </a:lnTo>
                  <a:lnTo>
                    <a:pt x="138" y="26"/>
                  </a:lnTo>
                  <a:lnTo>
                    <a:pt x="136" y="23"/>
                  </a:lnTo>
                  <a:lnTo>
                    <a:pt x="136" y="20"/>
                  </a:lnTo>
                  <a:lnTo>
                    <a:pt x="136" y="17"/>
                  </a:lnTo>
                  <a:lnTo>
                    <a:pt x="138" y="15"/>
                  </a:lnTo>
                  <a:lnTo>
                    <a:pt x="142" y="12"/>
                  </a:lnTo>
                  <a:lnTo>
                    <a:pt x="146" y="10"/>
                  </a:lnTo>
                  <a:lnTo>
                    <a:pt x="151" y="7"/>
                  </a:lnTo>
                  <a:lnTo>
                    <a:pt x="158" y="5"/>
                  </a:lnTo>
                  <a:lnTo>
                    <a:pt x="165" y="4"/>
                  </a:lnTo>
                  <a:lnTo>
                    <a:pt x="173" y="2"/>
                  </a:lnTo>
                  <a:lnTo>
                    <a:pt x="181" y="2"/>
                  </a:lnTo>
                  <a:lnTo>
                    <a:pt x="190" y="1"/>
                  </a:lnTo>
                  <a:lnTo>
                    <a:pt x="200"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47" name="Freeform 103"/>
            <p:cNvSpPr>
              <a:spLocks noEditPoints="1"/>
            </p:cNvSpPr>
            <p:nvPr/>
          </p:nvSpPr>
          <p:spPr bwMode="auto">
            <a:xfrm>
              <a:off x="4674" y="328"/>
              <a:ext cx="379" cy="305"/>
            </a:xfrm>
            <a:custGeom>
              <a:avLst/>
              <a:gdLst>
                <a:gd name="T0" fmla="*/ 28 w 379"/>
                <a:gd name="T1" fmla="*/ 28 h 305"/>
                <a:gd name="T2" fmla="*/ 28 w 379"/>
                <a:gd name="T3" fmla="*/ 258 h 305"/>
                <a:gd name="T4" fmla="*/ 351 w 379"/>
                <a:gd name="T5" fmla="*/ 258 h 305"/>
                <a:gd name="T6" fmla="*/ 351 w 379"/>
                <a:gd name="T7" fmla="*/ 28 h 305"/>
                <a:gd name="T8" fmla="*/ 28 w 379"/>
                <a:gd name="T9" fmla="*/ 28 h 305"/>
                <a:gd name="T10" fmla="*/ 0 w 379"/>
                <a:gd name="T11" fmla="*/ 0 h 305"/>
                <a:gd name="T12" fmla="*/ 379 w 379"/>
                <a:gd name="T13" fmla="*/ 0 h 305"/>
                <a:gd name="T14" fmla="*/ 379 w 379"/>
                <a:gd name="T15" fmla="*/ 305 h 305"/>
                <a:gd name="T16" fmla="*/ 0 w 379"/>
                <a:gd name="T17" fmla="*/ 305 h 305"/>
                <a:gd name="T18" fmla="*/ 0 w 379"/>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9" h="305">
                  <a:moveTo>
                    <a:pt x="28" y="28"/>
                  </a:moveTo>
                  <a:lnTo>
                    <a:pt x="28" y="258"/>
                  </a:lnTo>
                  <a:lnTo>
                    <a:pt x="351" y="258"/>
                  </a:lnTo>
                  <a:lnTo>
                    <a:pt x="351" y="28"/>
                  </a:lnTo>
                  <a:lnTo>
                    <a:pt x="28" y="28"/>
                  </a:lnTo>
                  <a:close/>
                  <a:moveTo>
                    <a:pt x="0" y="0"/>
                  </a:moveTo>
                  <a:lnTo>
                    <a:pt x="379" y="0"/>
                  </a:lnTo>
                  <a:lnTo>
                    <a:pt x="379" y="305"/>
                  </a:lnTo>
                  <a:lnTo>
                    <a:pt x="0" y="3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880" name="Rectangle 105"/>
          <p:cNvSpPr>
            <a:spLocks noChangeArrowheads="1"/>
          </p:cNvSpPr>
          <p:nvPr/>
        </p:nvSpPr>
        <p:spPr bwMode="auto">
          <a:xfrm>
            <a:off x="8820890" y="6601142"/>
            <a:ext cx="76142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smtClean="0">
                <a:ln>
                  <a:noFill/>
                </a:ln>
                <a:solidFill>
                  <a:srgbClr val="FFFFFF"/>
                </a:solidFill>
                <a:effectLst/>
                <a:latin typeface="Calibri" panose="020F0502020204030204" pitchFamily="34" charset="0"/>
              </a:rPr>
              <a:t>ArcGIS Server</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grpSp>
        <p:nvGrpSpPr>
          <p:cNvPr id="36883" name="Group 110"/>
          <p:cNvGrpSpPr>
            <a:grpSpLocks/>
          </p:cNvGrpSpPr>
          <p:nvPr/>
        </p:nvGrpSpPr>
        <p:grpSpPr bwMode="auto">
          <a:xfrm>
            <a:off x="5540139" y="948059"/>
            <a:ext cx="690563" cy="727075"/>
            <a:chOff x="4219" y="3574"/>
            <a:chExt cx="435" cy="458"/>
          </a:xfrm>
        </p:grpSpPr>
        <p:sp>
          <p:nvSpPr>
            <p:cNvPr id="36944" name="Freeform 108"/>
            <p:cNvSpPr>
              <a:spLocks noEditPoints="1"/>
            </p:cNvSpPr>
            <p:nvPr/>
          </p:nvSpPr>
          <p:spPr bwMode="auto">
            <a:xfrm>
              <a:off x="4219" y="3574"/>
              <a:ext cx="435" cy="458"/>
            </a:xfrm>
            <a:custGeom>
              <a:avLst/>
              <a:gdLst>
                <a:gd name="T0" fmla="*/ 427 w 435"/>
                <a:gd name="T1" fmla="*/ 407 h 458"/>
                <a:gd name="T2" fmla="*/ 397 w 435"/>
                <a:gd name="T3" fmla="*/ 428 h 458"/>
                <a:gd name="T4" fmla="*/ 357 w 435"/>
                <a:gd name="T5" fmla="*/ 443 h 458"/>
                <a:gd name="T6" fmla="*/ 313 w 435"/>
                <a:gd name="T7" fmla="*/ 452 h 458"/>
                <a:gd name="T8" fmla="*/ 269 w 435"/>
                <a:gd name="T9" fmla="*/ 456 h 458"/>
                <a:gd name="T10" fmla="*/ 229 w 435"/>
                <a:gd name="T11" fmla="*/ 458 h 458"/>
                <a:gd name="T12" fmla="*/ 195 w 435"/>
                <a:gd name="T13" fmla="*/ 458 h 458"/>
                <a:gd name="T14" fmla="*/ 156 w 435"/>
                <a:gd name="T15" fmla="*/ 456 h 458"/>
                <a:gd name="T16" fmla="*/ 114 w 435"/>
                <a:gd name="T17" fmla="*/ 450 h 458"/>
                <a:gd name="T18" fmla="*/ 73 w 435"/>
                <a:gd name="T19" fmla="*/ 441 h 458"/>
                <a:gd name="T20" fmla="*/ 36 w 435"/>
                <a:gd name="T21" fmla="*/ 427 h 458"/>
                <a:gd name="T22" fmla="*/ 7 w 435"/>
                <a:gd name="T23" fmla="*/ 406 h 458"/>
                <a:gd name="T24" fmla="*/ 12 w 435"/>
                <a:gd name="T25" fmla="*/ 263 h 458"/>
                <a:gd name="T26" fmla="*/ 56 w 435"/>
                <a:gd name="T27" fmla="*/ 281 h 458"/>
                <a:gd name="T28" fmla="*/ 108 w 435"/>
                <a:gd name="T29" fmla="*/ 293 h 458"/>
                <a:gd name="T30" fmla="*/ 163 w 435"/>
                <a:gd name="T31" fmla="*/ 299 h 458"/>
                <a:gd name="T32" fmla="*/ 217 w 435"/>
                <a:gd name="T33" fmla="*/ 301 h 458"/>
                <a:gd name="T34" fmla="*/ 272 w 435"/>
                <a:gd name="T35" fmla="*/ 299 h 458"/>
                <a:gd name="T36" fmla="*/ 327 w 435"/>
                <a:gd name="T37" fmla="*/ 293 h 458"/>
                <a:gd name="T38" fmla="*/ 379 w 435"/>
                <a:gd name="T39" fmla="*/ 281 h 458"/>
                <a:gd name="T40" fmla="*/ 423 w 435"/>
                <a:gd name="T41" fmla="*/ 263 h 458"/>
                <a:gd name="T42" fmla="*/ 240 w 435"/>
                <a:gd name="T43" fmla="*/ 0 h 458"/>
                <a:gd name="T44" fmla="*/ 302 w 435"/>
                <a:gd name="T45" fmla="*/ 5 h 458"/>
                <a:gd name="T46" fmla="*/ 356 w 435"/>
                <a:gd name="T47" fmla="*/ 15 h 458"/>
                <a:gd name="T48" fmla="*/ 398 w 435"/>
                <a:gd name="T49" fmla="*/ 29 h 458"/>
                <a:gd name="T50" fmla="*/ 425 w 435"/>
                <a:gd name="T51" fmla="*/ 47 h 458"/>
                <a:gd name="T52" fmla="*/ 435 w 435"/>
                <a:gd name="T53" fmla="*/ 67 h 458"/>
                <a:gd name="T54" fmla="*/ 425 w 435"/>
                <a:gd name="T55" fmla="*/ 87 h 458"/>
                <a:gd name="T56" fmla="*/ 398 w 435"/>
                <a:gd name="T57" fmla="*/ 104 h 458"/>
                <a:gd name="T58" fmla="*/ 356 w 435"/>
                <a:gd name="T59" fmla="*/ 118 h 458"/>
                <a:gd name="T60" fmla="*/ 302 w 435"/>
                <a:gd name="T61" fmla="*/ 128 h 458"/>
                <a:gd name="T62" fmla="*/ 240 w 435"/>
                <a:gd name="T63" fmla="*/ 134 h 458"/>
                <a:gd name="T64" fmla="*/ 174 w 435"/>
                <a:gd name="T65" fmla="*/ 133 h 458"/>
                <a:gd name="T66" fmla="*/ 114 w 435"/>
                <a:gd name="T67" fmla="*/ 125 h 458"/>
                <a:gd name="T68" fmla="*/ 64 w 435"/>
                <a:gd name="T69" fmla="*/ 114 h 458"/>
                <a:gd name="T70" fmla="*/ 26 w 435"/>
                <a:gd name="T71" fmla="*/ 99 h 458"/>
                <a:gd name="T72" fmla="*/ 5 w 435"/>
                <a:gd name="T73" fmla="*/ 80 h 458"/>
                <a:gd name="T74" fmla="*/ 1 w 435"/>
                <a:gd name="T75" fmla="*/ 60 h 458"/>
                <a:gd name="T76" fmla="*/ 17 w 435"/>
                <a:gd name="T77" fmla="*/ 41 h 458"/>
                <a:gd name="T78" fmla="*/ 50 w 435"/>
                <a:gd name="T79" fmla="*/ 24 h 458"/>
                <a:gd name="T80" fmla="*/ 96 w 435"/>
                <a:gd name="T81" fmla="*/ 11 h 458"/>
                <a:gd name="T82" fmla="*/ 153 w 435"/>
                <a:gd name="T83" fmla="*/ 3 h 458"/>
                <a:gd name="T84" fmla="*/ 217 w 435"/>
                <a:gd name="T85"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5" h="458">
                  <a:moveTo>
                    <a:pt x="435" y="256"/>
                  </a:moveTo>
                  <a:lnTo>
                    <a:pt x="435" y="398"/>
                  </a:lnTo>
                  <a:lnTo>
                    <a:pt x="427" y="407"/>
                  </a:lnTo>
                  <a:lnTo>
                    <a:pt x="418" y="414"/>
                  </a:lnTo>
                  <a:lnTo>
                    <a:pt x="408" y="422"/>
                  </a:lnTo>
                  <a:lnTo>
                    <a:pt x="397" y="428"/>
                  </a:lnTo>
                  <a:lnTo>
                    <a:pt x="384" y="433"/>
                  </a:lnTo>
                  <a:lnTo>
                    <a:pt x="371" y="439"/>
                  </a:lnTo>
                  <a:lnTo>
                    <a:pt x="357" y="443"/>
                  </a:lnTo>
                  <a:lnTo>
                    <a:pt x="343" y="446"/>
                  </a:lnTo>
                  <a:lnTo>
                    <a:pt x="328" y="449"/>
                  </a:lnTo>
                  <a:lnTo>
                    <a:pt x="313" y="452"/>
                  </a:lnTo>
                  <a:lnTo>
                    <a:pt x="298" y="454"/>
                  </a:lnTo>
                  <a:lnTo>
                    <a:pt x="284" y="455"/>
                  </a:lnTo>
                  <a:lnTo>
                    <a:pt x="269" y="456"/>
                  </a:lnTo>
                  <a:lnTo>
                    <a:pt x="255" y="457"/>
                  </a:lnTo>
                  <a:lnTo>
                    <a:pt x="242" y="458"/>
                  </a:lnTo>
                  <a:lnTo>
                    <a:pt x="229" y="458"/>
                  </a:lnTo>
                  <a:lnTo>
                    <a:pt x="217" y="458"/>
                  </a:lnTo>
                  <a:lnTo>
                    <a:pt x="207" y="458"/>
                  </a:lnTo>
                  <a:lnTo>
                    <a:pt x="195" y="458"/>
                  </a:lnTo>
                  <a:lnTo>
                    <a:pt x="182" y="457"/>
                  </a:lnTo>
                  <a:lnTo>
                    <a:pt x="169" y="457"/>
                  </a:lnTo>
                  <a:lnTo>
                    <a:pt x="156" y="456"/>
                  </a:lnTo>
                  <a:lnTo>
                    <a:pt x="142" y="454"/>
                  </a:lnTo>
                  <a:lnTo>
                    <a:pt x="128" y="453"/>
                  </a:lnTo>
                  <a:lnTo>
                    <a:pt x="114" y="450"/>
                  </a:lnTo>
                  <a:lnTo>
                    <a:pt x="100" y="448"/>
                  </a:lnTo>
                  <a:lnTo>
                    <a:pt x="86" y="445"/>
                  </a:lnTo>
                  <a:lnTo>
                    <a:pt x="73" y="441"/>
                  </a:lnTo>
                  <a:lnTo>
                    <a:pt x="60" y="437"/>
                  </a:lnTo>
                  <a:lnTo>
                    <a:pt x="48" y="432"/>
                  </a:lnTo>
                  <a:lnTo>
                    <a:pt x="36" y="427"/>
                  </a:lnTo>
                  <a:lnTo>
                    <a:pt x="25" y="420"/>
                  </a:lnTo>
                  <a:lnTo>
                    <a:pt x="16" y="414"/>
                  </a:lnTo>
                  <a:lnTo>
                    <a:pt x="7" y="406"/>
                  </a:lnTo>
                  <a:lnTo>
                    <a:pt x="0" y="398"/>
                  </a:lnTo>
                  <a:lnTo>
                    <a:pt x="0" y="256"/>
                  </a:lnTo>
                  <a:lnTo>
                    <a:pt x="12" y="263"/>
                  </a:lnTo>
                  <a:lnTo>
                    <a:pt x="26" y="270"/>
                  </a:lnTo>
                  <a:lnTo>
                    <a:pt x="40" y="276"/>
                  </a:lnTo>
                  <a:lnTo>
                    <a:pt x="56" y="281"/>
                  </a:lnTo>
                  <a:lnTo>
                    <a:pt x="73" y="285"/>
                  </a:lnTo>
                  <a:lnTo>
                    <a:pt x="90" y="290"/>
                  </a:lnTo>
                  <a:lnTo>
                    <a:pt x="108" y="293"/>
                  </a:lnTo>
                  <a:lnTo>
                    <a:pt x="126" y="295"/>
                  </a:lnTo>
                  <a:lnTo>
                    <a:pt x="145" y="298"/>
                  </a:lnTo>
                  <a:lnTo>
                    <a:pt x="163" y="299"/>
                  </a:lnTo>
                  <a:lnTo>
                    <a:pt x="182" y="300"/>
                  </a:lnTo>
                  <a:lnTo>
                    <a:pt x="200" y="301"/>
                  </a:lnTo>
                  <a:lnTo>
                    <a:pt x="217" y="301"/>
                  </a:lnTo>
                  <a:lnTo>
                    <a:pt x="235" y="301"/>
                  </a:lnTo>
                  <a:lnTo>
                    <a:pt x="254" y="300"/>
                  </a:lnTo>
                  <a:lnTo>
                    <a:pt x="272" y="299"/>
                  </a:lnTo>
                  <a:lnTo>
                    <a:pt x="290" y="298"/>
                  </a:lnTo>
                  <a:lnTo>
                    <a:pt x="309" y="295"/>
                  </a:lnTo>
                  <a:lnTo>
                    <a:pt x="327" y="293"/>
                  </a:lnTo>
                  <a:lnTo>
                    <a:pt x="345" y="289"/>
                  </a:lnTo>
                  <a:lnTo>
                    <a:pt x="363" y="285"/>
                  </a:lnTo>
                  <a:lnTo>
                    <a:pt x="379" y="281"/>
                  </a:lnTo>
                  <a:lnTo>
                    <a:pt x="395" y="276"/>
                  </a:lnTo>
                  <a:lnTo>
                    <a:pt x="409" y="270"/>
                  </a:lnTo>
                  <a:lnTo>
                    <a:pt x="423" y="263"/>
                  </a:lnTo>
                  <a:lnTo>
                    <a:pt x="435" y="256"/>
                  </a:lnTo>
                  <a:close/>
                  <a:moveTo>
                    <a:pt x="217" y="0"/>
                  </a:moveTo>
                  <a:lnTo>
                    <a:pt x="240" y="0"/>
                  </a:lnTo>
                  <a:lnTo>
                    <a:pt x="261" y="1"/>
                  </a:lnTo>
                  <a:lnTo>
                    <a:pt x="282" y="3"/>
                  </a:lnTo>
                  <a:lnTo>
                    <a:pt x="302" y="5"/>
                  </a:lnTo>
                  <a:lnTo>
                    <a:pt x="321" y="8"/>
                  </a:lnTo>
                  <a:lnTo>
                    <a:pt x="339" y="11"/>
                  </a:lnTo>
                  <a:lnTo>
                    <a:pt x="356" y="15"/>
                  </a:lnTo>
                  <a:lnTo>
                    <a:pt x="371" y="19"/>
                  </a:lnTo>
                  <a:lnTo>
                    <a:pt x="385" y="24"/>
                  </a:lnTo>
                  <a:lnTo>
                    <a:pt x="398" y="29"/>
                  </a:lnTo>
                  <a:lnTo>
                    <a:pt x="409" y="35"/>
                  </a:lnTo>
                  <a:lnTo>
                    <a:pt x="418" y="41"/>
                  </a:lnTo>
                  <a:lnTo>
                    <a:pt x="425" y="47"/>
                  </a:lnTo>
                  <a:lnTo>
                    <a:pt x="431" y="53"/>
                  </a:lnTo>
                  <a:lnTo>
                    <a:pt x="434" y="60"/>
                  </a:lnTo>
                  <a:lnTo>
                    <a:pt x="435" y="67"/>
                  </a:lnTo>
                  <a:lnTo>
                    <a:pt x="434" y="74"/>
                  </a:lnTo>
                  <a:lnTo>
                    <a:pt x="431" y="80"/>
                  </a:lnTo>
                  <a:lnTo>
                    <a:pt x="425" y="87"/>
                  </a:lnTo>
                  <a:lnTo>
                    <a:pt x="418" y="93"/>
                  </a:lnTo>
                  <a:lnTo>
                    <a:pt x="409" y="99"/>
                  </a:lnTo>
                  <a:lnTo>
                    <a:pt x="398" y="104"/>
                  </a:lnTo>
                  <a:lnTo>
                    <a:pt x="385" y="110"/>
                  </a:lnTo>
                  <a:lnTo>
                    <a:pt x="371" y="114"/>
                  </a:lnTo>
                  <a:lnTo>
                    <a:pt x="356" y="118"/>
                  </a:lnTo>
                  <a:lnTo>
                    <a:pt x="339" y="122"/>
                  </a:lnTo>
                  <a:lnTo>
                    <a:pt x="321" y="125"/>
                  </a:lnTo>
                  <a:lnTo>
                    <a:pt x="302" y="128"/>
                  </a:lnTo>
                  <a:lnTo>
                    <a:pt x="282" y="131"/>
                  </a:lnTo>
                  <a:lnTo>
                    <a:pt x="261" y="133"/>
                  </a:lnTo>
                  <a:lnTo>
                    <a:pt x="240" y="134"/>
                  </a:lnTo>
                  <a:lnTo>
                    <a:pt x="217" y="134"/>
                  </a:lnTo>
                  <a:lnTo>
                    <a:pt x="195" y="134"/>
                  </a:lnTo>
                  <a:lnTo>
                    <a:pt x="174" y="133"/>
                  </a:lnTo>
                  <a:lnTo>
                    <a:pt x="153" y="131"/>
                  </a:lnTo>
                  <a:lnTo>
                    <a:pt x="133" y="128"/>
                  </a:lnTo>
                  <a:lnTo>
                    <a:pt x="114" y="125"/>
                  </a:lnTo>
                  <a:lnTo>
                    <a:pt x="96" y="122"/>
                  </a:lnTo>
                  <a:lnTo>
                    <a:pt x="79" y="118"/>
                  </a:lnTo>
                  <a:lnTo>
                    <a:pt x="64" y="114"/>
                  </a:lnTo>
                  <a:lnTo>
                    <a:pt x="50" y="110"/>
                  </a:lnTo>
                  <a:lnTo>
                    <a:pt x="37" y="104"/>
                  </a:lnTo>
                  <a:lnTo>
                    <a:pt x="26" y="99"/>
                  </a:lnTo>
                  <a:lnTo>
                    <a:pt x="17" y="93"/>
                  </a:lnTo>
                  <a:lnTo>
                    <a:pt x="10" y="87"/>
                  </a:lnTo>
                  <a:lnTo>
                    <a:pt x="5" y="80"/>
                  </a:lnTo>
                  <a:lnTo>
                    <a:pt x="1" y="74"/>
                  </a:lnTo>
                  <a:lnTo>
                    <a:pt x="0" y="67"/>
                  </a:lnTo>
                  <a:lnTo>
                    <a:pt x="1" y="60"/>
                  </a:lnTo>
                  <a:lnTo>
                    <a:pt x="5" y="53"/>
                  </a:lnTo>
                  <a:lnTo>
                    <a:pt x="10" y="47"/>
                  </a:lnTo>
                  <a:lnTo>
                    <a:pt x="17" y="41"/>
                  </a:lnTo>
                  <a:lnTo>
                    <a:pt x="26" y="35"/>
                  </a:lnTo>
                  <a:lnTo>
                    <a:pt x="37" y="29"/>
                  </a:lnTo>
                  <a:lnTo>
                    <a:pt x="50" y="24"/>
                  </a:lnTo>
                  <a:lnTo>
                    <a:pt x="64" y="19"/>
                  </a:lnTo>
                  <a:lnTo>
                    <a:pt x="79" y="15"/>
                  </a:lnTo>
                  <a:lnTo>
                    <a:pt x="96" y="11"/>
                  </a:lnTo>
                  <a:lnTo>
                    <a:pt x="114" y="8"/>
                  </a:lnTo>
                  <a:lnTo>
                    <a:pt x="133" y="5"/>
                  </a:lnTo>
                  <a:lnTo>
                    <a:pt x="153" y="3"/>
                  </a:lnTo>
                  <a:lnTo>
                    <a:pt x="174" y="1"/>
                  </a:lnTo>
                  <a:lnTo>
                    <a:pt x="195" y="0"/>
                  </a:lnTo>
                  <a:lnTo>
                    <a:pt x="2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45" name="Freeform 109"/>
            <p:cNvSpPr>
              <a:spLocks/>
            </p:cNvSpPr>
            <p:nvPr/>
          </p:nvSpPr>
          <p:spPr bwMode="auto">
            <a:xfrm>
              <a:off x="4219" y="3701"/>
              <a:ext cx="435" cy="136"/>
            </a:xfrm>
            <a:custGeom>
              <a:avLst/>
              <a:gdLst>
                <a:gd name="T0" fmla="*/ 0 w 435"/>
                <a:gd name="T1" fmla="*/ 0 h 136"/>
                <a:gd name="T2" fmla="*/ 10 w 435"/>
                <a:gd name="T3" fmla="*/ 6 h 136"/>
                <a:gd name="T4" fmla="*/ 21 w 435"/>
                <a:gd name="T5" fmla="*/ 12 h 136"/>
                <a:gd name="T6" fmla="*/ 35 w 435"/>
                <a:gd name="T7" fmla="*/ 18 h 136"/>
                <a:gd name="T8" fmla="*/ 49 w 435"/>
                <a:gd name="T9" fmla="*/ 23 h 136"/>
                <a:gd name="T10" fmla="*/ 66 w 435"/>
                <a:gd name="T11" fmla="*/ 28 h 136"/>
                <a:gd name="T12" fmla="*/ 84 w 435"/>
                <a:gd name="T13" fmla="*/ 33 h 136"/>
                <a:gd name="T14" fmla="*/ 104 w 435"/>
                <a:gd name="T15" fmla="*/ 37 h 136"/>
                <a:gd name="T16" fmla="*/ 125 w 435"/>
                <a:gd name="T17" fmla="*/ 41 h 136"/>
                <a:gd name="T18" fmla="*/ 146 w 435"/>
                <a:gd name="T19" fmla="*/ 44 h 136"/>
                <a:gd name="T20" fmla="*/ 169 w 435"/>
                <a:gd name="T21" fmla="*/ 46 h 136"/>
                <a:gd name="T22" fmla="*/ 193 w 435"/>
                <a:gd name="T23" fmla="*/ 47 h 136"/>
                <a:gd name="T24" fmla="*/ 217 w 435"/>
                <a:gd name="T25" fmla="*/ 47 h 136"/>
                <a:gd name="T26" fmla="*/ 242 w 435"/>
                <a:gd name="T27" fmla="*/ 47 h 136"/>
                <a:gd name="T28" fmla="*/ 266 w 435"/>
                <a:gd name="T29" fmla="*/ 46 h 136"/>
                <a:gd name="T30" fmla="*/ 288 w 435"/>
                <a:gd name="T31" fmla="*/ 44 h 136"/>
                <a:gd name="T32" fmla="*/ 311 w 435"/>
                <a:gd name="T33" fmla="*/ 41 h 136"/>
                <a:gd name="T34" fmla="*/ 331 w 435"/>
                <a:gd name="T35" fmla="*/ 37 h 136"/>
                <a:gd name="T36" fmla="*/ 351 w 435"/>
                <a:gd name="T37" fmla="*/ 33 h 136"/>
                <a:gd name="T38" fmla="*/ 369 w 435"/>
                <a:gd name="T39" fmla="*/ 28 h 136"/>
                <a:gd name="T40" fmla="*/ 386 w 435"/>
                <a:gd name="T41" fmla="*/ 23 h 136"/>
                <a:gd name="T42" fmla="*/ 401 w 435"/>
                <a:gd name="T43" fmla="*/ 18 h 136"/>
                <a:gd name="T44" fmla="*/ 414 w 435"/>
                <a:gd name="T45" fmla="*/ 12 h 136"/>
                <a:gd name="T46" fmla="*/ 426 w 435"/>
                <a:gd name="T47" fmla="*/ 6 h 136"/>
                <a:gd name="T48" fmla="*/ 435 w 435"/>
                <a:gd name="T49" fmla="*/ 0 h 136"/>
                <a:gd name="T50" fmla="*/ 435 w 435"/>
                <a:gd name="T51" fmla="*/ 89 h 136"/>
                <a:gd name="T52" fmla="*/ 426 w 435"/>
                <a:gd name="T53" fmla="*/ 95 h 136"/>
                <a:gd name="T54" fmla="*/ 414 w 435"/>
                <a:gd name="T55" fmla="*/ 101 h 136"/>
                <a:gd name="T56" fmla="*/ 401 w 435"/>
                <a:gd name="T57" fmla="*/ 107 h 136"/>
                <a:gd name="T58" fmla="*/ 386 w 435"/>
                <a:gd name="T59" fmla="*/ 113 h 136"/>
                <a:gd name="T60" fmla="*/ 369 w 435"/>
                <a:gd name="T61" fmla="*/ 118 h 136"/>
                <a:gd name="T62" fmla="*/ 351 w 435"/>
                <a:gd name="T63" fmla="*/ 122 h 136"/>
                <a:gd name="T64" fmla="*/ 331 w 435"/>
                <a:gd name="T65" fmla="*/ 127 h 136"/>
                <a:gd name="T66" fmla="*/ 311 w 435"/>
                <a:gd name="T67" fmla="*/ 130 h 136"/>
                <a:gd name="T68" fmla="*/ 288 w 435"/>
                <a:gd name="T69" fmla="*/ 133 h 136"/>
                <a:gd name="T70" fmla="*/ 266 w 435"/>
                <a:gd name="T71" fmla="*/ 135 h 136"/>
                <a:gd name="T72" fmla="*/ 242 w 435"/>
                <a:gd name="T73" fmla="*/ 136 h 136"/>
                <a:gd name="T74" fmla="*/ 217 w 435"/>
                <a:gd name="T75" fmla="*/ 136 h 136"/>
                <a:gd name="T76" fmla="*/ 193 w 435"/>
                <a:gd name="T77" fmla="*/ 136 h 136"/>
                <a:gd name="T78" fmla="*/ 169 w 435"/>
                <a:gd name="T79" fmla="*/ 135 h 136"/>
                <a:gd name="T80" fmla="*/ 146 w 435"/>
                <a:gd name="T81" fmla="*/ 133 h 136"/>
                <a:gd name="T82" fmla="*/ 125 w 435"/>
                <a:gd name="T83" fmla="*/ 130 h 136"/>
                <a:gd name="T84" fmla="*/ 104 w 435"/>
                <a:gd name="T85" fmla="*/ 127 h 136"/>
                <a:gd name="T86" fmla="*/ 84 w 435"/>
                <a:gd name="T87" fmla="*/ 122 h 136"/>
                <a:gd name="T88" fmla="*/ 66 w 435"/>
                <a:gd name="T89" fmla="*/ 118 h 136"/>
                <a:gd name="T90" fmla="*/ 49 w 435"/>
                <a:gd name="T91" fmla="*/ 113 h 136"/>
                <a:gd name="T92" fmla="*/ 35 w 435"/>
                <a:gd name="T93" fmla="*/ 107 h 136"/>
                <a:gd name="T94" fmla="*/ 21 w 435"/>
                <a:gd name="T95" fmla="*/ 101 h 136"/>
                <a:gd name="T96" fmla="*/ 10 w 435"/>
                <a:gd name="T97" fmla="*/ 95 h 136"/>
                <a:gd name="T98" fmla="*/ 0 w 435"/>
                <a:gd name="T99" fmla="*/ 89 h 136"/>
                <a:gd name="T100" fmla="*/ 0 w 435"/>
                <a:gd name="T10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5" h="136">
                  <a:moveTo>
                    <a:pt x="0" y="0"/>
                  </a:moveTo>
                  <a:lnTo>
                    <a:pt x="10" y="6"/>
                  </a:lnTo>
                  <a:lnTo>
                    <a:pt x="21" y="12"/>
                  </a:lnTo>
                  <a:lnTo>
                    <a:pt x="35" y="18"/>
                  </a:lnTo>
                  <a:lnTo>
                    <a:pt x="49" y="23"/>
                  </a:lnTo>
                  <a:lnTo>
                    <a:pt x="66" y="28"/>
                  </a:lnTo>
                  <a:lnTo>
                    <a:pt x="84" y="33"/>
                  </a:lnTo>
                  <a:lnTo>
                    <a:pt x="104" y="37"/>
                  </a:lnTo>
                  <a:lnTo>
                    <a:pt x="125" y="41"/>
                  </a:lnTo>
                  <a:lnTo>
                    <a:pt x="146" y="44"/>
                  </a:lnTo>
                  <a:lnTo>
                    <a:pt x="169" y="46"/>
                  </a:lnTo>
                  <a:lnTo>
                    <a:pt x="193" y="47"/>
                  </a:lnTo>
                  <a:lnTo>
                    <a:pt x="217" y="47"/>
                  </a:lnTo>
                  <a:lnTo>
                    <a:pt x="242" y="47"/>
                  </a:lnTo>
                  <a:lnTo>
                    <a:pt x="266" y="46"/>
                  </a:lnTo>
                  <a:lnTo>
                    <a:pt x="288" y="44"/>
                  </a:lnTo>
                  <a:lnTo>
                    <a:pt x="311" y="41"/>
                  </a:lnTo>
                  <a:lnTo>
                    <a:pt x="331" y="37"/>
                  </a:lnTo>
                  <a:lnTo>
                    <a:pt x="351" y="33"/>
                  </a:lnTo>
                  <a:lnTo>
                    <a:pt x="369" y="28"/>
                  </a:lnTo>
                  <a:lnTo>
                    <a:pt x="386" y="23"/>
                  </a:lnTo>
                  <a:lnTo>
                    <a:pt x="401" y="18"/>
                  </a:lnTo>
                  <a:lnTo>
                    <a:pt x="414" y="12"/>
                  </a:lnTo>
                  <a:lnTo>
                    <a:pt x="426" y="6"/>
                  </a:lnTo>
                  <a:lnTo>
                    <a:pt x="435" y="0"/>
                  </a:lnTo>
                  <a:lnTo>
                    <a:pt x="435" y="89"/>
                  </a:lnTo>
                  <a:lnTo>
                    <a:pt x="426" y="95"/>
                  </a:lnTo>
                  <a:lnTo>
                    <a:pt x="414" y="101"/>
                  </a:lnTo>
                  <a:lnTo>
                    <a:pt x="401" y="107"/>
                  </a:lnTo>
                  <a:lnTo>
                    <a:pt x="386" y="113"/>
                  </a:lnTo>
                  <a:lnTo>
                    <a:pt x="369" y="118"/>
                  </a:lnTo>
                  <a:lnTo>
                    <a:pt x="351" y="122"/>
                  </a:lnTo>
                  <a:lnTo>
                    <a:pt x="331" y="127"/>
                  </a:lnTo>
                  <a:lnTo>
                    <a:pt x="311" y="130"/>
                  </a:lnTo>
                  <a:lnTo>
                    <a:pt x="288" y="133"/>
                  </a:lnTo>
                  <a:lnTo>
                    <a:pt x="266" y="135"/>
                  </a:lnTo>
                  <a:lnTo>
                    <a:pt x="242" y="136"/>
                  </a:lnTo>
                  <a:lnTo>
                    <a:pt x="217" y="136"/>
                  </a:lnTo>
                  <a:lnTo>
                    <a:pt x="193" y="136"/>
                  </a:lnTo>
                  <a:lnTo>
                    <a:pt x="169" y="135"/>
                  </a:lnTo>
                  <a:lnTo>
                    <a:pt x="146" y="133"/>
                  </a:lnTo>
                  <a:lnTo>
                    <a:pt x="125" y="130"/>
                  </a:lnTo>
                  <a:lnTo>
                    <a:pt x="104" y="127"/>
                  </a:lnTo>
                  <a:lnTo>
                    <a:pt x="84" y="122"/>
                  </a:lnTo>
                  <a:lnTo>
                    <a:pt x="66" y="118"/>
                  </a:lnTo>
                  <a:lnTo>
                    <a:pt x="49" y="113"/>
                  </a:lnTo>
                  <a:lnTo>
                    <a:pt x="35" y="107"/>
                  </a:lnTo>
                  <a:lnTo>
                    <a:pt x="21" y="101"/>
                  </a:lnTo>
                  <a:lnTo>
                    <a:pt x="10" y="95"/>
                  </a:lnTo>
                  <a:lnTo>
                    <a:pt x="0" y="89"/>
                  </a:lnTo>
                  <a:lnTo>
                    <a:pt x="0"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885" name="Group 114"/>
          <p:cNvGrpSpPr>
            <a:grpSpLocks/>
          </p:cNvGrpSpPr>
          <p:nvPr/>
        </p:nvGrpSpPr>
        <p:grpSpPr bwMode="auto">
          <a:xfrm>
            <a:off x="6312763" y="2810263"/>
            <a:ext cx="603250" cy="484188"/>
            <a:chOff x="4692" y="2865"/>
            <a:chExt cx="380" cy="305"/>
          </a:xfrm>
        </p:grpSpPr>
        <p:sp>
          <p:nvSpPr>
            <p:cNvPr id="36942" name="Freeform 112"/>
            <p:cNvSpPr>
              <a:spLocks noEditPoints="1"/>
            </p:cNvSpPr>
            <p:nvPr/>
          </p:nvSpPr>
          <p:spPr bwMode="auto">
            <a:xfrm>
              <a:off x="4752" y="2943"/>
              <a:ext cx="265" cy="140"/>
            </a:xfrm>
            <a:custGeom>
              <a:avLst/>
              <a:gdLst>
                <a:gd name="T0" fmla="*/ 108 w 265"/>
                <a:gd name="T1" fmla="*/ 107 h 140"/>
                <a:gd name="T2" fmla="*/ 0 w 265"/>
                <a:gd name="T3" fmla="*/ 126 h 140"/>
                <a:gd name="T4" fmla="*/ 0 w 265"/>
                <a:gd name="T5" fmla="*/ 58 h 140"/>
                <a:gd name="T6" fmla="*/ 108 w 265"/>
                <a:gd name="T7" fmla="*/ 77 h 140"/>
                <a:gd name="T8" fmla="*/ 0 w 265"/>
                <a:gd name="T9" fmla="*/ 58 h 140"/>
                <a:gd name="T10" fmla="*/ 265 w 265"/>
                <a:gd name="T11" fmla="*/ 122 h 140"/>
                <a:gd name="T12" fmla="*/ 258 w 265"/>
                <a:gd name="T13" fmla="*/ 129 h 140"/>
                <a:gd name="T14" fmla="*/ 248 w 265"/>
                <a:gd name="T15" fmla="*/ 134 h 140"/>
                <a:gd name="T16" fmla="*/ 236 w 265"/>
                <a:gd name="T17" fmla="*/ 137 h 140"/>
                <a:gd name="T18" fmla="*/ 223 w 265"/>
                <a:gd name="T19" fmla="*/ 139 h 140"/>
                <a:gd name="T20" fmla="*/ 211 w 265"/>
                <a:gd name="T21" fmla="*/ 140 h 140"/>
                <a:gd name="T22" fmla="*/ 201 w 265"/>
                <a:gd name="T23" fmla="*/ 140 h 140"/>
                <a:gd name="T24" fmla="*/ 190 w 265"/>
                <a:gd name="T25" fmla="*/ 140 h 140"/>
                <a:gd name="T26" fmla="*/ 178 w 265"/>
                <a:gd name="T27" fmla="*/ 139 h 140"/>
                <a:gd name="T28" fmla="*/ 166 w 265"/>
                <a:gd name="T29" fmla="*/ 137 h 140"/>
                <a:gd name="T30" fmla="*/ 154 w 265"/>
                <a:gd name="T31" fmla="*/ 134 h 140"/>
                <a:gd name="T32" fmla="*/ 144 w 265"/>
                <a:gd name="T33" fmla="*/ 129 h 140"/>
                <a:gd name="T34" fmla="*/ 136 w 265"/>
                <a:gd name="T35" fmla="*/ 122 h 140"/>
                <a:gd name="T36" fmla="*/ 141 w 265"/>
                <a:gd name="T37" fmla="*/ 50 h 140"/>
                <a:gd name="T38" fmla="*/ 154 w 265"/>
                <a:gd name="T39" fmla="*/ 55 h 140"/>
                <a:gd name="T40" fmla="*/ 169 w 265"/>
                <a:gd name="T41" fmla="*/ 58 h 140"/>
                <a:gd name="T42" fmla="*/ 185 w 265"/>
                <a:gd name="T43" fmla="*/ 60 h 140"/>
                <a:gd name="T44" fmla="*/ 201 w 265"/>
                <a:gd name="T45" fmla="*/ 60 h 140"/>
                <a:gd name="T46" fmla="*/ 216 w 265"/>
                <a:gd name="T47" fmla="*/ 60 h 140"/>
                <a:gd name="T48" fmla="*/ 232 w 265"/>
                <a:gd name="T49" fmla="*/ 58 h 140"/>
                <a:gd name="T50" fmla="*/ 247 w 265"/>
                <a:gd name="T51" fmla="*/ 55 h 140"/>
                <a:gd name="T52" fmla="*/ 260 w 265"/>
                <a:gd name="T53" fmla="*/ 50 h 140"/>
                <a:gd name="T54" fmla="*/ 0 w 265"/>
                <a:gd name="T55" fmla="*/ 10 h 140"/>
                <a:gd name="T56" fmla="*/ 108 w 265"/>
                <a:gd name="T57" fmla="*/ 29 h 140"/>
                <a:gd name="T58" fmla="*/ 0 w 265"/>
                <a:gd name="T59" fmla="*/ 10 h 140"/>
                <a:gd name="T60" fmla="*/ 210 w 265"/>
                <a:gd name="T61" fmla="*/ 0 h 140"/>
                <a:gd name="T62" fmla="*/ 228 w 265"/>
                <a:gd name="T63" fmla="*/ 2 h 140"/>
                <a:gd name="T64" fmla="*/ 243 w 265"/>
                <a:gd name="T65" fmla="*/ 5 h 140"/>
                <a:gd name="T66" fmla="*/ 255 w 265"/>
                <a:gd name="T67" fmla="*/ 9 h 140"/>
                <a:gd name="T68" fmla="*/ 262 w 265"/>
                <a:gd name="T69" fmla="*/ 14 h 140"/>
                <a:gd name="T70" fmla="*/ 265 w 265"/>
                <a:gd name="T71" fmla="*/ 20 h 140"/>
                <a:gd name="T72" fmla="*/ 262 w 265"/>
                <a:gd name="T73" fmla="*/ 26 h 140"/>
                <a:gd name="T74" fmla="*/ 255 w 265"/>
                <a:gd name="T75" fmla="*/ 31 h 140"/>
                <a:gd name="T76" fmla="*/ 243 w 265"/>
                <a:gd name="T77" fmla="*/ 35 h 140"/>
                <a:gd name="T78" fmla="*/ 228 w 265"/>
                <a:gd name="T79" fmla="*/ 38 h 140"/>
                <a:gd name="T80" fmla="*/ 210 w 265"/>
                <a:gd name="T81" fmla="*/ 40 h 140"/>
                <a:gd name="T82" fmla="*/ 191 w 265"/>
                <a:gd name="T83" fmla="*/ 40 h 140"/>
                <a:gd name="T84" fmla="*/ 173 w 265"/>
                <a:gd name="T85" fmla="*/ 38 h 140"/>
                <a:gd name="T86" fmla="*/ 158 w 265"/>
                <a:gd name="T87" fmla="*/ 35 h 140"/>
                <a:gd name="T88" fmla="*/ 146 w 265"/>
                <a:gd name="T89" fmla="*/ 31 h 140"/>
                <a:gd name="T90" fmla="*/ 139 w 265"/>
                <a:gd name="T91" fmla="*/ 26 h 140"/>
                <a:gd name="T92" fmla="*/ 136 w 265"/>
                <a:gd name="T93" fmla="*/ 20 h 140"/>
                <a:gd name="T94" fmla="*/ 139 w 265"/>
                <a:gd name="T95" fmla="*/ 14 h 140"/>
                <a:gd name="T96" fmla="*/ 146 w 265"/>
                <a:gd name="T97" fmla="*/ 9 h 140"/>
                <a:gd name="T98" fmla="*/ 158 w 265"/>
                <a:gd name="T99" fmla="*/ 5 h 140"/>
                <a:gd name="T100" fmla="*/ 173 w 265"/>
                <a:gd name="T101" fmla="*/ 2 h 140"/>
                <a:gd name="T102" fmla="*/ 191 w 265"/>
                <a:gd name="T10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 h="140">
                  <a:moveTo>
                    <a:pt x="0" y="107"/>
                  </a:moveTo>
                  <a:lnTo>
                    <a:pt x="108" y="107"/>
                  </a:lnTo>
                  <a:lnTo>
                    <a:pt x="108" y="126"/>
                  </a:lnTo>
                  <a:lnTo>
                    <a:pt x="0" y="126"/>
                  </a:lnTo>
                  <a:lnTo>
                    <a:pt x="0" y="107"/>
                  </a:lnTo>
                  <a:close/>
                  <a:moveTo>
                    <a:pt x="0" y="58"/>
                  </a:moveTo>
                  <a:lnTo>
                    <a:pt x="108" y="58"/>
                  </a:lnTo>
                  <a:lnTo>
                    <a:pt x="108" y="77"/>
                  </a:lnTo>
                  <a:lnTo>
                    <a:pt x="0" y="77"/>
                  </a:lnTo>
                  <a:lnTo>
                    <a:pt x="0" y="58"/>
                  </a:lnTo>
                  <a:close/>
                  <a:moveTo>
                    <a:pt x="265" y="47"/>
                  </a:moveTo>
                  <a:lnTo>
                    <a:pt x="265" y="122"/>
                  </a:lnTo>
                  <a:lnTo>
                    <a:pt x="262" y="126"/>
                  </a:lnTo>
                  <a:lnTo>
                    <a:pt x="258" y="129"/>
                  </a:lnTo>
                  <a:lnTo>
                    <a:pt x="253" y="132"/>
                  </a:lnTo>
                  <a:lnTo>
                    <a:pt x="248" y="134"/>
                  </a:lnTo>
                  <a:lnTo>
                    <a:pt x="242" y="136"/>
                  </a:lnTo>
                  <a:lnTo>
                    <a:pt x="236" y="137"/>
                  </a:lnTo>
                  <a:lnTo>
                    <a:pt x="229" y="138"/>
                  </a:lnTo>
                  <a:lnTo>
                    <a:pt x="223" y="139"/>
                  </a:lnTo>
                  <a:lnTo>
                    <a:pt x="217" y="140"/>
                  </a:lnTo>
                  <a:lnTo>
                    <a:pt x="211" y="140"/>
                  </a:lnTo>
                  <a:lnTo>
                    <a:pt x="206" y="140"/>
                  </a:lnTo>
                  <a:lnTo>
                    <a:pt x="201" y="140"/>
                  </a:lnTo>
                  <a:lnTo>
                    <a:pt x="196" y="140"/>
                  </a:lnTo>
                  <a:lnTo>
                    <a:pt x="190" y="140"/>
                  </a:lnTo>
                  <a:lnTo>
                    <a:pt x="184" y="140"/>
                  </a:lnTo>
                  <a:lnTo>
                    <a:pt x="178" y="139"/>
                  </a:lnTo>
                  <a:lnTo>
                    <a:pt x="172" y="138"/>
                  </a:lnTo>
                  <a:lnTo>
                    <a:pt x="166" y="137"/>
                  </a:lnTo>
                  <a:lnTo>
                    <a:pt x="160" y="136"/>
                  </a:lnTo>
                  <a:lnTo>
                    <a:pt x="154" y="134"/>
                  </a:lnTo>
                  <a:lnTo>
                    <a:pt x="148" y="132"/>
                  </a:lnTo>
                  <a:lnTo>
                    <a:pt x="144" y="129"/>
                  </a:lnTo>
                  <a:lnTo>
                    <a:pt x="139" y="126"/>
                  </a:lnTo>
                  <a:lnTo>
                    <a:pt x="136" y="122"/>
                  </a:lnTo>
                  <a:lnTo>
                    <a:pt x="136" y="47"/>
                  </a:lnTo>
                  <a:lnTo>
                    <a:pt x="141" y="50"/>
                  </a:lnTo>
                  <a:lnTo>
                    <a:pt x="148" y="53"/>
                  </a:lnTo>
                  <a:lnTo>
                    <a:pt x="154" y="55"/>
                  </a:lnTo>
                  <a:lnTo>
                    <a:pt x="162" y="56"/>
                  </a:lnTo>
                  <a:lnTo>
                    <a:pt x="169" y="58"/>
                  </a:lnTo>
                  <a:lnTo>
                    <a:pt x="177" y="59"/>
                  </a:lnTo>
                  <a:lnTo>
                    <a:pt x="185" y="60"/>
                  </a:lnTo>
                  <a:lnTo>
                    <a:pt x="193" y="60"/>
                  </a:lnTo>
                  <a:lnTo>
                    <a:pt x="201" y="60"/>
                  </a:lnTo>
                  <a:lnTo>
                    <a:pt x="208" y="60"/>
                  </a:lnTo>
                  <a:lnTo>
                    <a:pt x="216" y="60"/>
                  </a:lnTo>
                  <a:lnTo>
                    <a:pt x="224" y="59"/>
                  </a:lnTo>
                  <a:lnTo>
                    <a:pt x="232" y="58"/>
                  </a:lnTo>
                  <a:lnTo>
                    <a:pt x="240" y="56"/>
                  </a:lnTo>
                  <a:lnTo>
                    <a:pt x="247" y="55"/>
                  </a:lnTo>
                  <a:lnTo>
                    <a:pt x="254" y="53"/>
                  </a:lnTo>
                  <a:lnTo>
                    <a:pt x="260" y="50"/>
                  </a:lnTo>
                  <a:lnTo>
                    <a:pt x="265" y="47"/>
                  </a:lnTo>
                  <a:close/>
                  <a:moveTo>
                    <a:pt x="0" y="10"/>
                  </a:moveTo>
                  <a:lnTo>
                    <a:pt x="108" y="10"/>
                  </a:lnTo>
                  <a:lnTo>
                    <a:pt x="108" y="29"/>
                  </a:lnTo>
                  <a:lnTo>
                    <a:pt x="0" y="29"/>
                  </a:lnTo>
                  <a:lnTo>
                    <a:pt x="0" y="10"/>
                  </a:lnTo>
                  <a:close/>
                  <a:moveTo>
                    <a:pt x="201" y="0"/>
                  </a:moveTo>
                  <a:lnTo>
                    <a:pt x="210" y="0"/>
                  </a:lnTo>
                  <a:lnTo>
                    <a:pt x="219" y="1"/>
                  </a:lnTo>
                  <a:lnTo>
                    <a:pt x="228" y="2"/>
                  </a:lnTo>
                  <a:lnTo>
                    <a:pt x="236" y="3"/>
                  </a:lnTo>
                  <a:lnTo>
                    <a:pt x="243" y="5"/>
                  </a:lnTo>
                  <a:lnTo>
                    <a:pt x="249" y="7"/>
                  </a:lnTo>
                  <a:lnTo>
                    <a:pt x="255" y="9"/>
                  </a:lnTo>
                  <a:lnTo>
                    <a:pt x="259" y="12"/>
                  </a:lnTo>
                  <a:lnTo>
                    <a:pt x="262" y="14"/>
                  </a:lnTo>
                  <a:lnTo>
                    <a:pt x="265" y="17"/>
                  </a:lnTo>
                  <a:lnTo>
                    <a:pt x="265" y="20"/>
                  </a:lnTo>
                  <a:lnTo>
                    <a:pt x="265" y="23"/>
                  </a:lnTo>
                  <a:lnTo>
                    <a:pt x="262" y="26"/>
                  </a:lnTo>
                  <a:lnTo>
                    <a:pt x="259" y="28"/>
                  </a:lnTo>
                  <a:lnTo>
                    <a:pt x="255" y="31"/>
                  </a:lnTo>
                  <a:lnTo>
                    <a:pt x="249" y="33"/>
                  </a:lnTo>
                  <a:lnTo>
                    <a:pt x="243" y="35"/>
                  </a:lnTo>
                  <a:lnTo>
                    <a:pt x="236" y="37"/>
                  </a:lnTo>
                  <a:lnTo>
                    <a:pt x="228" y="38"/>
                  </a:lnTo>
                  <a:lnTo>
                    <a:pt x="219" y="39"/>
                  </a:lnTo>
                  <a:lnTo>
                    <a:pt x="210" y="40"/>
                  </a:lnTo>
                  <a:lnTo>
                    <a:pt x="201" y="40"/>
                  </a:lnTo>
                  <a:lnTo>
                    <a:pt x="191" y="40"/>
                  </a:lnTo>
                  <a:lnTo>
                    <a:pt x="182" y="39"/>
                  </a:lnTo>
                  <a:lnTo>
                    <a:pt x="173" y="38"/>
                  </a:lnTo>
                  <a:lnTo>
                    <a:pt x="166" y="37"/>
                  </a:lnTo>
                  <a:lnTo>
                    <a:pt x="158" y="35"/>
                  </a:lnTo>
                  <a:lnTo>
                    <a:pt x="152" y="33"/>
                  </a:lnTo>
                  <a:lnTo>
                    <a:pt x="146" y="31"/>
                  </a:lnTo>
                  <a:lnTo>
                    <a:pt x="142" y="28"/>
                  </a:lnTo>
                  <a:lnTo>
                    <a:pt x="139" y="26"/>
                  </a:lnTo>
                  <a:lnTo>
                    <a:pt x="137" y="23"/>
                  </a:lnTo>
                  <a:lnTo>
                    <a:pt x="136" y="20"/>
                  </a:lnTo>
                  <a:lnTo>
                    <a:pt x="137" y="17"/>
                  </a:lnTo>
                  <a:lnTo>
                    <a:pt x="139" y="14"/>
                  </a:lnTo>
                  <a:lnTo>
                    <a:pt x="142" y="12"/>
                  </a:lnTo>
                  <a:lnTo>
                    <a:pt x="146" y="9"/>
                  </a:lnTo>
                  <a:lnTo>
                    <a:pt x="152" y="7"/>
                  </a:lnTo>
                  <a:lnTo>
                    <a:pt x="158" y="5"/>
                  </a:lnTo>
                  <a:lnTo>
                    <a:pt x="166" y="3"/>
                  </a:lnTo>
                  <a:lnTo>
                    <a:pt x="173" y="2"/>
                  </a:lnTo>
                  <a:lnTo>
                    <a:pt x="182" y="1"/>
                  </a:lnTo>
                  <a:lnTo>
                    <a:pt x="191" y="0"/>
                  </a:lnTo>
                  <a:lnTo>
                    <a:pt x="201"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43" name="Freeform 113"/>
            <p:cNvSpPr>
              <a:spLocks noEditPoints="1"/>
            </p:cNvSpPr>
            <p:nvPr/>
          </p:nvSpPr>
          <p:spPr bwMode="auto">
            <a:xfrm>
              <a:off x="4692" y="2865"/>
              <a:ext cx="380" cy="305"/>
            </a:xfrm>
            <a:custGeom>
              <a:avLst/>
              <a:gdLst>
                <a:gd name="T0" fmla="*/ 28 w 380"/>
                <a:gd name="T1" fmla="*/ 28 h 305"/>
                <a:gd name="T2" fmla="*/ 28 w 380"/>
                <a:gd name="T3" fmla="*/ 258 h 305"/>
                <a:gd name="T4" fmla="*/ 352 w 380"/>
                <a:gd name="T5" fmla="*/ 258 h 305"/>
                <a:gd name="T6" fmla="*/ 352 w 380"/>
                <a:gd name="T7" fmla="*/ 28 h 305"/>
                <a:gd name="T8" fmla="*/ 28 w 380"/>
                <a:gd name="T9" fmla="*/ 28 h 305"/>
                <a:gd name="T10" fmla="*/ 0 w 380"/>
                <a:gd name="T11" fmla="*/ 0 h 305"/>
                <a:gd name="T12" fmla="*/ 380 w 380"/>
                <a:gd name="T13" fmla="*/ 0 h 305"/>
                <a:gd name="T14" fmla="*/ 380 w 380"/>
                <a:gd name="T15" fmla="*/ 305 h 305"/>
                <a:gd name="T16" fmla="*/ 0 w 380"/>
                <a:gd name="T17" fmla="*/ 305 h 305"/>
                <a:gd name="T18" fmla="*/ 0 w 380"/>
                <a:gd name="T19"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305">
                  <a:moveTo>
                    <a:pt x="28" y="28"/>
                  </a:moveTo>
                  <a:lnTo>
                    <a:pt x="28" y="258"/>
                  </a:lnTo>
                  <a:lnTo>
                    <a:pt x="352" y="258"/>
                  </a:lnTo>
                  <a:lnTo>
                    <a:pt x="352" y="28"/>
                  </a:lnTo>
                  <a:lnTo>
                    <a:pt x="28" y="28"/>
                  </a:lnTo>
                  <a:close/>
                  <a:moveTo>
                    <a:pt x="0" y="0"/>
                  </a:moveTo>
                  <a:lnTo>
                    <a:pt x="380" y="0"/>
                  </a:lnTo>
                  <a:lnTo>
                    <a:pt x="380" y="305"/>
                  </a:lnTo>
                  <a:lnTo>
                    <a:pt x="0" y="30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886" name="Rectangle 115"/>
          <p:cNvSpPr>
            <a:spLocks noChangeArrowheads="1"/>
          </p:cNvSpPr>
          <p:nvPr/>
        </p:nvSpPr>
        <p:spPr bwMode="auto">
          <a:xfrm>
            <a:off x="5997752" y="3344744"/>
            <a:ext cx="113973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FFFFFF"/>
                </a:solidFill>
                <a:effectLst/>
                <a:latin typeface="Calibri" panose="020F0502020204030204" pitchFamily="34" charset="0"/>
              </a:rPr>
              <a:t>Spatial Fusion Server </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pSp>
        <p:nvGrpSpPr>
          <p:cNvPr id="36888" name="Group 119"/>
          <p:cNvGrpSpPr>
            <a:grpSpLocks/>
          </p:cNvGrpSpPr>
          <p:nvPr/>
        </p:nvGrpSpPr>
        <p:grpSpPr bwMode="auto">
          <a:xfrm>
            <a:off x="1643855" y="897617"/>
            <a:ext cx="495300" cy="450850"/>
            <a:chOff x="2829" y="3300"/>
            <a:chExt cx="312" cy="284"/>
          </a:xfrm>
        </p:grpSpPr>
        <p:sp>
          <p:nvSpPr>
            <p:cNvPr id="36940" name="Freeform 117"/>
            <p:cNvSpPr>
              <a:spLocks noEditPoints="1"/>
            </p:cNvSpPr>
            <p:nvPr/>
          </p:nvSpPr>
          <p:spPr bwMode="auto">
            <a:xfrm>
              <a:off x="2909" y="3300"/>
              <a:ext cx="232" cy="213"/>
            </a:xfrm>
            <a:custGeom>
              <a:avLst/>
              <a:gdLst>
                <a:gd name="T0" fmla="*/ 92 w 232"/>
                <a:gd name="T1" fmla="*/ 181 h 213"/>
                <a:gd name="T2" fmla="*/ 141 w 232"/>
                <a:gd name="T3" fmla="*/ 181 h 213"/>
                <a:gd name="T4" fmla="*/ 141 w 232"/>
                <a:gd name="T5" fmla="*/ 200 h 213"/>
                <a:gd name="T6" fmla="*/ 156 w 232"/>
                <a:gd name="T7" fmla="*/ 200 h 213"/>
                <a:gd name="T8" fmla="*/ 158 w 232"/>
                <a:gd name="T9" fmla="*/ 200 h 213"/>
                <a:gd name="T10" fmla="*/ 160 w 232"/>
                <a:gd name="T11" fmla="*/ 201 h 213"/>
                <a:gd name="T12" fmla="*/ 162 w 232"/>
                <a:gd name="T13" fmla="*/ 203 h 213"/>
                <a:gd name="T14" fmla="*/ 163 w 232"/>
                <a:gd name="T15" fmla="*/ 206 h 213"/>
                <a:gd name="T16" fmla="*/ 163 w 232"/>
                <a:gd name="T17" fmla="*/ 209 h 213"/>
                <a:gd name="T18" fmla="*/ 163 w 232"/>
                <a:gd name="T19" fmla="*/ 213 h 213"/>
                <a:gd name="T20" fmla="*/ 69 w 232"/>
                <a:gd name="T21" fmla="*/ 213 h 213"/>
                <a:gd name="T22" fmla="*/ 69 w 232"/>
                <a:gd name="T23" fmla="*/ 209 h 213"/>
                <a:gd name="T24" fmla="*/ 69 w 232"/>
                <a:gd name="T25" fmla="*/ 206 h 213"/>
                <a:gd name="T26" fmla="*/ 70 w 232"/>
                <a:gd name="T27" fmla="*/ 203 h 213"/>
                <a:gd name="T28" fmla="*/ 72 w 232"/>
                <a:gd name="T29" fmla="*/ 201 h 213"/>
                <a:gd name="T30" fmla="*/ 74 w 232"/>
                <a:gd name="T31" fmla="*/ 200 h 213"/>
                <a:gd name="T32" fmla="*/ 76 w 232"/>
                <a:gd name="T33" fmla="*/ 200 h 213"/>
                <a:gd name="T34" fmla="*/ 92 w 232"/>
                <a:gd name="T35" fmla="*/ 200 h 213"/>
                <a:gd name="T36" fmla="*/ 92 w 232"/>
                <a:gd name="T37" fmla="*/ 181 h 213"/>
                <a:gd name="T38" fmla="*/ 12 w 232"/>
                <a:gd name="T39" fmla="*/ 0 h 213"/>
                <a:gd name="T40" fmla="*/ 220 w 232"/>
                <a:gd name="T41" fmla="*/ 0 h 213"/>
                <a:gd name="T42" fmla="*/ 223 w 232"/>
                <a:gd name="T43" fmla="*/ 0 h 213"/>
                <a:gd name="T44" fmla="*/ 226 w 232"/>
                <a:gd name="T45" fmla="*/ 1 h 213"/>
                <a:gd name="T46" fmla="*/ 228 w 232"/>
                <a:gd name="T47" fmla="*/ 3 h 213"/>
                <a:gd name="T48" fmla="*/ 230 w 232"/>
                <a:gd name="T49" fmla="*/ 5 h 213"/>
                <a:gd name="T50" fmla="*/ 231 w 232"/>
                <a:gd name="T51" fmla="*/ 7 h 213"/>
                <a:gd name="T52" fmla="*/ 232 w 232"/>
                <a:gd name="T53" fmla="*/ 10 h 213"/>
                <a:gd name="T54" fmla="*/ 232 w 232"/>
                <a:gd name="T55" fmla="*/ 156 h 213"/>
                <a:gd name="T56" fmla="*/ 231 w 232"/>
                <a:gd name="T57" fmla="*/ 159 h 213"/>
                <a:gd name="T58" fmla="*/ 230 w 232"/>
                <a:gd name="T59" fmla="*/ 161 h 213"/>
                <a:gd name="T60" fmla="*/ 228 w 232"/>
                <a:gd name="T61" fmla="*/ 163 h 213"/>
                <a:gd name="T62" fmla="*/ 226 w 232"/>
                <a:gd name="T63" fmla="*/ 165 h 213"/>
                <a:gd name="T64" fmla="*/ 223 w 232"/>
                <a:gd name="T65" fmla="*/ 166 h 213"/>
                <a:gd name="T66" fmla="*/ 220 w 232"/>
                <a:gd name="T67" fmla="*/ 166 h 213"/>
                <a:gd name="T68" fmla="*/ 66 w 232"/>
                <a:gd name="T69" fmla="*/ 166 h 213"/>
                <a:gd name="T70" fmla="*/ 65 w 232"/>
                <a:gd name="T71" fmla="*/ 158 h 213"/>
                <a:gd name="T72" fmla="*/ 65 w 232"/>
                <a:gd name="T73" fmla="*/ 148 h 213"/>
                <a:gd name="T74" fmla="*/ 64 w 232"/>
                <a:gd name="T75" fmla="*/ 139 h 213"/>
                <a:gd name="T76" fmla="*/ 64 w 232"/>
                <a:gd name="T77" fmla="*/ 138 h 213"/>
                <a:gd name="T78" fmla="*/ 64 w 232"/>
                <a:gd name="T79" fmla="*/ 137 h 213"/>
                <a:gd name="T80" fmla="*/ 212 w 232"/>
                <a:gd name="T81" fmla="*/ 137 h 213"/>
                <a:gd name="T82" fmla="*/ 212 w 232"/>
                <a:gd name="T83" fmla="*/ 19 h 213"/>
                <a:gd name="T84" fmla="*/ 19 w 232"/>
                <a:gd name="T85" fmla="*/ 19 h 213"/>
                <a:gd name="T86" fmla="*/ 19 w 232"/>
                <a:gd name="T87" fmla="*/ 34 h 213"/>
                <a:gd name="T88" fmla="*/ 15 w 232"/>
                <a:gd name="T89" fmla="*/ 31 h 213"/>
                <a:gd name="T90" fmla="*/ 10 w 232"/>
                <a:gd name="T91" fmla="*/ 28 h 213"/>
                <a:gd name="T92" fmla="*/ 5 w 232"/>
                <a:gd name="T93" fmla="*/ 25 h 213"/>
                <a:gd name="T94" fmla="*/ 0 w 232"/>
                <a:gd name="T95" fmla="*/ 24 h 213"/>
                <a:gd name="T96" fmla="*/ 0 w 232"/>
                <a:gd name="T97" fmla="*/ 10 h 213"/>
                <a:gd name="T98" fmla="*/ 1 w 232"/>
                <a:gd name="T99" fmla="*/ 7 h 213"/>
                <a:gd name="T100" fmla="*/ 2 w 232"/>
                <a:gd name="T101" fmla="*/ 5 h 213"/>
                <a:gd name="T102" fmla="*/ 4 w 232"/>
                <a:gd name="T103" fmla="*/ 3 h 213"/>
                <a:gd name="T104" fmla="*/ 6 w 232"/>
                <a:gd name="T105" fmla="*/ 1 h 213"/>
                <a:gd name="T106" fmla="*/ 9 w 232"/>
                <a:gd name="T107" fmla="*/ 0 h 213"/>
                <a:gd name="T108" fmla="*/ 12 w 232"/>
                <a:gd name="T10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213">
                  <a:moveTo>
                    <a:pt x="92" y="181"/>
                  </a:moveTo>
                  <a:lnTo>
                    <a:pt x="141" y="181"/>
                  </a:lnTo>
                  <a:lnTo>
                    <a:pt x="141" y="200"/>
                  </a:lnTo>
                  <a:lnTo>
                    <a:pt x="156" y="200"/>
                  </a:lnTo>
                  <a:lnTo>
                    <a:pt x="158" y="200"/>
                  </a:lnTo>
                  <a:lnTo>
                    <a:pt x="160" y="201"/>
                  </a:lnTo>
                  <a:lnTo>
                    <a:pt x="162" y="203"/>
                  </a:lnTo>
                  <a:lnTo>
                    <a:pt x="163" y="206"/>
                  </a:lnTo>
                  <a:lnTo>
                    <a:pt x="163" y="209"/>
                  </a:lnTo>
                  <a:lnTo>
                    <a:pt x="163" y="213"/>
                  </a:lnTo>
                  <a:lnTo>
                    <a:pt x="69" y="213"/>
                  </a:lnTo>
                  <a:lnTo>
                    <a:pt x="69" y="209"/>
                  </a:lnTo>
                  <a:lnTo>
                    <a:pt x="69" y="206"/>
                  </a:lnTo>
                  <a:lnTo>
                    <a:pt x="70" y="203"/>
                  </a:lnTo>
                  <a:lnTo>
                    <a:pt x="72" y="201"/>
                  </a:lnTo>
                  <a:lnTo>
                    <a:pt x="74" y="200"/>
                  </a:lnTo>
                  <a:lnTo>
                    <a:pt x="76" y="200"/>
                  </a:lnTo>
                  <a:lnTo>
                    <a:pt x="92" y="200"/>
                  </a:lnTo>
                  <a:lnTo>
                    <a:pt x="92" y="181"/>
                  </a:lnTo>
                  <a:close/>
                  <a:moveTo>
                    <a:pt x="12" y="0"/>
                  </a:moveTo>
                  <a:lnTo>
                    <a:pt x="220" y="0"/>
                  </a:lnTo>
                  <a:lnTo>
                    <a:pt x="223" y="0"/>
                  </a:lnTo>
                  <a:lnTo>
                    <a:pt x="226" y="1"/>
                  </a:lnTo>
                  <a:lnTo>
                    <a:pt x="228" y="3"/>
                  </a:lnTo>
                  <a:lnTo>
                    <a:pt x="230" y="5"/>
                  </a:lnTo>
                  <a:lnTo>
                    <a:pt x="231" y="7"/>
                  </a:lnTo>
                  <a:lnTo>
                    <a:pt x="232" y="10"/>
                  </a:lnTo>
                  <a:lnTo>
                    <a:pt x="232" y="156"/>
                  </a:lnTo>
                  <a:lnTo>
                    <a:pt x="231" y="159"/>
                  </a:lnTo>
                  <a:lnTo>
                    <a:pt x="230" y="161"/>
                  </a:lnTo>
                  <a:lnTo>
                    <a:pt x="228" y="163"/>
                  </a:lnTo>
                  <a:lnTo>
                    <a:pt x="226" y="165"/>
                  </a:lnTo>
                  <a:lnTo>
                    <a:pt x="223" y="166"/>
                  </a:lnTo>
                  <a:lnTo>
                    <a:pt x="220" y="166"/>
                  </a:lnTo>
                  <a:lnTo>
                    <a:pt x="66" y="166"/>
                  </a:lnTo>
                  <a:lnTo>
                    <a:pt x="65" y="158"/>
                  </a:lnTo>
                  <a:lnTo>
                    <a:pt x="65" y="148"/>
                  </a:lnTo>
                  <a:lnTo>
                    <a:pt x="64" y="139"/>
                  </a:lnTo>
                  <a:lnTo>
                    <a:pt x="64" y="138"/>
                  </a:lnTo>
                  <a:lnTo>
                    <a:pt x="64" y="137"/>
                  </a:lnTo>
                  <a:lnTo>
                    <a:pt x="212" y="137"/>
                  </a:lnTo>
                  <a:lnTo>
                    <a:pt x="212" y="19"/>
                  </a:lnTo>
                  <a:lnTo>
                    <a:pt x="19" y="19"/>
                  </a:lnTo>
                  <a:lnTo>
                    <a:pt x="19" y="34"/>
                  </a:lnTo>
                  <a:lnTo>
                    <a:pt x="15" y="31"/>
                  </a:lnTo>
                  <a:lnTo>
                    <a:pt x="10" y="28"/>
                  </a:lnTo>
                  <a:lnTo>
                    <a:pt x="5" y="25"/>
                  </a:lnTo>
                  <a:lnTo>
                    <a:pt x="0" y="24"/>
                  </a:lnTo>
                  <a:lnTo>
                    <a:pt x="0" y="10"/>
                  </a:lnTo>
                  <a:lnTo>
                    <a:pt x="1" y="7"/>
                  </a:lnTo>
                  <a:lnTo>
                    <a:pt x="2" y="5"/>
                  </a:lnTo>
                  <a:lnTo>
                    <a:pt x="4" y="3"/>
                  </a:lnTo>
                  <a:lnTo>
                    <a:pt x="6" y="1"/>
                  </a:lnTo>
                  <a:lnTo>
                    <a:pt x="9" y="0"/>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41" name="Freeform 118"/>
            <p:cNvSpPr>
              <a:spLocks noEditPoints="1"/>
            </p:cNvSpPr>
            <p:nvPr/>
          </p:nvSpPr>
          <p:spPr bwMode="auto">
            <a:xfrm>
              <a:off x="2829" y="3336"/>
              <a:ext cx="132" cy="248"/>
            </a:xfrm>
            <a:custGeom>
              <a:avLst/>
              <a:gdLst>
                <a:gd name="T0" fmla="*/ 73 w 132"/>
                <a:gd name="T1" fmla="*/ 82 h 248"/>
                <a:gd name="T2" fmla="*/ 89 w 132"/>
                <a:gd name="T3" fmla="*/ 83 h 248"/>
                <a:gd name="T4" fmla="*/ 110 w 132"/>
                <a:gd name="T5" fmla="*/ 84 h 248"/>
                <a:gd name="T6" fmla="*/ 122 w 132"/>
                <a:gd name="T7" fmla="*/ 89 h 248"/>
                <a:gd name="T8" fmla="*/ 129 w 132"/>
                <a:gd name="T9" fmla="*/ 99 h 248"/>
                <a:gd name="T10" fmla="*/ 131 w 132"/>
                <a:gd name="T11" fmla="*/ 123 h 248"/>
                <a:gd name="T12" fmla="*/ 132 w 132"/>
                <a:gd name="T13" fmla="*/ 149 h 248"/>
                <a:gd name="T14" fmla="*/ 132 w 132"/>
                <a:gd name="T15" fmla="*/ 173 h 248"/>
                <a:gd name="T16" fmla="*/ 130 w 132"/>
                <a:gd name="T17" fmla="*/ 200 h 248"/>
                <a:gd name="T18" fmla="*/ 127 w 132"/>
                <a:gd name="T19" fmla="*/ 216 h 248"/>
                <a:gd name="T20" fmla="*/ 119 w 132"/>
                <a:gd name="T21" fmla="*/ 220 h 248"/>
                <a:gd name="T22" fmla="*/ 116 w 132"/>
                <a:gd name="T23" fmla="*/ 220 h 248"/>
                <a:gd name="T24" fmla="*/ 115 w 132"/>
                <a:gd name="T25" fmla="*/ 221 h 248"/>
                <a:gd name="T26" fmla="*/ 114 w 132"/>
                <a:gd name="T27" fmla="*/ 242 h 248"/>
                <a:gd name="T28" fmla="*/ 110 w 132"/>
                <a:gd name="T29" fmla="*/ 247 h 248"/>
                <a:gd name="T30" fmla="*/ 27 w 132"/>
                <a:gd name="T31" fmla="*/ 248 h 248"/>
                <a:gd name="T32" fmla="*/ 20 w 132"/>
                <a:gd name="T33" fmla="*/ 246 h 248"/>
                <a:gd name="T34" fmla="*/ 18 w 132"/>
                <a:gd name="T35" fmla="*/ 239 h 248"/>
                <a:gd name="T36" fmla="*/ 16 w 132"/>
                <a:gd name="T37" fmla="*/ 221 h 248"/>
                <a:gd name="T38" fmla="*/ 15 w 132"/>
                <a:gd name="T39" fmla="*/ 220 h 248"/>
                <a:gd name="T40" fmla="*/ 10 w 132"/>
                <a:gd name="T41" fmla="*/ 219 h 248"/>
                <a:gd name="T42" fmla="*/ 4 w 132"/>
                <a:gd name="T43" fmla="*/ 213 h 248"/>
                <a:gd name="T44" fmla="*/ 1 w 132"/>
                <a:gd name="T45" fmla="*/ 190 h 248"/>
                <a:gd name="T46" fmla="*/ 0 w 132"/>
                <a:gd name="T47" fmla="*/ 165 h 248"/>
                <a:gd name="T48" fmla="*/ 0 w 132"/>
                <a:gd name="T49" fmla="*/ 141 h 248"/>
                <a:gd name="T50" fmla="*/ 1 w 132"/>
                <a:gd name="T51" fmla="*/ 114 h 248"/>
                <a:gd name="T52" fmla="*/ 5 w 132"/>
                <a:gd name="T53" fmla="*/ 96 h 248"/>
                <a:gd name="T54" fmla="*/ 14 w 132"/>
                <a:gd name="T55" fmla="*/ 87 h 248"/>
                <a:gd name="T56" fmla="*/ 30 w 132"/>
                <a:gd name="T57" fmla="*/ 84 h 248"/>
                <a:gd name="T58" fmla="*/ 49 w 132"/>
                <a:gd name="T59" fmla="*/ 83 h 248"/>
                <a:gd name="T60" fmla="*/ 64 w 132"/>
                <a:gd name="T61" fmla="*/ 82 h 248"/>
                <a:gd name="T62" fmla="*/ 77 w 132"/>
                <a:gd name="T63" fmla="*/ 1 h 248"/>
                <a:gd name="T64" fmla="*/ 90 w 132"/>
                <a:gd name="T65" fmla="*/ 9 h 248"/>
                <a:gd name="T66" fmla="*/ 99 w 132"/>
                <a:gd name="T67" fmla="*/ 21 h 248"/>
                <a:gd name="T68" fmla="*/ 102 w 132"/>
                <a:gd name="T69" fmla="*/ 35 h 248"/>
                <a:gd name="T70" fmla="*/ 99 w 132"/>
                <a:gd name="T71" fmla="*/ 50 h 248"/>
                <a:gd name="T72" fmla="*/ 90 w 132"/>
                <a:gd name="T73" fmla="*/ 62 h 248"/>
                <a:gd name="T74" fmla="*/ 77 w 132"/>
                <a:gd name="T75" fmla="*/ 69 h 248"/>
                <a:gd name="T76" fmla="*/ 61 w 132"/>
                <a:gd name="T77" fmla="*/ 71 h 248"/>
                <a:gd name="T78" fmla="*/ 47 w 132"/>
                <a:gd name="T79" fmla="*/ 65 h 248"/>
                <a:gd name="T80" fmla="*/ 37 w 132"/>
                <a:gd name="T81" fmla="*/ 55 h 248"/>
                <a:gd name="T82" fmla="*/ 31 w 132"/>
                <a:gd name="T83" fmla="*/ 41 h 248"/>
                <a:gd name="T84" fmla="*/ 33 w 132"/>
                <a:gd name="T85" fmla="*/ 25 h 248"/>
                <a:gd name="T86" fmla="*/ 40 w 132"/>
                <a:gd name="T87" fmla="*/ 12 h 248"/>
                <a:gd name="T88" fmla="*/ 52 w 132"/>
                <a:gd name="T89" fmla="*/ 3 h 248"/>
                <a:gd name="T90" fmla="*/ 67 w 132"/>
                <a:gd name="T9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248">
                  <a:moveTo>
                    <a:pt x="64" y="82"/>
                  </a:moveTo>
                  <a:lnTo>
                    <a:pt x="68" y="82"/>
                  </a:lnTo>
                  <a:lnTo>
                    <a:pt x="73" y="82"/>
                  </a:lnTo>
                  <a:lnTo>
                    <a:pt x="78" y="82"/>
                  </a:lnTo>
                  <a:lnTo>
                    <a:pt x="83" y="83"/>
                  </a:lnTo>
                  <a:lnTo>
                    <a:pt x="89" y="83"/>
                  </a:lnTo>
                  <a:lnTo>
                    <a:pt x="95" y="83"/>
                  </a:lnTo>
                  <a:lnTo>
                    <a:pt x="102" y="84"/>
                  </a:lnTo>
                  <a:lnTo>
                    <a:pt x="110" y="84"/>
                  </a:lnTo>
                  <a:lnTo>
                    <a:pt x="115" y="85"/>
                  </a:lnTo>
                  <a:lnTo>
                    <a:pt x="118" y="87"/>
                  </a:lnTo>
                  <a:lnTo>
                    <a:pt x="122" y="89"/>
                  </a:lnTo>
                  <a:lnTo>
                    <a:pt x="125" y="92"/>
                  </a:lnTo>
                  <a:lnTo>
                    <a:pt x="127" y="96"/>
                  </a:lnTo>
                  <a:lnTo>
                    <a:pt x="129" y="99"/>
                  </a:lnTo>
                  <a:lnTo>
                    <a:pt x="130" y="104"/>
                  </a:lnTo>
                  <a:lnTo>
                    <a:pt x="131" y="114"/>
                  </a:lnTo>
                  <a:lnTo>
                    <a:pt x="131" y="123"/>
                  </a:lnTo>
                  <a:lnTo>
                    <a:pt x="132" y="132"/>
                  </a:lnTo>
                  <a:lnTo>
                    <a:pt x="132" y="141"/>
                  </a:lnTo>
                  <a:lnTo>
                    <a:pt x="132" y="149"/>
                  </a:lnTo>
                  <a:lnTo>
                    <a:pt x="132" y="157"/>
                  </a:lnTo>
                  <a:lnTo>
                    <a:pt x="132" y="165"/>
                  </a:lnTo>
                  <a:lnTo>
                    <a:pt x="132" y="173"/>
                  </a:lnTo>
                  <a:lnTo>
                    <a:pt x="131" y="182"/>
                  </a:lnTo>
                  <a:lnTo>
                    <a:pt x="131" y="190"/>
                  </a:lnTo>
                  <a:lnTo>
                    <a:pt x="130" y="200"/>
                  </a:lnTo>
                  <a:lnTo>
                    <a:pt x="129" y="210"/>
                  </a:lnTo>
                  <a:lnTo>
                    <a:pt x="128" y="213"/>
                  </a:lnTo>
                  <a:lnTo>
                    <a:pt x="127" y="216"/>
                  </a:lnTo>
                  <a:lnTo>
                    <a:pt x="125" y="218"/>
                  </a:lnTo>
                  <a:lnTo>
                    <a:pt x="122" y="219"/>
                  </a:lnTo>
                  <a:lnTo>
                    <a:pt x="119" y="220"/>
                  </a:lnTo>
                  <a:lnTo>
                    <a:pt x="118" y="220"/>
                  </a:lnTo>
                  <a:lnTo>
                    <a:pt x="117" y="220"/>
                  </a:lnTo>
                  <a:lnTo>
                    <a:pt x="116" y="220"/>
                  </a:lnTo>
                  <a:lnTo>
                    <a:pt x="116" y="220"/>
                  </a:lnTo>
                  <a:lnTo>
                    <a:pt x="116" y="221"/>
                  </a:lnTo>
                  <a:lnTo>
                    <a:pt x="115" y="221"/>
                  </a:lnTo>
                  <a:lnTo>
                    <a:pt x="114" y="221"/>
                  </a:lnTo>
                  <a:lnTo>
                    <a:pt x="114" y="239"/>
                  </a:lnTo>
                  <a:lnTo>
                    <a:pt x="114" y="242"/>
                  </a:lnTo>
                  <a:lnTo>
                    <a:pt x="113" y="244"/>
                  </a:lnTo>
                  <a:lnTo>
                    <a:pt x="112" y="246"/>
                  </a:lnTo>
                  <a:lnTo>
                    <a:pt x="110" y="247"/>
                  </a:lnTo>
                  <a:lnTo>
                    <a:pt x="108" y="248"/>
                  </a:lnTo>
                  <a:lnTo>
                    <a:pt x="105" y="248"/>
                  </a:lnTo>
                  <a:lnTo>
                    <a:pt x="27" y="248"/>
                  </a:lnTo>
                  <a:lnTo>
                    <a:pt x="24" y="248"/>
                  </a:lnTo>
                  <a:lnTo>
                    <a:pt x="22" y="247"/>
                  </a:lnTo>
                  <a:lnTo>
                    <a:pt x="20" y="246"/>
                  </a:lnTo>
                  <a:lnTo>
                    <a:pt x="19" y="244"/>
                  </a:lnTo>
                  <a:lnTo>
                    <a:pt x="18" y="242"/>
                  </a:lnTo>
                  <a:lnTo>
                    <a:pt x="18" y="239"/>
                  </a:lnTo>
                  <a:lnTo>
                    <a:pt x="18" y="221"/>
                  </a:lnTo>
                  <a:lnTo>
                    <a:pt x="17" y="221"/>
                  </a:lnTo>
                  <a:lnTo>
                    <a:pt x="16" y="221"/>
                  </a:lnTo>
                  <a:lnTo>
                    <a:pt x="16" y="220"/>
                  </a:lnTo>
                  <a:lnTo>
                    <a:pt x="16" y="220"/>
                  </a:lnTo>
                  <a:lnTo>
                    <a:pt x="15" y="220"/>
                  </a:lnTo>
                  <a:lnTo>
                    <a:pt x="14" y="220"/>
                  </a:lnTo>
                  <a:lnTo>
                    <a:pt x="13" y="220"/>
                  </a:lnTo>
                  <a:lnTo>
                    <a:pt x="10" y="219"/>
                  </a:lnTo>
                  <a:lnTo>
                    <a:pt x="7" y="218"/>
                  </a:lnTo>
                  <a:lnTo>
                    <a:pt x="5" y="216"/>
                  </a:lnTo>
                  <a:lnTo>
                    <a:pt x="4" y="213"/>
                  </a:lnTo>
                  <a:lnTo>
                    <a:pt x="3" y="210"/>
                  </a:lnTo>
                  <a:lnTo>
                    <a:pt x="2" y="200"/>
                  </a:lnTo>
                  <a:lnTo>
                    <a:pt x="1" y="190"/>
                  </a:lnTo>
                  <a:lnTo>
                    <a:pt x="1" y="182"/>
                  </a:lnTo>
                  <a:lnTo>
                    <a:pt x="0" y="173"/>
                  </a:lnTo>
                  <a:lnTo>
                    <a:pt x="0" y="165"/>
                  </a:lnTo>
                  <a:lnTo>
                    <a:pt x="0" y="157"/>
                  </a:lnTo>
                  <a:lnTo>
                    <a:pt x="0" y="149"/>
                  </a:lnTo>
                  <a:lnTo>
                    <a:pt x="0" y="141"/>
                  </a:lnTo>
                  <a:lnTo>
                    <a:pt x="0" y="132"/>
                  </a:lnTo>
                  <a:lnTo>
                    <a:pt x="1" y="123"/>
                  </a:lnTo>
                  <a:lnTo>
                    <a:pt x="1" y="114"/>
                  </a:lnTo>
                  <a:lnTo>
                    <a:pt x="2" y="104"/>
                  </a:lnTo>
                  <a:lnTo>
                    <a:pt x="3" y="99"/>
                  </a:lnTo>
                  <a:lnTo>
                    <a:pt x="5" y="96"/>
                  </a:lnTo>
                  <a:lnTo>
                    <a:pt x="7" y="92"/>
                  </a:lnTo>
                  <a:lnTo>
                    <a:pt x="10" y="89"/>
                  </a:lnTo>
                  <a:lnTo>
                    <a:pt x="14" y="87"/>
                  </a:lnTo>
                  <a:lnTo>
                    <a:pt x="17" y="85"/>
                  </a:lnTo>
                  <a:lnTo>
                    <a:pt x="22" y="84"/>
                  </a:lnTo>
                  <a:lnTo>
                    <a:pt x="30" y="84"/>
                  </a:lnTo>
                  <a:lnTo>
                    <a:pt x="37" y="83"/>
                  </a:lnTo>
                  <a:lnTo>
                    <a:pt x="43" y="83"/>
                  </a:lnTo>
                  <a:lnTo>
                    <a:pt x="49" y="83"/>
                  </a:lnTo>
                  <a:lnTo>
                    <a:pt x="54" y="82"/>
                  </a:lnTo>
                  <a:lnTo>
                    <a:pt x="59" y="82"/>
                  </a:lnTo>
                  <a:lnTo>
                    <a:pt x="64" y="82"/>
                  </a:lnTo>
                  <a:close/>
                  <a:moveTo>
                    <a:pt x="67" y="0"/>
                  </a:moveTo>
                  <a:lnTo>
                    <a:pt x="72" y="0"/>
                  </a:lnTo>
                  <a:lnTo>
                    <a:pt x="77" y="1"/>
                  </a:lnTo>
                  <a:lnTo>
                    <a:pt x="82" y="3"/>
                  </a:lnTo>
                  <a:lnTo>
                    <a:pt x="86" y="6"/>
                  </a:lnTo>
                  <a:lnTo>
                    <a:pt x="90" y="9"/>
                  </a:lnTo>
                  <a:lnTo>
                    <a:pt x="93" y="12"/>
                  </a:lnTo>
                  <a:lnTo>
                    <a:pt x="96" y="16"/>
                  </a:lnTo>
                  <a:lnTo>
                    <a:pt x="99" y="21"/>
                  </a:lnTo>
                  <a:lnTo>
                    <a:pt x="101" y="25"/>
                  </a:lnTo>
                  <a:lnTo>
                    <a:pt x="102" y="30"/>
                  </a:lnTo>
                  <a:lnTo>
                    <a:pt x="102" y="35"/>
                  </a:lnTo>
                  <a:lnTo>
                    <a:pt x="102" y="41"/>
                  </a:lnTo>
                  <a:lnTo>
                    <a:pt x="101" y="46"/>
                  </a:lnTo>
                  <a:lnTo>
                    <a:pt x="99" y="50"/>
                  </a:lnTo>
                  <a:lnTo>
                    <a:pt x="96" y="55"/>
                  </a:lnTo>
                  <a:lnTo>
                    <a:pt x="93" y="59"/>
                  </a:lnTo>
                  <a:lnTo>
                    <a:pt x="90" y="62"/>
                  </a:lnTo>
                  <a:lnTo>
                    <a:pt x="86" y="65"/>
                  </a:lnTo>
                  <a:lnTo>
                    <a:pt x="82" y="68"/>
                  </a:lnTo>
                  <a:lnTo>
                    <a:pt x="77" y="69"/>
                  </a:lnTo>
                  <a:lnTo>
                    <a:pt x="72" y="71"/>
                  </a:lnTo>
                  <a:lnTo>
                    <a:pt x="67" y="71"/>
                  </a:lnTo>
                  <a:lnTo>
                    <a:pt x="61" y="71"/>
                  </a:lnTo>
                  <a:lnTo>
                    <a:pt x="56" y="69"/>
                  </a:lnTo>
                  <a:lnTo>
                    <a:pt x="52" y="68"/>
                  </a:lnTo>
                  <a:lnTo>
                    <a:pt x="47" y="65"/>
                  </a:lnTo>
                  <a:lnTo>
                    <a:pt x="43" y="62"/>
                  </a:lnTo>
                  <a:lnTo>
                    <a:pt x="40" y="59"/>
                  </a:lnTo>
                  <a:lnTo>
                    <a:pt x="37" y="55"/>
                  </a:lnTo>
                  <a:lnTo>
                    <a:pt x="34" y="50"/>
                  </a:lnTo>
                  <a:lnTo>
                    <a:pt x="33" y="46"/>
                  </a:lnTo>
                  <a:lnTo>
                    <a:pt x="31" y="41"/>
                  </a:lnTo>
                  <a:lnTo>
                    <a:pt x="31" y="35"/>
                  </a:lnTo>
                  <a:lnTo>
                    <a:pt x="31" y="30"/>
                  </a:lnTo>
                  <a:lnTo>
                    <a:pt x="33" y="25"/>
                  </a:lnTo>
                  <a:lnTo>
                    <a:pt x="34" y="21"/>
                  </a:lnTo>
                  <a:lnTo>
                    <a:pt x="37" y="16"/>
                  </a:lnTo>
                  <a:lnTo>
                    <a:pt x="40" y="12"/>
                  </a:lnTo>
                  <a:lnTo>
                    <a:pt x="43" y="9"/>
                  </a:lnTo>
                  <a:lnTo>
                    <a:pt x="47" y="6"/>
                  </a:lnTo>
                  <a:lnTo>
                    <a:pt x="52" y="3"/>
                  </a:lnTo>
                  <a:lnTo>
                    <a:pt x="56" y="1"/>
                  </a:lnTo>
                  <a:lnTo>
                    <a:pt x="61"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889" name="Rectangle 120"/>
          <p:cNvSpPr>
            <a:spLocks noChangeArrowheads="1"/>
          </p:cNvSpPr>
          <p:nvPr/>
        </p:nvSpPr>
        <p:spPr bwMode="auto">
          <a:xfrm>
            <a:off x="33416" y="2148963"/>
            <a:ext cx="99841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Calibri" panose="020F0502020204030204" pitchFamily="34" charset="0"/>
              </a:rPr>
              <a:t>DATA</a:t>
            </a:r>
            <a:r>
              <a:rPr kumimoji="0" lang="en-US" altLang="en-US" sz="1400" b="1" i="0" u="none" strike="noStrike" cap="none" normalizeH="0" dirty="0" smtClean="0">
                <a:ln>
                  <a:noFill/>
                </a:ln>
                <a:solidFill>
                  <a:srgbClr val="FFFFFF"/>
                </a:solidFill>
                <a:effectLst/>
                <a:latin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dirty="0" smtClean="0">
                <a:ln>
                  <a:noFill/>
                </a:ln>
                <a:solidFill>
                  <a:srgbClr val="FFFFFF"/>
                </a:solidFill>
                <a:effectLst/>
                <a:latin typeface="Calibri" panose="020F0502020204030204" pitchFamily="34" charset="0"/>
              </a:rPr>
              <a:t>ACQUISITION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36892" name="Group 125"/>
          <p:cNvGrpSpPr>
            <a:grpSpLocks/>
          </p:cNvGrpSpPr>
          <p:nvPr/>
        </p:nvGrpSpPr>
        <p:grpSpPr bwMode="auto">
          <a:xfrm>
            <a:off x="1590021" y="1540781"/>
            <a:ext cx="495300" cy="455613"/>
            <a:chOff x="2829" y="4023"/>
            <a:chExt cx="312" cy="287"/>
          </a:xfrm>
        </p:grpSpPr>
        <p:sp>
          <p:nvSpPr>
            <p:cNvPr id="36938" name="Freeform 123"/>
            <p:cNvSpPr>
              <a:spLocks noEditPoints="1"/>
            </p:cNvSpPr>
            <p:nvPr/>
          </p:nvSpPr>
          <p:spPr bwMode="auto">
            <a:xfrm>
              <a:off x="2909" y="4023"/>
              <a:ext cx="232" cy="215"/>
            </a:xfrm>
            <a:custGeom>
              <a:avLst/>
              <a:gdLst>
                <a:gd name="T0" fmla="*/ 92 w 232"/>
                <a:gd name="T1" fmla="*/ 183 h 215"/>
                <a:gd name="T2" fmla="*/ 141 w 232"/>
                <a:gd name="T3" fmla="*/ 183 h 215"/>
                <a:gd name="T4" fmla="*/ 141 w 232"/>
                <a:gd name="T5" fmla="*/ 202 h 215"/>
                <a:gd name="T6" fmla="*/ 156 w 232"/>
                <a:gd name="T7" fmla="*/ 202 h 215"/>
                <a:gd name="T8" fmla="*/ 158 w 232"/>
                <a:gd name="T9" fmla="*/ 202 h 215"/>
                <a:gd name="T10" fmla="*/ 160 w 232"/>
                <a:gd name="T11" fmla="*/ 204 h 215"/>
                <a:gd name="T12" fmla="*/ 162 w 232"/>
                <a:gd name="T13" fmla="*/ 206 h 215"/>
                <a:gd name="T14" fmla="*/ 163 w 232"/>
                <a:gd name="T15" fmla="*/ 208 h 215"/>
                <a:gd name="T16" fmla="*/ 163 w 232"/>
                <a:gd name="T17" fmla="*/ 211 h 215"/>
                <a:gd name="T18" fmla="*/ 163 w 232"/>
                <a:gd name="T19" fmla="*/ 215 h 215"/>
                <a:gd name="T20" fmla="*/ 69 w 232"/>
                <a:gd name="T21" fmla="*/ 215 h 215"/>
                <a:gd name="T22" fmla="*/ 69 w 232"/>
                <a:gd name="T23" fmla="*/ 211 h 215"/>
                <a:gd name="T24" fmla="*/ 69 w 232"/>
                <a:gd name="T25" fmla="*/ 208 h 215"/>
                <a:gd name="T26" fmla="*/ 70 w 232"/>
                <a:gd name="T27" fmla="*/ 206 h 215"/>
                <a:gd name="T28" fmla="*/ 72 w 232"/>
                <a:gd name="T29" fmla="*/ 204 h 215"/>
                <a:gd name="T30" fmla="*/ 74 w 232"/>
                <a:gd name="T31" fmla="*/ 202 h 215"/>
                <a:gd name="T32" fmla="*/ 76 w 232"/>
                <a:gd name="T33" fmla="*/ 202 h 215"/>
                <a:gd name="T34" fmla="*/ 92 w 232"/>
                <a:gd name="T35" fmla="*/ 202 h 215"/>
                <a:gd name="T36" fmla="*/ 92 w 232"/>
                <a:gd name="T37" fmla="*/ 183 h 215"/>
                <a:gd name="T38" fmla="*/ 12 w 232"/>
                <a:gd name="T39" fmla="*/ 0 h 215"/>
                <a:gd name="T40" fmla="*/ 220 w 232"/>
                <a:gd name="T41" fmla="*/ 0 h 215"/>
                <a:gd name="T42" fmla="*/ 223 w 232"/>
                <a:gd name="T43" fmla="*/ 1 h 215"/>
                <a:gd name="T44" fmla="*/ 226 w 232"/>
                <a:gd name="T45" fmla="*/ 2 h 215"/>
                <a:gd name="T46" fmla="*/ 228 w 232"/>
                <a:gd name="T47" fmla="*/ 4 h 215"/>
                <a:gd name="T48" fmla="*/ 230 w 232"/>
                <a:gd name="T49" fmla="*/ 6 h 215"/>
                <a:gd name="T50" fmla="*/ 231 w 232"/>
                <a:gd name="T51" fmla="*/ 8 h 215"/>
                <a:gd name="T52" fmla="*/ 232 w 232"/>
                <a:gd name="T53" fmla="*/ 11 h 215"/>
                <a:gd name="T54" fmla="*/ 232 w 232"/>
                <a:gd name="T55" fmla="*/ 158 h 215"/>
                <a:gd name="T56" fmla="*/ 231 w 232"/>
                <a:gd name="T57" fmla="*/ 160 h 215"/>
                <a:gd name="T58" fmla="*/ 230 w 232"/>
                <a:gd name="T59" fmla="*/ 163 h 215"/>
                <a:gd name="T60" fmla="*/ 228 w 232"/>
                <a:gd name="T61" fmla="*/ 165 h 215"/>
                <a:gd name="T62" fmla="*/ 226 w 232"/>
                <a:gd name="T63" fmla="*/ 167 h 215"/>
                <a:gd name="T64" fmla="*/ 223 w 232"/>
                <a:gd name="T65" fmla="*/ 168 h 215"/>
                <a:gd name="T66" fmla="*/ 220 w 232"/>
                <a:gd name="T67" fmla="*/ 168 h 215"/>
                <a:gd name="T68" fmla="*/ 66 w 232"/>
                <a:gd name="T69" fmla="*/ 168 h 215"/>
                <a:gd name="T70" fmla="*/ 65 w 232"/>
                <a:gd name="T71" fmla="*/ 159 h 215"/>
                <a:gd name="T72" fmla="*/ 65 w 232"/>
                <a:gd name="T73" fmla="*/ 150 h 215"/>
                <a:gd name="T74" fmla="*/ 64 w 232"/>
                <a:gd name="T75" fmla="*/ 140 h 215"/>
                <a:gd name="T76" fmla="*/ 64 w 232"/>
                <a:gd name="T77" fmla="*/ 140 h 215"/>
                <a:gd name="T78" fmla="*/ 64 w 232"/>
                <a:gd name="T79" fmla="*/ 139 h 215"/>
                <a:gd name="T80" fmla="*/ 212 w 232"/>
                <a:gd name="T81" fmla="*/ 139 h 215"/>
                <a:gd name="T82" fmla="*/ 212 w 232"/>
                <a:gd name="T83" fmla="*/ 20 h 215"/>
                <a:gd name="T84" fmla="*/ 19 w 232"/>
                <a:gd name="T85" fmla="*/ 20 h 215"/>
                <a:gd name="T86" fmla="*/ 19 w 232"/>
                <a:gd name="T87" fmla="*/ 35 h 215"/>
                <a:gd name="T88" fmla="*/ 15 w 232"/>
                <a:gd name="T89" fmla="*/ 32 h 215"/>
                <a:gd name="T90" fmla="*/ 10 w 232"/>
                <a:gd name="T91" fmla="*/ 29 h 215"/>
                <a:gd name="T92" fmla="*/ 5 w 232"/>
                <a:gd name="T93" fmla="*/ 26 h 215"/>
                <a:gd name="T94" fmla="*/ 0 w 232"/>
                <a:gd name="T95" fmla="*/ 24 h 215"/>
                <a:gd name="T96" fmla="*/ 0 w 232"/>
                <a:gd name="T97" fmla="*/ 11 h 215"/>
                <a:gd name="T98" fmla="*/ 1 w 232"/>
                <a:gd name="T99" fmla="*/ 8 h 215"/>
                <a:gd name="T100" fmla="*/ 2 w 232"/>
                <a:gd name="T101" fmla="*/ 6 h 215"/>
                <a:gd name="T102" fmla="*/ 4 w 232"/>
                <a:gd name="T103" fmla="*/ 4 h 215"/>
                <a:gd name="T104" fmla="*/ 6 w 232"/>
                <a:gd name="T105" fmla="*/ 2 h 215"/>
                <a:gd name="T106" fmla="*/ 9 w 232"/>
                <a:gd name="T107" fmla="*/ 1 h 215"/>
                <a:gd name="T108" fmla="*/ 12 w 232"/>
                <a:gd name="T10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2" h="215">
                  <a:moveTo>
                    <a:pt x="92" y="183"/>
                  </a:moveTo>
                  <a:lnTo>
                    <a:pt x="141" y="183"/>
                  </a:lnTo>
                  <a:lnTo>
                    <a:pt x="141" y="202"/>
                  </a:lnTo>
                  <a:lnTo>
                    <a:pt x="156" y="202"/>
                  </a:lnTo>
                  <a:lnTo>
                    <a:pt x="158" y="202"/>
                  </a:lnTo>
                  <a:lnTo>
                    <a:pt x="160" y="204"/>
                  </a:lnTo>
                  <a:lnTo>
                    <a:pt x="162" y="206"/>
                  </a:lnTo>
                  <a:lnTo>
                    <a:pt x="163" y="208"/>
                  </a:lnTo>
                  <a:lnTo>
                    <a:pt x="163" y="211"/>
                  </a:lnTo>
                  <a:lnTo>
                    <a:pt x="163" y="215"/>
                  </a:lnTo>
                  <a:lnTo>
                    <a:pt x="69" y="215"/>
                  </a:lnTo>
                  <a:lnTo>
                    <a:pt x="69" y="211"/>
                  </a:lnTo>
                  <a:lnTo>
                    <a:pt x="69" y="208"/>
                  </a:lnTo>
                  <a:lnTo>
                    <a:pt x="70" y="206"/>
                  </a:lnTo>
                  <a:lnTo>
                    <a:pt x="72" y="204"/>
                  </a:lnTo>
                  <a:lnTo>
                    <a:pt x="74" y="202"/>
                  </a:lnTo>
                  <a:lnTo>
                    <a:pt x="76" y="202"/>
                  </a:lnTo>
                  <a:lnTo>
                    <a:pt x="92" y="202"/>
                  </a:lnTo>
                  <a:lnTo>
                    <a:pt x="92" y="183"/>
                  </a:lnTo>
                  <a:close/>
                  <a:moveTo>
                    <a:pt x="12" y="0"/>
                  </a:moveTo>
                  <a:lnTo>
                    <a:pt x="220" y="0"/>
                  </a:lnTo>
                  <a:lnTo>
                    <a:pt x="223" y="1"/>
                  </a:lnTo>
                  <a:lnTo>
                    <a:pt x="226" y="2"/>
                  </a:lnTo>
                  <a:lnTo>
                    <a:pt x="228" y="4"/>
                  </a:lnTo>
                  <a:lnTo>
                    <a:pt x="230" y="6"/>
                  </a:lnTo>
                  <a:lnTo>
                    <a:pt x="231" y="8"/>
                  </a:lnTo>
                  <a:lnTo>
                    <a:pt x="232" y="11"/>
                  </a:lnTo>
                  <a:lnTo>
                    <a:pt x="232" y="158"/>
                  </a:lnTo>
                  <a:lnTo>
                    <a:pt x="231" y="160"/>
                  </a:lnTo>
                  <a:lnTo>
                    <a:pt x="230" y="163"/>
                  </a:lnTo>
                  <a:lnTo>
                    <a:pt x="228" y="165"/>
                  </a:lnTo>
                  <a:lnTo>
                    <a:pt x="226" y="167"/>
                  </a:lnTo>
                  <a:lnTo>
                    <a:pt x="223" y="168"/>
                  </a:lnTo>
                  <a:lnTo>
                    <a:pt x="220" y="168"/>
                  </a:lnTo>
                  <a:lnTo>
                    <a:pt x="66" y="168"/>
                  </a:lnTo>
                  <a:lnTo>
                    <a:pt x="65" y="159"/>
                  </a:lnTo>
                  <a:lnTo>
                    <a:pt x="65" y="150"/>
                  </a:lnTo>
                  <a:lnTo>
                    <a:pt x="64" y="140"/>
                  </a:lnTo>
                  <a:lnTo>
                    <a:pt x="64" y="140"/>
                  </a:lnTo>
                  <a:lnTo>
                    <a:pt x="64" y="139"/>
                  </a:lnTo>
                  <a:lnTo>
                    <a:pt x="212" y="139"/>
                  </a:lnTo>
                  <a:lnTo>
                    <a:pt x="212" y="20"/>
                  </a:lnTo>
                  <a:lnTo>
                    <a:pt x="19" y="20"/>
                  </a:lnTo>
                  <a:lnTo>
                    <a:pt x="19" y="35"/>
                  </a:lnTo>
                  <a:lnTo>
                    <a:pt x="15" y="32"/>
                  </a:lnTo>
                  <a:lnTo>
                    <a:pt x="10" y="29"/>
                  </a:lnTo>
                  <a:lnTo>
                    <a:pt x="5" y="26"/>
                  </a:lnTo>
                  <a:lnTo>
                    <a:pt x="0" y="24"/>
                  </a:lnTo>
                  <a:lnTo>
                    <a:pt x="0" y="11"/>
                  </a:lnTo>
                  <a:lnTo>
                    <a:pt x="1" y="8"/>
                  </a:lnTo>
                  <a:lnTo>
                    <a:pt x="2" y="6"/>
                  </a:lnTo>
                  <a:lnTo>
                    <a:pt x="4" y="4"/>
                  </a:lnTo>
                  <a:lnTo>
                    <a:pt x="6" y="2"/>
                  </a:lnTo>
                  <a:lnTo>
                    <a:pt x="9" y="1"/>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39" name="Freeform 124"/>
            <p:cNvSpPr>
              <a:spLocks noEditPoints="1"/>
            </p:cNvSpPr>
            <p:nvPr/>
          </p:nvSpPr>
          <p:spPr bwMode="auto">
            <a:xfrm>
              <a:off x="2829" y="4060"/>
              <a:ext cx="132" cy="250"/>
            </a:xfrm>
            <a:custGeom>
              <a:avLst/>
              <a:gdLst>
                <a:gd name="T0" fmla="*/ 73 w 132"/>
                <a:gd name="T1" fmla="*/ 83 h 250"/>
                <a:gd name="T2" fmla="*/ 89 w 132"/>
                <a:gd name="T3" fmla="*/ 83 h 250"/>
                <a:gd name="T4" fmla="*/ 110 w 132"/>
                <a:gd name="T5" fmla="*/ 85 h 250"/>
                <a:gd name="T6" fmla="*/ 122 w 132"/>
                <a:gd name="T7" fmla="*/ 90 h 250"/>
                <a:gd name="T8" fmla="*/ 129 w 132"/>
                <a:gd name="T9" fmla="*/ 100 h 250"/>
                <a:gd name="T10" fmla="*/ 131 w 132"/>
                <a:gd name="T11" fmla="*/ 124 h 250"/>
                <a:gd name="T12" fmla="*/ 132 w 132"/>
                <a:gd name="T13" fmla="*/ 150 h 250"/>
                <a:gd name="T14" fmla="*/ 132 w 132"/>
                <a:gd name="T15" fmla="*/ 174 h 250"/>
                <a:gd name="T16" fmla="*/ 130 w 132"/>
                <a:gd name="T17" fmla="*/ 201 h 250"/>
                <a:gd name="T18" fmla="*/ 127 w 132"/>
                <a:gd name="T19" fmla="*/ 217 h 250"/>
                <a:gd name="T20" fmla="*/ 119 w 132"/>
                <a:gd name="T21" fmla="*/ 221 h 250"/>
                <a:gd name="T22" fmla="*/ 116 w 132"/>
                <a:gd name="T23" fmla="*/ 222 h 250"/>
                <a:gd name="T24" fmla="*/ 115 w 132"/>
                <a:gd name="T25" fmla="*/ 222 h 250"/>
                <a:gd name="T26" fmla="*/ 114 w 132"/>
                <a:gd name="T27" fmla="*/ 243 h 250"/>
                <a:gd name="T28" fmla="*/ 110 w 132"/>
                <a:gd name="T29" fmla="*/ 249 h 250"/>
                <a:gd name="T30" fmla="*/ 27 w 132"/>
                <a:gd name="T31" fmla="*/ 250 h 250"/>
                <a:gd name="T32" fmla="*/ 20 w 132"/>
                <a:gd name="T33" fmla="*/ 247 h 250"/>
                <a:gd name="T34" fmla="*/ 18 w 132"/>
                <a:gd name="T35" fmla="*/ 241 h 250"/>
                <a:gd name="T36" fmla="*/ 16 w 132"/>
                <a:gd name="T37" fmla="*/ 222 h 250"/>
                <a:gd name="T38" fmla="*/ 15 w 132"/>
                <a:gd name="T39" fmla="*/ 222 h 250"/>
                <a:gd name="T40" fmla="*/ 10 w 132"/>
                <a:gd name="T41" fmla="*/ 221 h 250"/>
                <a:gd name="T42" fmla="*/ 4 w 132"/>
                <a:gd name="T43" fmla="*/ 214 h 250"/>
                <a:gd name="T44" fmla="*/ 1 w 132"/>
                <a:gd name="T45" fmla="*/ 192 h 250"/>
                <a:gd name="T46" fmla="*/ 0 w 132"/>
                <a:gd name="T47" fmla="*/ 166 h 250"/>
                <a:gd name="T48" fmla="*/ 0 w 132"/>
                <a:gd name="T49" fmla="*/ 142 h 250"/>
                <a:gd name="T50" fmla="*/ 1 w 132"/>
                <a:gd name="T51" fmla="*/ 114 h 250"/>
                <a:gd name="T52" fmla="*/ 5 w 132"/>
                <a:gd name="T53" fmla="*/ 96 h 250"/>
                <a:gd name="T54" fmla="*/ 14 w 132"/>
                <a:gd name="T55" fmla="*/ 87 h 250"/>
                <a:gd name="T56" fmla="*/ 30 w 132"/>
                <a:gd name="T57" fmla="*/ 84 h 250"/>
                <a:gd name="T58" fmla="*/ 49 w 132"/>
                <a:gd name="T59" fmla="*/ 83 h 250"/>
                <a:gd name="T60" fmla="*/ 64 w 132"/>
                <a:gd name="T61" fmla="*/ 83 h 250"/>
                <a:gd name="T62" fmla="*/ 77 w 132"/>
                <a:gd name="T63" fmla="*/ 1 h 250"/>
                <a:gd name="T64" fmla="*/ 90 w 132"/>
                <a:gd name="T65" fmla="*/ 9 h 250"/>
                <a:gd name="T66" fmla="*/ 99 w 132"/>
                <a:gd name="T67" fmla="*/ 21 h 250"/>
                <a:gd name="T68" fmla="*/ 102 w 132"/>
                <a:gd name="T69" fmla="*/ 36 h 250"/>
                <a:gd name="T70" fmla="*/ 99 w 132"/>
                <a:gd name="T71" fmla="*/ 51 h 250"/>
                <a:gd name="T72" fmla="*/ 90 w 132"/>
                <a:gd name="T73" fmla="*/ 63 h 250"/>
                <a:gd name="T74" fmla="*/ 77 w 132"/>
                <a:gd name="T75" fmla="*/ 70 h 250"/>
                <a:gd name="T76" fmla="*/ 61 w 132"/>
                <a:gd name="T77" fmla="*/ 71 h 250"/>
                <a:gd name="T78" fmla="*/ 47 w 132"/>
                <a:gd name="T79" fmla="*/ 66 h 250"/>
                <a:gd name="T80" fmla="*/ 37 w 132"/>
                <a:gd name="T81" fmla="*/ 55 h 250"/>
                <a:gd name="T82" fmla="*/ 31 w 132"/>
                <a:gd name="T83" fmla="*/ 41 h 250"/>
                <a:gd name="T84" fmla="*/ 33 w 132"/>
                <a:gd name="T85" fmla="*/ 25 h 250"/>
                <a:gd name="T86" fmla="*/ 40 w 132"/>
                <a:gd name="T87" fmla="*/ 12 h 250"/>
                <a:gd name="T88" fmla="*/ 52 w 132"/>
                <a:gd name="T89" fmla="*/ 3 h 250"/>
                <a:gd name="T90" fmla="*/ 67 w 132"/>
                <a:gd name="T9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250">
                  <a:moveTo>
                    <a:pt x="64" y="83"/>
                  </a:moveTo>
                  <a:lnTo>
                    <a:pt x="68" y="83"/>
                  </a:lnTo>
                  <a:lnTo>
                    <a:pt x="73" y="83"/>
                  </a:lnTo>
                  <a:lnTo>
                    <a:pt x="78" y="83"/>
                  </a:lnTo>
                  <a:lnTo>
                    <a:pt x="83" y="83"/>
                  </a:lnTo>
                  <a:lnTo>
                    <a:pt x="89" y="83"/>
                  </a:lnTo>
                  <a:lnTo>
                    <a:pt x="95" y="84"/>
                  </a:lnTo>
                  <a:lnTo>
                    <a:pt x="102" y="84"/>
                  </a:lnTo>
                  <a:lnTo>
                    <a:pt x="110" y="85"/>
                  </a:lnTo>
                  <a:lnTo>
                    <a:pt x="115" y="86"/>
                  </a:lnTo>
                  <a:lnTo>
                    <a:pt x="118" y="87"/>
                  </a:lnTo>
                  <a:lnTo>
                    <a:pt x="122" y="90"/>
                  </a:lnTo>
                  <a:lnTo>
                    <a:pt x="125" y="93"/>
                  </a:lnTo>
                  <a:lnTo>
                    <a:pt x="127" y="96"/>
                  </a:lnTo>
                  <a:lnTo>
                    <a:pt x="129" y="100"/>
                  </a:lnTo>
                  <a:lnTo>
                    <a:pt x="130" y="104"/>
                  </a:lnTo>
                  <a:lnTo>
                    <a:pt x="131" y="114"/>
                  </a:lnTo>
                  <a:lnTo>
                    <a:pt x="131" y="124"/>
                  </a:lnTo>
                  <a:lnTo>
                    <a:pt x="132" y="133"/>
                  </a:lnTo>
                  <a:lnTo>
                    <a:pt x="132" y="142"/>
                  </a:lnTo>
                  <a:lnTo>
                    <a:pt x="132" y="150"/>
                  </a:lnTo>
                  <a:lnTo>
                    <a:pt x="132" y="158"/>
                  </a:lnTo>
                  <a:lnTo>
                    <a:pt x="132" y="166"/>
                  </a:lnTo>
                  <a:lnTo>
                    <a:pt x="132" y="174"/>
                  </a:lnTo>
                  <a:lnTo>
                    <a:pt x="131" y="183"/>
                  </a:lnTo>
                  <a:lnTo>
                    <a:pt x="131" y="192"/>
                  </a:lnTo>
                  <a:lnTo>
                    <a:pt x="130" y="201"/>
                  </a:lnTo>
                  <a:lnTo>
                    <a:pt x="129" y="212"/>
                  </a:lnTo>
                  <a:lnTo>
                    <a:pt x="128" y="214"/>
                  </a:lnTo>
                  <a:lnTo>
                    <a:pt x="127" y="217"/>
                  </a:lnTo>
                  <a:lnTo>
                    <a:pt x="125" y="219"/>
                  </a:lnTo>
                  <a:lnTo>
                    <a:pt x="122" y="221"/>
                  </a:lnTo>
                  <a:lnTo>
                    <a:pt x="119" y="221"/>
                  </a:lnTo>
                  <a:lnTo>
                    <a:pt x="118" y="222"/>
                  </a:lnTo>
                  <a:lnTo>
                    <a:pt x="117" y="222"/>
                  </a:lnTo>
                  <a:lnTo>
                    <a:pt x="116" y="222"/>
                  </a:lnTo>
                  <a:lnTo>
                    <a:pt x="116" y="222"/>
                  </a:lnTo>
                  <a:lnTo>
                    <a:pt x="116" y="222"/>
                  </a:lnTo>
                  <a:lnTo>
                    <a:pt x="115" y="222"/>
                  </a:lnTo>
                  <a:lnTo>
                    <a:pt x="114" y="222"/>
                  </a:lnTo>
                  <a:lnTo>
                    <a:pt x="114" y="241"/>
                  </a:lnTo>
                  <a:lnTo>
                    <a:pt x="114" y="243"/>
                  </a:lnTo>
                  <a:lnTo>
                    <a:pt x="113" y="245"/>
                  </a:lnTo>
                  <a:lnTo>
                    <a:pt x="112" y="247"/>
                  </a:lnTo>
                  <a:lnTo>
                    <a:pt x="110" y="249"/>
                  </a:lnTo>
                  <a:lnTo>
                    <a:pt x="108" y="249"/>
                  </a:lnTo>
                  <a:lnTo>
                    <a:pt x="105" y="250"/>
                  </a:lnTo>
                  <a:lnTo>
                    <a:pt x="27" y="250"/>
                  </a:lnTo>
                  <a:lnTo>
                    <a:pt x="24" y="249"/>
                  </a:lnTo>
                  <a:lnTo>
                    <a:pt x="22" y="249"/>
                  </a:lnTo>
                  <a:lnTo>
                    <a:pt x="20" y="247"/>
                  </a:lnTo>
                  <a:lnTo>
                    <a:pt x="19" y="245"/>
                  </a:lnTo>
                  <a:lnTo>
                    <a:pt x="18" y="243"/>
                  </a:lnTo>
                  <a:lnTo>
                    <a:pt x="18" y="241"/>
                  </a:lnTo>
                  <a:lnTo>
                    <a:pt x="18" y="222"/>
                  </a:lnTo>
                  <a:lnTo>
                    <a:pt x="17" y="222"/>
                  </a:lnTo>
                  <a:lnTo>
                    <a:pt x="16" y="222"/>
                  </a:lnTo>
                  <a:lnTo>
                    <a:pt x="16" y="222"/>
                  </a:lnTo>
                  <a:lnTo>
                    <a:pt x="16" y="222"/>
                  </a:lnTo>
                  <a:lnTo>
                    <a:pt x="15" y="222"/>
                  </a:lnTo>
                  <a:lnTo>
                    <a:pt x="14" y="222"/>
                  </a:lnTo>
                  <a:lnTo>
                    <a:pt x="13" y="221"/>
                  </a:lnTo>
                  <a:lnTo>
                    <a:pt x="10" y="221"/>
                  </a:lnTo>
                  <a:lnTo>
                    <a:pt x="7" y="219"/>
                  </a:lnTo>
                  <a:lnTo>
                    <a:pt x="5" y="217"/>
                  </a:lnTo>
                  <a:lnTo>
                    <a:pt x="4" y="214"/>
                  </a:lnTo>
                  <a:lnTo>
                    <a:pt x="3" y="212"/>
                  </a:lnTo>
                  <a:lnTo>
                    <a:pt x="2" y="201"/>
                  </a:lnTo>
                  <a:lnTo>
                    <a:pt x="1" y="192"/>
                  </a:lnTo>
                  <a:lnTo>
                    <a:pt x="1" y="183"/>
                  </a:lnTo>
                  <a:lnTo>
                    <a:pt x="0" y="174"/>
                  </a:lnTo>
                  <a:lnTo>
                    <a:pt x="0" y="166"/>
                  </a:lnTo>
                  <a:lnTo>
                    <a:pt x="0" y="158"/>
                  </a:lnTo>
                  <a:lnTo>
                    <a:pt x="0" y="150"/>
                  </a:lnTo>
                  <a:lnTo>
                    <a:pt x="0" y="142"/>
                  </a:lnTo>
                  <a:lnTo>
                    <a:pt x="0" y="133"/>
                  </a:lnTo>
                  <a:lnTo>
                    <a:pt x="1" y="124"/>
                  </a:lnTo>
                  <a:lnTo>
                    <a:pt x="1" y="114"/>
                  </a:lnTo>
                  <a:lnTo>
                    <a:pt x="2" y="104"/>
                  </a:lnTo>
                  <a:lnTo>
                    <a:pt x="3" y="100"/>
                  </a:lnTo>
                  <a:lnTo>
                    <a:pt x="5" y="96"/>
                  </a:lnTo>
                  <a:lnTo>
                    <a:pt x="7" y="93"/>
                  </a:lnTo>
                  <a:lnTo>
                    <a:pt x="10" y="90"/>
                  </a:lnTo>
                  <a:lnTo>
                    <a:pt x="14" y="87"/>
                  </a:lnTo>
                  <a:lnTo>
                    <a:pt x="17" y="86"/>
                  </a:lnTo>
                  <a:lnTo>
                    <a:pt x="22" y="85"/>
                  </a:lnTo>
                  <a:lnTo>
                    <a:pt x="30" y="84"/>
                  </a:lnTo>
                  <a:lnTo>
                    <a:pt x="37" y="84"/>
                  </a:lnTo>
                  <a:lnTo>
                    <a:pt x="43" y="83"/>
                  </a:lnTo>
                  <a:lnTo>
                    <a:pt x="49" y="83"/>
                  </a:lnTo>
                  <a:lnTo>
                    <a:pt x="54" y="83"/>
                  </a:lnTo>
                  <a:lnTo>
                    <a:pt x="59" y="83"/>
                  </a:lnTo>
                  <a:lnTo>
                    <a:pt x="64" y="83"/>
                  </a:lnTo>
                  <a:close/>
                  <a:moveTo>
                    <a:pt x="67" y="0"/>
                  </a:moveTo>
                  <a:lnTo>
                    <a:pt x="72" y="0"/>
                  </a:lnTo>
                  <a:lnTo>
                    <a:pt x="77" y="1"/>
                  </a:lnTo>
                  <a:lnTo>
                    <a:pt x="82" y="3"/>
                  </a:lnTo>
                  <a:lnTo>
                    <a:pt x="86" y="6"/>
                  </a:lnTo>
                  <a:lnTo>
                    <a:pt x="90" y="9"/>
                  </a:lnTo>
                  <a:lnTo>
                    <a:pt x="93" y="12"/>
                  </a:lnTo>
                  <a:lnTo>
                    <a:pt x="96" y="16"/>
                  </a:lnTo>
                  <a:lnTo>
                    <a:pt x="99" y="21"/>
                  </a:lnTo>
                  <a:lnTo>
                    <a:pt x="101" y="25"/>
                  </a:lnTo>
                  <a:lnTo>
                    <a:pt x="102" y="30"/>
                  </a:lnTo>
                  <a:lnTo>
                    <a:pt x="102" y="36"/>
                  </a:lnTo>
                  <a:lnTo>
                    <a:pt x="102" y="41"/>
                  </a:lnTo>
                  <a:lnTo>
                    <a:pt x="101" y="46"/>
                  </a:lnTo>
                  <a:lnTo>
                    <a:pt x="99" y="51"/>
                  </a:lnTo>
                  <a:lnTo>
                    <a:pt x="96" y="55"/>
                  </a:lnTo>
                  <a:lnTo>
                    <a:pt x="93" y="59"/>
                  </a:lnTo>
                  <a:lnTo>
                    <a:pt x="90" y="63"/>
                  </a:lnTo>
                  <a:lnTo>
                    <a:pt x="86" y="66"/>
                  </a:lnTo>
                  <a:lnTo>
                    <a:pt x="82" y="68"/>
                  </a:lnTo>
                  <a:lnTo>
                    <a:pt x="77" y="70"/>
                  </a:lnTo>
                  <a:lnTo>
                    <a:pt x="72" y="71"/>
                  </a:lnTo>
                  <a:lnTo>
                    <a:pt x="67" y="71"/>
                  </a:lnTo>
                  <a:lnTo>
                    <a:pt x="61" y="71"/>
                  </a:lnTo>
                  <a:lnTo>
                    <a:pt x="56" y="70"/>
                  </a:lnTo>
                  <a:lnTo>
                    <a:pt x="52" y="68"/>
                  </a:lnTo>
                  <a:lnTo>
                    <a:pt x="47" y="66"/>
                  </a:lnTo>
                  <a:lnTo>
                    <a:pt x="43" y="63"/>
                  </a:lnTo>
                  <a:lnTo>
                    <a:pt x="40" y="59"/>
                  </a:lnTo>
                  <a:lnTo>
                    <a:pt x="37" y="55"/>
                  </a:lnTo>
                  <a:lnTo>
                    <a:pt x="34" y="51"/>
                  </a:lnTo>
                  <a:lnTo>
                    <a:pt x="33" y="46"/>
                  </a:lnTo>
                  <a:lnTo>
                    <a:pt x="31" y="41"/>
                  </a:lnTo>
                  <a:lnTo>
                    <a:pt x="31" y="36"/>
                  </a:lnTo>
                  <a:lnTo>
                    <a:pt x="31" y="30"/>
                  </a:lnTo>
                  <a:lnTo>
                    <a:pt x="33" y="25"/>
                  </a:lnTo>
                  <a:lnTo>
                    <a:pt x="34" y="21"/>
                  </a:lnTo>
                  <a:lnTo>
                    <a:pt x="37" y="16"/>
                  </a:lnTo>
                  <a:lnTo>
                    <a:pt x="40" y="12"/>
                  </a:lnTo>
                  <a:lnTo>
                    <a:pt x="43" y="9"/>
                  </a:lnTo>
                  <a:lnTo>
                    <a:pt x="47" y="6"/>
                  </a:lnTo>
                  <a:lnTo>
                    <a:pt x="52" y="3"/>
                  </a:lnTo>
                  <a:lnTo>
                    <a:pt x="56" y="1"/>
                  </a:lnTo>
                  <a:lnTo>
                    <a:pt x="61"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896" name="Group 131"/>
          <p:cNvGrpSpPr>
            <a:grpSpLocks/>
          </p:cNvGrpSpPr>
          <p:nvPr/>
        </p:nvGrpSpPr>
        <p:grpSpPr bwMode="auto">
          <a:xfrm>
            <a:off x="2764946" y="1144080"/>
            <a:ext cx="493713" cy="452438"/>
            <a:chOff x="3516" y="3661"/>
            <a:chExt cx="311" cy="285"/>
          </a:xfrm>
        </p:grpSpPr>
        <p:sp>
          <p:nvSpPr>
            <p:cNvPr id="36936" name="Freeform 129"/>
            <p:cNvSpPr>
              <a:spLocks noEditPoints="1"/>
            </p:cNvSpPr>
            <p:nvPr/>
          </p:nvSpPr>
          <p:spPr bwMode="auto">
            <a:xfrm>
              <a:off x="3596" y="3661"/>
              <a:ext cx="231" cy="214"/>
            </a:xfrm>
            <a:custGeom>
              <a:avLst/>
              <a:gdLst>
                <a:gd name="T0" fmla="*/ 91 w 231"/>
                <a:gd name="T1" fmla="*/ 182 h 214"/>
                <a:gd name="T2" fmla="*/ 140 w 231"/>
                <a:gd name="T3" fmla="*/ 182 h 214"/>
                <a:gd name="T4" fmla="*/ 140 w 231"/>
                <a:gd name="T5" fmla="*/ 201 h 214"/>
                <a:gd name="T6" fmla="*/ 156 w 231"/>
                <a:gd name="T7" fmla="*/ 201 h 214"/>
                <a:gd name="T8" fmla="*/ 158 w 231"/>
                <a:gd name="T9" fmla="*/ 201 h 214"/>
                <a:gd name="T10" fmla="*/ 160 w 231"/>
                <a:gd name="T11" fmla="*/ 202 h 214"/>
                <a:gd name="T12" fmla="*/ 162 w 231"/>
                <a:gd name="T13" fmla="*/ 204 h 214"/>
                <a:gd name="T14" fmla="*/ 162 w 231"/>
                <a:gd name="T15" fmla="*/ 207 h 214"/>
                <a:gd name="T16" fmla="*/ 163 w 231"/>
                <a:gd name="T17" fmla="*/ 210 h 214"/>
                <a:gd name="T18" fmla="*/ 163 w 231"/>
                <a:gd name="T19" fmla="*/ 214 h 214"/>
                <a:gd name="T20" fmla="*/ 68 w 231"/>
                <a:gd name="T21" fmla="*/ 214 h 214"/>
                <a:gd name="T22" fmla="*/ 68 w 231"/>
                <a:gd name="T23" fmla="*/ 210 h 214"/>
                <a:gd name="T24" fmla="*/ 69 w 231"/>
                <a:gd name="T25" fmla="*/ 207 h 214"/>
                <a:gd name="T26" fmla="*/ 70 w 231"/>
                <a:gd name="T27" fmla="*/ 204 h 214"/>
                <a:gd name="T28" fmla="*/ 71 w 231"/>
                <a:gd name="T29" fmla="*/ 202 h 214"/>
                <a:gd name="T30" fmla="*/ 73 w 231"/>
                <a:gd name="T31" fmla="*/ 201 h 214"/>
                <a:gd name="T32" fmla="*/ 76 w 231"/>
                <a:gd name="T33" fmla="*/ 201 h 214"/>
                <a:gd name="T34" fmla="*/ 91 w 231"/>
                <a:gd name="T35" fmla="*/ 201 h 214"/>
                <a:gd name="T36" fmla="*/ 91 w 231"/>
                <a:gd name="T37" fmla="*/ 182 h 214"/>
                <a:gd name="T38" fmla="*/ 12 w 231"/>
                <a:gd name="T39" fmla="*/ 0 h 214"/>
                <a:gd name="T40" fmla="*/ 219 w 231"/>
                <a:gd name="T41" fmla="*/ 0 h 214"/>
                <a:gd name="T42" fmla="*/ 223 w 231"/>
                <a:gd name="T43" fmla="*/ 1 h 214"/>
                <a:gd name="T44" fmla="*/ 226 w 231"/>
                <a:gd name="T45" fmla="*/ 2 h 214"/>
                <a:gd name="T46" fmla="*/ 228 w 231"/>
                <a:gd name="T47" fmla="*/ 4 h 214"/>
                <a:gd name="T48" fmla="*/ 230 w 231"/>
                <a:gd name="T49" fmla="*/ 6 h 214"/>
                <a:gd name="T50" fmla="*/ 231 w 231"/>
                <a:gd name="T51" fmla="*/ 8 h 214"/>
                <a:gd name="T52" fmla="*/ 231 w 231"/>
                <a:gd name="T53" fmla="*/ 11 h 214"/>
                <a:gd name="T54" fmla="*/ 231 w 231"/>
                <a:gd name="T55" fmla="*/ 157 h 214"/>
                <a:gd name="T56" fmla="*/ 231 w 231"/>
                <a:gd name="T57" fmla="*/ 159 h 214"/>
                <a:gd name="T58" fmla="*/ 230 w 231"/>
                <a:gd name="T59" fmla="*/ 162 h 214"/>
                <a:gd name="T60" fmla="*/ 228 w 231"/>
                <a:gd name="T61" fmla="*/ 164 h 214"/>
                <a:gd name="T62" fmla="*/ 226 w 231"/>
                <a:gd name="T63" fmla="*/ 166 h 214"/>
                <a:gd name="T64" fmla="*/ 223 w 231"/>
                <a:gd name="T65" fmla="*/ 167 h 214"/>
                <a:gd name="T66" fmla="*/ 219 w 231"/>
                <a:gd name="T67" fmla="*/ 167 h 214"/>
                <a:gd name="T68" fmla="*/ 65 w 231"/>
                <a:gd name="T69" fmla="*/ 167 h 214"/>
                <a:gd name="T70" fmla="*/ 65 w 231"/>
                <a:gd name="T71" fmla="*/ 158 h 214"/>
                <a:gd name="T72" fmla="*/ 64 w 231"/>
                <a:gd name="T73" fmla="*/ 149 h 214"/>
                <a:gd name="T74" fmla="*/ 64 w 231"/>
                <a:gd name="T75" fmla="*/ 139 h 214"/>
                <a:gd name="T76" fmla="*/ 64 w 231"/>
                <a:gd name="T77" fmla="*/ 139 h 214"/>
                <a:gd name="T78" fmla="*/ 63 w 231"/>
                <a:gd name="T79" fmla="*/ 138 h 214"/>
                <a:gd name="T80" fmla="*/ 211 w 231"/>
                <a:gd name="T81" fmla="*/ 138 h 214"/>
                <a:gd name="T82" fmla="*/ 211 w 231"/>
                <a:gd name="T83" fmla="*/ 20 h 214"/>
                <a:gd name="T84" fmla="*/ 19 w 231"/>
                <a:gd name="T85" fmla="*/ 20 h 214"/>
                <a:gd name="T86" fmla="*/ 19 w 231"/>
                <a:gd name="T87" fmla="*/ 35 h 214"/>
                <a:gd name="T88" fmla="*/ 15 w 231"/>
                <a:gd name="T89" fmla="*/ 32 h 214"/>
                <a:gd name="T90" fmla="*/ 10 w 231"/>
                <a:gd name="T91" fmla="*/ 29 h 214"/>
                <a:gd name="T92" fmla="*/ 5 w 231"/>
                <a:gd name="T93" fmla="*/ 26 h 214"/>
                <a:gd name="T94" fmla="*/ 0 w 231"/>
                <a:gd name="T95" fmla="*/ 24 h 214"/>
                <a:gd name="T96" fmla="*/ 0 w 231"/>
                <a:gd name="T97" fmla="*/ 11 h 214"/>
                <a:gd name="T98" fmla="*/ 0 w 231"/>
                <a:gd name="T99" fmla="*/ 8 h 214"/>
                <a:gd name="T100" fmla="*/ 2 w 231"/>
                <a:gd name="T101" fmla="*/ 6 h 214"/>
                <a:gd name="T102" fmla="*/ 3 w 231"/>
                <a:gd name="T103" fmla="*/ 4 h 214"/>
                <a:gd name="T104" fmla="*/ 6 w 231"/>
                <a:gd name="T105" fmla="*/ 2 h 214"/>
                <a:gd name="T106" fmla="*/ 9 w 231"/>
                <a:gd name="T107" fmla="*/ 1 h 214"/>
                <a:gd name="T108" fmla="*/ 12 w 231"/>
                <a:gd name="T109"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1" h="214">
                  <a:moveTo>
                    <a:pt x="91" y="182"/>
                  </a:moveTo>
                  <a:lnTo>
                    <a:pt x="140" y="182"/>
                  </a:lnTo>
                  <a:lnTo>
                    <a:pt x="140" y="201"/>
                  </a:lnTo>
                  <a:lnTo>
                    <a:pt x="156" y="201"/>
                  </a:lnTo>
                  <a:lnTo>
                    <a:pt x="158" y="201"/>
                  </a:lnTo>
                  <a:lnTo>
                    <a:pt x="160" y="202"/>
                  </a:lnTo>
                  <a:lnTo>
                    <a:pt x="162" y="204"/>
                  </a:lnTo>
                  <a:lnTo>
                    <a:pt x="162" y="207"/>
                  </a:lnTo>
                  <a:lnTo>
                    <a:pt x="163" y="210"/>
                  </a:lnTo>
                  <a:lnTo>
                    <a:pt x="163" y="214"/>
                  </a:lnTo>
                  <a:lnTo>
                    <a:pt x="68" y="214"/>
                  </a:lnTo>
                  <a:lnTo>
                    <a:pt x="68" y="210"/>
                  </a:lnTo>
                  <a:lnTo>
                    <a:pt x="69" y="207"/>
                  </a:lnTo>
                  <a:lnTo>
                    <a:pt x="70" y="204"/>
                  </a:lnTo>
                  <a:lnTo>
                    <a:pt x="71" y="202"/>
                  </a:lnTo>
                  <a:lnTo>
                    <a:pt x="73" y="201"/>
                  </a:lnTo>
                  <a:lnTo>
                    <a:pt x="76" y="201"/>
                  </a:lnTo>
                  <a:lnTo>
                    <a:pt x="91" y="201"/>
                  </a:lnTo>
                  <a:lnTo>
                    <a:pt x="91" y="182"/>
                  </a:lnTo>
                  <a:close/>
                  <a:moveTo>
                    <a:pt x="12" y="0"/>
                  </a:moveTo>
                  <a:lnTo>
                    <a:pt x="219" y="0"/>
                  </a:lnTo>
                  <a:lnTo>
                    <a:pt x="223" y="1"/>
                  </a:lnTo>
                  <a:lnTo>
                    <a:pt x="226" y="2"/>
                  </a:lnTo>
                  <a:lnTo>
                    <a:pt x="228" y="4"/>
                  </a:lnTo>
                  <a:lnTo>
                    <a:pt x="230" y="6"/>
                  </a:lnTo>
                  <a:lnTo>
                    <a:pt x="231" y="8"/>
                  </a:lnTo>
                  <a:lnTo>
                    <a:pt x="231" y="11"/>
                  </a:lnTo>
                  <a:lnTo>
                    <a:pt x="231" y="157"/>
                  </a:lnTo>
                  <a:lnTo>
                    <a:pt x="231" y="159"/>
                  </a:lnTo>
                  <a:lnTo>
                    <a:pt x="230" y="162"/>
                  </a:lnTo>
                  <a:lnTo>
                    <a:pt x="228" y="164"/>
                  </a:lnTo>
                  <a:lnTo>
                    <a:pt x="226" y="166"/>
                  </a:lnTo>
                  <a:lnTo>
                    <a:pt x="223" y="167"/>
                  </a:lnTo>
                  <a:lnTo>
                    <a:pt x="219" y="167"/>
                  </a:lnTo>
                  <a:lnTo>
                    <a:pt x="65" y="167"/>
                  </a:lnTo>
                  <a:lnTo>
                    <a:pt x="65" y="158"/>
                  </a:lnTo>
                  <a:lnTo>
                    <a:pt x="64" y="149"/>
                  </a:lnTo>
                  <a:lnTo>
                    <a:pt x="64" y="139"/>
                  </a:lnTo>
                  <a:lnTo>
                    <a:pt x="64" y="139"/>
                  </a:lnTo>
                  <a:lnTo>
                    <a:pt x="63" y="138"/>
                  </a:lnTo>
                  <a:lnTo>
                    <a:pt x="211" y="138"/>
                  </a:lnTo>
                  <a:lnTo>
                    <a:pt x="211" y="20"/>
                  </a:lnTo>
                  <a:lnTo>
                    <a:pt x="19" y="20"/>
                  </a:lnTo>
                  <a:lnTo>
                    <a:pt x="19" y="35"/>
                  </a:lnTo>
                  <a:lnTo>
                    <a:pt x="15" y="32"/>
                  </a:lnTo>
                  <a:lnTo>
                    <a:pt x="10" y="29"/>
                  </a:lnTo>
                  <a:lnTo>
                    <a:pt x="5" y="26"/>
                  </a:lnTo>
                  <a:lnTo>
                    <a:pt x="0" y="24"/>
                  </a:lnTo>
                  <a:lnTo>
                    <a:pt x="0" y="11"/>
                  </a:lnTo>
                  <a:lnTo>
                    <a:pt x="0" y="8"/>
                  </a:lnTo>
                  <a:lnTo>
                    <a:pt x="2" y="6"/>
                  </a:lnTo>
                  <a:lnTo>
                    <a:pt x="3" y="4"/>
                  </a:lnTo>
                  <a:lnTo>
                    <a:pt x="6" y="2"/>
                  </a:lnTo>
                  <a:lnTo>
                    <a:pt x="9" y="1"/>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37" name="Freeform 130"/>
            <p:cNvSpPr>
              <a:spLocks noEditPoints="1"/>
            </p:cNvSpPr>
            <p:nvPr/>
          </p:nvSpPr>
          <p:spPr bwMode="auto">
            <a:xfrm>
              <a:off x="3516" y="3698"/>
              <a:ext cx="132" cy="248"/>
            </a:xfrm>
            <a:custGeom>
              <a:avLst/>
              <a:gdLst>
                <a:gd name="T0" fmla="*/ 73 w 132"/>
                <a:gd name="T1" fmla="*/ 82 h 248"/>
                <a:gd name="T2" fmla="*/ 89 w 132"/>
                <a:gd name="T3" fmla="*/ 83 h 248"/>
                <a:gd name="T4" fmla="*/ 110 w 132"/>
                <a:gd name="T5" fmla="*/ 84 h 248"/>
                <a:gd name="T6" fmla="*/ 122 w 132"/>
                <a:gd name="T7" fmla="*/ 89 h 248"/>
                <a:gd name="T8" fmla="*/ 129 w 132"/>
                <a:gd name="T9" fmla="*/ 99 h 248"/>
                <a:gd name="T10" fmla="*/ 131 w 132"/>
                <a:gd name="T11" fmla="*/ 123 h 248"/>
                <a:gd name="T12" fmla="*/ 132 w 132"/>
                <a:gd name="T13" fmla="*/ 149 h 248"/>
                <a:gd name="T14" fmla="*/ 131 w 132"/>
                <a:gd name="T15" fmla="*/ 173 h 248"/>
                <a:gd name="T16" fmla="*/ 130 w 132"/>
                <a:gd name="T17" fmla="*/ 200 h 248"/>
                <a:gd name="T18" fmla="*/ 127 w 132"/>
                <a:gd name="T19" fmla="*/ 215 h 248"/>
                <a:gd name="T20" fmla="*/ 119 w 132"/>
                <a:gd name="T21" fmla="*/ 220 h 248"/>
                <a:gd name="T22" fmla="*/ 116 w 132"/>
                <a:gd name="T23" fmla="*/ 220 h 248"/>
                <a:gd name="T24" fmla="*/ 115 w 132"/>
                <a:gd name="T25" fmla="*/ 221 h 248"/>
                <a:gd name="T26" fmla="*/ 114 w 132"/>
                <a:gd name="T27" fmla="*/ 241 h 248"/>
                <a:gd name="T28" fmla="*/ 110 w 132"/>
                <a:gd name="T29" fmla="*/ 247 h 248"/>
                <a:gd name="T30" fmla="*/ 26 w 132"/>
                <a:gd name="T31" fmla="*/ 248 h 248"/>
                <a:gd name="T32" fmla="*/ 20 w 132"/>
                <a:gd name="T33" fmla="*/ 245 h 248"/>
                <a:gd name="T34" fmla="*/ 17 w 132"/>
                <a:gd name="T35" fmla="*/ 239 h 248"/>
                <a:gd name="T36" fmla="*/ 16 w 132"/>
                <a:gd name="T37" fmla="*/ 220 h 248"/>
                <a:gd name="T38" fmla="*/ 15 w 132"/>
                <a:gd name="T39" fmla="*/ 220 h 248"/>
                <a:gd name="T40" fmla="*/ 9 w 132"/>
                <a:gd name="T41" fmla="*/ 219 h 248"/>
                <a:gd name="T42" fmla="*/ 3 w 132"/>
                <a:gd name="T43" fmla="*/ 213 h 248"/>
                <a:gd name="T44" fmla="*/ 1 w 132"/>
                <a:gd name="T45" fmla="*/ 190 h 248"/>
                <a:gd name="T46" fmla="*/ 0 w 132"/>
                <a:gd name="T47" fmla="*/ 165 h 248"/>
                <a:gd name="T48" fmla="*/ 0 w 132"/>
                <a:gd name="T49" fmla="*/ 140 h 248"/>
                <a:gd name="T50" fmla="*/ 1 w 132"/>
                <a:gd name="T51" fmla="*/ 114 h 248"/>
                <a:gd name="T52" fmla="*/ 4 w 132"/>
                <a:gd name="T53" fmla="*/ 95 h 248"/>
                <a:gd name="T54" fmla="*/ 13 w 132"/>
                <a:gd name="T55" fmla="*/ 87 h 248"/>
                <a:gd name="T56" fmla="*/ 29 w 132"/>
                <a:gd name="T57" fmla="*/ 83 h 248"/>
                <a:gd name="T58" fmla="*/ 49 w 132"/>
                <a:gd name="T59" fmla="*/ 82 h 248"/>
                <a:gd name="T60" fmla="*/ 63 w 132"/>
                <a:gd name="T61" fmla="*/ 82 h 248"/>
                <a:gd name="T62" fmla="*/ 77 w 132"/>
                <a:gd name="T63" fmla="*/ 1 h 248"/>
                <a:gd name="T64" fmla="*/ 90 w 132"/>
                <a:gd name="T65" fmla="*/ 8 h 248"/>
                <a:gd name="T66" fmla="*/ 99 w 132"/>
                <a:gd name="T67" fmla="*/ 20 h 248"/>
                <a:gd name="T68" fmla="*/ 102 w 132"/>
                <a:gd name="T69" fmla="*/ 35 h 248"/>
                <a:gd name="T70" fmla="*/ 99 w 132"/>
                <a:gd name="T71" fmla="*/ 50 h 248"/>
                <a:gd name="T72" fmla="*/ 90 w 132"/>
                <a:gd name="T73" fmla="*/ 62 h 248"/>
                <a:gd name="T74" fmla="*/ 77 w 132"/>
                <a:gd name="T75" fmla="*/ 69 h 248"/>
                <a:gd name="T76" fmla="*/ 61 w 132"/>
                <a:gd name="T77" fmla="*/ 70 h 248"/>
                <a:gd name="T78" fmla="*/ 47 w 132"/>
                <a:gd name="T79" fmla="*/ 65 h 248"/>
                <a:gd name="T80" fmla="*/ 36 w 132"/>
                <a:gd name="T81" fmla="*/ 55 h 248"/>
                <a:gd name="T82" fmla="*/ 31 w 132"/>
                <a:gd name="T83" fmla="*/ 40 h 248"/>
                <a:gd name="T84" fmla="*/ 32 w 132"/>
                <a:gd name="T85" fmla="*/ 25 h 248"/>
                <a:gd name="T86" fmla="*/ 39 w 132"/>
                <a:gd name="T87" fmla="*/ 12 h 248"/>
                <a:gd name="T88" fmla="*/ 51 w 132"/>
                <a:gd name="T89" fmla="*/ 3 h 248"/>
                <a:gd name="T90" fmla="*/ 66 w 132"/>
                <a:gd name="T9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 h="248">
                  <a:moveTo>
                    <a:pt x="63" y="82"/>
                  </a:moveTo>
                  <a:lnTo>
                    <a:pt x="68" y="82"/>
                  </a:lnTo>
                  <a:lnTo>
                    <a:pt x="73" y="82"/>
                  </a:lnTo>
                  <a:lnTo>
                    <a:pt x="78" y="82"/>
                  </a:lnTo>
                  <a:lnTo>
                    <a:pt x="83" y="82"/>
                  </a:lnTo>
                  <a:lnTo>
                    <a:pt x="89" y="83"/>
                  </a:lnTo>
                  <a:lnTo>
                    <a:pt x="95" y="83"/>
                  </a:lnTo>
                  <a:lnTo>
                    <a:pt x="102" y="83"/>
                  </a:lnTo>
                  <a:lnTo>
                    <a:pt x="110" y="84"/>
                  </a:lnTo>
                  <a:lnTo>
                    <a:pt x="114" y="85"/>
                  </a:lnTo>
                  <a:lnTo>
                    <a:pt x="118" y="87"/>
                  </a:lnTo>
                  <a:lnTo>
                    <a:pt x="122" y="89"/>
                  </a:lnTo>
                  <a:lnTo>
                    <a:pt x="125" y="92"/>
                  </a:lnTo>
                  <a:lnTo>
                    <a:pt x="127" y="95"/>
                  </a:lnTo>
                  <a:lnTo>
                    <a:pt x="129" y="99"/>
                  </a:lnTo>
                  <a:lnTo>
                    <a:pt x="130" y="103"/>
                  </a:lnTo>
                  <a:lnTo>
                    <a:pt x="130" y="114"/>
                  </a:lnTo>
                  <a:lnTo>
                    <a:pt x="131" y="123"/>
                  </a:lnTo>
                  <a:lnTo>
                    <a:pt x="131" y="132"/>
                  </a:lnTo>
                  <a:lnTo>
                    <a:pt x="132" y="140"/>
                  </a:lnTo>
                  <a:lnTo>
                    <a:pt x="132" y="149"/>
                  </a:lnTo>
                  <a:lnTo>
                    <a:pt x="132" y="157"/>
                  </a:lnTo>
                  <a:lnTo>
                    <a:pt x="132" y="165"/>
                  </a:lnTo>
                  <a:lnTo>
                    <a:pt x="131" y="173"/>
                  </a:lnTo>
                  <a:lnTo>
                    <a:pt x="131" y="181"/>
                  </a:lnTo>
                  <a:lnTo>
                    <a:pt x="130" y="190"/>
                  </a:lnTo>
                  <a:lnTo>
                    <a:pt x="130" y="200"/>
                  </a:lnTo>
                  <a:lnTo>
                    <a:pt x="129" y="210"/>
                  </a:lnTo>
                  <a:lnTo>
                    <a:pt x="128" y="213"/>
                  </a:lnTo>
                  <a:lnTo>
                    <a:pt x="127" y="215"/>
                  </a:lnTo>
                  <a:lnTo>
                    <a:pt x="124" y="217"/>
                  </a:lnTo>
                  <a:lnTo>
                    <a:pt x="122" y="219"/>
                  </a:lnTo>
                  <a:lnTo>
                    <a:pt x="119" y="220"/>
                  </a:lnTo>
                  <a:lnTo>
                    <a:pt x="117" y="220"/>
                  </a:lnTo>
                  <a:lnTo>
                    <a:pt x="117" y="220"/>
                  </a:lnTo>
                  <a:lnTo>
                    <a:pt x="116" y="220"/>
                  </a:lnTo>
                  <a:lnTo>
                    <a:pt x="116" y="220"/>
                  </a:lnTo>
                  <a:lnTo>
                    <a:pt x="116" y="220"/>
                  </a:lnTo>
                  <a:lnTo>
                    <a:pt x="115" y="221"/>
                  </a:lnTo>
                  <a:lnTo>
                    <a:pt x="114" y="221"/>
                  </a:lnTo>
                  <a:lnTo>
                    <a:pt x="114" y="239"/>
                  </a:lnTo>
                  <a:lnTo>
                    <a:pt x="114" y="241"/>
                  </a:lnTo>
                  <a:lnTo>
                    <a:pt x="113" y="244"/>
                  </a:lnTo>
                  <a:lnTo>
                    <a:pt x="111" y="245"/>
                  </a:lnTo>
                  <a:lnTo>
                    <a:pt x="110" y="247"/>
                  </a:lnTo>
                  <a:lnTo>
                    <a:pt x="108" y="248"/>
                  </a:lnTo>
                  <a:lnTo>
                    <a:pt x="105" y="248"/>
                  </a:lnTo>
                  <a:lnTo>
                    <a:pt x="26" y="248"/>
                  </a:lnTo>
                  <a:lnTo>
                    <a:pt x="24" y="248"/>
                  </a:lnTo>
                  <a:lnTo>
                    <a:pt x="22" y="247"/>
                  </a:lnTo>
                  <a:lnTo>
                    <a:pt x="20" y="245"/>
                  </a:lnTo>
                  <a:lnTo>
                    <a:pt x="19" y="244"/>
                  </a:lnTo>
                  <a:lnTo>
                    <a:pt x="18" y="241"/>
                  </a:lnTo>
                  <a:lnTo>
                    <a:pt x="17" y="239"/>
                  </a:lnTo>
                  <a:lnTo>
                    <a:pt x="17" y="221"/>
                  </a:lnTo>
                  <a:lnTo>
                    <a:pt x="16" y="221"/>
                  </a:lnTo>
                  <a:lnTo>
                    <a:pt x="16" y="220"/>
                  </a:lnTo>
                  <a:lnTo>
                    <a:pt x="16" y="220"/>
                  </a:lnTo>
                  <a:lnTo>
                    <a:pt x="15" y="220"/>
                  </a:lnTo>
                  <a:lnTo>
                    <a:pt x="15" y="220"/>
                  </a:lnTo>
                  <a:lnTo>
                    <a:pt x="14" y="220"/>
                  </a:lnTo>
                  <a:lnTo>
                    <a:pt x="12" y="220"/>
                  </a:lnTo>
                  <a:lnTo>
                    <a:pt x="9" y="219"/>
                  </a:lnTo>
                  <a:lnTo>
                    <a:pt x="7" y="217"/>
                  </a:lnTo>
                  <a:lnTo>
                    <a:pt x="5" y="215"/>
                  </a:lnTo>
                  <a:lnTo>
                    <a:pt x="3" y="213"/>
                  </a:lnTo>
                  <a:lnTo>
                    <a:pt x="3" y="210"/>
                  </a:lnTo>
                  <a:lnTo>
                    <a:pt x="2" y="200"/>
                  </a:lnTo>
                  <a:lnTo>
                    <a:pt x="1" y="190"/>
                  </a:lnTo>
                  <a:lnTo>
                    <a:pt x="0" y="181"/>
                  </a:lnTo>
                  <a:lnTo>
                    <a:pt x="0" y="173"/>
                  </a:lnTo>
                  <a:lnTo>
                    <a:pt x="0" y="165"/>
                  </a:lnTo>
                  <a:lnTo>
                    <a:pt x="0" y="157"/>
                  </a:lnTo>
                  <a:lnTo>
                    <a:pt x="0" y="149"/>
                  </a:lnTo>
                  <a:lnTo>
                    <a:pt x="0" y="140"/>
                  </a:lnTo>
                  <a:lnTo>
                    <a:pt x="0" y="132"/>
                  </a:lnTo>
                  <a:lnTo>
                    <a:pt x="0" y="123"/>
                  </a:lnTo>
                  <a:lnTo>
                    <a:pt x="1" y="114"/>
                  </a:lnTo>
                  <a:lnTo>
                    <a:pt x="2" y="103"/>
                  </a:lnTo>
                  <a:lnTo>
                    <a:pt x="3" y="99"/>
                  </a:lnTo>
                  <a:lnTo>
                    <a:pt x="4" y="95"/>
                  </a:lnTo>
                  <a:lnTo>
                    <a:pt x="7" y="92"/>
                  </a:lnTo>
                  <a:lnTo>
                    <a:pt x="10" y="89"/>
                  </a:lnTo>
                  <a:lnTo>
                    <a:pt x="13" y="87"/>
                  </a:lnTo>
                  <a:lnTo>
                    <a:pt x="17" y="85"/>
                  </a:lnTo>
                  <a:lnTo>
                    <a:pt x="21" y="84"/>
                  </a:lnTo>
                  <a:lnTo>
                    <a:pt x="29" y="83"/>
                  </a:lnTo>
                  <a:lnTo>
                    <a:pt x="36" y="83"/>
                  </a:lnTo>
                  <a:lnTo>
                    <a:pt x="43" y="83"/>
                  </a:lnTo>
                  <a:lnTo>
                    <a:pt x="49" y="82"/>
                  </a:lnTo>
                  <a:lnTo>
                    <a:pt x="54" y="82"/>
                  </a:lnTo>
                  <a:lnTo>
                    <a:pt x="59" y="82"/>
                  </a:lnTo>
                  <a:lnTo>
                    <a:pt x="63" y="82"/>
                  </a:lnTo>
                  <a:close/>
                  <a:moveTo>
                    <a:pt x="66" y="0"/>
                  </a:moveTo>
                  <a:lnTo>
                    <a:pt x="72" y="0"/>
                  </a:lnTo>
                  <a:lnTo>
                    <a:pt x="77" y="1"/>
                  </a:lnTo>
                  <a:lnTo>
                    <a:pt x="81" y="3"/>
                  </a:lnTo>
                  <a:lnTo>
                    <a:pt x="86" y="5"/>
                  </a:lnTo>
                  <a:lnTo>
                    <a:pt x="90" y="8"/>
                  </a:lnTo>
                  <a:lnTo>
                    <a:pt x="93" y="12"/>
                  </a:lnTo>
                  <a:lnTo>
                    <a:pt x="96" y="16"/>
                  </a:lnTo>
                  <a:lnTo>
                    <a:pt x="99" y="20"/>
                  </a:lnTo>
                  <a:lnTo>
                    <a:pt x="100" y="25"/>
                  </a:lnTo>
                  <a:lnTo>
                    <a:pt x="101" y="30"/>
                  </a:lnTo>
                  <a:lnTo>
                    <a:pt x="102" y="35"/>
                  </a:lnTo>
                  <a:lnTo>
                    <a:pt x="101" y="40"/>
                  </a:lnTo>
                  <a:lnTo>
                    <a:pt x="100" y="45"/>
                  </a:lnTo>
                  <a:lnTo>
                    <a:pt x="99" y="50"/>
                  </a:lnTo>
                  <a:lnTo>
                    <a:pt x="96" y="55"/>
                  </a:lnTo>
                  <a:lnTo>
                    <a:pt x="93" y="58"/>
                  </a:lnTo>
                  <a:lnTo>
                    <a:pt x="90" y="62"/>
                  </a:lnTo>
                  <a:lnTo>
                    <a:pt x="86" y="65"/>
                  </a:lnTo>
                  <a:lnTo>
                    <a:pt x="81" y="67"/>
                  </a:lnTo>
                  <a:lnTo>
                    <a:pt x="77" y="69"/>
                  </a:lnTo>
                  <a:lnTo>
                    <a:pt x="72" y="70"/>
                  </a:lnTo>
                  <a:lnTo>
                    <a:pt x="66" y="71"/>
                  </a:lnTo>
                  <a:lnTo>
                    <a:pt x="61" y="70"/>
                  </a:lnTo>
                  <a:lnTo>
                    <a:pt x="56" y="69"/>
                  </a:lnTo>
                  <a:lnTo>
                    <a:pt x="51" y="67"/>
                  </a:lnTo>
                  <a:lnTo>
                    <a:pt x="47" y="65"/>
                  </a:lnTo>
                  <a:lnTo>
                    <a:pt x="43" y="62"/>
                  </a:lnTo>
                  <a:lnTo>
                    <a:pt x="39" y="58"/>
                  </a:lnTo>
                  <a:lnTo>
                    <a:pt x="36" y="55"/>
                  </a:lnTo>
                  <a:lnTo>
                    <a:pt x="34" y="50"/>
                  </a:lnTo>
                  <a:lnTo>
                    <a:pt x="32" y="45"/>
                  </a:lnTo>
                  <a:lnTo>
                    <a:pt x="31" y="40"/>
                  </a:lnTo>
                  <a:lnTo>
                    <a:pt x="31" y="35"/>
                  </a:lnTo>
                  <a:lnTo>
                    <a:pt x="31" y="30"/>
                  </a:lnTo>
                  <a:lnTo>
                    <a:pt x="32" y="25"/>
                  </a:lnTo>
                  <a:lnTo>
                    <a:pt x="34" y="20"/>
                  </a:lnTo>
                  <a:lnTo>
                    <a:pt x="36" y="16"/>
                  </a:lnTo>
                  <a:lnTo>
                    <a:pt x="39" y="12"/>
                  </a:lnTo>
                  <a:lnTo>
                    <a:pt x="43" y="8"/>
                  </a:lnTo>
                  <a:lnTo>
                    <a:pt x="47" y="5"/>
                  </a:lnTo>
                  <a:lnTo>
                    <a:pt x="51" y="3"/>
                  </a:lnTo>
                  <a:lnTo>
                    <a:pt x="56" y="1"/>
                  </a:lnTo>
                  <a:lnTo>
                    <a:pt x="61" y="0"/>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901" name="Freeform 136"/>
          <p:cNvSpPr>
            <a:spLocks/>
          </p:cNvSpPr>
          <p:nvPr/>
        </p:nvSpPr>
        <p:spPr bwMode="auto">
          <a:xfrm flipH="1">
            <a:off x="4242688" y="5248713"/>
            <a:ext cx="1919464" cy="1036793"/>
          </a:xfrm>
          <a:custGeom>
            <a:avLst/>
            <a:gdLst>
              <a:gd name="T0" fmla="*/ 106 w 106"/>
              <a:gd name="T1" fmla="*/ 0 h 362"/>
              <a:gd name="T2" fmla="*/ 106 w 106"/>
              <a:gd name="T3" fmla="*/ 362 h 362"/>
              <a:gd name="T4" fmla="*/ 0 w 106"/>
              <a:gd name="T5" fmla="*/ 362 h 362"/>
            </a:gdLst>
            <a:ahLst/>
            <a:cxnLst>
              <a:cxn ang="0">
                <a:pos x="T0" y="T1"/>
              </a:cxn>
              <a:cxn ang="0">
                <a:pos x="T2" y="T3"/>
              </a:cxn>
              <a:cxn ang="0">
                <a:pos x="T4" y="T5"/>
              </a:cxn>
            </a:cxnLst>
            <a:rect l="0" t="0" r="r" b="b"/>
            <a:pathLst>
              <a:path w="106" h="362">
                <a:moveTo>
                  <a:pt x="106" y="0"/>
                </a:moveTo>
                <a:lnTo>
                  <a:pt x="106" y="362"/>
                </a:lnTo>
                <a:lnTo>
                  <a:pt x="0" y="362"/>
                </a:lnTo>
              </a:path>
            </a:pathLst>
          </a:custGeom>
          <a:noFill/>
          <a:ln w="11113" cap="rnd">
            <a:solidFill>
              <a:srgbClr val="FFFFFF"/>
            </a:solidFill>
            <a:prstDash val="solid"/>
            <a:round/>
            <a:headEnd type="none" w="med" len="med"/>
            <a:tailEnd type="arrow"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04" name="Freeform 139"/>
          <p:cNvSpPr>
            <a:spLocks/>
          </p:cNvSpPr>
          <p:nvPr/>
        </p:nvSpPr>
        <p:spPr bwMode="auto">
          <a:xfrm>
            <a:off x="1290711" y="-660737"/>
            <a:ext cx="44450" cy="44450"/>
          </a:xfrm>
          <a:custGeom>
            <a:avLst/>
            <a:gdLst>
              <a:gd name="T0" fmla="*/ 0 w 28"/>
              <a:gd name="T1" fmla="*/ 0 h 28"/>
              <a:gd name="T2" fmla="*/ 28 w 28"/>
              <a:gd name="T3" fmla="*/ 14 h 28"/>
              <a:gd name="T4" fmla="*/ 0 w 28"/>
              <a:gd name="T5" fmla="*/ 28 h 28"/>
              <a:gd name="T6" fmla="*/ 0 w 28"/>
              <a:gd name="T7" fmla="*/ 0 h 28"/>
            </a:gdLst>
            <a:ahLst/>
            <a:cxnLst>
              <a:cxn ang="0">
                <a:pos x="T0" y="T1"/>
              </a:cxn>
              <a:cxn ang="0">
                <a:pos x="T2" y="T3"/>
              </a:cxn>
              <a:cxn ang="0">
                <a:pos x="T4" y="T5"/>
              </a:cxn>
              <a:cxn ang="0">
                <a:pos x="T6" y="T7"/>
              </a:cxn>
            </a:cxnLst>
            <a:rect l="0" t="0" r="r" b="b"/>
            <a:pathLst>
              <a:path w="28" h="28">
                <a:moveTo>
                  <a:pt x="0" y="0"/>
                </a:moveTo>
                <a:lnTo>
                  <a:pt x="28" y="14"/>
                </a:lnTo>
                <a:lnTo>
                  <a:pt x="0" y="2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6905" name="Group 143"/>
          <p:cNvGrpSpPr>
            <a:grpSpLocks/>
          </p:cNvGrpSpPr>
          <p:nvPr/>
        </p:nvGrpSpPr>
        <p:grpSpPr bwMode="auto">
          <a:xfrm>
            <a:off x="7338359" y="2383955"/>
            <a:ext cx="431288" cy="384203"/>
            <a:chOff x="5511" y="2748"/>
            <a:chExt cx="144" cy="155"/>
          </a:xfrm>
        </p:grpSpPr>
        <p:sp>
          <p:nvSpPr>
            <p:cNvPr id="36933" name="Freeform 140"/>
            <p:cNvSpPr>
              <a:spLocks/>
            </p:cNvSpPr>
            <p:nvPr/>
          </p:nvSpPr>
          <p:spPr bwMode="auto">
            <a:xfrm>
              <a:off x="5511" y="2815"/>
              <a:ext cx="144" cy="88"/>
            </a:xfrm>
            <a:custGeom>
              <a:avLst/>
              <a:gdLst>
                <a:gd name="T0" fmla="*/ 72 w 144"/>
                <a:gd name="T1" fmla="*/ 0 h 88"/>
                <a:gd name="T2" fmla="*/ 73 w 144"/>
                <a:gd name="T3" fmla="*/ 0 h 88"/>
                <a:gd name="T4" fmla="*/ 74 w 144"/>
                <a:gd name="T5" fmla="*/ 1 h 88"/>
                <a:gd name="T6" fmla="*/ 75 w 144"/>
                <a:gd name="T7" fmla="*/ 1 h 88"/>
                <a:gd name="T8" fmla="*/ 142 w 144"/>
                <a:gd name="T9" fmla="*/ 42 h 88"/>
                <a:gd name="T10" fmla="*/ 143 w 144"/>
                <a:gd name="T11" fmla="*/ 43 h 88"/>
                <a:gd name="T12" fmla="*/ 144 w 144"/>
                <a:gd name="T13" fmla="*/ 43 h 88"/>
                <a:gd name="T14" fmla="*/ 144 w 144"/>
                <a:gd name="T15" fmla="*/ 44 h 88"/>
                <a:gd name="T16" fmla="*/ 144 w 144"/>
                <a:gd name="T17" fmla="*/ 45 h 88"/>
                <a:gd name="T18" fmla="*/ 143 w 144"/>
                <a:gd name="T19" fmla="*/ 46 h 88"/>
                <a:gd name="T20" fmla="*/ 142 w 144"/>
                <a:gd name="T21" fmla="*/ 47 h 88"/>
                <a:gd name="T22" fmla="*/ 75 w 144"/>
                <a:gd name="T23" fmla="*/ 88 h 88"/>
                <a:gd name="T24" fmla="*/ 74 w 144"/>
                <a:gd name="T25" fmla="*/ 88 h 88"/>
                <a:gd name="T26" fmla="*/ 73 w 144"/>
                <a:gd name="T27" fmla="*/ 88 h 88"/>
                <a:gd name="T28" fmla="*/ 72 w 144"/>
                <a:gd name="T29" fmla="*/ 88 h 88"/>
                <a:gd name="T30" fmla="*/ 71 w 144"/>
                <a:gd name="T31" fmla="*/ 88 h 88"/>
                <a:gd name="T32" fmla="*/ 70 w 144"/>
                <a:gd name="T33" fmla="*/ 88 h 88"/>
                <a:gd name="T34" fmla="*/ 69 w 144"/>
                <a:gd name="T35" fmla="*/ 88 h 88"/>
                <a:gd name="T36" fmla="*/ 1 w 144"/>
                <a:gd name="T37" fmla="*/ 47 h 88"/>
                <a:gd name="T38" fmla="*/ 0 w 144"/>
                <a:gd name="T39" fmla="*/ 46 h 88"/>
                <a:gd name="T40" fmla="*/ 0 w 144"/>
                <a:gd name="T41" fmla="*/ 45 h 88"/>
                <a:gd name="T42" fmla="*/ 0 w 144"/>
                <a:gd name="T43" fmla="*/ 45 h 88"/>
                <a:gd name="T44" fmla="*/ 0 w 144"/>
                <a:gd name="T45" fmla="*/ 44 h 88"/>
                <a:gd name="T46" fmla="*/ 0 w 144"/>
                <a:gd name="T47" fmla="*/ 43 h 88"/>
                <a:gd name="T48" fmla="*/ 0 w 144"/>
                <a:gd name="T49" fmla="*/ 42 h 88"/>
                <a:gd name="T50" fmla="*/ 1 w 144"/>
                <a:gd name="T51" fmla="*/ 42 h 88"/>
                <a:gd name="T52" fmla="*/ 69 w 144"/>
                <a:gd name="T53" fmla="*/ 1 h 88"/>
                <a:gd name="T54" fmla="*/ 70 w 144"/>
                <a:gd name="T55" fmla="*/ 1 h 88"/>
                <a:gd name="T56" fmla="*/ 71 w 144"/>
                <a:gd name="T57" fmla="*/ 0 h 88"/>
                <a:gd name="T58" fmla="*/ 72 w 144"/>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88">
                  <a:moveTo>
                    <a:pt x="72" y="0"/>
                  </a:moveTo>
                  <a:lnTo>
                    <a:pt x="73" y="0"/>
                  </a:lnTo>
                  <a:lnTo>
                    <a:pt x="74" y="1"/>
                  </a:lnTo>
                  <a:lnTo>
                    <a:pt x="75" y="1"/>
                  </a:lnTo>
                  <a:lnTo>
                    <a:pt x="142" y="42"/>
                  </a:lnTo>
                  <a:lnTo>
                    <a:pt x="143" y="43"/>
                  </a:lnTo>
                  <a:lnTo>
                    <a:pt x="144" y="43"/>
                  </a:lnTo>
                  <a:lnTo>
                    <a:pt x="144" y="44"/>
                  </a:lnTo>
                  <a:lnTo>
                    <a:pt x="144" y="45"/>
                  </a:lnTo>
                  <a:lnTo>
                    <a:pt x="143" y="46"/>
                  </a:lnTo>
                  <a:lnTo>
                    <a:pt x="142" y="47"/>
                  </a:lnTo>
                  <a:lnTo>
                    <a:pt x="75" y="88"/>
                  </a:lnTo>
                  <a:lnTo>
                    <a:pt x="74" y="88"/>
                  </a:lnTo>
                  <a:lnTo>
                    <a:pt x="73" y="88"/>
                  </a:lnTo>
                  <a:lnTo>
                    <a:pt x="72" y="88"/>
                  </a:lnTo>
                  <a:lnTo>
                    <a:pt x="71" y="88"/>
                  </a:lnTo>
                  <a:lnTo>
                    <a:pt x="70" y="88"/>
                  </a:lnTo>
                  <a:lnTo>
                    <a:pt x="69" y="88"/>
                  </a:lnTo>
                  <a:lnTo>
                    <a:pt x="1" y="47"/>
                  </a:lnTo>
                  <a:lnTo>
                    <a:pt x="0" y="46"/>
                  </a:lnTo>
                  <a:lnTo>
                    <a:pt x="0" y="45"/>
                  </a:lnTo>
                  <a:lnTo>
                    <a:pt x="0" y="45"/>
                  </a:lnTo>
                  <a:lnTo>
                    <a:pt x="0" y="44"/>
                  </a:lnTo>
                  <a:lnTo>
                    <a:pt x="0" y="43"/>
                  </a:lnTo>
                  <a:lnTo>
                    <a:pt x="0" y="42"/>
                  </a:lnTo>
                  <a:lnTo>
                    <a:pt x="1" y="42"/>
                  </a:lnTo>
                  <a:lnTo>
                    <a:pt x="69" y="1"/>
                  </a:lnTo>
                  <a:lnTo>
                    <a:pt x="70" y="1"/>
                  </a:lnTo>
                  <a:lnTo>
                    <a:pt x="71" y="0"/>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34" name="Freeform 141"/>
            <p:cNvSpPr>
              <a:spLocks/>
            </p:cNvSpPr>
            <p:nvPr/>
          </p:nvSpPr>
          <p:spPr bwMode="auto">
            <a:xfrm>
              <a:off x="5511" y="2783"/>
              <a:ext cx="144" cy="87"/>
            </a:xfrm>
            <a:custGeom>
              <a:avLst/>
              <a:gdLst>
                <a:gd name="T0" fmla="*/ 72 w 144"/>
                <a:gd name="T1" fmla="*/ 0 h 87"/>
                <a:gd name="T2" fmla="*/ 73 w 144"/>
                <a:gd name="T3" fmla="*/ 0 h 87"/>
                <a:gd name="T4" fmla="*/ 74 w 144"/>
                <a:gd name="T5" fmla="*/ 0 h 87"/>
                <a:gd name="T6" fmla="*/ 75 w 144"/>
                <a:gd name="T7" fmla="*/ 0 h 87"/>
                <a:gd name="T8" fmla="*/ 142 w 144"/>
                <a:gd name="T9" fmla="*/ 41 h 87"/>
                <a:gd name="T10" fmla="*/ 143 w 144"/>
                <a:gd name="T11" fmla="*/ 42 h 87"/>
                <a:gd name="T12" fmla="*/ 144 w 144"/>
                <a:gd name="T13" fmla="*/ 43 h 87"/>
                <a:gd name="T14" fmla="*/ 144 w 144"/>
                <a:gd name="T15" fmla="*/ 43 h 87"/>
                <a:gd name="T16" fmla="*/ 144 w 144"/>
                <a:gd name="T17" fmla="*/ 44 h 87"/>
                <a:gd name="T18" fmla="*/ 143 w 144"/>
                <a:gd name="T19" fmla="*/ 45 h 87"/>
                <a:gd name="T20" fmla="*/ 142 w 144"/>
                <a:gd name="T21" fmla="*/ 46 h 87"/>
                <a:gd name="T22" fmla="*/ 75 w 144"/>
                <a:gd name="T23" fmla="*/ 87 h 87"/>
                <a:gd name="T24" fmla="*/ 74 w 144"/>
                <a:gd name="T25" fmla="*/ 87 h 87"/>
                <a:gd name="T26" fmla="*/ 73 w 144"/>
                <a:gd name="T27" fmla="*/ 87 h 87"/>
                <a:gd name="T28" fmla="*/ 72 w 144"/>
                <a:gd name="T29" fmla="*/ 87 h 87"/>
                <a:gd name="T30" fmla="*/ 71 w 144"/>
                <a:gd name="T31" fmla="*/ 87 h 87"/>
                <a:gd name="T32" fmla="*/ 70 w 144"/>
                <a:gd name="T33" fmla="*/ 87 h 87"/>
                <a:gd name="T34" fmla="*/ 69 w 144"/>
                <a:gd name="T35" fmla="*/ 87 h 87"/>
                <a:gd name="T36" fmla="*/ 1 w 144"/>
                <a:gd name="T37" fmla="*/ 46 h 87"/>
                <a:gd name="T38" fmla="*/ 0 w 144"/>
                <a:gd name="T39" fmla="*/ 45 h 87"/>
                <a:gd name="T40" fmla="*/ 0 w 144"/>
                <a:gd name="T41" fmla="*/ 45 h 87"/>
                <a:gd name="T42" fmla="*/ 0 w 144"/>
                <a:gd name="T43" fmla="*/ 44 h 87"/>
                <a:gd name="T44" fmla="*/ 0 w 144"/>
                <a:gd name="T45" fmla="*/ 43 h 87"/>
                <a:gd name="T46" fmla="*/ 0 w 144"/>
                <a:gd name="T47" fmla="*/ 42 h 87"/>
                <a:gd name="T48" fmla="*/ 0 w 144"/>
                <a:gd name="T49" fmla="*/ 42 h 87"/>
                <a:gd name="T50" fmla="*/ 1 w 144"/>
                <a:gd name="T51" fmla="*/ 41 h 87"/>
                <a:gd name="T52" fmla="*/ 69 w 144"/>
                <a:gd name="T53" fmla="*/ 0 h 87"/>
                <a:gd name="T54" fmla="*/ 70 w 144"/>
                <a:gd name="T55" fmla="*/ 0 h 87"/>
                <a:gd name="T56" fmla="*/ 71 w 144"/>
                <a:gd name="T57" fmla="*/ 0 h 87"/>
                <a:gd name="T58" fmla="*/ 72 w 144"/>
                <a:gd name="T5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87">
                  <a:moveTo>
                    <a:pt x="72" y="0"/>
                  </a:moveTo>
                  <a:lnTo>
                    <a:pt x="73" y="0"/>
                  </a:lnTo>
                  <a:lnTo>
                    <a:pt x="74" y="0"/>
                  </a:lnTo>
                  <a:lnTo>
                    <a:pt x="75" y="0"/>
                  </a:lnTo>
                  <a:lnTo>
                    <a:pt x="142" y="41"/>
                  </a:lnTo>
                  <a:lnTo>
                    <a:pt x="143" y="42"/>
                  </a:lnTo>
                  <a:lnTo>
                    <a:pt x="144" y="43"/>
                  </a:lnTo>
                  <a:lnTo>
                    <a:pt x="144" y="43"/>
                  </a:lnTo>
                  <a:lnTo>
                    <a:pt x="144" y="44"/>
                  </a:lnTo>
                  <a:lnTo>
                    <a:pt x="143" y="45"/>
                  </a:lnTo>
                  <a:lnTo>
                    <a:pt x="142" y="46"/>
                  </a:lnTo>
                  <a:lnTo>
                    <a:pt x="75" y="87"/>
                  </a:lnTo>
                  <a:lnTo>
                    <a:pt x="74" y="87"/>
                  </a:lnTo>
                  <a:lnTo>
                    <a:pt x="73" y="87"/>
                  </a:lnTo>
                  <a:lnTo>
                    <a:pt x="72" y="87"/>
                  </a:lnTo>
                  <a:lnTo>
                    <a:pt x="71" y="87"/>
                  </a:lnTo>
                  <a:lnTo>
                    <a:pt x="70" y="87"/>
                  </a:lnTo>
                  <a:lnTo>
                    <a:pt x="69" y="87"/>
                  </a:lnTo>
                  <a:lnTo>
                    <a:pt x="1" y="46"/>
                  </a:lnTo>
                  <a:lnTo>
                    <a:pt x="0" y="45"/>
                  </a:lnTo>
                  <a:lnTo>
                    <a:pt x="0" y="45"/>
                  </a:lnTo>
                  <a:lnTo>
                    <a:pt x="0" y="44"/>
                  </a:lnTo>
                  <a:lnTo>
                    <a:pt x="0" y="43"/>
                  </a:lnTo>
                  <a:lnTo>
                    <a:pt x="0" y="42"/>
                  </a:lnTo>
                  <a:lnTo>
                    <a:pt x="0" y="42"/>
                  </a:lnTo>
                  <a:lnTo>
                    <a:pt x="1" y="41"/>
                  </a:lnTo>
                  <a:lnTo>
                    <a:pt x="69" y="0"/>
                  </a:lnTo>
                  <a:lnTo>
                    <a:pt x="70" y="0"/>
                  </a:lnTo>
                  <a:lnTo>
                    <a:pt x="71" y="0"/>
                  </a:lnTo>
                  <a:lnTo>
                    <a:pt x="7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35" name="Freeform 142"/>
            <p:cNvSpPr>
              <a:spLocks/>
            </p:cNvSpPr>
            <p:nvPr/>
          </p:nvSpPr>
          <p:spPr bwMode="auto">
            <a:xfrm>
              <a:off x="5511" y="2748"/>
              <a:ext cx="144" cy="88"/>
            </a:xfrm>
            <a:custGeom>
              <a:avLst/>
              <a:gdLst>
                <a:gd name="T0" fmla="*/ 72 w 144"/>
                <a:gd name="T1" fmla="*/ 0 h 88"/>
                <a:gd name="T2" fmla="*/ 73 w 144"/>
                <a:gd name="T3" fmla="*/ 0 h 88"/>
                <a:gd name="T4" fmla="*/ 74 w 144"/>
                <a:gd name="T5" fmla="*/ 0 h 88"/>
                <a:gd name="T6" fmla="*/ 75 w 144"/>
                <a:gd name="T7" fmla="*/ 1 h 88"/>
                <a:gd name="T8" fmla="*/ 142 w 144"/>
                <a:gd name="T9" fmla="*/ 42 h 88"/>
                <a:gd name="T10" fmla="*/ 143 w 144"/>
                <a:gd name="T11" fmla="*/ 42 h 88"/>
                <a:gd name="T12" fmla="*/ 144 w 144"/>
                <a:gd name="T13" fmla="*/ 43 h 88"/>
                <a:gd name="T14" fmla="*/ 144 w 144"/>
                <a:gd name="T15" fmla="*/ 44 h 88"/>
                <a:gd name="T16" fmla="*/ 144 w 144"/>
                <a:gd name="T17" fmla="*/ 45 h 88"/>
                <a:gd name="T18" fmla="*/ 143 w 144"/>
                <a:gd name="T19" fmla="*/ 46 h 88"/>
                <a:gd name="T20" fmla="*/ 142 w 144"/>
                <a:gd name="T21" fmla="*/ 46 h 88"/>
                <a:gd name="T22" fmla="*/ 75 w 144"/>
                <a:gd name="T23" fmla="*/ 87 h 88"/>
                <a:gd name="T24" fmla="*/ 74 w 144"/>
                <a:gd name="T25" fmla="*/ 88 h 88"/>
                <a:gd name="T26" fmla="*/ 73 w 144"/>
                <a:gd name="T27" fmla="*/ 88 h 88"/>
                <a:gd name="T28" fmla="*/ 72 w 144"/>
                <a:gd name="T29" fmla="*/ 88 h 88"/>
                <a:gd name="T30" fmla="*/ 71 w 144"/>
                <a:gd name="T31" fmla="*/ 88 h 88"/>
                <a:gd name="T32" fmla="*/ 70 w 144"/>
                <a:gd name="T33" fmla="*/ 88 h 88"/>
                <a:gd name="T34" fmla="*/ 69 w 144"/>
                <a:gd name="T35" fmla="*/ 87 h 88"/>
                <a:gd name="T36" fmla="*/ 1 w 144"/>
                <a:gd name="T37" fmla="*/ 46 h 88"/>
                <a:gd name="T38" fmla="*/ 0 w 144"/>
                <a:gd name="T39" fmla="*/ 46 h 88"/>
                <a:gd name="T40" fmla="*/ 0 w 144"/>
                <a:gd name="T41" fmla="*/ 45 h 88"/>
                <a:gd name="T42" fmla="*/ 0 w 144"/>
                <a:gd name="T43" fmla="*/ 44 h 88"/>
                <a:gd name="T44" fmla="*/ 0 w 144"/>
                <a:gd name="T45" fmla="*/ 44 h 88"/>
                <a:gd name="T46" fmla="*/ 0 w 144"/>
                <a:gd name="T47" fmla="*/ 43 h 88"/>
                <a:gd name="T48" fmla="*/ 0 w 144"/>
                <a:gd name="T49" fmla="*/ 42 h 88"/>
                <a:gd name="T50" fmla="*/ 1 w 144"/>
                <a:gd name="T51" fmla="*/ 42 h 88"/>
                <a:gd name="T52" fmla="*/ 69 w 144"/>
                <a:gd name="T53" fmla="*/ 1 h 88"/>
                <a:gd name="T54" fmla="*/ 70 w 144"/>
                <a:gd name="T55" fmla="*/ 0 h 88"/>
                <a:gd name="T56" fmla="*/ 71 w 144"/>
                <a:gd name="T57" fmla="*/ 0 h 88"/>
                <a:gd name="T58" fmla="*/ 72 w 144"/>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88">
                  <a:moveTo>
                    <a:pt x="72" y="0"/>
                  </a:moveTo>
                  <a:lnTo>
                    <a:pt x="73" y="0"/>
                  </a:lnTo>
                  <a:lnTo>
                    <a:pt x="74" y="0"/>
                  </a:lnTo>
                  <a:lnTo>
                    <a:pt x="75" y="1"/>
                  </a:lnTo>
                  <a:lnTo>
                    <a:pt x="142" y="42"/>
                  </a:lnTo>
                  <a:lnTo>
                    <a:pt x="143" y="42"/>
                  </a:lnTo>
                  <a:lnTo>
                    <a:pt x="144" y="43"/>
                  </a:lnTo>
                  <a:lnTo>
                    <a:pt x="144" y="44"/>
                  </a:lnTo>
                  <a:lnTo>
                    <a:pt x="144" y="45"/>
                  </a:lnTo>
                  <a:lnTo>
                    <a:pt x="143" y="46"/>
                  </a:lnTo>
                  <a:lnTo>
                    <a:pt x="142" y="46"/>
                  </a:lnTo>
                  <a:lnTo>
                    <a:pt x="75" y="87"/>
                  </a:lnTo>
                  <a:lnTo>
                    <a:pt x="74" y="88"/>
                  </a:lnTo>
                  <a:lnTo>
                    <a:pt x="73" y="88"/>
                  </a:lnTo>
                  <a:lnTo>
                    <a:pt x="72" y="88"/>
                  </a:lnTo>
                  <a:lnTo>
                    <a:pt x="71" y="88"/>
                  </a:lnTo>
                  <a:lnTo>
                    <a:pt x="70" y="88"/>
                  </a:lnTo>
                  <a:lnTo>
                    <a:pt x="69" y="87"/>
                  </a:lnTo>
                  <a:lnTo>
                    <a:pt x="1" y="46"/>
                  </a:lnTo>
                  <a:lnTo>
                    <a:pt x="0" y="46"/>
                  </a:lnTo>
                  <a:lnTo>
                    <a:pt x="0" y="45"/>
                  </a:lnTo>
                  <a:lnTo>
                    <a:pt x="0" y="44"/>
                  </a:lnTo>
                  <a:lnTo>
                    <a:pt x="0" y="44"/>
                  </a:lnTo>
                  <a:lnTo>
                    <a:pt x="0" y="43"/>
                  </a:lnTo>
                  <a:lnTo>
                    <a:pt x="0" y="42"/>
                  </a:lnTo>
                  <a:lnTo>
                    <a:pt x="1" y="42"/>
                  </a:lnTo>
                  <a:lnTo>
                    <a:pt x="69" y="1"/>
                  </a:lnTo>
                  <a:lnTo>
                    <a:pt x="70" y="0"/>
                  </a:lnTo>
                  <a:lnTo>
                    <a:pt x="71" y="0"/>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906" name="Rectangle 144"/>
          <p:cNvSpPr>
            <a:spLocks noChangeArrowheads="1"/>
          </p:cNvSpPr>
          <p:nvPr/>
        </p:nvSpPr>
        <p:spPr bwMode="auto">
          <a:xfrm>
            <a:off x="7447524" y="2814988"/>
            <a:ext cx="25968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Calibri" panose="020F0502020204030204" pitchFamily="34" charset="0"/>
              </a:rPr>
              <a:t>WMS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pSp>
        <p:nvGrpSpPr>
          <p:cNvPr id="36907" name="Group 148"/>
          <p:cNvGrpSpPr>
            <a:grpSpLocks/>
          </p:cNvGrpSpPr>
          <p:nvPr/>
        </p:nvGrpSpPr>
        <p:grpSpPr bwMode="auto">
          <a:xfrm>
            <a:off x="7439340" y="3361823"/>
            <a:ext cx="431288" cy="384203"/>
            <a:chOff x="5511" y="3097"/>
            <a:chExt cx="144" cy="155"/>
          </a:xfrm>
        </p:grpSpPr>
        <p:sp>
          <p:nvSpPr>
            <p:cNvPr id="36930" name="Freeform 145"/>
            <p:cNvSpPr>
              <a:spLocks/>
            </p:cNvSpPr>
            <p:nvPr/>
          </p:nvSpPr>
          <p:spPr bwMode="auto">
            <a:xfrm>
              <a:off x="5511" y="3164"/>
              <a:ext cx="144" cy="88"/>
            </a:xfrm>
            <a:custGeom>
              <a:avLst/>
              <a:gdLst>
                <a:gd name="T0" fmla="*/ 72 w 144"/>
                <a:gd name="T1" fmla="*/ 0 h 88"/>
                <a:gd name="T2" fmla="*/ 73 w 144"/>
                <a:gd name="T3" fmla="*/ 0 h 88"/>
                <a:gd name="T4" fmla="*/ 74 w 144"/>
                <a:gd name="T5" fmla="*/ 1 h 88"/>
                <a:gd name="T6" fmla="*/ 75 w 144"/>
                <a:gd name="T7" fmla="*/ 1 h 88"/>
                <a:gd name="T8" fmla="*/ 142 w 144"/>
                <a:gd name="T9" fmla="*/ 42 h 88"/>
                <a:gd name="T10" fmla="*/ 143 w 144"/>
                <a:gd name="T11" fmla="*/ 42 h 88"/>
                <a:gd name="T12" fmla="*/ 144 w 144"/>
                <a:gd name="T13" fmla="*/ 43 h 88"/>
                <a:gd name="T14" fmla="*/ 144 w 144"/>
                <a:gd name="T15" fmla="*/ 44 h 88"/>
                <a:gd name="T16" fmla="*/ 144 w 144"/>
                <a:gd name="T17" fmla="*/ 45 h 88"/>
                <a:gd name="T18" fmla="*/ 143 w 144"/>
                <a:gd name="T19" fmla="*/ 46 h 88"/>
                <a:gd name="T20" fmla="*/ 142 w 144"/>
                <a:gd name="T21" fmla="*/ 46 h 88"/>
                <a:gd name="T22" fmla="*/ 75 w 144"/>
                <a:gd name="T23" fmla="*/ 87 h 88"/>
                <a:gd name="T24" fmla="*/ 74 w 144"/>
                <a:gd name="T25" fmla="*/ 88 h 88"/>
                <a:gd name="T26" fmla="*/ 73 w 144"/>
                <a:gd name="T27" fmla="*/ 88 h 88"/>
                <a:gd name="T28" fmla="*/ 72 w 144"/>
                <a:gd name="T29" fmla="*/ 88 h 88"/>
                <a:gd name="T30" fmla="*/ 71 w 144"/>
                <a:gd name="T31" fmla="*/ 88 h 88"/>
                <a:gd name="T32" fmla="*/ 70 w 144"/>
                <a:gd name="T33" fmla="*/ 88 h 88"/>
                <a:gd name="T34" fmla="*/ 69 w 144"/>
                <a:gd name="T35" fmla="*/ 87 h 88"/>
                <a:gd name="T36" fmla="*/ 1 w 144"/>
                <a:gd name="T37" fmla="*/ 46 h 88"/>
                <a:gd name="T38" fmla="*/ 0 w 144"/>
                <a:gd name="T39" fmla="*/ 46 h 88"/>
                <a:gd name="T40" fmla="*/ 0 w 144"/>
                <a:gd name="T41" fmla="*/ 45 h 88"/>
                <a:gd name="T42" fmla="*/ 0 w 144"/>
                <a:gd name="T43" fmla="*/ 44 h 88"/>
                <a:gd name="T44" fmla="*/ 0 w 144"/>
                <a:gd name="T45" fmla="*/ 44 h 88"/>
                <a:gd name="T46" fmla="*/ 0 w 144"/>
                <a:gd name="T47" fmla="*/ 43 h 88"/>
                <a:gd name="T48" fmla="*/ 0 w 144"/>
                <a:gd name="T49" fmla="*/ 42 h 88"/>
                <a:gd name="T50" fmla="*/ 1 w 144"/>
                <a:gd name="T51" fmla="*/ 42 h 88"/>
                <a:gd name="T52" fmla="*/ 69 w 144"/>
                <a:gd name="T53" fmla="*/ 1 h 88"/>
                <a:gd name="T54" fmla="*/ 70 w 144"/>
                <a:gd name="T55" fmla="*/ 1 h 88"/>
                <a:gd name="T56" fmla="*/ 71 w 144"/>
                <a:gd name="T57" fmla="*/ 0 h 88"/>
                <a:gd name="T58" fmla="*/ 72 w 144"/>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88">
                  <a:moveTo>
                    <a:pt x="72" y="0"/>
                  </a:moveTo>
                  <a:lnTo>
                    <a:pt x="73" y="0"/>
                  </a:lnTo>
                  <a:lnTo>
                    <a:pt x="74" y="1"/>
                  </a:lnTo>
                  <a:lnTo>
                    <a:pt x="75" y="1"/>
                  </a:lnTo>
                  <a:lnTo>
                    <a:pt x="142" y="42"/>
                  </a:lnTo>
                  <a:lnTo>
                    <a:pt x="143" y="42"/>
                  </a:lnTo>
                  <a:lnTo>
                    <a:pt x="144" y="43"/>
                  </a:lnTo>
                  <a:lnTo>
                    <a:pt x="144" y="44"/>
                  </a:lnTo>
                  <a:lnTo>
                    <a:pt x="144" y="45"/>
                  </a:lnTo>
                  <a:lnTo>
                    <a:pt x="143" y="46"/>
                  </a:lnTo>
                  <a:lnTo>
                    <a:pt x="142" y="46"/>
                  </a:lnTo>
                  <a:lnTo>
                    <a:pt x="75" y="87"/>
                  </a:lnTo>
                  <a:lnTo>
                    <a:pt x="74" y="88"/>
                  </a:lnTo>
                  <a:lnTo>
                    <a:pt x="73" y="88"/>
                  </a:lnTo>
                  <a:lnTo>
                    <a:pt x="72" y="88"/>
                  </a:lnTo>
                  <a:lnTo>
                    <a:pt x="71" y="88"/>
                  </a:lnTo>
                  <a:lnTo>
                    <a:pt x="70" y="88"/>
                  </a:lnTo>
                  <a:lnTo>
                    <a:pt x="69" y="87"/>
                  </a:lnTo>
                  <a:lnTo>
                    <a:pt x="1" y="46"/>
                  </a:lnTo>
                  <a:lnTo>
                    <a:pt x="0" y="46"/>
                  </a:lnTo>
                  <a:lnTo>
                    <a:pt x="0" y="45"/>
                  </a:lnTo>
                  <a:lnTo>
                    <a:pt x="0" y="44"/>
                  </a:lnTo>
                  <a:lnTo>
                    <a:pt x="0" y="44"/>
                  </a:lnTo>
                  <a:lnTo>
                    <a:pt x="0" y="43"/>
                  </a:lnTo>
                  <a:lnTo>
                    <a:pt x="0" y="42"/>
                  </a:lnTo>
                  <a:lnTo>
                    <a:pt x="1" y="42"/>
                  </a:lnTo>
                  <a:lnTo>
                    <a:pt x="69" y="1"/>
                  </a:lnTo>
                  <a:lnTo>
                    <a:pt x="70" y="1"/>
                  </a:lnTo>
                  <a:lnTo>
                    <a:pt x="71" y="0"/>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31" name="Freeform 146"/>
            <p:cNvSpPr>
              <a:spLocks/>
            </p:cNvSpPr>
            <p:nvPr/>
          </p:nvSpPr>
          <p:spPr bwMode="auto">
            <a:xfrm>
              <a:off x="5511" y="3132"/>
              <a:ext cx="144" cy="87"/>
            </a:xfrm>
            <a:custGeom>
              <a:avLst/>
              <a:gdLst>
                <a:gd name="T0" fmla="*/ 72 w 144"/>
                <a:gd name="T1" fmla="*/ 0 h 87"/>
                <a:gd name="T2" fmla="*/ 73 w 144"/>
                <a:gd name="T3" fmla="*/ 0 h 87"/>
                <a:gd name="T4" fmla="*/ 74 w 144"/>
                <a:gd name="T5" fmla="*/ 0 h 87"/>
                <a:gd name="T6" fmla="*/ 75 w 144"/>
                <a:gd name="T7" fmla="*/ 0 h 87"/>
                <a:gd name="T8" fmla="*/ 142 w 144"/>
                <a:gd name="T9" fmla="*/ 41 h 87"/>
                <a:gd name="T10" fmla="*/ 143 w 144"/>
                <a:gd name="T11" fmla="*/ 42 h 87"/>
                <a:gd name="T12" fmla="*/ 144 w 144"/>
                <a:gd name="T13" fmla="*/ 43 h 87"/>
                <a:gd name="T14" fmla="*/ 144 w 144"/>
                <a:gd name="T15" fmla="*/ 43 h 87"/>
                <a:gd name="T16" fmla="*/ 144 w 144"/>
                <a:gd name="T17" fmla="*/ 44 h 87"/>
                <a:gd name="T18" fmla="*/ 143 w 144"/>
                <a:gd name="T19" fmla="*/ 45 h 87"/>
                <a:gd name="T20" fmla="*/ 142 w 144"/>
                <a:gd name="T21" fmla="*/ 46 h 87"/>
                <a:gd name="T22" fmla="*/ 75 w 144"/>
                <a:gd name="T23" fmla="*/ 87 h 87"/>
                <a:gd name="T24" fmla="*/ 74 w 144"/>
                <a:gd name="T25" fmla="*/ 87 h 87"/>
                <a:gd name="T26" fmla="*/ 73 w 144"/>
                <a:gd name="T27" fmla="*/ 87 h 87"/>
                <a:gd name="T28" fmla="*/ 72 w 144"/>
                <a:gd name="T29" fmla="*/ 87 h 87"/>
                <a:gd name="T30" fmla="*/ 71 w 144"/>
                <a:gd name="T31" fmla="*/ 87 h 87"/>
                <a:gd name="T32" fmla="*/ 70 w 144"/>
                <a:gd name="T33" fmla="*/ 87 h 87"/>
                <a:gd name="T34" fmla="*/ 69 w 144"/>
                <a:gd name="T35" fmla="*/ 87 h 87"/>
                <a:gd name="T36" fmla="*/ 1 w 144"/>
                <a:gd name="T37" fmla="*/ 46 h 87"/>
                <a:gd name="T38" fmla="*/ 0 w 144"/>
                <a:gd name="T39" fmla="*/ 45 h 87"/>
                <a:gd name="T40" fmla="*/ 0 w 144"/>
                <a:gd name="T41" fmla="*/ 45 h 87"/>
                <a:gd name="T42" fmla="*/ 0 w 144"/>
                <a:gd name="T43" fmla="*/ 44 h 87"/>
                <a:gd name="T44" fmla="*/ 0 w 144"/>
                <a:gd name="T45" fmla="*/ 43 h 87"/>
                <a:gd name="T46" fmla="*/ 0 w 144"/>
                <a:gd name="T47" fmla="*/ 42 h 87"/>
                <a:gd name="T48" fmla="*/ 0 w 144"/>
                <a:gd name="T49" fmla="*/ 42 h 87"/>
                <a:gd name="T50" fmla="*/ 1 w 144"/>
                <a:gd name="T51" fmla="*/ 41 h 87"/>
                <a:gd name="T52" fmla="*/ 69 w 144"/>
                <a:gd name="T53" fmla="*/ 0 h 87"/>
                <a:gd name="T54" fmla="*/ 70 w 144"/>
                <a:gd name="T55" fmla="*/ 0 h 87"/>
                <a:gd name="T56" fmla="*/ 71 w 144"/>
                <a:gd name="T57" fmla="*/ 0 h 87"/>
                <a:gd name="T58" fmla="*/ 72 w 144"/>
                <a:gd name="T5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87">
                  <a:moveTo>
                    <a:pt x="72" y="0"/>
                  </a:moveTo>
                  <a:lnTo>
                    <a:pt x="73" y="0"/>
                  </a:lnTo>
                  <a:lnTo>
                    <a:pt x="74" y="0"/>
                  </a:lnTo>
                  <a:lnTo>
                    <a:pt x="75" y="0"/>
                  </a:lnTo>
                  <a:lnTo>
                    <a:pt x="142" y="41"/>
                  </a:lnTo>
                  <a:lnTo>
                    <a:pt x="143" y="42"/>
                  </a:lnTo>
                  <a:lnTo>
                    <a:pt x="144" y="43"/>
                  </a:lnTo>
                  <a:lnTo>
                    <a:pt x="144" y="43"/>
                  </a:lnTo>
                  <a:lnTo>
                    <a:pt x="144" y="44"/>
                  </a:lnTo>
                  <a:lnTo>
                    <a:pt x="143" y="45"/>
                  </a:lnTo>
                  <a:lnTo>
                    <a:pt x="142" y="46"/>
                  </a:lnTo>
                  <a:lnTo>
                    <a:pt x="75" y="87"/>
                  </a:lnTo>
                  <a:lnTo>
                    <a:pt x="74" y="87"/>
                  </a:lnTo>
                  <a:lnTo>
                    <a:pt x="73" y="87"/>
                  </a:lnTo>
                  <a:lnTo>
                    <a:pt x="72" y="87"/>
                  </a:lnTo>
                  <a:lnTo>
                    <a:pt x="71" y="87"/>
                  </a:lnTo>
                  <a:lnTo>
                    <a:pt x="70" y="87"/>
                  </a:lnTo>
                  <a:lnTo>
                    <a:pt x="69" y="87"/>
                  </a:lnTo>
                  <a:lnTo>
                    <a:pt x="1" y="46"/>
                  </a:lnTo>
                  <a:lnTo>
                    <a:pt x="0" y="45"/>
                  </a:lnTo>
                  <a:lnTo>
                    <a:pt x="0" y="45"/>
                  </a:lnTo>
                  <a:lnTo>
                    <a:pt x="0" y="44"/>
                  </a:lnTo>
                  <a:lnTo>
                    <a:pt x="0" y="43"/>
                  </a:lnTo>
                  <a:lnTo>
                    <a:pt x="0" y="42"/>
                  </a:lnTo>
                  <a:lnTo>
                    <a:pt x="0" y="42"/>
                  </a:lnTo>
                  <a:lnTo>
                    <a:pt x="1" y="41"/>
                  </a:lnTo>
                  <a:lnTo>
                    <a:pt x="69" y="0"/>
                  </a:lnTo>
                  <a:lnTo>
                    <a:pt x="70" y="0"/>
                  </a:lnTo>
                  <a:lnTo>
                    <a:pt x="71" y="0"/>
                  </a:lnTo>
                  <a:lnTo>
                    <a:pt x="72" y="0"/>
                  </a:lnTo>
                  <a:close/>
                </a:path>
              </a:pathLst>
            </a:custGeom>
            <a:solidFill>
              <a:srgbClr val="918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32" name="Freeform 147"/>
            <p:cNvSpPr>
              <a:spLocks/>
            </p:cNvSpPr>
            <p:nvPr/>
          </p:nvSpPr>
          <p:spPr bwMode="auto">
            <a:xfrm>
              <a:off x="5511" y="3097"/>
              <a:ext cx="144" cy="88"/>
            </a:xfrm>
            <a:custGeom>
              <a:avLst/>
              <a:gdLst>
                <a:gd name="T0" fmla="*/ 72 w 144"/>
                <a:gd name="T1" fmla="*/ 0 h 88"/>
                <a:gd name="T2" fmla="*/ 73 w 144"/>
                <a:gd name="T3" fmla="*/ 0 h 88"/>
                <a:gd name="T4" fmla="*/ 74 w 144"/>
                <a:gd name="T5" fmla="*/ 0 h 88"/>
                <a:gd name="T6" fmla="*/ 75 w 144"/>
                <a:gd name="T7" fmla="*/ 1 h 88"/>
                <a:gd name="T8" fmla="*/ 142 w 144"/>
                <a:gd name="T9" fmla="*/ 41 h 88"/>
                <a:gd name="T10" fmla="*/ 143 w 144"/>
                <a:gd name="T11" fmla="*/ 42 h 88"/>
                <a:gd name="T12" fmla="*/ 144 w 144"/>
                <a:gd name="T13" fmla="*/ 43 h 88"/>
                <a:gd name="T14" fmla="*/ 144 w 144"/>
                <a:gd name="T15" fmla="*/ 44 h 88"/>
                <a:gd name="T16" fmla="*/ 144 w 144"/>
                <a:gd name="T17" fmla="*/ 45 h 88"/>
                <a:gd name="T18" fmla="*/ 143 w 144"/>
                <a:gd name="T19" fmla="*/ 45 h 88"/>
                <a:gd name="T20" fmla="*/ 142 w 144"/>
                <a:gd name="T21" fmla="*/ 46 h 88"/>
                <a:gd name="T22" fmla="*/ 75 w 144"/>
                <a:gd name="T23" fmla="*/ 87 h 88"/>
                <a:gd name="T24" fmla="*/ 74 w 144"/>
                <a:gd name="T25" fmla="*/ 87 h 88"/>
                <a:gd name="T26" fmla="*/ 73 w 144"/>
                <a:gd name="T27" fmla="*/ 88 h 88"/>
                <a:gd name="T28" fmla="*/ 72 w 144"/>
                <a:gd name="T29" fmla="*/ 88 h 88"/>
                <a:gd name="T30" fmla="*/ 71 w 144"/>
                <a:gd name="T31" fmla="*/ 88 h 88"/>
                <a:gd name="T32" fmla="*/ 70 w 144"/>
                <a:gd name="T33" fmla="*/ 87 h 88"/>
                <a:gd name="T34" fmla="*/ 69 w 144"/>
                <a:gd name="T35" fmla="*/ 87 h 88"/>
                <a:gd name="T36" fmla="*/ 1 w 144"/>
                <a:gd name="T37" fmla="*/ 46 h 88"/>
                <a:gd name="T38" fmla="*/ 0 w 144"/>
                <a:gd name="T39" fmla="*/ 45 h 88"/>
                <a:gd name="T40" fmla="*/ 0 w 144"/>
                <a:gd name="T41" fmla="*/ 45 h 88"/>
                <a:gd name="T42" fmla="*/ 0 w 144"/>
                <a:gd name="T43" fmla="*/ 44 h 88"/>
                <a:gd name="T44" fmla="*/ 0 w 144"/>
                <a:gd name="T45" fmla="*/ 43 h 88"/>
                <a:gd name="T46" fmla="*/ 0 w 144"/>
                <a:gd name="T47" fmla="*/ 43 h 88"/>
                <a:gd name="T48" fmla="*/ 0 w 144"/>
                <a:gd name="T49" fmla="*/ 42 h 88"/>
                <a:gd name="T50" fmla="*/ 1 w 144"/>
                <a:gd name="T51" fmla="*/ 41 h 88"/>
                <a:gd name="T52" fmla="*/ 69 w 144"/>
                <a:gd name="T53" fmla="*/ 1 h 88"/>
                <a:gd name="T54" fmla="*/ 70 w 144"/>
                <a:gd name="T55" fmla="*/ 0 h 88"/>
                <a:gd name="T56" fmla="*/ 71 w 144"/>
                <a:gd name="T57" fmla="*/ 0 h 88"/>
                <a:gd name="T58" fmla="*/ 72 w 144"/>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88">
                  <a:moveTo>
                    <a:pt x="72" y="0"/>
                  </a:moveTo>
                  <a:lnTo>
                    <a:pt x="73" y="0"/>
                  </a:lnTo>
                  <a:lnTo>
                    <a:pt x="74" y="0"/>
                  </a:lnTo>
                  <a:lnTo>
                    <a:pt x="75" y="1"/>
                  </a:lnTo>
                  <a:lnTo>
                    <a:pt x="142" y="41"/>
                  </a:lnTo>
                  <a:lnTo>
                    <a:pt x="143" y="42"/>
                  </a:lnTo>
                  <a:lnTo>
                    <a:pt x="144" y="43"/>
                  </a:lnTo>
                  <a:lnTo>
                    <a:pt x="144" y="44"/>
                  </a:lnTo>
                  <a:lnTo>
                    <a:pt x="144" y="45"/>
                  </a:lnTo>
                  <a:lnTo>
                    <a:pt x="143" y="45"/>
                  </a:lnTo>
                  <a:lnTo>
                    <a:pt x="142" y="46"/>
                  </a:lnTo>
                  <a:lnTo>
                    <a:pt x="75" y="87"/>
                  </a:lnTo>
                  <a:lnTo>
                    <a:pt x="74" y="87"/>
                  </a:lnTo>
                  <a:lnTo>
                    <a:pt x="73" y="88"/>
                  </a:lnTo>
                  <a:lnTo>
                    <a:pt x="72" y="88"/>
                  </a:lnTo>
                  <a:lnTo>
                    <a:pt x="71" y="88"/>
                  </a:lnTo>
                  <a:lnTo>
                    <a:pt x="70" y="87"/>
                  </a:lnTo>
                  <a:lnTo>
                    <a:pt x="69" y="87"/>
                  </a:lnTo>
                  <a:lnTo>
                    <a:pt x="1" y="46"/>
                  </a:lnTo>
                  <a:lnTo>
                    <a:pt x="0" y="45"/>
                  </a:lnTo>
                  <a:lnTo>
                    <a:pt x="0" y="45"/>
                  </a:lnTo>
                  <a:lnTo>
                    <a:pt x="0" y="44"/>
                  </a:lnTo>
                  <a:lnTo>
                    <a:pt x="0" y="43"/>
                  </a:lnTo>
                  <a:lnTo>
                    <a:pt x="0" y="43"/>
                  </a:lnTo>
                  <a:lnTo>
                    <a:pt x="0" y="42"/>
                  </a:lnTo>
                  <a:lnTo>
                    <a:pt x="1" y="41"/>
                  </a:lnTo>
                  <a:lnTo>
                    <a:pt x="69" y="1"/>
                  </a:lnTo>
                  <a:lnTo>
                    <a:pt x="70" y="0"/>
                  </a:lnTo>
                  <a:lnTo>
                    <a:pt x="71" y="0"/>
                  </a:lnTo>
                  <a:lnTo>
                    <a:pt x="7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908" name="Rectangle 149"/>
          <p:cNvSpPr>
            <a:spLocks noChangeArrowheads="1"/>
          </p:cNvSpPr>
          <p:nvPr/>
        </p:nvSpPr>
        <p:spPr bwMode="auto">
          <a:xfrm>
            <a:off x="7552193" y="3828220"/>
            <a:ext cx="21159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Calibri" panose="020F0502020204030204" pitchFamily="34" charset="0"/>
              </a:rPr>
              <a:t>WFS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pSp>
        <p:nvGrpSpPr>
          <p:cNvPr id="36909" name="Group 153"/>
          <p:cNvGrpSpPr>
            <a:grpSpLocks/>
          </p:cNvGrpSpPr>
          <p:nvPr/>
        </p:nvGrpSpPr>
        <p:grpSpPr bwMode="auto">
          <a:xfrm>
            <a:off x="8210909" y="2374584"/>
            <a:ext cx="440274" cy="384203"/>
            <a:chOff x="5794" y="2748"/>
            <a:chExt cx="147" cy="155"/>
          </a:xfrm>
        </p:grpSpPr>
        <p:sp>
          <p:nvSpPr>
            <p:cNvPr id="36927" name="Freeform 150"/>
            <p:cNvSpPr>
              <a:spLocks/>
            </p:cNvSpPr>
            <p:nvPr/>
          </p:nvSpPr>
          <p:spPr bwMode="auto">
            <a:xfrm>
              <a:off x="5794" y="2815"/>
              <a:ext cx="147" cy="88"/>
            </a:xfrm>
            <a:custGeom>
              <a:avLst/>
              <a:gdLst>
                <a:gd name="T0" fmla="*/ 73 w 147"/>
                <a:gd name="T1" fmla="*/ 0 h 88"/>
                <a:gd name="T2" fmla="*/ 75 w 147"/>
                <a:gd name="T3" fmla="*/ 0 h 88"/>
                <a:gd name="T4" fmla="*/ 76 w 147"/>
                <a:gd name="T5" fmla="*/ 1 h 88"/>
                <a:gd name="T6" fmla="*/ 77 w 147"/>
                <a:gd name="T7" fmla="*/ 1 h 88"/>
                <a:gd name="T8" fmla="*/ 145 w 147"/>
                <a:gd name="T9" fmla="*/ 42 h 88"/>
                <a:gd name="T10" fmla="*/ 146 w 147"/>
                <a:gd name="T11" fmla="*/ 43 h 88"/>
                <a:gd name="T12" fmla="*/ 147 w 147"/>
                <a:gd name="T13" fmla="*/ 43 h 88"/>
                <a:gd name="T14" fmla="*/ 147 w 147"/>
                <a:gd name="T15" fmla="*/ 44 h 88"/>
                <a:gd name="T16" fmla="*/ 147 w 147"/>
                <a:gd name="T17" fmla="*/ 45 h 88"/>
                <a:gd name="T18" fmla="*/ 146 w 147"/>
                <a:gd name="T19" fmla="*/ 46 h 88"/>
                <a:gd name="T20" fmla="*/ 145 w 147"/>
                <a:gd name="T21" fmla="*/ 47 h 88"/>
                <a:gd name="T22" fmla="*/ 77 w 147"/>
                <a:gd name="T23" fmla="*/ 88 h 88"/>
                <a:gd name="T24" fmla="*/ 76 w 147"/>
                <a:gd name="T25" fmla="*/ 88 h 88"/>
                <a:gd name="T26" fmla="*/ 75 w 147"/>
                <a:gd name="T27" fmla="*/ 88 h 88"/>
                <a:gd name="T28" fmla="*/ 73 w 147"/>
                <a:gd name="T29" fmla="*/ 88 h 88"/>
                <a:gd name="T30" fmla="*/ 72 w 147"/>
                <a:gd name="T31" fmla="*/ 88 h 88"/>
                <a:gd name="T32" fmla="*/ 71 w 147"/>
                <a:gd name="T33" fmla="*/ 88 h 88"/>
                <a:gd name="T34" fmla="*/ 71 w 147"/>
                <a:gd name="T35" fmla="*/ 88 h 88"/>
                <a:gd name="T36" fmla="*/ 2 w 147"/>
                <a:gd name="T37" fmla="*/ 47 h 88"/>
                <a:gd name="T38" fmla="*/ 1 w 147"/>
                <a:gd name="T39" fmla="*/ 46 h 88"/>
                <a:gd name="T40" fmla="*/ 1 w 147"/>
                <a:gd name="T41" fmla="*/ 45 h 88"/>
                <a:gd name="T42" fmla="*/ 0 w 147"/>
                <a:gd name="T43" fmla="*/ 45 h 88"/>
                <a:gd name="T44" fmla="*/ 0 w 147"/>
                <a:gd name="T45" fmla="*/ 44 h 88"/>
                <a:gd name="T46" fmla="*/ 1 w 147"/>
                <a:gd name="T47" fmla="*/ 43 h 88"/>
                <a:gd name="T48" fmla="*/ 1 w 147"/>
                <a:gd name="T49" fmla="*/ 42 h 88"/>
                <a:gd name="T50" fmla="*/ 2 w 147"/>
                <a:gd name="T51" fmla="*/ 42 h 88"/>
                <a:gd name="T52" fmla="*/ 71 w 147"/>
                <a:gd name="T53" fmla="*/ 1 h 88"/>
                <a:gd name="T54" fmla="*/ 71 w 147"/>
                <a:gd name="T55" fmla="*/ 1 h 88"/>
                <a:gd name="T56" fmla="*/ 72 w 147"/>
                <a:gd name="T57" fmla="*/ 0 h 88"/>
                <a:gd name="T58" fmla="*/ 73 w 147"/>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88">
                  <a:moveTo>
                    <a:pt x="73" y="0"/>
                  </a:moveTo>
                  <a:lnTo>
                    <a:pt x="75" y="0"/>
                  </a:lnTo>
                  <a:lnTo>
                    <a:pt x="76" y="1"/>
                  </a:lnTo>
                  <a:lnTo>
                    <a:pt x="77" y="1"/>
                  </a:lnTo>
                  <a:lnTo>
                    <a:pt x="145" y="42"/>
                  </a:lnTo>
                  <a:lnTo>
                    <a:pt x="146" y="43"/>
                  </a:lnTo>
                  <a:lnTo>
                    <a:pt x="147" y="43"/>
                  </a:lnTo>
                  <a:lnTo>
                    <a:pt x="147" y="44"/>
                  </a:lnTo>
                  <a:lnTo>
                    <a:pt x="147" y="45"/>
                  </a:lnTo>
                  <a:lnTo>
                    <a:pt x="146" y="46"/>
                  </a:lnTo>
                  <a:lnTo>
                    <a:pt x="145" y="47"/>
                  </a:lnTo>
                  <a:lnTo>
                    <a:pt x="77" y="88"/>
                  </a:lnTo>
                  <a:lnTo>
                    <a:pt x="76" y="88"/>
                  </a:lnTo>
                  <a:lnTo>
                    <a:pt x="75" y="88"/>
                  </a:lnTo>
                  <a:lnTo>
                    <a:pt x="73" y="88"/>
                  </a:lnTo>
                  <a:lnTo>
                    <a:pt x="72" y="88"/>
                  </a:lnTo>
                  <a:lnTo>
                    <a:pt x="71" y="88"/>
                  </a:lnTo>
                  <a:lnTo>
                    <a:pt x="71" y="88"/>
                  </a:lnTo>
                  <a:lnTo>
                    <a:pt x="2" y="47"/>
                  </a:lnTo>
                  <a:lnTo>
                    <a:pt x="1" y="46"/>
                  </a:lnTo>
                  <a:lnTo>
                    <a:pt x="1" y="45"/>
                  </a:lnTo>
                  <a:lnTo>
                    <a:pt x="0" y="45"/>
                  </a:lnTo>
                  <a:lnTo>
                    <a:pt x="0" y="44"/>
                  </a:lnTo>
                  <a:lnTo>
                    <a:pt x="1" y="43"/>
                  </a:lnTo>
                  <a:lnTo>
                    <a:pt x="1" y="42"/>
                  </a:lnTo>
                  <a:lnTo>
                    <a:pt x="2" y="42"/>
                  </a:lnTo>
                  <a:lnTo>
                    <a:pt x="71" y="1"/>
                  </a:lnTo>
                  <a:lnTo>
                    <a:pt x="71" y="1"/>
                  </a:lnTo>
                  <a:lnTo>
                    <a:pt x="72" y="0"/>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28" name="Freeform 151"/>
            <p:cNvSpPr>
              <a:spLocks/>
            </p:cNvSpPr>
            <p:nvPr/>
          </p:nvSpPr>
          <p:spPr bwMode="auto">
            <a:xfrm>
              <a:off x="5794" y="2783"/>
              <a:ext cx="147" cy="87"/>
            </a:xfrm>
            <a:custGeom>
              <a:avLst/>
              <a:gdLst>
                <a:gd name="T0" fmla="*/ 73 w 147"/>
                <a:gd name="T1" fmla="*/ 0 h 87"/>
                <a:gd name="T2" fmla="*/ 75 w 147"/>
                <a:gd name="T3" fmla="*/ 0 h 87"/>
                <a:gd name="T4" fmla="*/ 76 w 147"/>
                <a:gd name="T5" fmla="*/ 0 h 87"/>
                <a:gd name="T6" fmla="*/ 77 w 147"/>
                <a:gd name="T7" fmla="*/ 0 h 87"/>
                <a:gd name="T8" fmla="*/ 145 w 147"/>
                <a:gd name="T9" fmla="*/ 41 h 87"/>
                <a:gd name="T10" fmla="*/ 146 w 147"/>
                <a:gd name="T11" fmla="*/ 42 h 87"/>
                <a:gd name="T12" fmla="*/ 147 w 147"/>
                <a:gd name="T13" fmla="*/ 43 h 87"/>
                <a:gd name="T14" fmla="*/ 147 w 147"/>
                <a:gd name="T15" fmla="*/ 43 h 87"/>
                <a:gd name="T16" fmla="*/ 147 w 147"/>
                <a:gd name="T17" fmla="*/ 44 h 87"/>
                <a:gd name="T18" fmla="*/ 146 w 147"/>
                <a:gd name="T19" fmla="*/ 45 h 87"/>
                <a:gd name="T20" fmla="*/ 145 w 147"/>
                <a:gd name="T21" fmla="*/ 46 h 87"/>
                <a:gd name="T22" fmla="*/ 77 w 147"/>
                <a:gd name="T23" fmla="*/ 87 h 87"/>
                <a:gd name="T24" fmla="*/ 76 w 147"/>
                <a:gd name="T25" fmla="*/ 87 h 87"/>
                <a:gd name="T26" fmla="*/ 75 w 147"/>
                <a:gd name="T27" fmla="*/ 87 h 87"/>
                <a:gd name="T28" fmla="*/ 73 w 147"/>
                <a:gd name="T29" fmla="*/ 87 h 87"/>
                <a:gd name="T30" fmla="*/ 72 w 147"/>
                <a:gd name="T31" fmla="*/ 87 h 87"/>
                <a:gd name="T32" fmla="*/ 71 w 147"/>
                <a:gd name="T33" fmla="*/ 87 h 87"/>
                <a:gd name="T34" fmla="*/ 71 w 147"/>
                <a:gd name="T35" fmla="*/ 87 h 87"/>
                <a:gd name="T36" fmla="*/ 2 w 147"/>
                <a:gd name="T37" fmla="*/ 46 h 87"/>
                <a:gd name="T38" fmla="*/ 1 w 147"/>
                <a:gd name="T39" fmla="*/ 45 h 87"/>
                <a:gd name="T40" fmla="*/ 1 w 147"/>
                <a:gd name="T41" fmla="*/ 45 h 87"/>
                <a:gd name="T42" fmla="*/ 0 w 147"/>
                <a:gd name="T43" fmla="*/ 44 h 87"/>
                <a:gd name="T44" fmla="*/ 0 w 147"/>
                <a:gd name="T45" fmla="*/ 43 h 87"/>
                <a:gd name="T46" fmla="*/ 1 w 147"/>
                <a:gd name="T47" fmla="*/ 42 h 87"/>
                <a:gd name="T48" fmla="*/ 1 w 147"/>
                <a:gd name="T49" fmla="*/ 42 h 87"/>
                <a:gd name="T50" fmla="*/ 2 w 147"/>
                <a:gd name="T51" fmla="*/ 41 h 87"/>
                <a:gd name="T52" fmla="*/ 71 w 147"/>
                <a:gd name="T53" fmla="*/ 0 h 87"/>
                <a:gd name="T54" fmla="*/ 71 w 147"/>
                <a:gd name="T55" fmla="*/ 0 h 87"/>
                <a:gd name="T56" fmla="*/ 72 w 147"/>
                <a:gd name="T57" fmla="*/ 0 h 87"/>
                <a:gd name="T58" fmla="*/ 73 w 147"/>
                <a:gd name="T59"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87">
                  <a:moveTo>
                    <a:pt x="73" y="0"/>
                  </a:moveTo>
                  <a:lnTo>
                    <a:pt x="75" y="0"/>
                  </a:lnTo>
                  <a:lnTo>
                    <a:pt x="76" y="0"/>
                  </a:lnTo>
                  <a:lnTo>
                    <a:pt x="77" y="0"/>
                  </a:lnTo>
                  <a:lnTo>
                    <a:pt x="145" y="41"/>
                  </a:lnTo>
                  <a:lnTo>
                    <a:pt x="146" y="42"/>
                  </a:lnTo>
                  <a:lnTo>
                    <a:pt x="147" y="43"/>
                  </a:lnTo>
                  <a:lnTo>
                    <a:pt x="147" y="43"/>
                  </a:lnTo>
                  <a:lnTo>
                    <a:pt x="147" y="44"/>
                  </a:lnTo>
                  <a:lnTo>
                    <a:pt x="146" y="45"/>
                  </a:lnTo>
                  <a:lnTo>
                    <a:pt x="145" y="46"/>
                  </a:lnTo>
                  <a:lnTo>
                    <a:pt x="77" y="87"/>
                  </a:lnTo>
                  <a:lnTo>
                    <a:pt x="76" y="87"/>
                  </a:lnTo>
                  <a:lnTo>
                    <a:pt x="75" y="87"/>
                  </a:lnTo>
                  <a:lnTo>
                    <a:pt x="73" y="87"/>
                  </a:lnTo>
                  <a:lnTo>
                    <a:pt x="72" y="87"/>
                  </a:lnTo>
                  <a:lnTo>
                    <a:pt x="71" y="87"/>
                  </a:lnTo>
                  <a:lnTo>
                    <a:pt x="71" y="87"/>
                  </a:lnTo>
                  <a:lnTo>
                    <a:pt x="2" y="46"/>
                  </a:lnTo>
                  <a:lnTo>
                    <a:pt x="1" y="45"/>
                  </a:lnTo>
                  <a:lnTo>
                    <a:pt x="1" y="45"/>
                  </a:lnTo>
                  <a:lnTo>
                    <a:pt x="0" y="44"/>
                  </a:lnTo>
                  <a:lnTo>
                    <a:pt x="0" y="43"/>
                  </a:lnTo>
                  <a:lnTo>
                    <a:pt x="1" y="42"/>
                  </a:lnTo>
                  <a:lnTo>
                    <a:pt x="1" y="42"/>
                  </a:lnTo>
                  <a:lnTo>
                    <a:pt x="2" y="41"/>
                  </a:lnTo>
                  <a:lnTo>
                    <a:pt x="71" y="0"/>
                  </a:lnTo>
                  <a:lnTo>
                    <a:pt x="71" y="0"/>
                  </a:lnTo>
                  <a:lnTo>
                    <a:pt x="72" y="0"/>
                  </a:lnTo>
                  <a:lnTo>
                    <a:pt x="73" y="0"/>
                  </a:lnTo>
                  <a:close/>
                </a:path>
              </a:pathLst>
            </a:custGeom>
            <a:solidFill>
              <a:srgbClr val="00B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29" name="Freeform 152"/>
            <p:cNvSpPr>
              <a:spLocks/>
            </p:cNvSpPr>
            <p:nvPr/>
          </p:nvSpPr>
          <p:spPr bwMode="auto">
            <a:xfrm>
              <a:off x="5794" y="2748"/>
              <a:ext cx="147" cy="88"/>
            </a:xfrm>
            <a:custGeom>
              <a:avLst/>
              <a:gdLst>
                <a:gd name="T0" fmla="*/ 73 w 147"/>
                <a:gd name="T1" fmla="*/ 0 h 88"/>
                <a:gd name="T2" fmla="*/ 75 w 147"/>
                <a:gd name="T3" fmla="*/ 0 h 88"/>
                <a:gd name="T4" fmla="*/ 76 w 147"/>
                <a:gd name="T5" fmla="*/ 0 h 88"/>
                <a:gd name="T6" fmla="*/ 77 w 147"/>
                <a:gd name="T7" fmla="*/ 1 h 88"/>
                <a:gd name="T8" fmla="*/ 145 w 147"/>
                <a:gd name="T9" fmla="*/ 42 h 88"/>
                <a:gd name="T10" fmla="*/ 146 w 147"/>
                <a:gd name="T11" fmla="*/ 42 h 88"/>
                <a:gd name="T12" fmla="*/ 147 w 147"/>
                <a:gd name="T13" fmla="*/ 43 h 88"/>
                <a:gd name="T14" fmla="*/ 147 w 147"/>
                <a:gd name="T15" fmla="*/ 44 h 88"/>
                <a:gd name="T16" fmla="*/ 147 w 147"/>
                <a:gd name="T17" fmla="*/ 45 h 88"/>
                <a:gd name="T18" fmla="*/ 146 w 147"/>
                <a:gd name="T19" fmla="*/ 46 h 88"/>
                <a:gd name="T20" fmla="*/ 145 w 147"/>
                <a:gd name="T21" fmla="*/ 46 h 88"/>
                <a:gd name="T22" fmla="*/ 77 w 147"/>
                <a:gd name="T23" fmla="*/ 87 h 88"/>
                <a:gd name="T24" fmla="*/ 76 w 147"/>
                <a:gd name="T25" fmla="*/ 88 h 88"/>
                <a:gd name="T26" fmla="*/ 75 w 147"/>
                <a:gd name="T27" fmla="*/ 88 h 88"/>
                <a:gd name="T28" fmla="*/ 73 w 147"/>
                <a:gd name="T29" fmla="*/ 88 h 88"/>
                <a:gd name="T30" fmla="*/ 72 w 147"/>
                <a:gd name="T31" fmla="*/ 88 h 88"/>
                <a:gd name="T32" fmla="*/ 71 w 147"/>
                <a:gd name="T33" fmla="*/ 88 h 88"/>
                <a:gd name="T34" fmla="*/ 71 w 147"/>
                <a:gd name="T35" fmla="*/ 87 h 88"/>
                <a:gd name="T36" fmla="*/ 2 w 147"/>
                <a:gd name="T37" fmla="*/ 46 h 88"/>
                <a:gd name="T38" fmla="*/ 1 w 147"/>
                <a:gd name="T39" fmla="*/ 46 h 88"/>
                <a:gd name="T40" fmla="*/ 1 w 147"/>
                <a:gd name="T41" fmla="*/ 45 h 88"/>
                <a:gd name="T42" fmla="*/ 0 w 147"/>
                <a:gd name="T43" fmla="*/ 44 h 88"/>
                <a:gd name="T44" fmla="*/ 0 w 147"/>
                <a:gd name="T45" fmla="*/ 44 h 88"/>
                <a:gd name="T46" fmla="*/ 1 w 147"/>
                <a:gd name="T47" fmla="*/ 43 h 88"/>
                <a:gd name="T48" fmla="*/ 1 w 147"/>
                <a:gd name="T49" fmla="*/ 42 h 88"/>
                <a:gd name="T50" fmla="*/ 2 w 147"/>
                <a:gd name="T51" fmla="*/ 42 h 88"/>
                <a:gd name="T52" fmla="*/ 71 w 147"/>
                <a:gd name="T53" fmla="*/ 1 h 88"/>
                <a:gd name="T54" fmla="*/ 71 w 147"/>
                <a:gd name="T55" fmla="*/ 0 h 88"/>
                <a:gd name="T56" fmla="*/ 72 w 147"/>
                <a:gd name="T57" fmla="*/ 0 h 88"/>
                <a:gd name="T58" fmla="*/ 73 w 147"/>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88">
                  <a:moveTo>
                    <a:pt x="73" y="0"/>
                  </a:moveTo>
                  <a:lnTo>
                    <a:pt x="75" y="0"/>
                  </a:lnTo>
                  <a:lnTo>
                    <a:pt x="76" y="0"/>
                  </a:lnTo>
                  <a:lnTo>
                    <a:pt x="77" y="1"/>
                  </a:lnTo>
                  <a:lnTo>
                    <a:pt x="145" y="42"/>
                  </a:lnTo>
                  <a:lnTo>
                    <a:pt x="146" y="42"/>
                  </a:lnTo>
                  <a:lnTo>
                    <a:pt x="147" y="43"/>
                  </a:lnTo>
                  <a:lnTo>
                    <a:pt x="147" y="44"/>
                  </a:lnTo>
                  <a:lnTo>
                    <a:pt x="147" y="45"/>
                  </a:lnTo>
                  <a:lnTo>
                    <a:pt x="146" y="46"/>
                  </a:lnTo>
                  <a:lnTo>
                    <a:pt x="145" y="46"/>
                  </a:lnTo>
                  <a:lnTo>
                    <a:pt x="77" y="87"/>
                  </a:lnTo>
                  <a:lnTo>
                    <a:pt x="76" y="88"/>
                  </a:lnTo>
                  <a:lnTo>
                    <a:pt x="75" y="88"/>
                  </a:lnTo>
                  <a:lnTo>
                    <a:pt x="73" y="88"/>
                  </a:lnTo>
                  <a:lnTo>
                    <a:pt x="72" y="88"/>
                  </a:lnTo>
                  <a:lnTo>
                    <a:pt x="71" y="88"/>
                  </a:lnTo>
                  <a:lnTo>
                    <a:pt x="71" y="87"/>
                  </a:lnTo>
                  <a:lnTo>
                    <a:pt x="2" y="46"/>
                  </a:lnTo>
                  <a:lnTo>
                    <a:pt x="1" y="46"/>
                  </a:lnTo>
                  <a:lnTo>
                    <a:pt x="1" y="45"/>
                  </a:lnTo>
                  <a:lnTo>
                    <a:pt x="0" y="44"/>
                  </a:lnTo>
                  <a:lnTo>
                    <a:pt x="0" y="44"/>
                  </a:lnTo>
                  <a:lnTo>
                    <a:pt x="1" y="43"/>
                  </a:lnTo>
                  <a:lnTo>
                    <a:pt x="1" y="42"/>
                  </a:lnTo>
                  <a:lnTo>
                    <a:pt x="2" y="42"/>
                  </a:lnTo>
                  <a:lnTo>
                    <a:pt x="71" y="1"/>
                  </a:lnTo>
                  <a:lnTo>
                    <a:pt x="71" y="0"/>
                  </a:lnTo>
                  <a:lnTo>
                    <a:pt x="72" y="0"/>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910" name="Rectangle 154"/>
          <p:cNvSpPr>
            <a:spLocks noChangeArrowheads="1"/>
          </p:cNvSpPr>
          <p:nvPr/>
        </p:nvSpPr>
        <p:spPr bwMode="auto">
          <a:xfrm>
            <a:off x="8315999" y="2820326"/>
            <a:ext cx="31739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Calibri" panose="020F0502020204030204" pitchFamily="34" charset="0"/>
              </a:rPr>
              <a:t>WMTS</a:t>
            </a:r>
            <a:endParaRPr kumimoji="0" lang="en-US" altLang="en-US" sz="2800" b="0" i="0" u="none" strike="noStrike" cap="none" normalizeH="0" baseline="0" dirty="0" smtClean="0">
              <a:ln>
                <a:noFill/>
              </a:ln>
              <a:solidFill>
                <a:schemeClr val="tx1"/>
              </a:solidFill>
              <a:effectLst/>
              <a:latin typeface="Arial" panose="020B0604020202020204" pitchFamily="34" charset="0"/>
            </a:endParaRPr>
          </a:p>
        </p:txBody>
      </p:sp>
      <p:grpSp>
        <p:nvGrpSpPr>
          <p:cNvPr id="36911" name="Group 158"/>
          <p:cNvGrpSpPr>
            <a:grpSpLocks/>
          </p:cNvGrpSpPr>
          <p:nvPr/>
        </p:nvGrpSpPr>
        <p:grpSpPr bwMode="auto">
          <a:xfrm>
            <a:off x="8261371" y="3354085"/>
            <a:ext cx="440274" cy="384203"/>
            <a:chOff x="5794" y="3097"/>
            <a:chExt cx="147" cy="155"/>
          </a:xfrm>
        </p:grpSpPr>
        <p:sp>
          <p:nvSpPr>
            <p:cNvPr id="36924" name="Freeform 155"/>
            <p:cNvSpPr>
              <a:spLocks/>
            </p:cNvSpPr>
            <p:nvPr/>
          </p:nvSpPr>
          <p:spPr bwMode="auto">
            <a:xfrm>
              <a:off x="5794" y="3164"/>
              <a:ext cx="147" cy="88"/>
            </a:xfrm>
            <a:custGeom>
              <a:avLst/>
              <a:gdLst>
                <a:gd name="T0" fmla="*/ 73 w 147"/>
                <a:gd name="T1" fmla="*/ 0 h 88"/>
                <a:gd name="T2" fmla="*/ 75 w 147"/>
                <a:gd name="T3" fmla="*/ 0 h 88"/>
                <a:gd name="T4" fmla="*/ 76 w 147"/>
                <a:gd name="T5" fmla="*/ 0 h 88"/>
                <a:gd name="T6" fmla="*/ 77 w 147"/>
                <a:gd name="T7" fmla="*/ 1 h 88"/>
                <a:gd name="T8" fmla="*/ 145 w 147"/>
                <a:gd name="T9" fmla="*/ 42 h 88"/>
                <a:gd name="T10" fmla="*/ 146 w 147"/>
                <a:gd name="T11" fmla="*/ 42 h 88"/>
                <a:gd name="T12" fmla="*/ 147 w 147"/>
                <a:gd name="T13" fmla="*/ 43 h 88"/>
                <a:gd name="T14" fmla="*/ 147 w 147"/>
                <a:gd name="T15" fmla="*/ 44 h 88"/>
                <a:gd name="T16" fmla="*/ 147 w 147"/>
                <a:gd name="T17" fmla="*/ 45 h 88"/>
                <a:gd name="T18" fmla="*/ 146 w 147"/>
                <a:gd name="T19" fmla="*/ 46 h 88"/>
                <a:gd name="T20" fmla="*/ 145 w 147"/>
                <a:gd name="T21" fmla="*/ 46 h 88"/>
                <a:gd name="T22" fmla="*/ 77 w 147"/>
                <a:gd name="T23" fmla="*/ 87 h 88"/>
                <a:gd name="T24" fmla="*/ 76 w 147"/>
                <a:gd name="T25" fmla="*/ 88 h 88"/>
                <a:gd name="T26" fmla="*/ 75 w 147"/>
                <a:gd name="T27" fmla="*/ 88 h 88"/>
                <a:gd name="T28" fmla="*/ 73 w 147"/>
                <a:gd name="T29" fmla="*/ 88 h 88"/>
                <a:gd name="T30" fmla="*/ 72 w 147"/>
                <a:gd name="T31" fmla="*/ 88 h 88"/>
                <a:gd name="T32" fmla="*/ 71 w 147"/>
                <a:gd name="T33" fmla="*/ 88 h 88"/>
                <a:gd name="T34" fmla="*/ 71 w 147"/>
                <a:gd name="T35" fmla="*/ 87 h 88"/>
                <a:gd name="T36" fmla="*/ 2 w 147"/>
                <a:gd name="T37" fmla="*/ 46 h 88"/>
                <a:gd name="T38" fmla="*/ 1 w 147"/>
                <a:gd name="T39" fmla="*/ 46 h 88"/>
                <a:gd name="T40" fmla="*/ 1 w 147"/>
                <a:gd name="T41" fmla="*/ 45 h 88"/>
                <a:gd name="T42" fmla="*/ 0 w 147"/>
                <a:gd name="T43" fmla="*/ 44 h 88"/>
                <a:gd name="T44" fmla="*/ 0 w 147"/>
                <a:gd name="T45" fmla="*/ 44 h 88"/>
                <a:gd name="T46" fmla="*/ 1 w 147"/>
                <a:gd name="T47" fmla="*/ 43 h 88"/>
                <a:gd name="T48" fmla="*/ 1 w 147"/>
                <a:gd name="T49" fmla="*/ 42 h 88"/>
                <a:gd name="T50" fmla="*/ 2 w 147"/>
                <a:gd name="T51" fmla="*/ 42 h 88"/>
                <a:gd name="T52" fmla="*/ 71 w 147"/>
                <a:gd name="T53" fmla="*/ 1 h 88"/>
                <a:gd name="T54" fmla="*/ 71 w 147"/>
                <a:gd name="T55" fmla="*/ 0 h 88"/>
                <a:gd name="T56" fmla="*/ 72 w 147"/>
                <a:gd name="T57" fmla="*/ 0 h 88"/>
                <a:gd name="T58" fmla="*/ 73 w 147"/>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88">
                  <a:moveTo>
                    <a:pt x="73" y="0"/>
                  </a:moveTo>
                  <a:lnTo>
                    <a:pt x="75" y="0"/>
                  </a:lnTo>
                  <a:lnTo>
                    <a:pt x="76" y="0"/>
                  </a:lnTo>
                  <a:lnTo>
                    <a:pt x="77" y="1"/>
                  </a:lnTo>
                  <a:lnTo>
                    <a:pt x="145" y="42"/>
                  </a:lnTo>
                  <a:lnTo>
                    <a:pt x="146" y="42"/>
                  </a:lnTo>
                  <a:lnTo>
                    <a:pt x="147" y="43"/>
                  </a:lnTo>
                  <a:lnTo>
                    <a:pt x="147" y="44"/>
                  </a:lnTo>
                  <a:lnTo>
                    <a:pt x="147" y="45"/>
                  </a:lnTo>
                  <a:lnTo>
                    <a:pt x="146" y="46"/>
                  </a:lnTo>
                  <a:lnTo>
                    <a:pt x="145" y="46"/>
                  </a:lnTo>
                  <a:lnTo>
                    <a:pt x="77" y="87"/>
                  </a:lnTo>
                  <a:lnTo>
                    <a:pt x="76" y="88"/>
                  </a:lnTo>
                  <a:lnTo>
                    <a:pt x="75" y="88"/>
                  </a:lnTo>
                  <a:lnTo>
                    <a:pt x="73" y="88"/>
                  </a:lnTo>
                  <a:lnTo>
                    <a:pt x="72" y="88"/>
                  </a:lnTo>
                  <a:lnTo>
                    <a:pt x="71" y="88"/>
                  </a:lnTo>
                  <a:lnTo>
                    <a:pt x="71" y="87"/>
                  </a:lnTo>
                  <a:lnTo>
                    <a:pt x="2" y="46"/>
                  </a:lnTo>
                  <a:lnTo>
                    <a:pt x="1" y="46"/>
                  </a:lnTo>
                  <a:lnTo>
                    <a:pt x="1" y="45"/>
                  </a:lnTo>
                  <a:lnTo>
                    <a:pt x="0" y="44"/>
                  </a:lnTo>
                  <a:lnTo>
                    <a:pt x="0" y="44"/>
                  </a:lnTo>
                  <a:lnTo>
                    <a:pt x="1" y="43"/>
                  </a:lnTo>
                  <a:lnTo>
                    <a:pt x="1" y="42"/>
                  </a:lnTo>
                  <a:lnTo>
                    <a:pt x="2" y="42"/>
                  </a:lnTo>
                  <a:lnTo>
                    <a:pt x="71" y="1"/>
                  </a:lnTo>
                  <a:lnTo>
                    <a:pt x="71" y="0"/>
                  </a:lnTo>
                  <a:lnTo>
                    <a:pt x="72" y="0"/>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25" name="Freeform 156"/>
            <p:cNvSpPr>
              <a:spLocks/>
            </p:cNvSpPr>
            <p:nvPr/>
          </p:nvSpPr>
          <p:spPr bwMode="auto">
            <a:xfrm>
              <a:off x="5794" y="3132"/>
              <a:ext cx="147" cy="88"/>
            </a:xfrm>
            <a:custGeom>
              <a:avLst/>
              <a:gdLst>
                <a:gd name="T0" fmla="*/ 73 w 147"/>
                <a:gd name="T1" fmla="*/ 0 h 88"/>
                <a:gd name="T2" fmla="*/ 75 w 147"/>
                <a:gd name="T3" fmla="*/ 0 h 88"/>
                <a:gd name="T4" fmla="*/ 76 w 147"/>
                <a:gd name="T5" fmla="*/ 0 h 88"/>
                <a:gd name="T6" fmla="*/ 77 w 147"/>
                <a:gd name="T7" fmla="*/ 0 h 88"/>
                <a:gd name="T8" fmla="*/ 145 w 147"/>
                <a:gd name="T9" fmla="*/ 41 h 88"/>
                <a:gd name="T10" fmla="*/ 146 w 147"/>
                <a:gd name="T11" fmla="*/ 42 h 88"/>
                <a:gd name="T12" fmla="*/ 147 w 147"/>
                <a:gd name="T13" fmla="*/ 43 h 88"/>
                <a:gd name="T14" fmla="*/ 147 w 147"/>
                <a:gd name="T15" fmla="*/ 44 h 88"/>
                <a:gd name="T16" fmla="*/ 147 w 147"/>
                <a:gd name="T17" fmla="*/ 44 h 88"/>
                <a:gd name="T18" fmla="*/ 146 w 147"/>
                <a:gd name="T19" fmla="*/ 45 h 88"/>
                <a:gd name="T20" fmla="*/ 145 w 147"/>
                <a:gd name="T21" fmla="*/ 46 h 88"/>
                <a:gd name="T22" fmla="*/ 77 w 147"/>
                <a:gd name="T23" fmla="*/ 87 h 88"/>
                <a:gd name="T24" fmla="*/ 76 w 147"/>
                <a:gd name="T25" fmla="*/ 87 h 88"/>
                <a:gd name="T26" fmla="*/ 75 w 147"/>
                <a:gd name="T27" fmla="*/ 88 h 88"/>
                <a:gd name="T28" fmla="*/ 73 w 147"/>
                <a:gd name="T29" fmla="*/ 88 h 88"/>
                <a:gd name="T30" fmla="*/ 72 w 147"/>
                <a:gd name="T31" fmla="*/ 88 h 88"/>
                <a:gd name="T32" fmla="*/ 71 w 147"/>
                <a:gd name="T33" fmla="*/ 87 h 88"/>
                <a:gd name="T34" fmla="*/ 71 w 147"/>
                <a:gd name="T35" fmla="*/ 87 h 88"/>
                <a:gd name="T36" fmla="*/ 2 w 147"/>
                <a:gd name="T37" fmla="*/ 46 h 88"/>
                <a:gd name="T38" fmla="*/ 1 w 147"/>
                <a:gd name="T39" fmla="*/ 45 h 88"/>
                <a:gd name="T40" fmla="*/ 1 w 147"/>
                <a:gd name="T41" fmla="*/ 45 h 88"/>
                <a:gd name="T42" fmla="*/ 0 w 147"/>
                <a:gd name="T43" fmla="*/ 44 h 88"/>
                <a:gd name="T44" fmla="*/ 0 w 147"/>
                <a:gd name="T45" fmla="*/ 43 h 88"/>
                <a:gd name="T46" fmla="*/ 1 w 147"/>
                <a:gd name="T47" fmla="*/ 43 h 88"/>
                <a:gd name="T48" fmla="*/ 1 w 147"/>
                <a:gd name="T49" fmla="*/ 42 h 88"/>
                <a:gd name="T50" fmla="*/ 2 w 147"/>
                <a:gd name="T51" fmla="*/ 41 h 88"/>
                <a:gd name="T52" fmla="*/ 71 w 147"/>
                <a:gd name="T53" fmla="*/ 0 h 88"/>
                <a:gd name="T54" fmla="*/ 71 w 147"/>
                <a:gd name="T55" fmla="*/ 0 h 88"/>
                <a:gd name="T56" fmla="*/ 72 w 147"/>
                <a:gd name="T57" fmla="*/ 0 h 88"/>
                <a:gd name="T58" fmla="*/ 73 w 147"/>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88">
                  <a:moveTo>
                    <a:pt x="73" y="0"/>
                  </a:moveTo>
                  <a:lnTo>
                    <a:pt x="75" y="0"/>
                  </a:lnTo>
                  <a:lnTo>
                    <a:pt x="76" y="0"/>
                  </a:lnTo>
                  <a:lnTo>
                    <a:pt x="77" y="0"/>
                  </a:lnTo>
                  <a:lnTo>
                    <a:pt x="145" y="41"/>
                  </a:lnTo>
                  <a:lnTo>
                    <a:pt x="146" y="42"/>
                  </a:lnTo>
                  <a:lnTo>
                    <a:pt x="147" y="43"/>
                  </a:lnTo>
                  <a:lnTo>
                    <a:pt x="147" y="44"/>
                  </a:lnTo>
                  <a:lnTo>
                    <a:pt x="147" y="44"/>
                  </a:lnTo>
                  <a:lnTo>
                    <a:pt x="146" y="45"/>
                  </a:lnTo>
                  <a:lnTo>
                    <a:pt x="145" y="46"/>
                  </a:lnTo>
                  <a:lnTo>
                    <a:pt x="77" y="87"/>
                  </a:lnTo>
                  <a:lnTo>
                    <a:pt x="76" y="87"/>
                  </a:lnTo>
                  <a:lnTo>
                    <a:pt x="75" y="88"/>
                  </a:lnTo>
                  <a:lnTo>
                    <a:pt x="73" y="88"/>
                  </a:lnTo>
                  <a:lnTo>
                    <a:pt x="72" y="88"/>
                  </a:lnTo>
                  <a:lnTo>
                    <a:pt x="71" y="87"/>
                  </a:lnTo>
                  <a:lnTo>
                    <a:pt x="71" y="87"/>
                  </a:lnTo>
                  <a:lnTo>
                    <a:pt x="2" y="46"/>
                  </a:lnTo>
                  <a:lnTo>
                    <a:pt x="1" y="45"/>
                  </a:lnTo>
                  <a:lnTo>
                    <a:pt x="1" y="45"/>
                  </a:lnTo>
                  <a:lnTo>
                    <a:pt x="0" y="44"/>
                  </a:lnTo>
                  <a:lnTo>
                    <a:pt x="0" y="43"/>
                  </a:lnTo>
                  <a:lnTo>
                    <a:pt x="1" y="43"/>
                  </a:lnTo>
                  <a:lnTo>
                    <a:pt x="1" y="42"/>
                  </a:lnTo>
                  <a:lnTo>
                    <a:pt x="2" y="41"/>
                  </a:lnTo>
                  <a:lnTo>
                    <a:pt x="71" y="0"/>
                  </a:lnTo>
                  <a:lnTo>
                    <a:pt x="71" y="0"/>
                  </a:lnTo>
                  <a:lnTo>
                    <a:pt x="72" y="0"/>
                  </a:lnTo>
                  <a:lnTo>
                    <a:pt x="73" y="0"/>
                  </a:lnTo>
                  <a:close/>
                </a:path>
              </a:pathLst>
            </a:custGeom>
            <a:solidFill>
              <a:srgbClr val="AAD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26" name="Freeform 157"/>
            <p:cNvSpPr>
              <a:spLocks/>
            </p:cNvSpPr>
            <p:nvPr/>
          </p:nvSpPr>
          <p:spPr bwMode="auto">
            <a:xfrm>
              <a:off x="5794" y="3097"/>
              <a:ext cx="147" cy="88"/>
            </a:xfrm>
            <a:custGeom>
              <a:avLst/>
              <a:gdLst>
                <a:gd name="T0" fmla="*/ 73 w 147"/>
                <a:gd name="T1" fmla="*/ 0 h 88"/>
                <a:gd name="T2" fmla="*/ 75 w 147"/>
                <a:gd name="T3" fmla="*/ 0 h 88"/>
                <a:gd name="T4" fmla="*/ 76 w 147"/>
                <a:gd name="T5" fmla="*/ 0 h 88"/>
                <a:gd name="T6" fmla="*/ 77 w 147"/>
                <a:gd name="T7" fmla="*/ 1 h 88"/>
                <a:gd name="T8" fmla="*/ 145 w 147"/>
                <a:gd name="T9" fmla="*/ 42 h 88"/>
                <a:gd name="T10" fmla="*/ 146 w 147"/>
                <a:gd name="T11" fmla="*/ 42 h 88"/>
                <a:gd name="T12" fmla="*/ 147 w 147"/>
                <a:gd name="T13" fmla="*/ 43 h 88"/>
                <a:gd name="T14" fmla="*/ 147 w 147"/>
                <a:gd name="T15" fmla="*/ 44 h 88"/>
                <a:gd name="T16" fmla="*/ 147 w 147"/>
                <a:gd name="T17" fmla="*/ 45 h 88"/>
                <a:gd name="T18" fmla="*/ 146 w 147"/>
                <a:gd name="T19" fmla="*/ 45 h 88"/>
                <a:gd name="T20" fmla="*/ 145 w 147"/>
                <a:gd name="T21" fmla="*/ 46 h 88"/>
                <a:gd name="T22" fmla="*/ 77 w 147"/>
                <a:gd name="T23" fmla="*/ 87 h 88"/>
                <a:gd name="T24" fmla="*/ 76 w 147"/>
                <a:gd name="T25" fmla="*/ 88 h 88"/>
                <a:gd name="T26" fmla="*/ 75 w 147"/>
                <a:gd name="T27" fmla="*/ 88 h 88"/>
                <a:gd name="T28" fmla="*/ 73 w 147"/>
                <a:gd name="T29" fmla="*/ 88 h 88"/>
                <a:gd name="T30" fmla="*/ 72 w 147"/>
                <a:gd name="T31" fmla="*/ 88 h 88"/>
                <a:gd name="T32" fmla="*/ 71 w 147"/>
                <a:gd name="T33" fmla="*/ 88 h 88"/>
                <a:gd name="T34" fmla="*/ 71 w 147"/>
                <a:gd name="T35" fmla="*/ 87 h 88"/>
                <a:gd name="T36" fmla="*/ 2 w 147"/>
                <a:gd name="T37" fmla="*/ 46 h 88"/>
                <a:gd name="T38" fmla="*/ 1 w 147"/>
                <a:gd name="T39" fmla="*/ 46 h 88"/>
                <a:gd name="T40" fmla="*/ 1 w 147"/>
                <a:gd name="T41" fmla="*/ 45 h 88"/>
                <a:gd name="T42" fmla="*/ 0 w 147"/>
                <a:gd name="T43" fmla="*/ 44 h 88"/>
                <a:gd name="T44" fmla="*/ 0 w 147"/>
                <a:gd name="T45" fmla="*/ 43 h 88"/>
                <a:gd name="T46" fmla="*/ 1 w 147"/>
                <a:gd name="T47" fmla="*/ 43 h 88"/>
                <a:gd name="T48" fmla="*/ 1 w 147"/>
                <a:gd name="T49" fmla="*/ 42 h 88"/>
                <a:gd name="T50" fmla="*/ 2 w 147"/>
                <a:gd name="T51" fmla="*/ 42 h 88"/>
                <a:gd name="T52" fmla="*/ 71 w 147"/>
                <a:gd name="T53" fmla="*/ 1 h 88"/>
                <a:gd name="T54" fmla="*/ 71 w 147"/>
                <a:gd name="T55" fmla="*/ 0 h 88"/>
                <a:gd name="T56" fmla="*/ 72 w 147"/>
                <a:gd name="T57" fmla="*/ 0 h 88"/>
                <a:gd name="T58" fmla="*/ 73 w 147"/>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88">
                  <a:moveTo>
                    <a:pt x="73" y="0"/>
                  </a:moveTo>
                  <a:lnTo>
                    <a:pt x="75" y="0"/>
                  </a:lnTo>
                  <a:lnTo>
                    <a:pt x="76" y="0"/>
                  </a:lnTo>
                  <a:lnTo>
                    <a:pt x="77" y="1"/>
                  </a:lnTo>
                  <a:lnTo>
                    <a:pt x="145" y="42"/>
                  </a:lnTo>
                  <a:lnTo>
                    <a:pt x="146" y="42"/>
                  </a:lnTo>
                  <a:lnTo>
                    <a:pt x="147" y="43"/>
                  </a:lnTo>
                  <a:lnTo>
                    <a:pt x="147" y="44"/>
                  </a:lnTo>
                  <a:lnTo>
                    <a:pt x="147" y="45"/>
                  </a:lnTo>
                  <a:lnTo>
                    <a:pt x="146" y="45"/>
                  </a:lnTo>
                  <a:lnTo>
                    <a:pt x="145" y="46"/>
                  </a:lnTo>
                  <a:lnTo>
                    <a:pt x="77" y="87"/>
                  </a:lnTo>
                  <a:lnTo>
                    <a:pt x="76" y="88"/>
                  </a:lnTo>
                  <a:lnTo>
                    <a:pt x="75" y="88"/>
                  </a:lnTo>
                  <a:lnTo>
                    <a:pt x="73" y="88"/>
                  </a:lnTo>
                  <a:lnTo>
                    <a:pt x="72" y="88"/>
                  </a:lnTo>
                  <a:lnTo>
                    <a:pt x="71" y="88"/>
                  </a:lnTo>
                  <a:lnTo>
                    <a:pt x="71" y="87"/>
                  </a:lnTo>
                  <a:lnTo>
                    <a:pt x="2" y="46"/>
                  </a:lnTo>
                  <a:lnTo>
                    <a:pt x="1" y="46"/>
                  </a:lnTo>
                  <a:lnTo>
                    <a:pt x="1" y="45"/>
                  </a:lnTo>
                  <a:lnTo>
                    <a:pt x="0" y="44"/>
                  </a:lnTo>
                  <a:lnTo>
                    <a:pt x="0" y="43"/>
                  </a:lnTo>
                  <a:lnTo>
                    <a:pt x="1" y="43"/>
                  </a:lnTo>
                  <a:lnTo>
                    <a:pt x="1" y="42"/>
                  </a:lnTo>
                  <a:lnTo>
                    <a:pt x="2" y="42"/>
                  </a:lnTo>
                  <a:lnTo>
                    <a:pt x="71" y="1"/>
                  </a:lnTo>
                  <a:lnTo>
                    <a:pt x="71" y="0"/>
                  </a:lnTo>
                  <a:lnTo>
                    <a:pt x="72" y="0"/>
                  </a:lnTo>
                  <a:lnTo>
                    <a:pt x="7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6912" name="Rectangle 159"/>
          <p:cNvSpPr>
            <a:spLocks noChangeArrowheads="1"/>
          </p:cNvSpPr>
          <p:nvPr/>
        </p:nvSpPr>
        <p:spPr bwMode="auto">
          <a:xfrm>
            <a:off x="13510082" y="4750480"/>
            <a:ext cx="217488" cy="13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Calibri" panose="020F0502020204030204" pitchFamily="34" charset="0"/>
              </a:rPr>
              <a:t>WCS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6915" name="Rectangle 162"/>
          <p:cNvSpPr>
            <a:spLocks noChangeArrowheads="1"/>
          </p:cNvSpPr>
          <p:nvPr/>
        </p:nvSpPr>
        <p:spPr bwMode="auto">
          <a:xfrm>
            <a:off x="12946520" y="4967968"/>
            <a:ext cx="8874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smtClean="0">
                <a:ln>
                  <a:noFill/>
                </a:ln>
                <a:solidFill>
                  <a:srgbClr val="FFFFFF"/>
                </a:solidFill>
                <a:effectLst/>
                <a:latin typeface="Ubuntu" panose="020B0504030602030204" pitchFamily="34" charset="0"/>
              </a:rPr>
              <a:t>OGC Service Layers</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6922" name="Freeform 163"/>
          <p:cNvSpPr>
            <a:spLocks/>
          </p:cNvSpPr>
          <p:nvPr/>
        </p:nvSpPr>
        <p:spPr bwMode="auto">
          <a:xfrm>
            <a:off x="7305209" y="6145033"/>
            <a:ext cx="168275" cy="115888"/>
          </a:xfrm>
          <a:custGeom>
            <a:avLst/>
            <a:gdLst>
              <a:gd name="T0" fmla="*/ 58 w 106"/>
              <a:gd name="T1" fmla="*/ 0 h 73"/>
              <a:gd name="T2" fmla="*/ 68 w 106"/>
              <a:gd name="T3" fmla="*/ 2 h 73"/>
              <a:gd name="T4" fmla="*/ 77 w 106"/>
              <a:gd name="T5" fmla="*/ 6 h 73"/>
              <a:gd name="T6" fmla="*/ 85 w 106"/>
              <a:gd name="T7" fmla="*/ 11 h 73"/>
              <a:gd name="T8" fmla="*/ 92 w 106"/>
              <a:gd name="T9" fmla="*/ 17 h 73"/>
              <a:gd name="T10" fmla="*/ 98 w 106"/>
              <a:gd name="T11" fmla="*/ 25 h 73"/>
              <a:gd name="T12" fmla="*/ 102 w 106"/>
              <a:gd name="T13" fmla="*/ 33 h 73"/>
              <a:gd name="T14" fmla="*/ 105 w 106"/>
              <a:gd name="T15" fmla="*/ 43 h 73"/>
              <a:gd name="T16" fmla="*/ 106 w 106"/>
              <a:gd name="T17" fmla="*/ 53 h 73"/>
              <a:gd name="T18" fmla="*/ 106 w 106"/>
              <a:gd name="T19" fmla="*/ 54 h 73"/>
              <a:gd name="T20" fmla="*/ 106 w 106"/>
              <a:gd name="T21" fmla="*/ 57 h 73"/>
              <a:gd name="T22" fmla="*/ 106 w 106"/>
              <a:gd name="T23" fmla="*/ 61 h 73"/>
              <a:gd name="T24" fmla="*/ 106 w 106"/>
              <a:gd name="T25" fmla="*/ 67 h 73"/>
              <a:gd name="T26" fmla="*/ 106 w 106"/>
              <a:gd name="T27" fmla="*/ 73 h 73"/>
              <a:gd name="T28" fmla="*/ 87 w 106"/>
              <a:gd name="T29" fmla="*/ 70 h 73"/>
              <a:gd name="T30" fmla="*/ 87 w 106"/>
              <a:gd name="T31" fmla="*/ 64 h 73"/>
              <a:gd name="T32" fmla="*/ 87 w 106"/>
              <a:gd name="T33" fmla="*/ 59 h 73"/>
              <a:gd name="T34" fmla="*/ 87 w 106"/>
              <a:gd name="T35" fmla="*/ 55 h 73"/>
              <a:gd name="T36" fmla="*/ 87 w 106"/>
              <a:gd name="T37" fmla="*/ 53 h 73"/>
              <a:gd name="T38" fmla="*/ 87 w 106"/>
              <a:gd name="T39" fmla="*/ 49 h 73"/>
              <a:gd name="T40" fmla="*/ 85 w 106"/>
              <a:gd name="T41" fmla="*/ 42 h 73"/>
              <a:gd name="T42" fmla="*/ 82 w 106"/>
              <a:gd name="T43" fmla="*/ 35 h 73"/>
              <a:gd name="T44" fmla="*/ 77 w 106"/>
              <a:gd name="T45" fmla="*/ 29 h 73"/>
              <a:gd name="T46" fmla="*/ 71 w 106"/>
              <a:gd name="T47" fmla="*/ 25 h 73"/>
              <a:gd name="T48" fmla="*/ 65 w 106"/>
              <a:gd name="T49" fmla="*/ 21 h 73"/>
              <a:gd name="T50" fmla="*/ 57 w 106"/>
              <a:gd name="T51" fmla="*/ 19 h 73"/>
              <a:gd name="T52" fmla="*/ 49 w 106"/>
              <a:gd name="T53" fmla="*/ 19 h 73"/>
              <a:gd name="T54" fmla="*/ 42 w 106"/>
              <a:gd name="T55" fmla="*/ 21 h 73"/>
              <a:gd name="T56" fmla="*/ 35 w 106"/>
              <a:gd name="T57" fmla="*/ 25 h 73"/>
              <a:gd name="T58" fmla="*/ 29 w 106"/>
              <a:gd name="T59" fmla="*/ 29 h 73"/>
              <a:gd name="T60" fmla="*/ 25 w 106"/>
              <a:gd name="T61" fmla="*/ 35 h 73"/>
              <a:gd name="T62" fmla="*/ 21 w 106"/>
              <a:gd name="T63" fmla="*/ 42 h 73"/>
              <a:gd name="T64" fmla="*/ 19 w 106"/>
              <a:gd name="T65" fmla="*/ 49 h 73"/>
              <a:gd name="T66" fmla="*/ 19 w 106"/>
              <a:gd name="T67" fmla="*/ 53 h 73"/>
              <a:gd name="T68" fmla="*/ 19 w 106"/>
              <a:gd name="T69" fmla="*/ 55 h 73"/>
              <a:gd name="T70" fmla="*/ 19 w 106"/>
              <a:gd name="T71" fmla="*/ 59 h 73"/>
              <a:gd name="T72" fmla="*/ 19 w 106"/>
              <a:gd name="T73" fmla="*/ 64 h 73"/>
              <a:gd name="T74" fmla="*/ 19 w 106"/>
              <a:gd name="T75" fmla="*/ 70 h 73"/>
              <a:gd name="T76" fmla="*/ 0 w 106"/>
              <a:gd name="T77" fmla="*/ 73 h 73"/>
              <a:gd name="T78" fmla="*/ 0 w 106"/>
              <a:gd name="T79" fmla="*/ 67 h 73"/>
              <a:gd name="T80" fmla="*/ 0 w 106"/>
              <a:gd name="T81" fmla="*/ 61 h 73"/>
              <a:gd name="T82" fmla="*/ 0 w 106"/>
              <a:gd name="T83" fmla="*/ 57 h 73"/>
              <a:gd name="T84" fmla="*/ 0 w 106"/>
              <a:gd name="T85" fmla="*/ 54 h 73"/>
              <a:gd name="T86" fmla="*/ 0 w 106"/>
              <a:gd name="T87" fmla="*/ 53 h 73"/>
              <a:gd name="T88" fmla="*/ 1 w 106"/>
              <a:gd name="T89" fmla="*/ 43 h 73"/>
              <a:gd name="T90" fmla="*/ 4 w 106"/>
              <a:gd name="T91" fmla="*/ 33 h 73"/>
              <a:gd name="T92" fmla="*/ 8 w 106"/>
              <a:gd name="T93" fmla="*/ 25 h 73"/>
              <a:gd name="T94" fmla="*/ 14 w 106"/>
              <a:gd name="T95" fmla="*/ 17 h 73"/>
              <a:gd name="T96" fmla="*/ 21 w 106"/>
              <a:gd name="T97" fmla="*/ 11 h 73"/>
              <a:gd name="T98" fmla="*/ 29 w 106"/>
              <a:gd name="T99" fmla="*/ 6 h 73"/>
              <a:gd name="T100" fmla="*/ 38 w 106"/>
              <a:gd name="T101" fmla="*/ 2 h 73"/>
              <a:gd name="T102" fmla="*/ 48 w 106"/>
              <a:gd name="T10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 h="73">
                <a:moveTo>
                  <a:pt x="53" y="0"/>
                </a:moveTo>
                <a:lnTo>
                  <a:pt x="58" y="0"/>
                </a:lnTo>
                <a:lnTo>
                  <a:pt x="63" y="1"/>
                </a:lnTo>
                <a:lnTo>
                  <a:pt x="68" y="2"/>
                </a:lnTo>
                <a:lnTo>
                  <a:pt x="73" y="4"/>
                </a:lnTo>
                <a:lnTo>
                  <a:pt x="77" y="6"/>
                </a:lnTo>
                <a:lnTo>
                  <a:pt x="81" y="8"/>
                </a:lnTo>
                <a:lnTo>
                  <a:pt x="85" y="11"/>
                </a:lnTo>
                <a:lnTo>
                  <a:pt x="89" y="14"/>
                </a:lnTo>
                <a:lnTo>
                  <a:pt x="92" y="17"/>
                </a:lnTo>
                <a:lnTo>
                  <a:pt x="95" y="21"/>
                </a:lnTo>
                <a:lnTo>
                  <a:pt x="98" y="25"/>
                </a:lnTo>
                <a:lnTo>
                  <a:pt x="100" y="29"/>
                </a:lnTo>
                <a:lnTo>
                  <a:pt x="102" y="33"/>
                </a:lnTo>
                <a:lnTo>
                  <a:pt x="104" y="38"/>
                </a:lnTo>
                <a:lnTo>
                  <a:pt x="105" y="43"/>
                </a:lnTo>
                <a:lnTo>
                  <a:pt x="106" y="48"/>
                </a:lnTo>
                <a:lnTo>
                  <a:pt x="106" y="53"/>
                </a:lnTo>
                <a:lnTo>
                  <a:pt x="106" y="53"/>
                </a:lnTo>
                <a:lnTo>
                  <a:pt x="106" y="54"/>
                </a:lnTo>
                <a:lnTo>
                  <a:pt x="106" y="55"/>
                </a:lnTo>
                <a:lnTo>
                  <a:pt x="106" y="57"/>
                </a:lnTo>
                <a:lnTo>
                  <a:pt x="106" y="59"/>
                </a:lnTo>
                <a:lnTo>
                  <a:pt x="106" y="61"/>
                </a:lnTo>
                <a:lnTo>
                  <a:pt x="106" y="64"/>
                </a:lnTo>
                <a:lnTo>
                  <a:pt x="106" y="67"/>
                </a:lnTo>
                <a:lnTo>
                  <a:pt x="106" y="70"/>
                </a:lnTo>
                <a:lnTo>
                  <a:pt x="106" y="73"/>
                </a:lnTo>
                <a:lnTo>
                  <a:pt x="87" y="73"/>
                </a:lnTo>
                <a:lnTo>
                  <a:pt x="87" y="70"/>
                </a:lnTo>
                <a:lnTo>
                  <a:pt x="87" y="67"/>
                </a:lnTo>
                <a:lnTo>
                  <a:pt x="87" y="64"/>
                </a:lnTo>
                <a:lnTo>
                  <a:pt x="87" y="61"/>
                </a:lnTo>
                <a:lnTo>
                  <a:pt x="87" y="59"/>
                </a:lnTo>
                <a:lnTo>
                  <a:pt x="87" y="57"/>
                </a:lnTo>
                <a:lnTo>
                  <a:pt x="87" y="55"/>
                </a:lnTo>
                <a:lnTo>
                  <a:pt x="87" y="54"/>
                </a:lnTo>
                <a:lnTo>
                  <a:pt x="87" y="53"/>
                </a:lnTo>
                <a:lnTo>
                  <a:pt x="87" y="53"/>
                </a:lnTo>
                <a:lnTo>
                  <a:pt x="87" y="49"/>
                </a:lnTo>
                <a:lnTo>
                  <a:pt x="86" y="45"/>
                </a:lnTo>
                <a:lnTo>
                  <a:pt x="85" y="42"/>
                </a:lnTo>
                <a:lnTo>
                  <a:pt x="84" y="38"/>
                </a:lnTo>
                <a:lnTo>
                  <a:pt x="82" y="35"/>
                </a:lnTo>
                <a:lnTo>
                  <a:pt x="80" y="32"/>
                </a:lnTo>
                <a:lnTo>
                  <a:pt x="77" y="29"/>
                </a:lnTo>
                <a:lnTo>
                  <a:pt x="74" y="27"/>
                </a:lnTo>
                <a:lnTo>
                  <a:pt x="71" y="25"/>
                </a:lnTo>
                <a:lnTo>
                  <a:pt x="68" y="23"/>
                </a:lnTo>
                <a:lnTo>
                  <a:pt x="65" y="21"/>
                </a:lnTo>
                <a:lnTo>
                  <a:pt x="61" y="20"/>
                </a:lnTo>
                <a:lnTo>
                  <a:pt x="57" y="19"/>
                </a:lnTo>
                <a:lnTo>
                  <a:pt x="53" y="19"/>
                </a:lnTo>
                <a:lnTo>
                  <a:pt x="49" y="19"/>
                </a:lnTo>
                <a:lnTo>
                  <a:pt x="45" y="20"/>
                </a:lnTo>
                <a:lnTo>
                  <a:pt x="42" y="21"/>
                </a:lnTo>
                <a:lnTo>
                  <a:pt x="38" y="23"/>
                </a:lnTo>
                <a:lnTo>
                  <a:pt x="35" y="25"/>
                </a:lnTo>
                <a:lnTo>
                  <a:pt x="32" y="27"/>
                </a:lnTo>
                <a:lnTo>
                  <a:pt x="29" y="29"/>
                </a:lnTo>
                <a:lnTo>
                  <a:pt x="27" y="32"/>
                </a:lnTo>
                <a:lnTo>
                  <a:pt x="25" y="35"/>
                </a:lnTo>
                <a:lnTo>
                  <a:pt x="23" y="38"/>
                </a:lnTo>
                <a:lnTo>
                  <a:pt x="21" y="42"/>
                </a:lnTo>
                <a:lnTo>
                  <a:pt x="20" y="45"/>
                </a:lnTo>
                <a:lnTo>
                  <a:pt x="19" y="49"/>
                </a:lnTo>
                <a:lnTo>
                  <a:pt x="19" y="53"/>
                </a:lnTo>
                <a:lnTo>
                  <a:pt x="19" y="53"/>
                </a:lnTo>
                <a:lnTo>
                  <a:pt x="19" y="54"/>
                </a:lnTo>
                <a:lnTo>
                  <a:pt x="19" y="55"/>
                </a:lnTo>
                <a:lnTo>
                  <a:pt x="19" y="57"/>
                </a:lnTo>
                <a:lnTo>
                  <a:pt x="19" y="59"/>
                </a:lnTo>
                <a:lnTo>
                  <a:pt x="19" y="61"/>
                </a:lnTo>
                <a:lnTo>
                  <a:pt x="19" y="64"/>
                </a:lnTo>
                <a:lnTo>
                  <a:pt x="19" y="67"/>
                </a:lnTo>
                <a:lnTo>
                  <a:pt x="19" y="70"/>
                </a:lnTo>
                <a:lnTo>
                  <a:pt x="19" y="73"/>
                </a:lnTo>
                <a:lnTo>
                  <a:pt x="0" y="73"/>
                </a:lnTo>
                <a:lnTo>
                  <a:pt x="0" y="70"/>
                </a:lnTo>
                <a:lnTo>
                  <a:pt x="0" y="67"/>
                </a:lnTo>
                <a:lnTo>
                  <a:pt x="0" y="64"/>
                </a:lnTo>
                <a:lnTo>
                  <a:pt x="0" y="61"/>
                </a:lnTo>
                <a:lnTo>
                  <a:pt x="0" y="59"/>
                </a:lnTo>
                <a:lnTo>
                  <a:pt x="0" y="57"/>
                </a:lnTo>
                <a:lnTo>
                  <a:pt x="0" y="55"/>
                </a:lnTo>
                <a:lnTo>
                  <a:pt x="0" y="54"/>
                </a:lnTo>
                <a:lnTo>
                  <a:pt x="0" y="53"/>
                </a:lnTo>
                <a:lnTo>
                  <a:pt x="0" y="53"/>
                </a:lnTo>
                <a:lnTo>
                  <a:pt x="0" y="48"/>
                </a:lnTo>
                <a:lnTo>
                  <a:pt x="1" y="43"/>
                </a:lnTo>
                <a:lnTo>
                  <a:pt x="2" y="38"/>
                </a:lnTo>
                <a:lnTo>
                  <a:pt x="4" y="33"/>
                </a:lnTo>
                <a:lnTo>
                  <a:pt x="6" y="29"/>
                </a:lnTo>
                <a:lnTo>
                  <a:pt x="8" y="25"/>
                </a:lnTo>
                <a:lnTo>
                  <a:pt x="11" y="21"/>
                </a:lnTo>
                <a:lnTo>
                  <a:pt x="14" y="17"/>
                </a:lnTo>
                <a:lnTo>
                  <a:pt x="17" y="14"/>
                </a:lnTo>
                <a:lnTo>
                  <a:pt x="21" y="11"/>
                </a:lnTo>
                <a:lnTo>
                  <a:pt x="25" y="8"/>
                </a:lnTo>
                <a:lnTo>
                  <a:pt x="29" y="6"/>
                </a:lnTo>
                <a:lnTo>
                  <a:pt x="34" y="4"/>
                </a:lnTo>
                <a:lnTo>
                  <a:pt x="38" y="2"/>
                </a:lnTo>
                <a:lnTo>
                  <a:pt x="43" y="1"/>
                </a:lnTo>
                <a:lnTo>
                  <a:pt x="48" y="0"/>
                </a:lnTo>
                <a:lnTo>
                  <a:pt x="53"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23" name="Freeform 164">
            <a:hlinkClick r:id="rId5" action="ppaction://hlinksldjump"/>
          </p:cNvPr>
          <p:cNvSpPr>
            <a:spLocks noEditPoints="1"/>
          </p:cNvSpPr>
          <p:nvPr/>
        </p:nvSpPr>
        <p:spPr bwMode="auto">
          <a:xfrm>
            <a:off x="7289334" y="6273621"/>
            <a:ext cx="200025" cy="130175"/>
          </a:xfrm>
          <a:custGeom>
            <a:avLst/>
            <a:gdLst>
              <a:gd name="T0" fmla="*/ 63 w 126"/>
              <a:gd name="T1" fmla="*/ 18 h 82"/>
              <a:gd name="T2" fmla="*/ 61 w 126"/>
              <a:gd name="T3" fmla="*/ 19 h 82"/>
              <a:gd name="T4" fmla="*/ 59 w 126"/>
              <a:gd name="T5" fmla="*/ 19 h 82"/>
              <a:gd name="T6" fmla="*/ 58 w 126"/>
              <a:gd name="T7" fmla="*/ 20 h 82"/>
              <a:gd name="T8" fmla="*/ 56 w 126"/>
              <a:gd name="T9" fmla="*/ 21 h 82"/>
              <a:gd name="T10" fmla="*/ 55 w 126"/>
              <a:gd name="T11" fmla="*/ 23 h 82"/>
              <a:gd name="T12" fmla="*/ 54 w 126"/>
              <a:gd name="T13" fmla="*/ 24 h 82"/>
              <a:gd name="T14" fmla="*/ 54 w 126"/>
              <a:gd name="T15" fmla="*/ 26 h 82"/>
              <a:gd name="T16" fmla="*/ 54 w 126"/>
              <a:gd name="T17" fmla="*/ 28 h 82"/>
              <a:gd name="T18" fmla="*/ 54 w 126"/>
              <a:gd name="T19" fmla="*/ 30 h 82"/>
              <a:gd name="T20" fmla="*/ 54 w 126"/>
              <a:gd name="T21" fmla="*/ 31 h 82"/>
              <a:gd name="T22" fmla="*/ 55 w 126"/>
              <a:gd name="T23" fmla="*/ 33 h 82"/>
              <a:gd name="T24" fmla="*/ 56 w 126"/>
              <a:gd name="T25" fmla="*/ 34 h 82"/>
              <a:gd name="T26" fmla="*/ 57 w 126"/>
              <a:gd name="T27" fmla="*/ 35 h 82"/>
              <a:gd name="T28" fmla="*/ 57 w 126"/>
              <a:gd name="T29" fmla="*/ 62 h 82"/>
              <a:gd name="T30" fmla="*/ 69 w 126"/>
              <a:gd name="T31" fmla="*/ 62 h 82"/>
              <a:gd name="T32" fmla="*/ 69 w 126"/>
              <a:gd name="T33" fmla="*/ 35 h 82"/>
              <a:gd name="T34" fmla="*/ 70 w 126"/>
              <a:gd name="T35" fmla="*/ 34 h 82"/>
              <a:gd name="T36" fmla="*/ 71 w 126"/>
              <a:gd name="T37" fmla="*/ 33 h 82"/>
              <a:gd name="T38" fmla="*/ 72 w 126"/>
              <a:gd name="T39" fmla="*/ 31 h 82"/>
              <a:gd name="T40" fmla="*/ 73 w 126"/>
              <a:gd name="T41" fmla="*/ 30 h 82"/>
              <a:gd name="T42" fmla="*/ 73 w 126"/>
              <a:gd name="T43" fmla="*/ 28 h 82"/>
              <a:gd name="T44" fmla="*/ 73 w 126"/>
              <a:gd name="T45" fmla="*/ 26 h 82"/>
              <a:gd name="T46" fmla="*/ 72 w 126"/>
              <a:gd name="T47" fmla="*/ 24 h 82"/>
              <a:gd name="T48" fmla="*/ 71 w 126"/>
              <a:gd name="T49" fmla="*/ 23 h 82"/>
              <a:gd name="T50" fmla="*/ 70 w 126"/>
              <a:gd name="T51" fmla="*/ 21 h 82"/>
              <a:gd name="T52" fmla="*/ 69 w 126"/>
              <a:gd name="T53" fmla="*/ 20 h 82"/>
              <a:gd name="T54" fmla="*/ 67 w 126"/>
              <a:gd name="T55" fmla="*/ 19 h 82"/>
              <a:gd name="T56" fmla="*/ 65 w 126"/>
              <a:gd name="T57" fmla="*/ 19 h 82"/>
              <a:gd name="T58" fmla="*/ 63 w 126"/>
              <a:gd name="T59" fmla="*/ 18 h 82"/>
              <a:gd name="T60" fmla="*/ 0 w 126"/>
              <a:gd name="T61" fmla="*/ 0 h 82"/>
              <a:gd name="T62" fmla="*/ 126 w 126"/>
              <a:gd name="T63" fmla="*/ 0 h 82"/>
              <a:gd name="T64" fmla="*/ 126 w 126"/>
              <a:gd name="T65" fmla="*/ 82 h 82"/>
              <a:gd name="T66" fmla="*/ 0 w 126"/>
              <a:gd name="T67" fmla="*/ 82 h 82"/>
              <a:gd name="T68" fmla="*/ 0 w 126"/>
              <a:gd name="T6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82">
                <a:moveTo>
                  <a:pt x="63" y="18"/>
                </a:moveTo>
                <a:lnTo>
                  <a:pt x="61" y="19"/>
                </a:lnTo>
                <a:lnTo>
                  <a:pt x="59" y="19"/>
                </a:lnTo>
                <a:lnTo>
                  <a:pt x="58" y="20"/>
                </a:lnTo>
                <a:lnTo>
                  <a:pt x="56" y="21"/>
                </a:lnTo>
                <a:lnTo>
                  <a:pt x="55" y="23"/>
                </a:lnTo>
                <a:lnTo>
                  <a:pt x="54" y="24"/>
                </a:lnTo>
                <a:lnTo>
                  <a:pt x="54" y="26"/>
                </a:lnTo>
                <a:lnTo>
                  <a:pt x="54" y="28"/>
                </a:lnTo>
                <a:lnTo>
                  <a:pt x="54" y="30"/>
                </a:lnTo>
                <a:lnTo>
                  <a:pt x="54" y="31"/>
                </a:lnTo>
                <a:lnTo>
                  <a:pt x="55" y="33"/>
                </a:lnTo>
                <a:lnTo>
                  <a:pt x="56" y="34"/>
                </a:lnTo>
                <a:lnTo>
                  <a:pt x="57" y="35"/>
                </a:lnTo>
                <a:lnTo>
                  <a:pt x="57" y="62"/>
                </a:lnTo>
                <a:lnTo>
                  <a:pt x="69" y="62"/>
                </a:lnTo>
                <a:lnTo>
                  <a:pt x="69" y="35"/>
                </a:lnTo>
                <a:lnTo>
                  <a:pt x="70" y="34"/>
                </a:lnTo>
                <a:lnTo>
                  <a:pt x="71" y="33"/>
                </a:lnTo>
                <a:lnTo>
                  <a:pt x="72" y="31"/>
                </a:lnTo>
                <a:lnTo>
                  <a:pt x="73" y="30"/>
                </a:lnTo>
                <a:lnTo>
                  <a:pt x="73" y="28"/>
                </a:lnTo>
                <a:lnTo>
                  <a:pt x="73" y="26"/>
                </a:lnTo>
                <a:lnTo>
                  <a:pt x="72" y="24"/>
                </a:lnTo>
                <a:lnTo>
                  <a:pt x="71" y="23"/>
                </a:lnTo>
                <a:lnTo>
                  <a:pt x="70" y="21"/>
                </a:lnTo>
                <a:lnTo>
                  <a:pt x="69" y="20"/>
                </a:lnTo>
                <a:lnTo>
                  <a:pt x="67" y="19"/>
                </a:lnTo>
                <a:lnTo>
                  <a:pt x="65" y="19"/>
                </a:lnTo>
                <a:lnTo>
                  <a:pt x="63" y="18"/>
                </a:lnTo>
                <a:close/>
                <a:moveTo>
                  <a:pt x="0" y="0"/>
                </a:moveTo>
                <a:lnTo>
                  <a:pt x="126" y="0"/>
                </a:lnTo>
                <a:lnTo>
                  <a:pt x="126" y="82"/>
                </a:lnTo>
                <a:lnTo>
                  <a:pt x="0" y="8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17" name="Rectangle 166"/>
          <p:cNvSpPr>
            <a:spLocks noChangeArrowheads="1"/>
          </p:cNvSpPr>
          <p:nvPr/>
        </p:nvSpPr>
        <p:spPr bwMode="auto">
          <a:xfrm>
            <a:off x="7302034" y="6426021"/>
            <a:ext cx="2476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1" i="0" u="none" strike="noStrike" cap="none" normalizeH="0" baseline="0" dirty="0" smtClean="0">
                <a:ln>
                  <a:noFill/>
                </a:ln>
                <a:solidFill>
                  <a:srgbClr val="FFFFFF"/>
                </a:solidFill>
                <a:effectLst/>
                <a:latin typeface="Ubuntu" panose="020B0504030602030204" pitchFamily="34" charset="0"/>
              </a:rPr>
              <a:t>VPN</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195" name="Group 11"/>
          <p:cNvGrpSpPr>
            <a:grpSpLocks/>
          </p:cNvGrpSpPr>
          <p:nvPr/>
        </p:nvGrpSpPr>
        <p:grpSpPr bwMode="auto">
          <a:xfrm>
            <a:off x="4321014" y="1123042"/>
            <a:ext cx="600075" cy="482600"/>
            <a:chOff x="3583" y="1661"/>
            <a:chExt cx="378" cy="304"/>
          </a:xfrm>
        </p:grpSpPr>
        <p:sp>
          <p:nvSpPr>
            <p:cNvPr id="196" name="Freeform 9"/>
            <p:cNvSpPr>
              <a:spLocks noEditPoints="1"/>
            </p:cNvSpPr>
            <p:nvPr/>
          </p:nvSpPr>
          <p:spPr bwMode="auto">
            <a:xfrm>
              <a:off x="3642" y="1739"/>
              <a:ext cx="264" cy="140"/>
            </a:xfrm>
            <a:custGeom>
              <a:avLst/>
              <a:gdLst>
                <a:gd name="T0" fmla="*/ 107 w 264"/>
                <a:gd name="T1" fmla="*/ 106 h 140"/>
                <a:gd name="T2" fmla="*/ 0 w 264"/>
                <a:gd name="T3" fmla="*/ 125 h 140"/>
                <a:gd name="T4" fmla="*/ 0 w 264"/>
                <a:gd name="T5" fmla="*/ 58 h 140"/>
                <a:gd name="T6" fmla="*/ 107 w 264"/>
                <a:gd name="T7" fmla="*/ 77 h 140"/>
                <a:gd name="T8" fmla="*/ 0 w 264"/>
                <a:gd name="T9" fmla="*/ 58 h 140"/>
                <a:gd name="T10" fmla="*/ 264 w 264"/>
                <a:gd name="T11" fmla="*/ 122 h 140"/>
                <a:gd name="T12" fmla="*/ 257 w 264"/>
                <a:gd name="T13" fmla="*/ 129 h 140"/>
                <a:gd name="T14" fmla="*/ 247 w 264"/>
                <a:gd name="T15" fmla="*/ 134 h 140"/>
                <a:gd name="T16" fmla="*/ 235 w 264"/>
                <a:gd name="T17" fmla="*/ 137 h 140"/>
                <a:gd name="T18" fmla="*/ 222 w 264"/>
                <a:gd name="T19" fmla="*/ 139 h 140"/>
                <a:gd name="T20" fmla="*/ 211 w 264"/>
                <a:gd name="T21" fmla="*/ 140 h 140"/>
                <a:gd name="T22" fmla="*/ 200 w 264"/>
                <a:gd name="T23" fmla="*/ 140 h 140"/>
                <a:gd name="T24" fmla="*/ 190 w 264"/>
                <a:gd name="T25" fmla="*/ 140 h 140"/>
                <a:gd name="T26" fmla="*/ 178 w 264"/>
                <a:gd name="T27" fmla="*/ 139 h 140"/>
                <a:gd name="T28" fmla="*/ 165 w 264"/>
                <a:gd name="T29" fmla="*/ 137 h 140"/>
                <a:gd name="T30" fmla="*/ 154 w 264"/>
                <a:gd name="T31" fmla="*/ 134 h 140"/>
                <a:gd name="T32" fmla="*/ 143 w 264"/>
                <a:gd name="T33" fmla="*/ 129 h 140"/>
                <a:gd name="T34" fmla="*/ 136 w 264"/>
                <a:gd name="T35" fmla="*/ 122 h 140"/>
                <a:gd name="T36" fmla="*/ 141 w 264"/>
                <a:gd name="T37" fmla="*/ 49 h 140"/>
                <a:gd name="T38" fmla="*/ 154 w 264"/>
                <a:gd name="T39" fmla="*/ 54 h 140"/>
                <a:gd name="T40" fmla="*/ 169 w 264"/>
                <a:gd name="T41" fmla="*/ 57 h 140"/>
                <a:gd name="T42" fmla="*/ 185 w 264"/>
                <a:gd name="T43" fmla="*/ 59 h 140"/>
                <a:gd name="T44" fmla="*/ 200 w 264"/>
                <a:gd name="T45" fmla="*/ 60 h 140"/>
                <a:gd name="T46" fmla="*/ 216 w 264"/>
                <a:gd name="T47" fmla="*/ 59 h 140"/>
                <a:gd name="T48" fmla="*/ 231 w 264"/>
                <a:gd name="T49" fmla="*/ 57 h 140"/>
                <a:gd name="T50" fmla="*/ 246 w 264"/>
                <a:gd name="T51" fmla="*/ 54 h 140"/>
                <a:gd name="T52" fmla="*/ 259 w 264"/>
                <a:gd name="T53" fmla="*/ 49 h 140"/>
                <a:gd name="T54" fmla="*/ 0 w 264"/>
                <a:gd name="T55" fmla="*/ 9 h 140"/>
                <a:gd name="T56" fmla="*/ 107 w 264"/>
                <a:gd name="T57" fmla="*/ 28 h 140"/>
                <a:gd name="T58" fmla="*/ 0 w 264"/>
                <a:gd name="T59" fmla="*/ 9 h 140"/>
                <a:gd name="T60" fmla="*/ 210 w 264"/>
                <a:gd name="T61" fmla="*/ 0 h 140"/>
                <a:gd name="T62" fmla="*/ 227 w 264"/>
                <a:gd name="T63" fmla="*/ 2 h 140"/>
                <a:gd name="T64" fmla="*/ 242 w 264"/>
                <a:gd name="T65" fmla="*/ 5 h 140"/>
                <a:gd name="T66" fmla="*/ 254 w 264"/>
                <a:gd name="T67" fmla="*/ 9 h 140"/>
                <a:gd name="T68" fmla="*/ 262 w 264"/>
                <a:gd name="T69" fmla="*/ 14 h 140"/>
                <a:gd name="T70" fmla="*/ 264 w 264"/>
                <a:gd name="T71" fmla="*/ 20 h 140"/>
                <a:gd name="T72" fmla="*/ 262 w 264"/>
                <a:gd name="T73" fmla="*/ 25 h 140"/>
                <a:gd name="T74" fmla="*/ 254 w 264"/>
                <a:gd name="T75" fmla="*/ 30 h 140"/>
                <a:gd name="T76" fmla="*/ 242 w 264"/>
                <a:gd name="T77" fmla="*/ 34 h 140"/>
                <a:gd name="T78" fmla="*/ 227 w 264"/>
                <a:gd name="T79" fmla="*/ 37 h 140"/>
                <a:gd name="T80" fmla="*/ 210 w 264"/>
                <a:gd name="T81" fmla="*/ 39 h 140"/>
                <a:gd name="T82" fmla="*/ 191 w 264"/>
                <a:gd name="T83" fmla="*/ 39 h 140"/>
                <a:gd name="T84" fmla="*/ 173 w 264"/>
                <a:gd name="T85" fmla="*/ 37 h 140"/>
                <a:gd name="T86" fmla="*/ 158 w 264"/>
                <a:gd name="T87" fmla="*/ 34 h 140"/>
                <a:gd name="T88" fmla="*/ 146 w 264"/>
                <a:gd name="T89" fmla="*/ 30 h 140"/>
                <a:gd name="T90" fmla="*/ 139 w 264"/>
                <a:gd name="T91" fmla="*/ 25 h 140"/>
                <a:gd name="T92" fmla="*/ 136 w 264"/>
                <a:gd name="T93" fmla="*/ 20 h 140"/>
                <a:gd name="T94" fmla="*/ 139 w 264"/>
                <a:gd name="T95" fmla="*/ 14 h 140"/>
                <a:gd name="T96" fmla="*/ 146 w 264"/>
                <a:gd name="T97" fmla="*/ 9 h 140"/>
                <a:gd name="T98" fmla="*/ 158 w 264"/>
                <a:gd name="T99" fmla="*/ 5 h 140"/>
                <a:gd name="T100" fmla="*/ 173 w 264"/>
                <a:gd name="T101" fmla="*/ 2 h 140"/>
                <a:gd name="T102" fmla="*/ 191 w 264"/>
                <a:gd name="T10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4" h="140">
                  <a:moveTo>
                    <a:pt x="0" y="106"/>
                  </a:moveTo>
                  <a:lnTo>
                    <a:pt x="107" y="106"/>
                  </a:lnTo>
                  <a:lnTo>
                    <a:pt x="107" y="125"/>
                  </a:lnTo>
                  <a:lnTo>
                    <a:pt x="0" y="125"/>
                  </a:lnTo>
                  <a:lnTo>
                    <a:pt x="0" y="106"/>
                  </a:lnTo>
                  <a:close/>
                  <a:moveTo>
                    <a:pt x="0" y="58"/>
                  </a:moveTo>
                  <a:lnTo>
                    <a:pt x="107" y="58"/>
                  </a:lnTo>
                  <a:lnTo>
                    <a:pt x="107" y="77"/>
                  </a:lnTo>
                  <a:lnTo>
                    <a:pt x="0" y="77"/>
                  </a:lnTo>
                  <a:lnTo>
                    <a:pt x="0" y="58"/>
                  </a:lnTo>
                  <a:close/>
                  <a:moveTo>
                    <a:pt x="264" y="47"/>
                  </a:moveTo>
                  <a:lnTo>
                    <a:pt x="264" y="122"/>
                  </a:lnTo>
                  <a:lnTo>
                    <a:pt x="261" y="126"/>
                  </a:lnTo>
                  <a:lnTo>
                    <a:pt x="257" y="129"/>
                  </a:lnTo>
                  <a:lnTo>
                    <a:pt x="252" y="131"/>
                  </a:lnTo>
                  <a:lnTo>
                    <a:pt x="247" y="134"/>
                  </a:lnTo>
                  <a:lnTo>
                    <a:pt x="241" y="135"/>
                  </a:lnTo>
                  <a:lnTo>
                    <a:pt x="235" y="137"/>
                  </a:lnTo>
                  <a:lnTo>
                    <a:pt x="229" y="138"/>
                  </a:lnTo>
                  <a:lnTo>
                    <a:pt x="222" y="139"/>
                  </a:lnTo>
                  <a:lnTo>
                    <a:pt x="216" y="139"/>
                  </a:lnTo>
                  <a:lnTo>
                    <a:pt x="211" y="140"/>
                  </a:lnTo>
                  <a:lnTo>
                    <a:pt x="205" y="140"/>
                  </a:lnTo>
                  <a:lnTo>
                    <a:pt x="200" y="140"/>
                  </a:lnTo>
                  <a:lnTo>
                    <a:pt x="195" y="140"/>
                  </a:lnTo>
                  <a:lnTo>
                    <a:pt x="190" y="140"/>
                  </a:lnTo>
                  <a:lnTo>
                    <a:pt x="184" y="139"/>
                  </a:lnTo>
                  <a:lnTo>
                    <a:pt x="178" y="139"/>
                  </a:lnTo>
                  <a:lnTo>
                    <a:pt x="172" y="138"/>
                  </a:lnTo>
                  <a:lnTo>
                    <a:pt x="165" y="137"/>
                  </a:lnTo>
                  <a:lnTo>
                    <a:pt x="159" y="135"/>
                  </a:lnTo>
                  <a:lnTo>
                    <a:pt x="154" y="134"/>
                  </a:lnTo>
                  <a:lnTo>
                    <a:pt x="148" y="131"/>
                  </a:lnTo>
                  <a:lnTo>
                    <a:pt x="143" y="129"/>
                  </a:lnTo>
                  <a:lnTo>
                    <a:pt x="139" y="126"/>
                  </a:lnTo>
                  <a:lnTo>
                    <a:pt x="136" y="122"/>
                  </a:lnTo>
                  <a:lnTo>
                    <a:pt x="136" y="47"/>
                  </a:lnTo>
                  <a:lnTo>
                    <a:pt x="141" y="49"/>
                  </a:lnTo>
                  <a:lnTo>
                    <a:pt x="147" y="52"/>
                  </a:lnTo>
                  <a:lnTo>
                    <a:pt x="154" y="54"/>
                  </a:lnTo>
                  <a:lnTo>
                    <a:pt x="161" y="56"/>
                  </a:lnTo>
                  <a:lnTo>
                    <a:pt x="169" y="57"/>
                  </a:lnTo>
                  <a:lnTo>
                    <a:pt x="177" y="59"/>
                  </a:lnTo>
                  <a:lnTo>
                    <a:pt x="185" y="59"/>
                  </a:lnTo>
                  <a:lnTo>
                    <a:pt x="193" y="60"/>
                  </a:lnTo>
                  <a:lnTo>
                    <a:pt x="200" y="60"/>
                  </a:lnTo>
                  <a:lnTo>
                    <a:pt x="208" y="60"/>
                  </a:lnTo>
                  <a:lnTo>
                    <a:pt x="216" y="59"/>
                  </a:lnTo>
                  <a:lnTo>
                    <a:pt x="223" y="59"/>
                  </a:lnTo>
                  <a:lnTo>
                    <a:pt x="231" y="57"/>
                  </a:lnTo>
                  <a:lnTo>
                    <a:pt x="239" y="56"/>
                  </a:lnTo>
                  <a:lnTo>
                    <a:pt x="246" y="54"/>
                  </a:lnTo>
                  <a:lnTo>
                    <a:pt x="253" y="52"/>
                  </a:lnTo>
                  <a:lnTo>
                    <a:pt x="259" y="49"/>
                  </a:lnTo>
                  <a:lnTo>
                    <a:pt x="264" y="47"/>
                  </a:lnTo>
                  <a:close/>
                  <a:moveTo>
                    <a:pt x="0" y="9"/>
                  </a:moveTo>
                  <a:lnTo>
                    <a:pt x="107" y="9"/>
                  </a:lnTo>
                  <a:lnTo>
                    <a:pt x="107" y="28"/>
                  </a:lnTo>
                  <a:lnTo>
                    <a:pt x="0" y="28"/>
                  </a:lnTo>
                  <a:lnTo>
                    <a:pt x="0" y="9"/>
                  </a:lnTo>
                  <a:close/>
                  <a:moveTo>
                    <a:pt x="200" y="0"/>
                  </a:moveTo>
                  <a:lnTo>
                    <a:pt x="210" y="0"/>
                  </a:lnTo>
                  <a:lnTo>
                    <a:pt x="219" y="1"/>
                  </a:lnTo>
                  <a:lnTo>
                    <a:pt x="227" y="2"/>
                  </a:lnTo>
                  <a:lnTo>
                    <a:pt x="235" y="3"/>
                  </a:lnTo>
                  <a:lnTo>
                    <a:pt x="242" y="5"/>
                  </a:lnTo>
                  <a:lnTo>
                    <a:pt x="249" y="7"/>
                  </a:lnTo>
                  <a:lnTo>
                    <a:pt x="254" y="9"/>
                  </a:lnTo>
                  <a:lnTo>
                    <a:pt x="259" y="11"/>
                  </a:lnTo>
                  <a:lnTo>
                    <a:pt x="262" y="14"/>
                  </a:lnTo>
                  <a:lnTo>
                    <a:pt x="264" y="17"/>
                  </a:lnTo>
                  <a:lnTo>
                    <a:pt x="264" y="20"/>
                  </a:lnTo>
                  <a:lnTo>
                    <a:pt x="264" y="22"/>
                  </a:lnTo>
                  <a:lnTo>
                    <a:pt x="262" y="25"/>
                  </a:lnTo>
                  <a:lnTo>
                    <a:pt x="259" y="28"/>
                  </a:lnTo>
                  <a:lnTo>
                    <a:pt x="254" y="30"/>
                  </a:lnTo>
                  <a:lnTo>
                    <a:pt x="249" y="33"/>
                  </a:lnTo>
                  <a:lnTo>
                    <a:pt x="242" y="34"/>
                  </a:lnTo>
                  <a:lnTo>
                    <a:pt x="235" y="36"/>
                  </a:lnTo>
                  <a:lnTo>
                    <a:pt x="227" y="37"/>
                  </a:lnTo>
                  <a:lnTo>
                    <a:pt x="219" y="38"/>
                  </a:lnTo>
                  <a:lnTo>
                    <a:pt x="210" y="39"/>
                  </a:lnTo>
                  <a:lnTo>
                    <a:pt x="200" y="39"/>
                  </a:lnTo>
                  <a:lnTo>
                    <a:pt x="191" y="39"/>
                  </a:lnTo>
                  <a:lnTo>
                    <a:pt x="182" y="38"/>
                  </a:lnTo>
                  <a:lnTo>
                    <a:pt x="173" y="37"/>
                  </a:lnTo>
                  <a:lnTo>
                    <a:pt x="165" y="36"/>
                  </a:lnTo>
                  <a:lnTo>
                    <a:pt x="158" y="34"/>
                  </a:lnTo>
                  <a:lnTo>
                    <a:pt x="152" y="33"/>
                  </a:lnTo>
                  <a:lnTo>
                    <a:pt x="146" y="30"/>
                  </a:lnTo>
                  <a:lnTo>
                    <a:pt x="142" y="28"/>
                  </a:lnTo>
                  <a:lnTo>
                    <a:pt x="139" y="25"/>
                  </a:lnTo>
                  <a:lnTo>
                    <a:pt x="137" y="22"/>
                  </a:lnTo>
                  <a:lnTo>
                    <a:pt x="136" y="20"/>
                  </a:lnTo>
                  <a:lnTo>
                    <a:pt x="137" y="17"/>
                  </a:lnTo>
                  <a:lnTo>
                    <a:pt x="139" y="14"/>
                  </a:lnTo>
                  <a:lnTo>
                    <a:pt x="142" y="11"/>
                  </a:lnTo>
                  <a:lnTo>
                    <a:pt x="146" y="9"/>
                  </a:lnTo>
                  <a:lnTo>
                    <a:pt x="152" y="7"/>
                  </a:lnTo>
                  <a:lnTo>
                    <a:pt x="158" y="5"/>
                  </a:lnTo>
                  <a:lnTo>
                    <a:pt x="165" y="3"/>
                  </a:lnTo>
                  <a:lnTo>
                    <a:pt x="173" y="2"/>
                  </a:lnTo>
                  <a:lnTo>
                    <a:pt x="182" y="1"/>
                  </a:lnTo>
                  <a:lnTo>
                    <a:pt x="191" y="0"/>
                  </a:lnTo>
                  <a:lnTo>
                    <a:pt x="200"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0"/>
            <p:cNvSpPr>
              <a:spLocks noEditPoints="1"/>
            </p:cNvSpPr>
            <p:nvPr/>
          </p:nvSpPr>
          <p:spPr bwMode="auto">
            <a:xfrm>
              <a:off x="3583" y="1661"/>
              <a:ext cx="378" cy="304"/>
            </a:xfrm>
            <a:custGeom>
              <a:avLst/>
              <a:gdLst>
                <a:gd name="T0" fmla="*/ 28 w 378"/>
                <a:gd name="T1" fmla="*/ 28 h 304"/>
                <a:gd name="T2" fmla="*/ 28 w 378"/>
                <a:gd name="T3" fmla="*/ 257 h 304"/>
                <a:gd name="T4" fmla="*/ 350 w 378"/>
                <a:gd name="T5" fmla="*/ 257 h 304"/>
                <a:gd name="T6" fmla="*/ 350 w 378"/>
                <a:gd name="T7" fmla="*/ 28 h 304"/>
                <a:gd name="T8" fmla="*/ 28 w 378"/>
                <a:gd name="T9" fmla="*/ 28 h 304"/>
                <a:gd name="T10" fmla="*/ 0 w 378"/>
                <a:gd name="T11" fmla="*/ 0 h 304"/>
                <a:gd name="T12" fmla="*/ 378 w 378"/>
                <a:gd name="T13" fmla="*/ 0 h 304"/>
                <a:gd name="T14" fmla="*/ 378 w 378"/>
                <a:gd name="T15" fmla="*/ 304 h 304"/>
                <a:gd name="T16" fmla="*/ 0 w 378"/>
                <a:gd name="T17" fmla="*/ 304 h 304"/>
                <a:gd name="T18" fmla="*/ 0 w 378"/>
                <a:gd name="T19"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8" h="304">
                  <a:moveTo>
                    <a:pt x="28" y="28"/>
                  </a:moveTo>
                  <a:lnTo>
                    <a:pt x="28" y="257"/>
                  </a:lnTo>
                  <a:lnTo>
                    <a:pt x="350" y="257"/>
                  </a:lnTo>
                  <a:lnTo>
                    <a:pt x="350" y="28"/>
                  </a:lnTo>
                  <a:lnTo>
                    <a:pt x="28" y="28"/>
                  </a:lnTo>
                  <a:close/>
                  <a:moveTo>
                    <a:pt x="0" y="0"/>
                  </a:moveTo>
                  <a:lnTo>
                    <a:pt x="378" y="0"/>
                  </a:lnTo>
                  <a:lnTo>
                    <a:pt x="378" y="304"/>
                  </a:lnTo>
                  <a:lnTo>
                    <a:pt x="0" y="30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8" name="Rectangle 120"/>
          <p:cNvSpPr>
            <a:spLocks noChangeArrowheads="1"/>
          </p:cNvSpPr>
          <p:nvPr/>
        </p:nvSpPr>
        <p:spPr bwMode="auto">
          <a:xfrm>
            <a:off x="1350264" y="2159680"/>
            <a:ext cx="9487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DATA</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Calibri" panose="020F0502020204030204" pitchFamily="34" charset="0"/>
              </a:rPr>
              <a:t>PROCESSING</a:t>
            </a:r>
          </a:p>
        </p:txBody>
      </p:sp>
      <p:sp>
        <p:nvSpPr>
          <p:cNvPr id="199" name="Rectangle 120"/>
          <p:cNvSpPr>
            <a:spLocks noChangeArrowheads="1"/>
          </p:cNvSpPr>
          <p:nvPr/>
        </p:nvSpPr>
        <p:spPr bwMode="auto">
          <a:xfrm>
            <a:off x="2331655" y="2161008"/>
            <a:ext cx="18870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Calibri" panose="020F0502020204030204" pitchFamily="34" charset="0"/>
              </a:rPr>
              <a:t>DATA QC</a:t>
            </a:r>
            <a:r>
              <a:rPr lang="en-US" altLang="en-US" sz="1400" b="1" dirty="0" smtClean="0">
                <a:solidFill>
                  <a:srgbClr val="FFFFFF"/>
                </a:solidFill>
                <a:latin typeface="Calibri" panose="020F050202020403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MANAGEMENT</a:t>
            </a:r>
            <a:endParaRPr kumimoji="0" lang="en-US" altLang="en-US" sz="1400" b="1" i="0" u="none" strike="noStrike" cap="none" normalizeH="0" baseline="0" dirty="0" smtClean="0">
              <a:ln>
                <a:noFill/>
              </a:ln>
              <a:solidFill>
                <a:srgbClr val="FFFFFF"/>
              </a:solidFill>
              <a:effectLst/>
              <a:latin typeface="Calibri" panose="020F0502020204030204" pitchFamily="34" charset="0"/>
            </a:endParaRPr>
          </a:p>
        </p:txBody>
      </p:sp>
      <p:sp>
        <p:nvSpPr>
          <p:cNvPr id="200" name="Rectangle 120"/>
          <p:cNvSpPr>
            <a:spLocks noChangeArrowheads="1"/>
          </p:cNvSpPr>
          <p:nvPr/>
        </p:nvSpPr>
        <p:spPr bwMode="auto">
          <a:xfrm>
            <a:off x="3912081" y="2166302"/>
            <a:ext cx="11815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My BATYMETRY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Calibri" panose="020F0502020204030204" pitchFamily="34" charset="0"/>
              </a:rPr>
              <a:t>SERVER</a:t>
            </a:r>
          </a:p>
        </p:txBody>
      </p:sp>
      <p:sp>
        <p:nvSpPr>
          <p:cNvPr id="201" name="Rectangle 120"/>
          <p:cNvSpPr>
            <a:spLocks noChangeArrowheads="1"/>
          </p:cNvSpPr>
          <p:nvPr/>
        </p:nvSpPr>
        <p:spPr bwMode="auto">
          <a:xfrm>
            <a:off x="5234459" y="2148851"/>
            <a:ext cx="12953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My BATHYMETRY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Calibri" panose="020F0502020204030204" pitchFamily="34" charset="0"/>
              </a:rPr>
              <a:t>DATABASE</a:t>
            </a:r>
          </a:p>
        </p:txBody>
      </p:sp>
      <p:sp>
        <p:nvSpPr>
          <p:cNvPr id="202" name="Rectangle 120"/>
          <p:cNvSpPr>
            <a:spLocks noChangeArrowheads="1"/>
          </p:cNvSpPr>
          <p:nvPr/>
        </p:nvSpPr>
        <p:spPr bwMode="auto">
          <a:xfrm>
            <a:off x="1115456" y="6361202"/>
            <a:ext cx="14183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DATA EDITING/QC/</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MANAGEMENT</a:t>
            </a:r>
            <a:endParaRPr kumimoji="0" lang="en-US" altLang="en-US" sz="1400" b="1" i="0" u="none" strike="noStrike" cap="none" normalizeH="0" baseline="0" dirty="0" smtClean="0">
              <a:ln>
                <a:noFill/>
              </a:ln>
              <a:solidFill>
                <a:srgbClr val="FFFFFF"/>
              </a:solidFill>
              <a:effectLst/>
              <a:latin typeface="Calibri" panose="020F0502020204030204" pitchFamily="34" charset="0"/>
            </a:endParaRPr>
          </a:p>
        </p:txBody>
      </p:sp>
      <p:pic>
        <p:nvPicPr>
          <p:cNvPr id="1204" name="Picture 180"/>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4811" t="28341" r="3356" b="31973"/>
          <a:stretch/>
        </p:blipFill>
        <p:spPr bwMode="auto">
          <a:xfrm>
            <a:off x="28947" y="5173193"/>
            <a:ext cx="850483" cy="36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5" name="Picture 18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97470" y="5717682"/>
            <a:ext cx="582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01" name="Picture 3700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7470" y="3236006"/>
            <a:ext cx="569833" cy="581355"/>
          </a:xfrm>
          <a:prstGeom prst="rect">
            <a:avLst/>
          </a:prstGeom>
        </p:spPr>
      </p:pic>
      <p:pic>
        <p:nvPicPr>
          <p:cNvPr id="37002" name="Picture 3700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4575" y="3917326"/>
            <a:ext cx="382841" cy="463490"/>
          </a:xfrm>
          <a:prstGeom prst="rect">
            <a:avLst/>
          </a:prstGeom>
        </p:spPr>
      </p:pic>
      <p:pic>
        <p:nvPicPr>
          <p:cNvPr id="37003" name="Picture 3700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588" y="4618718"/>
            <a:ext cx="834274" cy="391631"/>
          </a:xfrm>
          <a:prstGeom prst="rect">
            <a:avLst/>
          </a:prstGeom>
          <a:solidFill>
            <a:schemeClr val="tx1"/>
          </a:solidFill>
        </p:spPr>
      </p:pic>
      <p:grpSp>
        <p:nvGrpSpPr>
          <p:cNvPr id="218" name="Group 217"/>
          <p:cNvGrpSpPr>
            <a:grpSpLocks/>
          </p:cNvGrpSpPr>
          <p:nvPr/>
        </p:nvGrpSpPr>
        <p:grpSpPr bwMode="auto">
          <a:xfrm>
            <a:off x="5013497" y="4413935"/>
            <a:ext cx="495300" cy="455613"/>
            <a:chOff x="3879" y="2366"/>
            <a:chExt cx="312" cy="287"/>
          </a:xfrm>
        </p:grpSpPr>
        <p:sp>
          <p:nvSpPr>
            <p:cNvPr id="219" name="Freeform 41"/>
            <p:cNvSpPr>
              <a:spLocks noEditPoints="1"/>
            </p:cNvSpPr>
            <p:nvPr/>
          </p:nvSpPr>
          <p:spPr bwMode="auto">
            <a:xfrm>
              <a:off x="3960" y="2366"/>
              <a:ext cx="231" cy="215"/>
            </a:xfrm>
            <a:custGeom>
              <a:avLst/>
              <a:gdLst>
                <a:gd name="T0" fmla="*/ 91 w 231"/>
                <a:gd name="T1" fmla="*/ 183 h 215"/>
                <a:gd name="T2" fmla="*/ 140 w 231"/>
                <a:gd name="T3" fmla="*/ 183 h 215"/>
                <a:gd name="T4" fmla="*/ 140 w 231"/>
                <a:gd name="T5" fmla="*/ 202 h 215"/>
                <a:gd name="T6" fmla="*/ 156 w 231"/>
                <a:gd name="T7" fmla="*/ 202 h 215"/>
                <a:gd name="T8" fmla="*/ 158 w 231"/>
                <a:gd name="T9" fmla="*/ 202 h 215"/>
                <a:gd name="T10" fmla="*/ 160 w 231"/>
                <a:gd name="T11" fmla="*/ 203 h 215"/>
                <a:gd name="T12" fmla="*/ 161 w 231"/>
                <a:gd name="T13" fmla="*/ 205 h 215"/>
                <a:gd name="T14" fmla="*/ 162 w 231"/>
                <a:gd name="T15" fmla="*/ 208 h 215"/>
                <a:gd name="T16" fmla="*/ 163 w 231"/>
                <a:gd name="T17" fmla="*/ 211 h 215"/>
                <a:gd name="T18" fmla="*/ 163 w 231"/>
                <a:gd name="T19" fmla="*/ 215 h 215"/>
                <a:gd name="T20" fmla="*/ 68 w 231"/>
                <a:gd name="T21" fmla="*/ 215 h 215"/>
                <a:gd name="T22" fmla="*/ 68 w 231"/>
                <a:gd name="T23" fmla="*/ 211 h 215"/>
                <a:gd name="T24" fmla="*/ 69 w 231"/>
                <a:gd name="T25" fmla="*/ 208 h 215"/>
                <a:gd name="T26" fmla="*/ 70 w 231"/>
                <a:gd name="T27" fmla="*/ 205 h 215"/>
                <a:gd name="T28" fmla="*/ 71 w 231"/>
                <a:gd name="T29" fmla="*/ 203 h 215"/>
                <a:gd name="T30" fmla="*/ 73 w 231"/>
                <a:gd name="T31" fmla="*/ 202 h 215"/>
                <a:gd name="T32" fmla="*/ 76 w 231"/>
                <a:gd name="T33" fmla="*/ 202 h 215"/>
                <a:gd name="T34" fmla="*/ 91 w 231"/>
                <a:gd name="T35" fmla="*/ 202 h 215"/>
                <a:gd name="T36" fmla="*/ 91 w 231"/>
                <a:gd name="T37" fmla="*/ 183 h 215"/>
                <a:gd name="T38" fmla="*/ 12 w 231"/>
                <a:gd name="T39" fmla="*/ 0 h 215"/>
                <a:gd name="T40" fmla="*/ 219 w 231"/>
                <a:gd name="T41" fmla="*/ 0 h 215"/>
                <a:gd name="T42" fmla="*/ 223 w 231"/>
                <a:gd name="T43" fmla="*/ 1 h 215"/>
                <a:gd name="T44" fmla="*/ 225 w 231"/>
                <a:gd name="T45" fmla="*/ 1 h 215"/>
                <a:gd name="T46" fmla="*/ 228 w 231"/>
                <a:gd name="T47" fmla="*/ 3 h 215"/>
                <a:gd name="T48" fmla="*/ 230 w 231"/>
                <a:gd name="T49" fmla="*/ 5 h 215"/>
                <a:gd name="T50" fmla="*/ 231 w 231"/>
                <a:gd name="T51" fmla="*/ 8 h 215"/>
                <a:gd name="T52" fmla="*/ 231 w 231"/>
                <a:gd name="T53" fmla="*/ 11 h 215"/>
                <a:gd name="T54" fmla="*/ 231 w 231"/>
                <a:gd name="T55" fmla="*/ 157 h 215"/>
                <a:gd name="T56" fmla="*/ 231 w 231"/>
                <a:gd name="T57" fmla="*/ 160 h 215"/>
                <a:gd name="T58" fmla="*/ 230 w 231"/>
                <a:gd name="T59" fmla="*/ 163 h 215"/>
                <a:gd name="T60" fmla="*/ 228 w 231"/>
                <a:gd name="T61" fmla="*/ 165 h 215"/>
                <a:gd name="T62" fmla="*/ 225 w 231"/>
                <a:gd name="T63" fmla="*/ 166 h 215"/>
                <a:gd name="T64" fmla="*/ 223 w 231"/>
                <a:gd name="T65" fmla="*/ 168 h 215"/>
                <a:gd name="T66" fmla="*/ 219 w 231"/>
                <a:gd name="T67" fmla="*/ 168 h 215"/>
                <a:gd name="T68" fmla="*/ 65 w 231"/>
                <a:gd name="T69" fmla="*/ 168 h 215"/>
                <a:gd name="T70" fmla="*/ 65 w 231"/>
                <a:gd name="T71" fmla="*/ 159 h 215"/>
                <a:gd name="T72" fmla="*/ 64 w 231"/>
                <a:gd name="T73" fmla="*/ 150 h 215"/>
                <a:gd name="T74" fmla="*/ 64 w 231"/>
                <a:gd name="T75" fmla="*/ 140 h 215"/>
                <a:gd name="T76" fmla="*/ 63 w 231"/>
                <a:gd name="T77" fmla="*/ 139 h 215"/>
                <a:gd name="T78" fmla="*/ 63 w 231"/>
                <a:gd name="T79" fmla="*/ 139 h 215"/>
                <a:gd name="T80" fmla="*/ 211 w 231"/>
                <a:gd name="T81" fmla="*/ 139 h 215"/>
                <a:gd name="T82" fmla="*/ 211 w 231"/>
                <a:gd name="T83" fmla="*/ 20 h 215"/>
                <a:gd name="T84" fmla="*/ 19 w 231"/>
                <a:gd name="T85" fmla="*/ 20 h 215"/>
                <a:gd name="T86" fmla="*/ 19 w 231"/>
                <a:gd name="T87" fmla="*/ 35 h 215"/>
                <a:gd name="T88" fmla="*/ 15 w 231"/>
                <a:gd name="T89" fmla="*/ 32 h 215"/>
                <a:gd name="T90" fmla="*/ 10 w 231"/>
                <a:gd name="T91" fmla="*/ 29 h 215"/>
                <a:gd name="T92" fmla="*/ 5 w 231"/>
                <a:gd name="T93" fmla="*/ 26 h 215"/>
                <a:gd name="T94" fmla="*/ 0 w 231"/>
                <a:gd name="T95" fmla="*/ 24 h 215"/>
                <a:gd name="T96" fmla="*/ 0 w 231"/>
                <a:gd name="T97" fmla="*/ 11 h 215"/>
                <a:gd name="T98" fmla="*/ 0 w 231"/>
                <a:gd name="T99" fmla="*/ 8 h 215"/>
                <a:gd name="T100" fmla="*/ 2 w 231"/>
                <a:gd name="T101" fmla="*/ 5 h 215"/>
                <a:gd name="T102" fmla="*/ 3 w 231"/>
                <a:gd name="T103" fmla="*/ 3 h 215"/>
                <a:gd name="T104" fmla="*/ 6 w 231"/>
                <a:gd name="T105" fmla="*/ 1 h 215"/>
                <a:gd name="T106" fmla="*/ 9 w 231"/>
                <a:gd name="T107" fmla="*/ 1 h 215"/>
                <a:gd name="T108" fmla="*/ 12 w 231"/>
                <a:gd name="T109"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1" h="215">
                  <a:moveTo>
                    <a:pt x="91" y="183"/>
                  </a:moveTo>
                  <a:lnTo>
                    <a:pt x="140" y="183"/>
                  </a:lnTo>
                  <a:lnTo>
                    <a:pt x="140" y="202"/>
                  </a:lnTo>
                  <a:lnTo>
                    <a:pt x="156" y="202"/>
                  </a:lnTo>
                  <a:lnTo>
                    <a:pt x="158" y="202"/>
                  </a:lnTo>
                  <a:lnTo>
                    <a:pt x="160" y="203"/>
                  </a:lnTo>
                  <a:lnTo>
                    <a:pt x="161" y="205"/>
                  </a:lnTo>
                  <a:lnTo>
                    <a:pt x="162" y="208"/>
                  </a:lnTo>
                  <a:lnTo>
                    <a:pt x="163" y="211"/>
                  </a:lnTo>
                  <a:lnTo>
                    <a:pt x="163" y="215"/>
                  </a:lnTo>
                  <a:lnTo>
                    <a:pt x="68" y="215"/>
                  </a:lnTo>
                  <a:lnTo>
                    <a:pt x="68" y="211"/>
                  </a:lnTo>
                  <a:lnTo>
                    <a:pt x="69" y="208"/>
                  </a:lnTo>
                  <a:lnTo>
                    <a:pt x="70" y="205"/>
                  </a:lnTo>
                  <a:lnTo>
                    <a:pt x="71" y="203"/>
                  </a:lnTo>
                  <a:lnTo>
                    <a:pt x="73" y="202"/>
                  </a:lnTo>
                  <a:lnTo>
                    <a:pt x="76" y="202"/>
                  </a:lnTo>
                  <a:lnTo>
                    <a:pt x="91" y="202"/>
                  </a:lnTo>
                  <a:lnTo>
                    <a:pt x="91" y="183"/>
                  </a:lnTo>
                  <a:close/>
                  <a:moveTo>
                    <a:pt x="12" y="0"/>
                  </a:moveTo>
                  <a:lnTo>
                    <a:pt x="219" y="0"/>
                  </a:lnTo>
                  <a:lnTo>
                    <a:pt x="223" y="1"/>
                  </a:lnTo>
                  <a:lnTo>
                    <a:pt x="225" y="1"/>
                  </a:lnTo>
                  <a:lnTo>
                    <a:pt x="228" y="3"/>
                  </a:lnTo>
                  <a:lnTo>
                    <a:pt x="230" y="5"/>
                  </a:lnTo>
                  <a:lnTo>
                    <a:pt x="231" y="8"/>
                  </a:lnTo>
                  <a:lnTo>
                    <a:pt x="231" y="11"/>
                  </a:lnTo>
                  <a:lnTo>
                    <a:pt x="231" y="157"/>
                  </a:lnTo>
                  <a:lnTo>
                    <a:pt x="231" y="160"/>
                  </a:lnTo>
                  <a:lnTo>
                    <a:pt x="230" y="163"/>
                  </a:lnTo>
                  <a:lnTo>
                    <a:pt x="228" y="165"/>
                  </a:lnTo>
                  <a:lnTo>
                    <a:pt x="225" y="166"/>
                  </a:lnTo>
                  <a:lnTo>
                    <a:pt x="223" y="168"/>
                  </a:lnTo>
                  <a:lnTo>
                    <a:pt x="219" y="168"/>
                  </a:lnTo>
                  <a:lnTo>
                    <a:pt x="65" y="168"/>
                  </a:lnTo>
                  <a:lnTo>
                    <a:pt x="65" y="159"/>
                  </a:lnTo>
                  <a:lnTo>
                    <a:pt x="64" y="150"/>
                  </a:lnTo>
                  <a:lnTo>
                    <a:pt x="64" y="140"/>
                  </a:lnTo>
                  <a:lnTo>
                    <a:pt x="63" y="139"/>
                  </a:lnTo>
                  <a:lnTo>
                    <a:pt x="63" y="139"/>
                  </a:lnTo>
                  <a:lnTo>
                    <a:pt x="211" y="139"/>
                  </a:lnTo>
                  <a:lnTo>
                    <a:pt x="211" y="20"/>
                  </a:lnTo>
                  <a:lnTo>
                    <a:pt x="19" y="20"/>
                  </a:lnTo>
                  <a:lnTo>
                    <a:pt x="19" y="35"/>
                  </a:lnTo>
                  <a:lnTo>
                    <a:pt x="15" y="32"/>
                  </a:lnTo>
                  <a:lnTo>
                    <a:pt x="10" y="29"/>
                  </a:lnTo>
                  <a:lnTo>
                    <a:pt x="5" y="26"/>
                  </a:lnTo>
                  <a:lnTo>
                    <a:pt x="0" y="24"/>
                  </a:lnTo>
                  <a:lnTo>
                    <a:pt x="0" y="11"/>
                  </a:lnTo>
                  <a:lnTo>
                    <a:pt x="0" y="8"/>
                  </a:lnTo>
                  <a:lnTo>
                    <a:pt x="2" y="5"/>
                  </a:lnTo>
                  <a:lnTo>
                    <a:pt x="3" y="3"/>
                  </a:lnTo>
                  <a:lnTo>
                    <a:pt x="6" y="1"/>
                  </a:lnTo>
                  <a:lnTo>
                    <a:pt x="9" y="1"/>
                  </a:lnTo>
                  <a:lnTo>
                    <a:pt x="12" y="0"/>
                  </a:lnTo>
                  <a:close/>
                </a:path>
              </a:pathLst>
            </a:custGeom>
            <a:solidFill>
              <a:srgbClr val="FAB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42"/>
            <p:cNvSpPr>
              <a:spLocks noEditPoints="1"/>
            </p:cNvSpPr>
            <p:nvPr/>
          </p:nvSpPr>
          <p:spPr bwMode="auto">
            <a:xfrm>
              <a:off x="3879" y="2403"/>
              <a:ext cx="133" cy="250"/>
            </a:xfrm>
            <a:custGeom>
              <a:avLst/>
              <a:gdLst>
                <a:gd name="T0" fmla="*/ 74 w 133"/>
                <a:gd name="T1" fmla="*/ 82 h 250"/>
                <a:gd name="T2" fmla="*/ 90 w 133"/>
                <a:gd name="T3" fmla="*/ 83 h 250"/>
                <a:gd name="T4" fmla="*/ 111 w 133"/>
                <a:gd name="T5" fmla="*/ 85 h 250"/>
                <a:gd name="T6" fmla="*/ 123 w 133"/>
                <a:gd name="T7" fmla="*/ 89 h 250"/>
                <a:gd name="T8" fmla="*/ 130 w 133"/>
                <a:gd name="T9" fmla="*/ 100 h 250"/>
                <a:gd name="T10" fmla="*/ 132 w 133"/>
                <a:gd name="T11" fmla="*/ 124 h 250"/>
                <a:gd name="T12" fmla="*/ 133 w 133"/>
                <a:gd name="T13" fmla="*/ 150 h 250"/>
                <a:gd name="T14" fmla="*/ 132 w 133"/>
                <a:gd name="T15" fmla="*/ 174 h 250"/>
                <a:gd name="T16" fmla="*/ 131 w 133"/>
                <a:gd name="T17" fmla="*/ 201 h 250"/>
                <a:gd name="T18" fmla="*/ 127 w 133"/>
                <a:gd name="T19" fmla="*/ 217 h 250"/>
                <a:gd name="T20" fmla="*/ 120 w 133"/>
                <a:gd name="T21" fmla="*/ 221 h 250"/>
                <a:gd name="T22" fmla="*/ 117 w 133"/>
                <a:gd name="T23" fmla="*/ 222 h 250"/>
                <a:gd name="T24" fmla="*/ 116 w 133"/>
                <a:gd name="T25" fmla="*/ 222 h 250"/>
                <a:gd name="T26" fmla="*/ 115 w 133"/>
                <a:gd name="T27" fmla="*/ 243 h 250"/>
                <a:gd name="T28" fmla="*/ 111 w 133"/>
                <a:gd name="T29" fmla="*/ 248 h 250"/>
                <a:gd name="T30" fmla="*/ 27 w 133"/>
                <a:gd name="T31" fmla="*/ 250 h 250"/>
                <a:gd name="T32" fmla="*/ 21 w 133"/>
                <a:gd name="T33" fmla="*/ 247 h 250"/>
                <a:gd name="T34" fmla="*/ 18 w 133"/>
                <a:gd name="T35" fmla="*/ 241 h 250"/>
                <a:gd name="T36" fmla="*/ 17 w 133"/>
                <a:gd name="T37" fmla="*/ 222 h 250"/>
                <a:gd name="T38" fmla="*/ 16 w 133"/>
                <a:gd name="T39" fmla="*/ 221 h 250"/>
                <a:gd name="T40" fmla="*/ 10 w 133"/>
                <a:gd name="T41" fmla="*/ 220 h 250"/>
                <a:gd name="T42" fmla="*/ 4 w 133"/>
                <a:gd name="T43" fmla="*/ 214 h 250"/>
                <a:gd name="T44" fmla="*/ 2 w 133"/>
                <a:gd name="T45" fmla="*/ 191 h 250"/>
                <a:gd name="T46" fmla="*/ 1 w 133"/>
                <a:gd name="T47" fmla="*/ 166 h 250"/>
                <a:gd name="T48" fmla="*/ 1 w 133"/>
                <a:gd name="T49" fmla="*/ 141 h 250"/>
                <a:gd name="T50" fmla="*/ 2 w 133"/>
                <a:gd name="T51" fmla="*/ 114 h 250"/>
                <a:gd name="T52" fmla="*/ 5 w 133"/>
                <a:gd name="T53" fmla="*/ 96 h 250"/>
                <a:gd name="T54" fmla="*/ 14 w 133"/>
                <a:gd name="T55" fmla="*/ 87 h 250"/>
                <a:gd name="T56" fmla="*/ 30 w 133"/>
                <a:gd name="T57" fmla="*/ 84 h 250"/>
                <a:gd name="T58" fmla="*/ 49 w 133"/>
                <a:gd name="T59" fmla="*/ 83 h 250"/>
                <a:gd name="T60" fmla="*/ 64 w 133"/>
                <a:gd name="T61" fmla="*/ 82 h 250"/>
                <a:gd name="T62" fmla="*/ 77 w 133"/>
                <a:gd name="T63" fmla="*/ 1 h 250"/>
                <a:gd name="T64" fmla="*/ 91 w 133"/>
                <a:gd name="T65" fmla="*/ 8 h 250"/>
                <a:gd name="T66" fmla="*/ 99 w 133"/>
                <a:gd name="T67" fmla="*/ 20 h 250"/>
                <a:gd name="T68" fmla="*/ 103 w 133"/>
                <a:gd name="T69" fmla="*/ 35 h 250"/>
                <a:gd name="T70" fmla="*/ 99 w 133"/>
                <a:gd name="T71" fmla="*/ 50 h 250"/>
                <a:gd name="T72" fmla="*/ 91 w 133"/>
                <a:gd name="T73" fmla="*/ 62 h 250"/>
                <a:gd name="T74" fmla="*/ 77 w 133"/>
                <a:gd name="T75" fmla="*/ 70 h 250"/>
                <a:gd name="T76" fmla="*/ 62 w 133"/>
                <a:gd name="T77" fmla="*/ 71 h 250"/>
                <a:gd name="T78" fmla="*/ 48 w 133"/>
                <a:gd name="T79" fmla="*/ 65 h 250"/>
                <a:gd name="T80" fmla="*/ 37 w 133"/>
                <a:gd name="T81" fmla="*/ 55 h 250"/>
                <a:gd name="T82" fmla="*/ 32 w 133"/>
                <a:gd name="T83" fmla="*/ 41 h 250"/>
                <a:gd name="T84" fmla="*/ 33 w 133"/>
                <a:gd name="T85" fmla="*/ 25 h 250"/>
                <a:gd name="T86" fmla="*/ 40 w 133"/>
                <a:gd name="T87" fmla="*/ 12 h 250"/>
                <a:gd name="T88" fmla="*/ 52 w 133"/>
                <a:gd name="T89" fmla="*/ 3 h 250"/>
                <a:gd name="T90" fmla="*/ 67 w 133"/>
                <a:gd name="T91"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3" h="250">
                  <a:moveTo>
                    <a:pt x="64" y="82"/>
                  </a:moveTo>
                  <a:lnTo>
                    <a:pt x="69" y="82"/>
                  </a:lnTo>
                  <a:lnTo>
                    <a:pt x="74" y="82"/>
                  </a:lnTo>
                  <a:lnTo>
                    <a:pt x="79" y="82"/>
                  </a:lnTo>
                  <a:lnTo>
                    <a:pt x="84" y="83"/>
                  </a:lnTo>
                  <a:lnTo>
                    <a:pt x="90" y="83"/>
                  </a:lnTo>
                  <a:lnTo>
                    <a:pt x="96" y="84"/>
                  </a:lnTo>
                  <a:lnTo>
                    <a:pt x="103" y="84"/>
                  </a:lnTo>
                  <a:lnTo>
                    <a:pt x="111" y="85"/>
                  </a:lnTo>
                  <a:lnTo>
                    <a:pt x="115" y="85"/>
                  </a:lnTo>
                  <a:lnTo>
                    <a:pt x="119" y="87"/>
                  </a:lnTo>
                  <a:lnTo>
                    <a:pt x="123" y="89"/>
                  </a:lnTo>
                  <a:lnTo>
                    <a:pt x="126" y="93"/>
                  </a:lnTo>
                  <a:lnTo>
                    <a:pt x="128" y="96"/>
                  </a:lnTo>
                  <a:lnTo>
                    <a:pt x="130" y="100"/>
                  </a:lnTo>
                  <a:lnTo>
                    <a:pt x="131" y="104"/>
                  </a:lnTo>
                  <a:lnTo>
                    <a:pt x="131" y="114"/>
                  </a:lnTo>
                  <a:lnTo>
                    <a:pt x="132" y="124"/>
                  </a:lnTo>
                  <a:lnTo>
                    <a:pt x="132" y="133"/>
                  </a:lnTo>
                  <a:lnTo>
                    <a:pt x="133" y="141"/>
                  </a:lnTo>
                  <a:lnTo>
                    <a:pt x="133" y="150"/>
                  </a:lnTo>
                  <a:lnTo>
                    <a:pt x="133" y="158"/>
                  </a:lnTo>
                  <a:lnTo>
                    <a:pt x="133" y="166"/>
                  </a:lnTo>
                  <a:lnTo>
                    <a:pt x="132" y="174"/>
                  </a:lnTo>
                  <a:lnTo>
                    <a:pt x="132" y="182"/>
                  </a:lnTo>
                  <a:lnTo>
                    <a:pt x="131" y="191"/>
                  </a:lnTo>
                  <a:lnTo>
                    <a:pt x="131" y="201"/>
                  </a:lnTo>
                  <a:lnTo>
                    <a:pt x="130" y="211"/>
                  </a:lnTo>
                  <a:lnTo>
                    <a:pt x="129" y="214"/>
                  </a:lnTo>
                  <a:lnTo>
                    <a:pt x="127" y="217"/>
                  </a:lnTo>
                  <a:lnTo>
                    <a:pt x="125" y="219"/>
                  </a:lnTo>
                  <a:lnTo>
                    <a:pt x="123" y="220"/>
                  </a:lnTo>
                  <a:lnTo>
                    <a:pt x="120" y="221"/>
                  </a:lnTo>
                  <a:lnTo>
                    <a:pt x="118" y="221"/>
                  </a:lnTo>
                  <a:lnTo>
                    <a:pt x="118" y="221"/>
                  </a:lnTo>
                  <a:lnTo>
                    <a:pt x="117" y="222"/>
                  </a:lnTo>
                  <a:lnTo>
                    <a:pt x="117" y="222"/>
                  </a:lnTo>
                  <a:lnTo>
                    <a:pt x="117" y="222"/>
                  </a:lnTo>
                  <a:lnTo>
                    <a:pt x="116" y="222"/>
                  </a:lnTo>
                  <a:lnTo>
                    <a:pt x="115" y="222"/>
                  </a:lnTo>
                  <a:lnTo>
                    <a:pt x="115" y="241"/>
                  </a:lnTo>
                  <a:lnTo>
                    <a:pt x="115" y="243"/>
                  </a:lnTo>
                  <a:lnTo>
                    <a:pt x="114" y="245"/>
                  </a:lnTo>
                  <a:lnTo>
                    <a:pt x="112" y="247"/>
                  </a:lnTo>
                  <a:lnTo>
                    <a:pt x="111" y="248"/>
                  </a:lnTo>
                  <a:lnTo>
                    <a:pt x="108" y="249"/>
                  </a:lnTo>
                  <a:lnTo>
                    <a:pt x="106" y="250"/>
                  </a:lnTo>
                  <a:lnTo>
                    <a:pt x="27" y="250"/>
                  </a:lnTo>
                  <a:lnTo>
                    <a:pt x="25" y="249"/>
                  </a:lnTo>
                  <a:lnTo>
                    <a:pt x="23" y="248"/>
                  </a:lnTo>
                  <a:lnTo>
                    <a:pt x="21" y="247"/>
                  </a:lnTo>
                  <a:lnTo>
                    <a:pt x="20" y="245"/>
                  </a:lnTo>
                  <a:lnTo>
                    <a:pt x="19" y="243"/>
                  </a:lnTo>
                  <a:lnTo>
                    <a:pt x="18" y="241"/>
                  </a:lnTo>
                  <a:lnTo>
                    <a:pt x="18" y="222"/>
                  </a:lnTo>
                  <a:lnTo>
                    <a:pt x="17" y="222"/>
                  </a:lnTo>
                  <a:lnTo>
                    <a:pt x="17" y="222"/>
                  </a:lnTo>
                  <a:lnTo>
                    <a:pt x="16" y="222"/>
                  </a:lnTo>
                  <a:lnTo>
                    <a:pt x="16" y="222"/>
                  </a:lnTo>
                  <a:lnTo>
                    <a:pt x="16" y="221"/>
                  </a:lnTo>
                  <a:lnTo>
                    <a:pt x="15" y="221"/>
                  </a:lnTo>
                  <a:lnTo>
                    <a:pt x="13" y="221"/>
                  </a:lnTo>
                  <a:lnTo>
                    <a:pt x="10" y="220"/>
                  </a:lnTo>
                  <a:lnTo>
                    <a:pt x="8" y="219"/>
                  </a:lnTo>
                  <a:lnTo>
                    <a:pt x="6" y="217"/>
                  </a:lnTo>
                  <a:lnTo>
                    <a:pt x="4" y="214"/>
                  </a:lnTo>
                  <a:lnTo>
                    <a:pt x="4" y="211"/>
                  </a:lnTo>
                  <a:lnTo>
                    <a:pt x="3" y="201"/>
                  </a:lnTo>
                  <a:lnTo>
                    <a:pt x="2" y="191"/>
                  </a:lnTo>
                  <a:lnTo>
                    <a:pt x="1" y="182"/>
                  </a:lnTo>
                  <a:lnTo>
                    <a:pt x="1" y="174"/>
                  </a:lnTo>
                  <a:lnTo>
                    <a:pt x="1" y="166"/>
                  </a:lnTo>
                  <a:lnTo>
                    <a:pt x="0" y="158"/>
                  </a:lnTo>
                  <a:lnTo>
                    <a:pt x="0" y="150"/>
                  </a:lnTo>
                  <a:lnTo>
                    <a:pt x="1" y="141"/>
                  </a:lnTo>
                  <a:lnTo>
                    <a:pt x="1" y="133"/>
                  </a:lnTo>
                  <a:lnTo>
                    <a:pt x="1" y="124"/>
                  </a:lnTo>
                  <a:lnTo>
                    <a:pt x="2" y="114"/>
                  </a:lnTo>
                  <a:lnTo>
                    <a:pt x="3" y="104"/>
                  </a:lnTo>
                  <a:lnTo>
                    <a:pt x="4" y="100"/>
                  </a:lnTo>
                  <a:lnTo>
                    <a:pt x="5" y="96"/>
                  </a:lnTo>
                  <a:lnTo>
                    <a:pt x="8" y="93"/>
                  </a:lnTo>
                  <a:lnTo>
                    <a:pt x="11" y="89"/>
                  </a:lnTo>
                  <a:lnTo>
                    <a:pt x="14" y="87"/>
                  </a:lnTo>
                  <a:lnTo>
                    <a:pt x="18" y="85"/>
                  </a:lnTo>
                  <a:lnTo>
                    <a:pt x="22" y="85"/>
                  </a:lnTo>
                  <a:lnTo>
                    <a:pt x="30" y="84"/>
                  </a:lnTo>
                  <a:lnTo>
                    <a:pt x="37" y="84"/>
                  </a:lnTo>
                  <a:lnTo>
                    <a:pt x="44" y="83"/>
                  </a:lnTo>
                  <a:lnTo>
                    <a:pt x="49" y="83"/>
                  </a:lnTo>
                  <a:lnTo>
                    <a:pt x="55" y="82"/>
                  </a:lnTo>
                  <a:lnTo>
                    <a:pt x="60" y="82"/>
                  </a:lnTo>
                  <a:lnTo>
                    <a:pt x="64" y="82"/>
                  </a:lnTo>
                  <a:close/>
                  <a:moveTo>
                    <a:pt x="67" y="0"/>
                  </a:moveTo>
                  <a:lnTo>
                    <a:pt x="73" y="0"/>
                  </a:lnTo>
                  <a:lnTo>
                    <a:pt x="77" y="1"/>
                  </a:lnTo>
                  <a:lnTo>
                    <a:pt x="82" y="3"/>
                  </a:lnTo>
                  <a:lnTo>
                    <a:pt x="87" y="5"/>
                  </a:lnTo>
                  <a:lnTo>
                    <a:pt x="91" y="8"/>
                  </a:lnTo>
                  <a:lnTo>
                    <a:pt x="94" y="12"/>
                  </a:lnTo>
                  <a:lnTo>
                    <a:pt x="97" y="16"/>
                  </a:lnTo>
                  <a:lnTo>
                    <a:pt x="99" y="20"/>
                  </a:lnTo>
                  <a:lnTo>
                    <a:pt x="101" y="25"/>
                  </a:lnTo>
                  <a:lnTo>
                    <a:pt x="102" y="30"/>
                  </a:lnTo>
                  <a:lnTo>
                    <a:pt x="103" y="35"/>
                  </a:lnTo>
                  <a:lnTo>
                    <a:pt x="102" y="41"/>
                  </a:lnTo>
                  <a:lnTo>
                    <a:pt x="101" y="46"/>
                  </a:lnTo>
                  <a:lnTo>
                    <a:pt x="99" y="50"/>
                  </a:lnTo>
                  <a:lnTo>
                    <a:pt x="97" y="55"/>
                  </a:lnTo>
                  <a:lnTo>
                    <a:pt x="94" y="59"/>
                  </a:lnTo>
                  <a:lnTo>
                    <a:pt x="91" y="62"/>
                  </a:lnTo>
                  <a:lnTo>
                    <a:pt x="87" y="65"/>
                  </a:lnTo>
                  <a:lnTo>
                    <a:pt x="82" y="68"/>
                  </a:lnTo>
                  <a:lnTo>
                    <a:pt x="77" y="70"/>
                  </a:lnTo>
                  <a:lnTo>
                    <a:pt x="73" y="71"/>
                  </a:lnTo>
                  <a:lnTo>
                    <a:pt x="67" y="71"/>
                  </a:lnTo>
                  <a:lnTo>
                    <a:pt x="62" y="71"/>
                  </a:lnTo>
                  <a:lnTo>
                    <a:pt x="57" y="70"/>
                  </a:lnTo>
                  <a:lnTo>
                    <a:pt x="52" y="68"/>
                  </a:lnTo>
                  <a:lnTo>
                    <a:pt x="48" y="65"/>
                  </a:lnTo>
                  <a:lnTo>
                    <a:pt x="44" y="62"/>
                  </a:lnTo>
                  <a:lnTo>
                    <a:pt x="40" y="59"/>
                  </a:lnTo>
                  <a:lnTo>
                    <a:pt x="37" y="55"/>
                  </a:lnTo>
                  <a:lnTo>
                    <a:pt x="35" y="50"/>
                  </a:lnTo>
                  <a:lnTo>
                    <a:pt x="33" y="46"/>
                  </a:lnTo>
                  <a:lnTo>
                    <a:pt x="32" y="41"/>
                  </a:lnTo>
                  <a:lnTo>
                    <a:pt x="32" y="35"/>
                  </a:lnTo>
                  <a:lnTo>
                    <a:pt x="32" y="30"/>
                  </a:lnTo>
                  <a:lnTo>
                    <a:pt x="33" y="25"/>
                  </a:lnTo>
                  <a:lnTo>
                    <a:pt x="35" y="20"/>
                  </a:lnTo>
                  <a:lnTo>
                    <a:pt x="37" y="16"/>
                  </a:lnTo>
                  <a:lnTo>
                    <a:pt x="40" y="12"/>
                  </a:lnTo>
                  <a:lnTo>
                    <a:pt x="44" y="8"/>
                  </a:lnTo>
                  <a:lnTo>
                    <a:pt x="48" y="5"/>
                  </a:lnTo>
                  <a:lnTo>
                    <a:pt x="52" y="3"/>
                  </a:lnTo>
                  <a:lnTo>
                    <a:pt x="57" y="1"/>
                  </a:lnTo>
                  <a:lnTo>
                    <a:pt x="62" y="0"/>
                  </a:ln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1" name="Group 220"/>
          <p:cNvGrpSpPr>
            <a:grpSpLocks noChangeAspect="1"/>
          </p:cNvGrpSpPr>
          <p:nvPr/>
        </p:nvGrpSpPr>
        <p:grpSpPr>
          <a:xfrm>
            <a:off x="3463632" y="1151617"/>
            <a:ext cx="590429" cy="379295"/>
            <a:chOff x="917608" y="3194037"/>
            <a:chExt cx="877824" cy="563919"/>
          </a:xfrm>
        </p:grpSpPr>
        <p:sp useBgFill="1">
          <p:nvSpPr>
            <p:cNvPr id="222" name="Freeform 91"/>
            <p:cNvSpPr>
              <a:spLocks/>
            </p:cNvSpPr>
            <p:nvPr/>
          </p:nvSpPr>
          <p:spPr bwMode="auto">
            <a:xfrm>
              <a:off x="917608" y="3194037"/>
              <a:ext cx="877824" cy="563919"/>
            </a:xfrm>
            <a:custGeom>
              <a:avLst/>
              <a:gdLst>
                <a:gd name="T0" fmla="*/ 1578 w 3158"/>
                <a:gd name="T1" fmla="*/ 0 h 2034"/>
                <a:gd name="T2" fmla="*/ 1603 w 3158"/>
                <a:gd name="T3" fmla="*/ 1 h 2034"/>
                <a:gd name="T4" fmla="*/ 1630 w 3158"/>
                <a:gd name="T5" fmla="*/ 5 h 2034"/>
                <a:gd name="T6" fmla="*/ 1659 w 3158"/>
                <a:gd name="T7" fmla="*/ 11 h 2034"/>
                <a:gd name="T8" fmla="*/ 1688 w 3158"/>
                <a:gd name="T9" fmla="*/ 21 h 2034"/>
                <a:gd name="T10" fmla="*/ 1718 w 3158"/>
                <a:gd name="T11" fmla="*/ 35 h 2034"/>
                <a:gd name="T12" fmla="*/ 3049 w 3158"/>
                <a:gd name="T13" fmla="*/ 835 h 2034"/>
                <a:gd name="T14" fmla="*/ 3081 w 3158"/>
                <a:gd name="T15" fmla="*/ 858 h 2034"/>
                <a:gd name="T16" fmla="*/ 3107 w 3158"/>
                <a:gd name="T17" fmla="*/ 884 h 2034"/>
                <a:gd name="T18" fmla="*/ 3129 w 3158"/>
                <a:gd name="T19" fmla="*/ 914 h 2034"/>
                <a:gd name="T20" fmla="*/ 3145 w 3158"/>
                <a:gd name="T21" fmla="*/ 947 h 2034"/>
                <a:gd name="T22" fmla="*/ 3154 w 3158"/>
                <a:gd name="T23" fmla="*/ 982 h 2034"/>
                <a:gd name="T24" fmla="*/ 3158 w 3158"/>
                <a:gd name="T25" fmla="*/ 1017 h 2034"/>
                <a:gd name="T26" fmla="*/ 3154 w 3158"/>
                <a:gd name="T27" fmla="*/ 1053 h 2034"/>
                <a:gd name="T28" fmla="*/ 3145 w 3158"/>
                <a:gd name="T29" fmla="*/ 1088 h 2034"/>
                <a:gd name="T30" fmla="*/ 3129 w 3158"/>
                <a:gd name="T31" fmla="*/ 1121 h 2034"/>
                <a:gd name="T32" fmla="*/ 3107 w 3158"/>
                <a:gd name="T33" fmla="*/ 1150 h 2034"/>
                <a:gd name="T34" fmla="*/ 3081 w 3158"/>
                <a:gd name="T35" fmla="*/ 1177 h 2034"/>
                <a:gd name="T36" fmla="*/ 3049 w 3158"/>
                <a:gd name="T37" fmla="*/ 1200 h 2034"/>
                <a:gd name="T38" fmla="*/ 1718 w 3158"/>
                <a:gd name="T39" fmla="*/ 1999 h 2034"/>
                <a:gd name="T40" fmla="*/ 1689 w 3158"/>
                <a:gd name="T41" fmla="*/ 2013 h 2034"/>
                <a:gd name="T42" fmla="*/ 1659 w 3158"/>
                <a:gd name="T43" fmla="*/ 2024 h 2034"/>
                <a:gd name="T44" fmla="*/ 1630 w 3158"/>
                <a:gd name="T45" fmla="*/ 2030 h 2034"/>
                <a:gd name="T46" fmla="*/ 1603 w 3158"/>
                <a:gd name="T47" fmla="*/ 2033 h 2034"/>
                <a:gd name="T48" fmla="*/ 1578 w 3158"/>
                <a:gd name="T49" fmla="*/ 2034 h 2034"/>
                <a:gd name="T50" fmla="*/ 1555 w 3158"/>
                <a:gd name="T51" fmla="*/ 2033 h 2034"/>
                <a:gd name="T52" fmla="*/ 1528 w 3158"/>
                <a:gd name="T53" fmla="*/ 2030 h 2034"/>
                <a:gd name="T54" fmla="*/ 1498 w 3158"/>
                <a:gd name="T55" fmla="*/ 2023 h 2034"/>
                <a:gd name="T56" fmla="*/ 1468 w 3158"/>
                <a:gd name="T57" fmla="*/ 2013 h 2034"/>
                <a:gd name="T58" fmla="*/ 1439 w 3158"/>
                <a:gd name="T59" fmla="*/ 1998 h 2034"/>
                <a:gd name="T60" fmla="*/ 109 w 3158"/>
                <a:gd name="T61" fmla="*/ 1200 h 2034"/>
                <a:gd name="T62" fmla="*/ 77 w 3158"/>
                <a:gd name="T63" fmla="*/ 1177 h 2034"/>
                <a:gd name="T64" fmla="*/ 50 w 3158"/>
                <a:gd name="T65" fmla="*/ 1150 h 2034"/>
                <a:gd name="T66" fmla="*/ 29 w 3158"/>
                <a:gd name="T67" fmla="*/ 1120 h 2034"/>
                <a:gd name="T68" fmla="*/ 13 w 3158"/>
                <a:gd name="T69" fmla="*/ 1087 h 2034"/>
                <a:gd name="T70" fmla="*/ 4 w 3158"/>
                <a:gd name="T71" fmla="*/ 1052 h 2034"/>
                <a:gd name="T72" fmla="*/ 0 w 3158"/>
                <a:gd name="T73" fmla="*/ 1016 h 2034"/>
                <a:gd name="T74" fmla="*/ 4 w 3158"/>
                <a:gd name="T75" fmla="*/ 980 h 2034"/>
                <a:gd name="T76" fmla="*/ 13 w 3158"/>
                <a:gd name="T77" fmla="*/ 946 h 2034"/>
                <a:gd name="T78" fmla="*/ 29 w 3158"/>
                <a:gd name="T79" fmla="*/ 913 h 2034"/>
                <a:gd name="T80" fmla="*/ 51 w 3158"/>
                <a:gd name="T81" fmla="*/ 883 h 2034"/>
                <a:gd name="T82" fmla="*/ 77 w 3158"/>
                <a:gd name="T83" fmla="*/ 856 h 2034"/>
                <a:gd name="T84" fmla="*/ 109 w 3158"/>
                <a:gd name="T85" fmla="*/ 835 h 2034"/>
                <a:gd name="T86" fmla="*/ 1440 w 3158"/>
                <a:gd name="T87" fmla="*/ 37 h 2034"/>
                <a:gd name="T88" fmla="*/ 1469 w 3158"/>
                <a:gd name="T89" fmla="*/ 21 h 2034"/>
                <a:gd name="T90" fmla="*/ 1499 w 3158"/>
                <a:gd name="T91" fmla="*/ 11 h 2034"/>
                <a:gd name="T92" fmla="*/ 1528 w 3158"/>
                <a:gd name="T93" fmla="*/ 5 h 2034"/>
                <a:gd name="T94" fmla="*/ 1555 w 3158"/>
                <a:gd name="T95" fmla="*/ 1 h 2034"/>
                <a:gd name="T96" fmla="*/ 1578 w 3158"/>
                <a:gd name="T97" fmla="*/ 0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58" h="2034">
                  <a:moveTo>
                    <a:pt x="1578" y="0"/>
                  </a:moveTo>
                  <a:lnTo>
                    <a:pt x="1603" y="1"/>
                  </a:lnTo>
                  <a:lnTo>
                    <a:pt x="1630" y="5"/>
                  </a:lnTo>
                  <a:lnTo>
                    <a:pt x="1659" y="11"/>
                  </a:lnTo>
                  <a:lnTo>
                    <a:pt x="1688" y="21"/>
                  </a:lnTo>
                  <a:lnTo>
                    <a:pt x="1718" y="35"/>
                  </a:lnTo>
                  <a:lnTo>
                    <a:pt x="3049" y="835"/>
                  </a:lnTo>
                  <a:lnTo>
                    <a:pt x="3081" y="858"/>
                  </a:lnTo>
                  <a:lnTo>
                    <a:pt x="3107" y="884"/>
                  </a:lnTo>
                  <a:lnTo>
                    <a:pt x="3129" y="914"/>
                  </a:lnTo>
                  <a:lnTo>
                    <a:pt x="3145" y="947"/>
                  </a:lnTo>
                  <a:lnTo>
                    <a:pt x="3154" y="982"/>
                  </a:lnTo>
                  <a:lnTo>
                    <a:pt x="3158" y="1017"/>
                  </a:lnTo>
                  <a:lnTo>
                    <a:pt x="3154" y="1053"/>
                  </a:lnTo>
                  <a:lnTo>
                    <a:pt x="3145" y="1088"/>
                  </a:lnTo>
                  <a:lnTo>
                    <a:pt x="3129" y="1121"/>
                  </a:lnTo>
                  <a:lnTo>
                    <a:pt x="3107" y="1150"/>
                  </a:lnTo>
                  <a:lnTo>
                    <a:pt x="3081" y="1177"/>
                  </a:lnTo>
                  <a:lnTo>
                    <a:pt x="3049" y="1200"/>
                  </a:lnTo>
                  <a:lnTo>
                    <a:pt x="1718" y="1999"/>
                  </a:lnTo>
                  <a:lnTo>
                    <a:pt x="1689" y="2013"/>
                  </a:lnTo>
                  <a:lnTo>
                    <a:pt x="1659" y="2024"/>
                  </a:lnTo>
                  <a:lnTo>
                    <a:pt x="1630" y="2030"/>
                  </a:lnTo>
                  <a:lnTo>
                    <a:pt x="1603" y="2033"/>
                  </a:lnTo>
                  <a:lnTo>
                    <a:pt x="1578" y="2034"/>
                  </a:lnTo>
                  <a:lnTo>
                    <a:pt x="1555" y="2033"/>
                  </a:lnTo>
                  <a:lnTo>
                    <a:pt x="1528" y="2030"/>
                  </a:lnTo>
                  <a:lnTo>
                    <a:pt x="1498" y="2023"/>
                  </a:lnTo>
                  <a:lnTo>
                    <a:pt x="1468" y="2013"/>
                  </a:lnTo>
                  <a:lnTo>
                    <a:pt x="1439" y="1998"/>
                  </a:lnTo>
                  <a:lnTo>
                    <a:pt x="109" y="1200"/>
                  </a:lnTo>
                  <a:lnTo>
                    <a:pt x="77" y="1177"/>
                  </a:lnTo>
                  <a:lnTo>
                    <a:pt x="50" y="1150"/>
                  </a:lnTo>
                  <a:lnTo>
                    <a:pt x="29" y="1120"/>
                  </a:lnTo>
                  <a:lnTo>
                    <a:pt x="13" y="1087"/>
                  </a:lnTo>
                  <a:lnTo>
                    <a:pt x="4" y="1052"/>
                  </a:lnTo>
                  <a:lnTo>
                    <a:pt x="0" y="1016"/>
                  </a:lnTo>
                  <a:lnTo>
                    <a:pt x="4" y="980"/>
                  </a:lnTo>
                  <a:lnTo>
                    <a:pt x="13" y="946"/>
                  </a:lnTo>
                  <a:lnTo>
                    <a:pt x="29" y="913"/>
                  </a:lnTo>
                  <a:lnTo>
                    <a:pt x="51" y="883"/>
                  </a:lnTo>
                  <a:lnTo>
                    <a:pt x="77" y="856"/>
                  </a:lnTo>
                  <a:lnTo>
                    <a:pt x="109" y="835"/>
                  </a:lnTo>
                  <a:lnTo>
                    <a:pt x="1440" y="37"/>
                  </a:lnTo>
                  <a:lnTo>
                    <a:pt x="1469" y="21"/>
                  </a:lnTo>
                  <a:lnTo>
                    <a:pt x="1499" y="11"/>
                  </a:lnTo>
                  <a:lnTo>
                    <a:pt x="1528" y="5"/>
                  </a:lnTo>
                  <a:lnTo>
                    <a:pt x="1555" y="1"/>
                  </a:lnTo>
                  <a:lnTo>
                    <a:pt x="157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92"/>
            <p:cNvSpPr>
              <a:spLocks/>
            </p:cNvSpPr>
            <p:nvPr/>
          </p:nvSpPr>
          <p:spPr bwMode="auto">
            <a:xfrm>
              <a:off x="962055" y="3238484"/>
              <a:ext cx="788930" cy="475025"/>
            </a:xfrm>
            <a:custGeom>
              <a:avLst/>
              <a:gdLst>
                <a:gd name="T0" fmla="*/ 1417 w 2837"/>
                <a:gd name="T1" fmla="*/ 0 h 1714"/>
                <a:gd name="T2" fmla="*/ 1440 w 2837"/>
                <a:gd name="T3" fmla="*/ 1 h 1714"/>
                <a:gd name="T4" fmla="*/ 1459 w 2837"/>
                <a:gd name="T5" fmla="*/ 6 h 1714"/>
                <a:gd name="T6" fmla="*/ 1475 w 2837"/>
                <a:gd name="T7" fmla="*/ 13 h 1714"/>
                <a:gd name="T8" fmla="*/ 2806 w 2837"/>
                <a:gd name="T9" fmla="*/ 811 h 1714"/>
                <a:gd name="T10" fmla="*/ 2823 w 2837"/>
                <a:gd name="T11" fmla="*/ 826 h 1714"/>
                <a:gd name="T12" fmla="*/ 2834 w 2837"/>
                <a:gd name="T13" fmla="*/ 841 h 1714"/>
                <a:gd name="T14" fmla="*/ 2837 w 2837"/>
                <a:gd name="T15" fmla="*/ 857 h 1714"/>
                <a:gd name="T16" fmla="*/ 2834 w 2837"/>
                <a:gd name="T17" fmla="*/ 874 h 1714"/>
                <a:gd name="T18" fmla="*/ 2823 w 2837"/>
                <a:gd name="T19" fmla="*/ 890 h 1714"/>
                <a:gd name="T20" fmla="*/ 2806 w 2837"/>
                <a:gd name="T21" fmla="*/ 903 h 1714"/>
                <a:gd name="T22" fmla="*/ 1475 w 2837"/>
                <a:gd name="T23" fmla="*/ 1701 h 1714"/>
                <a:gd name="T24" fmla="*/ 1459 w 2837"/>
                <a:gd name="T25" fmla="*/ 1708 h 1714"/>
                <a:gd name="T26" fmla="*/ 1440 w 2837"/>
                <a:gd name="T27" fmla="*/ 1713 h 1714"/>
                <a:gd name="T28" fmla="*/ 1417 w 2837"/>
                <a:gd name="T29" fmla="*/ 1714 h 1714"/>
                <a:gd name="T30" fmla="*/ 1396 w 2837"/>
                <a:gd name="T31" fmla="*/ 1713 h 1714"/>
                <a:gd name="T32" fmla="*/ 1377 w 2837"/>
                <a:gd name="T33" fmla="*/ 1708 h 1714"/>
                <a:gd name="T34" fmla="*/ 1361 w 2837"/>
                <a:gd name="T35" fmla="*/ 1701 h 1714"/>
                <a:gd name="T36" fmla="*/ 30 w 2837"/>
                <a:gd name="T37" fmla="*/ 903 h 1714"/>
                <a:gd name="T38" fmla="*/ 14 w 2837"/>
                <a:gd name="T39" fmla="*/ 891 h 1714"/>
                <a:gd name="T40" fmla="*/ 5 w 2837"/>
                <a:gd name="T41" fmla="*/ 878 h 1714"/>
                <a:gd name="T42" fmla="*/ 0 w 2837"/>
                <a:gd name="T43" fmla="*/ 864 h 1714"/>
                <a:gd name="T44" fmla="*/ 0 w 2837"/>
                <a:gd name="T45" fmla="*/ 850 h 1714"/>
                <a:gd name="T46" fmla="*/ 5 w 2837"/>
                <a:gd name="T47" fmla="*/ 837 h 1714"/>
                <a:gd name="T48" fmla="*/ 14 w 2837"/>
                <a:gd name="T49" fmla="*/ 823 h 1714"/>
                <a:gd name="T50" fmla="*/ 30 w 2837"/>
                <a:gd name="T51" fmla="*/ 811 h 1714"/>
                <a:gd name="T52" fmla="*/ 1361 w 2837"/>
                <a:gd name="T53" fmla="*/ 13 h 1714"/>
                <a:gd name="T54" fmla="*/ 1377 w 2837"/>
                <a:gd name="T55" fmla="*/ 6 h 1714"/>
                <a:gd name="T56" fmla="*/ 1396 w 2837"/>
                <a:gd name="T57" fmla="*/ 1 h 1714"/>
                <a:gd name="T58" fmla="*/ 1417 w 2837"/>
                <a:gd name="T59" fmla="*/ 0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37" h="1714">
                  <a:moveTo>
                    <a:pt x="1417" y="0"/>
                  </a:moveTo>
                  <a:lnTo>
                    <a:pt x="1440" y="1"/>
                  </a:lnTo>
                  <a:lnTo>
                    <a:pt x="1459" y="6"/>
                  </a:lnTo>
                  <a:lnTo>
                    <a:pt x="1475" y="13"/>
                  </a:lnTo>
                  <a:lnTo>
                    <a:pt x="2806" y="811"/>
                  </a:lnTo>
                  <a:lnTo>
                    <a:pt x="2823" y="826"/>
                  </a:lnTo>
                  <a:lnTo>
                    <a:pt x="2834" y="841"/>
                  </a:lnTo>
                  <a:lnTo>
                    <a:pt x="2837" y="857"/>
                  </a:lnTo>
                  <a:lnTo>
                    <a:pt x="2834" y="874"/>
                  </a:lnTo>
                  <a:lnTo>
                    <a:pt x="2823" y="890"/>
                  </a:lnTo>
                  <a:lnTo>
                    <a:pt x="2806" y="903"/>
                  </a:lnTo>
                  <a:lnTo>
                    <a:pt x="1475" y="1701"/>
                  </a:lnTo>
                  <a:lnTo>
                    <a:pt x="1459" y="1708"/>
                  </a:lnTo>
                  <a:lnTo>
                    <a:pt x="1440" y="1713"/>
                  </a:lnTo>
                  <a:lnTo>
                    <a:pt x="1417" y="1714"/>
                  </a:lnTo>
                  <a:lnTo>
                    <a:pt x="1396" y="1713"/>
                  </a:lnTo>
                  <a:lnTo>
                    <a:pt x="1377" y="1708"/>
                  </a:lnTo>
                  <a:lnTo>
                    <a:pt x="1361" y="1701"/>
                  </a:lnTo>
                  <a:lnTo>
                    <a:pt x="30" y="903"/>
                  </a:lnTo>
                  <a:lnTo>
                    <a:pt x="14" y="891"/>
                  </a:lnTo>
                  <a:lnTo>
                    <a:pt x="5" y="878"/>
                  </a:lnTo>
                  <a:lnTo>
                    <a:pt x="0" y="864"/>
                  </a:lnTo>
                  <a:lnTo>
                    <a:pt x="0" y="850"/>
                  </a:lnTo>
                  <a:lnTo>
                    <a:pt x="5" y="837"/>
                  </a:lnTo>
                  <a:lnTo>
                    <a:pt x="14" y="823"/>
                  </a:lnTo>
                  <a:lnTo>
                    <a:pt x="30" y="811"/>
                  </a:lnTo>
                  <a:lnTo>
                    <a:pt x="1361" y="13"/>
                  </a:lnTo>
                  <a:lnTo>
                    <a:pt x="1377" y="6"/>
                  </a:lnTo>
                  <a:lnTo>
                    <a:pt x="1396" y="1"/>
                  </a:lnTo>
                  <a:lnTo>
                    <a:pt x="141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93"/>
            <p:cNvSpPr>
              <a:spLocks/>
            </p:cNvSpPr>
            <p:nvPr/>
          </p:nvSpPr>
          <p:spPr bwMode="auto">
            <a:xfrm>
              <a:off x="1017613" y="3273208"/>
              <a:ext cx="677813" cy="405577"/>
            </a:xfrm>
            <a:custGeom>
              <a:avLst/>
              <a:gdLst>
                <a:gd name="T0" fmla="*/ 1219 w 2438"/>
                <a:gd name="T1" fmla="*/ 0 h 1463"/>
                <a:gd name="T2" fmla="*/ 2438 w 2438"/>
                <a:gd name="T3" fmla="*/ 731 h 1463"/>
                <a:gd name="T4" fmla="*/ 1219 w 2438"/>
                <a:gd name="T5" fmla="*/ 1463 h 1463"/>
                <a:gd name="T6" fmla="*/ 0 w 2438"/>
                <a:gd name="T7" fmla="*/ 731 h 1463"/>
                <a:gd name="T8" fmla="*/ 1219 w 2438"/>
                <a:gd name="T9" fmla="*/ 0 h 1463"/>
              </a:gdLst>
              <a:ahLst/>
              <a:cxnLst>
                <a:cxn ang="0">
                  <a:pos x="T0" y="T1"/>
                </a:cxn>
                <a:cxn ang="0">
                  <a:pos x="T2" y="T3"/>
                </a:cxn>
                <a:cxn ang="0">
                  <a:pos x="T4" y="T5"/>
                </a:cxn>
                <a:cxn ang="0">
                  <a:pos x="T6" y="T7"/>
                </a:cxn>
                <a:cxn ang="0">
                  <a:pos x="T8" y="T9"/>
                </a:cxn>
              </a:cxnLst>
              <a:rect l="0" t="0" r="r" b="b"/>
              <a:pathLst>
                <a:path w="2438" h="1463">
                  <a:moveTo>
                    <a:pt x="1219" y="0"/>
                  </a:moveTo>
                  <a:lnTo>
                    <a:pt x="2438" y="731"/>
                  </a:lnTo>
                  <a:lnTo>
                    <a:pt x="1219" y="1463"/>
                  </a:lnTo>
                  <a:lnTo>
                    <a:pt x="0" y="731"/>
                  </a:lnTo>
                  <a:lnTo>
                    <a:pt x="1219"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95"/>
            <p:cNvSpPr>
              <a:spLocks/>
            </p:cNvSpPr>
            <p:nvPr/>
          </p:nvSpPr>
          <p:spPr bwMode="auto">
            <a:xfrm>
              <a:off x="1017613" y="3348212"/>
              <a:ext cx="359741" cy="216678"/>
            </a:xfrm>
            <a:custGeom>
              <a:avLst/>
              <a:gdLst>
                <a:gd name="T0" fmla="*/ 766 w 1295"/>
                <a:gd name="T1" fmla="*/ 0 h 778"/>
                <a:gd name="T2" fmla="*/ 1295 w 1295"/>
                <a:gd name="T3" fmla="*/ 316 h 778"/>
                <a:gd name="T4" fmla="*/ 532 w 1295"/>
                <a:gd name="T5" fmla="*/ 778 h 778"/>
                <a:gd name="T6" fmla="*/ 0 w 1295"/>
                <a:gd name="T7" fmla="*/ 459 h 778"/>
                <a:gd name="T8" fmla="*/ 766 w 1295"/>
                <a:gd name="T9" fmla="*/ 0 h 778"/>
              </a:gdLst>
              <a:ahLst/>
              <a:cxnLst>
                <a:cxn ang="0">
                  <a:pos x="T0" y="T1"/>
                </a:cxn>
                <a:cxn ang="0">
                  <a:pos x="T2" y="T3"/>
                </a:cxn>
                <a:cxn ang="0">
                  <a:pos x="T4" y="T5"/>
                </a:cxn>
                <a:cxn ang="0">
                  <a:pos x="T6" y="T7"/>
                </a:cxn>
                <a:cxn ang="0">
                  <a:pos x="T8" y="T9"/>
                </a:cxn>
              </a:cxnLst>
              <a:rect l="0" t="0" r="r" b="b"/>
              <a:pathLst>
                <a:path w="1295" h="778">
                  <a:moveTo>
                    <a:pt x="766" y="0"/>
                  </a:moveTo>
                  <a:lnTo>
                    <a:pt x="1295" y="316"/>
                  </a:lnTo>
                  <a:lnTo>
                    <a:pt x="532" y="778"/>
                  </a:lnTo>
                  <a:lnTo>
                    <a:pt x="0" y="459"/>
                  </a:lnTo>
                  <a:lnTo>
                    <a:pt x="766" y="0"/>
                  </a:lnTo>
                  <a:close/>
                </a:path>
              </a:pathLst>
            </a:custGeom>
            <a:solidFill>
              <a:srgbClr val="DDECB7"/>
            </a:solidFill>
            <a:ln w="0">
              <a:solidFill>
                <a:srgbClr val="DBFFA6"/>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100"/>
            <p:cNvSpPr>
              <a:spLocks noEditPoints="1"/>
            </p:cNvSpPr>
            <p:nvPr/>
          </p:nvSpPr>
          <p:spPr bwMode="auto">
            <a:xfrm>
              <a:off x="1170273" y="3362993"/>
              <a:ext cx="529195" cy="318073"/>
            </a:xfrm>
            <a:custGeom>
              <a:avLst/>
              <a:gdLst>
                <a:gd name="T0" fmla="*/ 463 w 1906"/>
                <a:gd name="T1" fmla="*/ 455 h 1148"/>
                <a:gd name="T2" fmla="*/ 1155 w 1906"/>
                <a:gd name="T3" fmla="*/ 867 h 1148"/>
                <a:gd name="T4" fmla="*/ 687 w 1906"/>
                <a:gd name="T5" fmla="*/ 1148 h 1148"/>
                <a:gd name="T6" fmla="*/ 0 w 1906"/>
                <a:gd name="T7" fmla="*/ 735 h 1148"/>
                <a:gd name="T8" fmla="*/ 463 w 1906"/>
                <a:gd name="T9" fmla="*/ 455 h 1148"/>
                <a:gd name="T10" fmla="*/ 1213 w 1906"/>
                <a:gd name="T11" fmla="*/ 0 h 1148"/>
                <a:gd name="T12" fmla="*/ 1906 w 1906"/>
                <a:gd name="T13" fmla="*/ 416 h 1148"/>
                <a:gd name="T14" fmla="*/ 1455 w 1906"/>
                <a:gd name="T15" fmla="*/ 687 h 1148"/>
                <a:gd name="T16" fmla="*/ 763 w 1906"/>
                <a:gd name="T17" fmla="*/ 273 h 1148"/>
                <a:gd name="T18" fmla="*/ 1213 w 190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6" h="1148">
                  <a:moveTo>
                    <a:pt x="463" y="455"/>
                  </a:moveTo>
                  <a:lnTo>
                    <a:pt x="1155" y="867"/>
                  </a:lnTo>
                  <a:lnTo>
                    <a:pt x="687" y="1148"/>
                  </a:lnTo>
                  <a:lnTo>
                    <a:pt x="0" y="735"/>
                  </a:lnTo>
                  <a:lnTo>
                    <a:pt x="463" y="455"/>
                  </a:lnTo>
                  <a:close/>
                  <a:moveTo>
                    <a:pt x="1213" y="0"/>
                  </a:moveTo>
                  <a:lnTo>
                    <a:pt x="1906" y="416"/>
                  </a:lnTo>
                  <a:lnTo>
                    <a:pt x="1455" y="687"/>
                  </a:lnTo>
                  <a:lnTo>
                    <a:pt x="763" y="273"/>
                  </a:lnTo>
                  <a:lnTo>
                    <a:pt x="1213" y="0"/>
                  </a:lnTo>
                  <a:close/>
                </a:path>
              </a:pathLst>
            </a:custGeom>
            <a:solidFill>
              <a:srgbClr val="2881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7" name="Rectangle 149"/>
          <p:cNvSpPr>
            <a:spLocks noChangeArrowheads="1"/>
          </p:cNvSpPr>
          <p:nvPr/>
        </p:nvSpPr>
        <p:spPr bwMode="auto">
          <a:xfrm>
            <a:off x="8364890" y="3830285"/>
            <a:ext cx="2196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smtClean="0">
                <a:ln>
                  <a:noFill/>
                </a:ln>
                <a:solidFill>
                  <a:srgbClr val="FFFFFF"/>
                </a:solidFill>
                <a:effectLst/>
                <a:latin typeface="Calibri" panose="020F0502020204030204" pitchFamily="34" charset="0"/>
              </a:rPr>
              <a:t>WCS</a:t>
            </a:r>
            <a:endParaRPr kumimoji="0" lang="en-US" altLang="en-US" sz="2400" b="0" i="0" u="none" strike="noStrike" cap="none" normalizeH="0" baseline="0" dirty="0" smtClean="0">
              <a:ln>
                <a:noFill/>
              </a:ln>
              <a:solidFill>
                <a:schemeClr val="tx1"/>
              </a:solidFill>
              <a:effectLst/>
              <a:latin typeface="Arial" panose="020B0604020202020204" pitchFamily="34" charset="0"/>
            </a:endParaRPr>
          </a:p>
        </p:txBody>
      </p:sp>
      <p:grpSp>
        <p:nvGrpSpPr>
          <p:cNvPr id="444" name="Group 25"/>
          <p:cNvGrpSpPr>
            <a:grpSpLocks noChangeAspect="1"/>
          </p:cNvGrpSpPr>
          <p:nvPr/>
        </p:nvGrpSpPr>
        <p:grpSpPr bwMode="auto">
          <a:xfrm>
            <a:off x="9795610" y="6097896"/>
            <a:ext cx="793479" cy="448056"/>
            <a:chOff x="478" y="2753"/>
            <a:chExt cx="719" cy="406"/>
          </a:xfrm>
        </p:grpSpPr>
        <p:sp>
          <p:nvSpPr>
            <p:cNvPr id="445" name="Freeform 27"/>
            <p:cNvSpPr>
              <a:spLocks/>
            </p:cNvSpPr>
            <p:nvPr/>
          </p:nvSpPr>
          <p:spPr bwMode="auto">
            <a:xfrm>
              <a:off x="845" y="2937"/>
              <a:ext cx="328" cy="198"/>
            </a:xfrm>
            <a:custGeom>
              <a:avLst/>
              <a:gdLst>
                <a:gd name="T0" fmla="*/ 812 w 1639"/>
                <a:gd name="T1" fmla="*/ 0 h 991"/>
                <a:gd name="T2" fmla="*/ 827 w 1639"/>
                <a:gd name="T3" fmla="*/ 0 h 991"/>
                <a:gd name="T4" fmla="*/ 841 w 1639"/>
                <a:gd name="T5" fmla="*/ 3 h 991"/>
                <a:gd name="T6" fmla="*/ 853 w 1639"/>
                <a:gd name="T7" fmla="*/ 8 h 991"/>
                <a:gd name="T8" fmla="*/ 1621 w 1639"/>
                <a:gd name="T9" fmla="*/ 468 h 991"/>
                <a:gd name="T10" fmla="*/ 1633 w 1639"/>
                <a:gd name="T11" fmla="*/ 478 h 991"/>
                <a:gd name="T12" fmla="*/ 1639 w 1639"/>
                <a:gd name="T13" fmla="*/ 489 h 991"/>
                <a:gd name="T14" fmla="*/ 1639 w 1639"/>
                <a:gd name="T15" fmla="*/ 501 h 991"/>
                <a:gd name="T16" fmla="*/ 1633 w 1639"/>
                <a:gd name="T17" fmla="*/ 512 h 991"/>
                <a:gd name="T18" fmla="*/ 1621 w 1639"/>
                <a:gd name="T19" fmla="*/ 521 h 991"/>
                <a:gd name="T20" fmla="*/ 853 w 1639"/>
                <a:gd name="T21" fmla="*/ 983 h 991"/>
                <a:gd name="T22" fmla="*/ 841 w 1639"/>
                <a:gd name="T23" fmla="*/ 988 h 991"/>
                <a:gd name="T24" fmla="*/ 827 w 1639"/>
                <a:gd name="T25" fmla="*/ 991 h 991"/>
                <a:gd name="T26" fmla="*/ 812 w 1639"/>
                <a:gd name="T27" fmla="*/ 991 h 991"/>
                <a:gd name="T28" fmla="*/ 798 w 1639"/>
                <a:gd name="T29" fmla="*/ 988 h 991"/>
                <a:gd name="T30" fmla="*/ 787 w 1639"/>
                <a:gd name="T31" fmla="*/ 983 h 991"/>
                <a:gd name="T32" fmla="*/ 18 w 1639"/>
                <a:gd name="T33" fmla="*/ 521 h 991"/>
                <a:gd name="T34" fmla="*/ 6 w 1639"/>
                <a:gd name="T35" fmla="*/ 512 h 991"/>
                <a:gd name="T36" fmla="*/ 0 w 1639"/>
                <a:gd name="T37" fmla="*/ 501 h 991"/>
                <a:gd name="T38" fmla="*/ 0 w 1639"/>
                <a:gd name="T39" fmla="*/ 489 h 991"/>
                <a:gd name="T40" fmla="*/ 6 w 1639"/>
                <a:gd name="T41" fmla="*/ 478 h 991"/>
                <a:gd name="T42" fmla="*/ 18 w 1639"/>
                <a:gd name="T43" fmla="*/ 468 h 991"/>
                <a:gd name="T44" fmla="*/ 787 w 1639"/>
                <a:gd name="T45" fmla="*/ 8 h 991"/>
                <a:gd name="T46" fmla="*/ 798 w 1639"/>
                <a:gd name="T47" fmla="*/ 3 h 991"/>
                <a:gd name="T48" fmla="*/ 812 w 1639"/>
                <a:gd name="T49"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9" h="991">
                  <a:moveTo>
                    <a:pt x="812" y="0"/>
                  </a:moveTo>
                  <a:lnTo>
                    <a:pt x="827" y="0"/>
                  </a:lnTo>
                  <a:lnTo>
                    <a:pt x="841" y="3"/>
                  </a:lnTo>
                  <a:lnTo>
                    <a:pt x="853" y="8"/>
                  </a:lnTo>
                  <a:lnTo>
                    <a:pt x="1621" y="468"/>
                  </a:lnTo>
                  <a:lnTo>
                    <a:pt x="1633" y="478"/>
                  </a:lnTo>
                  <a:lnTo>
                    <a:pt x="1639" y="489"/>
                  </a:lnTo>
                  <a:lnTo>
                    <a:pt x="1639" y="501"/>
                  </a:lnTo>
                  <a:lnTo>
                    <a:pt x="1633" y="512"/>
                  </a:lnTo>
                  <a:lnTo>
                    <a:pt x="1621" y="521"/>
                  </a:lnTo>
                  <a:lnTo>
                    <a:pt x="853" y="983"/>
                  </a:lnTo>
                  <a:lnTo>
                    <a:pt x="841" y="988"/>
                  </a:lnTo>
                  <a:lnTo>
                    <a:pt x="827" y="991"/>
                  </a:lnTo>
                  <a:lnTo>
                    <a:pt x="812" y="991"/>
                  </a:lnTo>
                  <a:lnTo>
                    <a:pt x="798" y="988"/>
                  </a:lnTo>
                  <a:lnTo>
                    <a:pt x="787" y="983"/>
                  </a:lnTo>
                  <a:lnTo>
                    <a:pt x="18" y="521"/>
                  </a:lnTo>
                  <a:lnTo>
                    <a:pt x="6" y="512"/>
                  </a:lnTo>
                  <a:lnTo>
                    <a:pt x="0" y="501"/>
                  </a:lnTo>
                  <a:lnTo>
                    <a:pt x="0" y="489"/>
                  </a:lnTo>
                  <a:lnTo>
                    <a:pt x="6" y="478"/>
                  </a:lnTo>
                  <a:lnTo>
                    <a:pt x="18" y="468"/>
                  </a:lnTo>
                  <a:lnTo>
                    <a:pt x="787" y="8"/>
                  </a:lnTo>
                  <a:lnTo>
                    <a:pt x="798" y="3"/>
                  </a:lnTo>
                  <a:lnTo>
                    <a:pt x="8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446" name="Freeform 28"/>
            <p:cNvSpPr>
              <a:spLocks/>
            </p:cNvSpPr>
            <p:nvPr/>
          </p:nvSpPr>
          <p:spPr bwMode="auto">
            <a:xfrm>
              <a:off x="821" y="2912"/>
              <a:ext cx="376" cy="247"/>
            </a:xfrm>
            <a:custGeom>
              <a:avLst/>
              <a:gdLst>
                <a:gd name="T0" fmla="*/ 940 w 1880"/>
                <a:gd name="T1" fmla="*/ 0 h 1231"/>
                <a:gd name="T2" fmla="*/ 960 w 1880"/>
                <a:gd name="T3" fmla="*/ 2 h 1231"/>
                <a:gd name="T4" fmla="*/ 984 w 1880"/>
                <a:gd name="T5" fmla="*/ 5 h 1231"/>
                <a:gd name="T6" fmla="*/ 1009 w 1880"/>
                <a:gd name="T7" fmla="*/ 12 h 1231"/>
                <a:gd name="T8" fmla="*/ 1034 w 1880"/>
                <a:gd name="T9" fmla="*/ 26 h 1231"/>
                <a:gd name="T10" fmla="*/ 1803 w 1880"/>
                <a:gd name="T11" fmla="*/ 486 h 1231"/>
                <a:gd name="T12" fmla="*/ 1830 w 1880"/>
                <a:gd name="T13" fmla="*/ 507 h 1231"/>
                <a:gd name="T14" fmla="*/ 1851 w 1880"/>
                <a:gd name="T15" fmla="*/ 530 h 1231"/>
                <a:gd name="T16" fmla="*/ 1867 w 1880"/>
                <a:gd name="T17" fmla="*/ 557 h 1231"/>
                <a:gd name="T18" fmla="*/ 1877 w 1880"/>
                <a:gd name="T19" fmla="*/ 586 h 1231"/>
                <a:gd name="T20" fmla="*/ 1880 w 1880"/>
                <a:gd name="T21" fmla="*/ 616 h 1231"/>
                <a:gd name="T22" fmla="*/ 1877 w 1880"/>
                <a:gd name="T23" fmla="*/ 647 h 1231"/>
                <a:gd name="T24" fmla="*/ 1867 w 1880"/>
                <a:gd name="T25" fmla="*/ 675 h 1231"/>
                <a:gd name="T26" fmla="*/ 1851 w 1880"/>
                <a:gd name="T27" fmla="*/ 702 h 1231"/>
                <a:gd name="T28" fmla="*/ 1830 w 1880"/>
                <a:gd name="T29" fmla="*/ 726 h 1231"/>
                <a:gd name="T30" fmla="*/ 1803 w 1880"/>
                <a:gd name="T31" fmla="*/ 745 h 1231"/>
                <a:gd name="T32" fmla="*/ 1034 w 1880"/>
                <a:gd name="T33" fmla="*/ 1206 h 1231"/>
                <a:gd name="T34" fmla="*/ 1010 w 1880"/>
                <a:gd name="T35" fmla="*/ 1219 h 1231"/>
                <a:gd name="T36" fmla="*/ 984 w 1880"/>
                <a:gd name="T37" fmla="*/ 1226 h 1231"/>
                <a:gd name="T38" fmla="*/ 960 w 1880"/>
                <a:gd name="T39" fmla="*/ 1230 h 1231"/>
                <a:gd name="T40" fmla="*/ 940 w 1880"/>
                <a:gd name="T41" fmla="*/ 1231 h 1231"/>
                <a:gd name="T42" fmla="*/ 919 w 1880"/>
                <a:gd name="T43" fmla="*/ 1230 h 1231"/>
                <a:gd name="T44" fmla="*/ 896 w 1880"/>
                <a:gd name="T45" fmla="*/ 1226 h 1231"/>
                <a:gd name="T46" fmla="*/ 869 w 1880"/>
                <a:gd name="T47" fmla="*/ 1218 h 1231"/>
                <a:gd name="T48" fmla="*/ 844 w 1880"/>
                <a:gd name="T49" fmla="*/ 1206 h 1231"/>
                <a:gd name="T50" fmla="*/ 76 w 1880"/>
                <a:gd name="T51" fmla="*/ 745 h 1231"/>
                <a:gd name="T52" fmla="*/ 50 w 1880"/>
                <a:gd name="T53" fmla="*/ 726 h 1231"/>
                <a:gd name="T54" fmla="*/ 28 w 1880"/>
                <a:gd name="T55" fmla="*/ 702 h 1231"/>
                <a:gd name="T56" fmla="*/ 12 w 1880"/>
                <a:gd name="T57" fmla="*/ 675 h 1231"/>
                <a:gd name="T58" fmla="*/ 3 w 1880"/>
                <a:gd name="T59" fmla="*/ 646 h 1231"/>
                <a:gd name="T60" fmla="*/ 0 w 1880"/>
                <a:gd name="T61" fmla="*/ 616 h 1231"/>
                <a:gd name="T62" fmla="*/ 4 w 1880"/>
                <a:gd name="T63" fmla="*/ 584 h 1231"/>
                <a:gd name="T64" fmla="*/ 13 w 1880"/>
                <a:gd name="T65" fmla="*/ 555 h 1231"/>
                <a:gd name="T66" fmla="*/ 29 w 1880"/>
                <a:gd name="T67" fmla="*/ 529 h 1231"/>
                <a:gd name="T68" fmla="*/ 50 w 1880"/>
                <a:gd name="T69" fmla="*/ 506 h 1231"/>
                <a:gd name="T70" fmla="*/ 76 w 1880"/>
                <a:gd name="T71" fmla="*/ 486 h 1231"/>
                <a:gd name="T72" fmla="*/ 845 w 1880"/>
                <a:gd name="T73" fmla="*/ 26 h 1231"/>
                <a:gd name="T74" fmla="*/ 871 w 1880"/>
                <a:gd name="T75" fmla="*/ 12 h 1231"/>
                <a:gd name="T76" fmla="*/ 896 w 1880"/>
                <a:gd name="T77" fmla="*/ 5 h 1231"/>
                <a:gd name="T78" fmla="*/ 919 w 1880"/>
                <a:gd name="T79" fmla="*/ 2 h 1231"/>
                <a:gd name="T80" fmla="*/ 940 w 1880"/>
                <a:gd name="T81" fmla="*/ 0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0" h="1231">
                  <a:moveTo>
                    <a:pt x="940" y="0"/>
                  </a:moveTo>
                  <a:lnTo>
                    <a:pt x="960" y="2"/>
                  </a:lnTo>
                  <a:lnTo>
                    <a:pt x="984" y="5"/>
                  </a:lnTo>
                  <a:lnTo>
                    <a:pt x="1009" y="12"/>
                  </a:lnTo>
                  <a:lnTo>
                    <a:pt x="1034" y="26"/>
                  </a:lnTo>
                  <a:lnTo>
                    <a:pt x="1803" y="486"/>
                  </a:lnTo>
                  <a:lnTo>
                    <a:pt x="1830" y="507"/>
                  </a:lnTo>
                  <a:lnTo>
                    <a:pt x="1851" y="530"/>
                  </a:lnTo>
                  <a:lnTo>
                    <a:pt x="1867" y="557"/>
                  </a:lnTo>
                  <a:lnTo>
                    <a:pt x="1877" y="586"/>
                  </a:lnTo>
                  <a:lnTo>
                    <a:pt x="1880" y="616"/>
                  </a:lnTo>
                  <a:lnTo>
                    <a:pt x="1877" y="647"/>
                  </a:lnTo>
                  <a:lnTo>
                    <a:pt x="1867" y="675"/>
                  </a:lnTo>
                  <a:lnTo>
                    <a:pt x="1851" y="702"/>
                  </a:lnTo>
                  <a:lnTo>
                    <a:pt x="1830" y="726"/>
                  </a:lnTo>
                  <a:lnTo>
                    <a:pt x="1803" y="745"/>
                  </a:lnTo>
                  <a:lnTo>
                    <a:pt x="1034" y="1206"/>
                  </a:lnTo>
                  <a:lnTo>
                    <a:pt x="1010" y="1219"/>
                  </a:lnTo>
                  <a:lnTo>
                    <a:pt x="984" y="1226"/>
                  </a:lnTo>
                  <a:lnTo>
                    <a:pt x="960" y="1230"/>
                  </a:lnTo>
                  <a:lnTo>
                    <a:pt x="940" y="1231"/>
                  </a:lnTo>
                  <a:lnTo>
                    <a:pt x="919" y="1230"/>
                  </a:lnTo>
                  <a:lnTo>
                    <a:pt x="896" y="1226"/>
                  </a:lnTo>
                  <a:lnTo>
                    <a:pt x="869" y="1218"/>
                  </a:lnTo>
                  <a:lnTo>
                    <a:pt x="844" y="1206"/>
                  </a:lnTo>
                  <a:lnTo>
                    <a:pt x="76" y="745"/>
                  </a:lnTo>
                  <a:lnTo>
                    <a:pt x="50" y="726"/>
                  </a:lnTo>
                  <a:lnTo>
                    <a:pt x="28" y="702"/>
                  </a:lnTo>
                  <a:lnTo>
                    <a:pt x="12" y="675"/>
                  </a:lnTo>
                  <a:lnTo>
                    <a:pt x="3" y="646"/>
                  </a:lnTo>
                  <a:lnTo>
                    <a:pt x="0" y="616"/>
                  </a:lnTo>
                  <a:lnTo>
                    <a:pt x="4" y="584"/>
                  </a:lnTo>
                  <a:lnTo>
                    <a:pt x="13" y="555"/>
                  </a:lnTo>
                  <a:lnTo>
                    <a:pt x="29" y="529"/>
                  </a:lnTo>
                  <a:lnTo>
                    <a:pt x="50" y="506"/>
                  </a:lnTo>
                  <a:lnTo>
                    <a:pt x="76" y="486"/>
                  </a:lnTo>
                  <a:lnTo>
                    <a:pt x="845" y="26"/>
                  </a:lnTo>
                  <a:lnTo>
                    <a:pt x="871" y="12"/>
                  </a:lnTo>
                  <a:lnTo>
                    <a:pt x="896" y="5"/>
                  </a:lnTo>
                  <a:lnTo>
                    <a:pt x="919" y="2"/>
                  </a:lnTo>
                  <a:lnTo>
                    <a:pt x="940"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29"/>
            <p:cNvSpPr>
              <a:spLocks/>
            </p:cNvSpPr>
            <p:nvPr/>
          </p:nvSpPr>
          <p:spPr bwMode="auto">
            <a:xfrm>
              <a:off x="845" y="2937"/>
              <a:ext cx="328" cy="198"/>
            </a:xfrm>
            <a:custGeom>
              <a:avLst/>
              <a:gdLst>
                <a:gd name="T0" fmla="*/ 812 w 1639"/>
                <a:gd name="T1" fmla="*/ 0 h 991"/>
                <a:gd name="T2" fmla="*/ 827 w 1639"/>
                <a:gd name="T3" fmla="*/ 0 h 991"/>
                <a:gd name="T4" fmla="*/ 841 w 1639"/>
                <a:gd name="T5" fmla="*/ 3 h 991"/>
                <a:gd name="T6" fmla="*/ 853 w 1639"/>
                <a:gd name="T7" fmla="*/ 8 h 991"/>
                <a:gd name="T8" fmla="*/ 1621 w 1639"/>
                <a:gd name="T9" fmla="*/ 468 h 991"/>
                <a:gd name="T10" fmla="*/ 1633 w 1639"/>
                <a:gd name="T11" fmla="*/ 478 h 991"/>
                <a:gd name="T12" fmla="*/ 1639 w 1639"/>
                <a:gd name="T13" fmla="*/ 489 h 991"/>
                <a:gd name="T14" fmla="*/ 1639 w 1639"/>
                <a:gd name="T15" fmla="*/ 501 h 991"/>
                <a:gd name="T16" fmla="*/ 1633 w 1639"/>
                <a:gd name="T17" fmla="*/ 512 h 991"/>
                <a:gd name="T18" fmla="*/ 1621 w 1639"/>
                <a:gd name="T19" fmla="*/ 521 h 991"/>
                <a:gd name="T20" fmla="*/ 853 w 1639"/>
                <a:gd name="T21" fmla="*/ 983 h 991"/>
                <a:gd name="T22" fmla="*/ 841 w 1639"/>
                <a:gd name="T23" fmla="*/ 988 h 991"/>
                <a:gd name="T24" fmla="*/ 827 w 1639"/>
                <a:gd name="T25" fmla="*/ 991 h 991"/>
                <a:gd name="T26" fmla="*/ 812 w 1639"/>
                <a:gd name="T27" fmla="*/ 991 h 991"/>
                <a:gd name="T28" fmla="*/ 798 w 1639"/>
                <a:gd name="T29" fmla="*/ 988 h 991"/>
                <a:gd name="T30" fmla="*/ 787 w 1639"/>
                <a:gd name="T31" fmla="*/ 983 h 991"/>
                <a:gd name="T32" fmla="*/ 18 w 1639"/>
                <a:gd name="T33" fmla="*/ 521 h 991"/>
                <a:gd name="T34" fmla="*/ 6 w 1639"/>
                <a:gd name="T35" fmla="*/ 512 h 991"/>
                <a:gd name="T36" fmla="*/ 0 w 1639"/>
                <a:gd name="T37" fmla="*/ 501 h 991"/>
                <a:gd name="T38" fmla="*/ 0 w 1639"/>
                <a:gd name="T39" fmla="*/ 489 h 991"/>
                <a:gd name="T40" fmla="*/ 6 w 1639"/>
                <a:gd name="T41" fmla="*/ 478 h 991"/>
                <a:gd name="T42" fmla="*/ 18 w 1639"/>
                <a:gd name="T43" fmla="*/ 468 h 991"/>
                <a:gd name="T44" fmla="*/ 787 w 1639"/>
                <a:gd name="T45" fmla="*/ 8 h 991"/>
                <a:gd name="T46" fmla="*/ 798 w 1639"/>
                <a:gd name="T47" fmla="*/ 3 h 991"/>
                <a:gd name="T48" fmla="*/ 812 w 1639"/>
                <a:gd name="T49"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9" h="991">
                  <a:moveTo>
                    <a:pt x="812" y="0"/>
                  </a:moveTo>
                  <a:lnTo>
                    <a:pt x="827" y="0"/>
                  </a:lnTo>
                  <a:lnTo>
                    <a:pt x="841" y="3"/>
                  </a:lnTo>
                  <a:lnTo>
                    <a:pt x="853" y="8"/>
                  </a:lnTo>
                  <a:lnTo>
                    <a:pt x="1621" y="468"/>
                  </a:lnTo>
                  <a:lnTo>
                    <a:pt x="1633" y="478"/>
                  </a:lnTo>
                  <a:lnTo>
                    <a:pt x="1639" y="489"/>
                  </a:lnTo>
                  <a:lnTo>
                    <a:pt x="1639" y="501"/>
                  </a:lnTo>
                  <a:lnTo>
                    <a:pt x="1633" y="512"/>
                  </a:lnTo>
                  <a:lnTo>
                    <a:pt x="1621" y="521"/>
                  </a:lnTo>
                  <a:lnTo>
                    <a:pt x="853" y="983"/>
                  </a:lnTo>
                  <a:lnTo>
                    <a:pt x="841" y="988"/>
                  </a:lnTo>
                  <a:lnTo>
                    <a:pt x="827" y="991"/>
                  </a:lnTo>
                  <a:lnTo>
                    <a:pt x="812" y="991"/>
                  </a:lnTo>
                  <a:lnTo>
                    <a:pt x="798" y="988"/>
                  </a:lnTo>
                  <a:lnTo>
                    <a:pt x="787" y="983"/>
                  </a:lnTo>
                  <a:lnTo>
                    <a:pt x="18" y="521"/>
                  </a:lnTo>
                  <a:lnTo>
                    <a:pt x="6" y="512"/>
                  </a:lnTo>
                  <a:lnTo>
                    <a:pt x="0" y="501"/>
                  </a:lnTo>
                  <a:lnTo>
                    <a:pt x="0" y="489"/>
                  </a:lnTo>
                  <a:lnTo>
                    <a:pt x="6" y="478"/>
                  </a:lnTo>
                  <a:lnTo>
                    <a:pt x="18" y="468"/>
                  </a:lnTo>
                  <a:lnTo>
                    <a:pt x="787" y="8"/>
                  </a:lnTo>
                  <a:lnTo>
                    <a:pt x="798" y="3"/>
                  </a:lnTo>
                  <a:lnTo>
                    <a:pt x="81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30"/>
            <p:cNvSpPr>
              <a:spLocks/>
            </p:cNvSpPr>
            <p:nvPr/>
          </p:nvSpPr>
          <p:spPr bwMode="auto">
            <a:xfrm>
              <a:off x="845" y="2857"/>
              <a:ext cx="328" cy="198"/>
            </a:xfrm>
            <a:custGeom>
              <a:avLst/>
              <a:gdLst>
                <a:gd name="T0" fmla="*/ 812 w 1639"/>
                <a:gd name="T1" fmla="*/ 0 h 990"/>
                <a:gd name="T2" fmla="*/ 827 w 1639"/>
                <a:gd name="T3" fmla="*/ 0 h 990"/>
                <a:gd name="T4" fmla="*/ 841 w 1639"/>
                <a:gd name="T5" fmla="*/ 3 h 990"/>
                <a:gd name="T6" fmla="*/ 853 w 1639"/>
                <a:gd name="T7" fmla="*/ 7 h 990"/>
                <a:gd name="T8" fmla="*/ 1621 w 1639"/>
                <a:gd name="T9" fmla="*/ 468 h 990"/>
                <a:gd name="T10" fmla="*/ 1633 w 1639"/>
                <a:gd name="T11" fmla="*/ 478 h 990"/>
                <a:gd name="T12" fmla="*/ 1639 w 1639"/>
                <a:gd name="T13" fmla="*/ 489 h 990"/>
                <a:gd name="T14" fmla="*/ 1639 w 1639"/>
                <a:gd name="T15" fmla="*/ 501 h 990"/>
                <a:gd name="T16" fmla="*/ 1633 w 1639"/>
                <a:gd name="T17" fmla="*/ 512 h 990"/>
                <a:gd name="T18" fmla="*/ 1621 w 1639"/>
                <a:gd name="T19" fmla="*/ 522 h 990"/>
                <a:gd name="T20" fmla="*/ 853 w 1639"/>
                <a:gd name="T21" fmla="*/ 982 h 990"/>
                <a:gd name="T22" fmla="*/ 841 w 1639"/>
                <a:gd name="T23" fmla="*/ 987 h 990"/>
                <a:gd name="T24" fmla="*/ 827 w 1639"/>
                <a:gd name="T25" fmla="*/ 990 h 990"/>
                <a:gd name="T26" fmla="*/ 812 w 1639"/>
                <a:gd name="T27" fmla="*/ 990 h 990"/>
                <a:gd name="T28" fmla="*/ 798 w 1639"/>
                <a:gd name="T29" fmla="*/ 987 h 990"/>
                <a:gd name="T30" fmla="*/ 787 w 1639"/>
                <a:gd name="T31" fmla="*/ 982 h 990"/>
                <a:gd name="T32" fmla="*/ 18 w 1639"/>
                <a:gd name="T33" fmla="*/ 522 h 990"/>
                <a:gd name="T34" fmla="*/ 6 w 1639"/>
                <a:gd name="T35" fmla="*/ 512 h 990"/>
                <a:gd name="T36" fmla="*/ 0 w 1639"/>
                <a:gd name="T37" fmla="*/ 501 h 990"/>
                <a:gd name="T38" fmla="*/ 0 w 1639"/>
                <a:gd name="T39" fmla="*/ 489 h 990"/>
                <a:gd name="T40" fmla="*/ 6 w 1639"/>
                <a:gd name="T41" fmla="*/ 478 h 990"/>
                <a:gd name="T42" fmla="*/ 18 w 1639"/>
                <a:gd name="T43" fmla="*/ 468 h 990"/>
                <a:gd name="T44" fmla="*/ 787 w 1639"/>
                <a:gd name="T45" fmla="*/ 7 h 990"/>
                <a:gd name="T46" fmla="*/ 798 w 1639"/>
                <a:gd name="T47" fmla="*/ 3 h 990"/>
                <a:gd name="T48" fmla="*/ 812 w 1639"/>
                <a:gd name="T4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9" h="990">
                  <a:moveTo>
                    <a:pt x="812" y="0"/>
                  </a:moveTo>
                  <a:lnTo>
                    <a:pt x="827" y="0"/>
                  </a:lnTo>
                  <a:lnTo>
                    <a:pt x="841" y="3"/>
                  </a:lnTo>
                  <a:lnTo>
                    <a:pt x="853" y="7"/>
                  </a:lnTo>
                  <a:lnTo>
                    <a:pt x="1621" y="468"/>
                  </a:lnTo>
                  <a:lnTo>
                    <a:pt x="1633" y="478"/>
                  </a:lnTo>
                  <a:lnTo>
                    <a:pt x="1639" y="489"/>
                  </a:lnTo>
                  <a:lnTo>
                    <a:pt x="1639" y="501"/>
                  </a:lnTo>
                  <a:lnTo>
                    <a:pt x="1633" y="512"/>
                  </a:lnTo>
                  <a:lnTo>
                    <a:pt x="1621" y="522"/>
                  </a:lnTo>
                  <a:lnTo>
                    <a:pt x="853" y="982"/>
                  </a:lnTo>
                  <a:lnTo>
                    <a:pt x="841" y="987"/>
                  </a:lnTo>
                  <a:lnTo>
                    <a:pt x="827" y="990"/>
                  </a:lnTo>
                  <a:lnTo>
                    <a:pt x="812" y="990"/>
                  </a:lnTo>
                  <a:lnTo>
                    <a:pt x="798" y="987"/>
                  </a:lnTo>
                  <a:lnTo>
                    <a:pt x="787" y="982"/>
                  </a:lnTo>
                  <a:lnTo>
                    <a:pt x="18" y="522"/>
                  </a:lnTo>
                  <a:lnTo>
                    <a:pt x="6" y="512"/>
                  </a:lnTo>
                  <a:lnTo>
                    <a:pt x="0" y="501"/>
                  </a:lnTo>
                  <a:lnTo>
                    <a:pt x="0" y="489"/>
                  </a:lnTo>
                  <a:lnTo>
                    <a:pt x="6" y="478"/>
                  </a:lnTo>
                  <a:lnTo>
                    <a:pt x="18" y="468"/>
                  </a:lnTo>
                  <a:lnTo>
                    <a:pt x="787" y="7"/>
                  </a:lnTo>
                  <a:lnTo>
                    <a:pt x="798" y="3"/>
                  </a:lnTo>
                  <a:lnTo>
                    <a:pt x="812" y="0"/>
                  </a:lnTo>
                  <a:close/>
                </a:path>
              </a:pathLst>
            </a:custGeom>
            <a:solidFill>
              <a:srgbClr val="FBB919"/>
            </a:solidFill>
            <a:ln w="0">
              <a:solidFill>
                <a:srgbClr val="FBB919"/>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449" name="Freeform 31"/>
            <p:cNvSpPr>
              <a:spLocks/>
            </p:cNvSpPr>
            <p:nvPr/>
          </p:nvSpPr>
          <p:spPr bwMode="auto">
            <a:xfrm>
              <a:off x="821" y="2833"/>
              <a:ext cx="376" cy="246"/>
            </a:xfrm>
            <a:custGeom>
              <a:avLst/>
              <a:gdLst>
                <a:gd name="T0" fmla="*/ 940 w 1880"/>
                <a:gd name="T1" fmla="*/ 0 h 1230"/>
                <a:gd name="T2" fmla="*/ 960 w 1880"/>
                <a:gd name="T3" fmla="*/ 1 h 1230"/>
                <a:gd name="T4" fmla="*/ 984 w 1880"/>
                <a:gd name="T5" fmla="*/ 4 h 1230"/>
                <a:gd name="T6" fmla="*/ 1009 w 1880"/>
                <a:gd name="T7" fmla="*/ 12 h 1230"/>
                <a:gd name="T8" fmla="*/ 1035 w 1880"/>
                <a:gd name="T9" fmla="*/ 25 h 1230"/>
                <a:gd name="T10" fmla="*/ 1803 w 1880"/>
                <a:gd name="T11" fmla="*/ 486 h 1230"/>
                <a:gd name="T12" fmla="*/ 1830 w 1880"/>
                <a:gd name="T13" fmla="*/ 505 h 1230"/>
                <a:gd name="T14" fmla="*/ 1851 w 1880"/>
                <a:gd name="T15" fmla="*/ 529 h 1230"/>
                <a:gd name="T16" fmla="*/ 1867 w 1880"/>
                <a:gd name="T17" fmla="*/ 556 h 1230"/>
                <a:gd name="T18" fmla="*/ 1877 w 1880"/>
                <a:gd name="T19" fmla="*/ 585 h 1230"/>
                <a:gd name="T20" fmla="*/ 1880 w 1880"/>
                <a:gd name="T21" fmla="*/ 615 h 1230"/>
                <a:gd name="T22" fmla="*/ 1877 w 1880"/>
                <a:gd name="T23" fmla="*/ 645 h 1230"/>
                <a:gd name="T24" fmla="*/ 1867 w 1880"/>
                <a:gd name="T25" fmla="*/ 674 h 1230"/>
                <a:gd name="T26" fmla="*/ 1851 w 1880"/>
                <a:gd name="T27" fmla="*/ 701 h 1230"/>
                <a:gd name="T28" fmla="*/ 1830 w 1880"/>
                <a:gd name="T29" fmla="*/ 725 h 1230"/>
                <a:gd name="T30" fmla="*/ 1803 w 1880"/>
                <a:gd name="T31" fmla="*/ 744 h 1230"/>
                <a:gd name="T32" fmla="*/ 1034 w 1880"/>
                <a:gd name="T33" fmla="*/ 1205 h 1230"/>
                <a:gd name="T34" fmla="*/ 1010 w 1880"/>
                <a:gd name="T35" fmla="*/ 1218 h 1230"/>
                <a:gd name="T36" fmla="*/ 984 w 1880"/>
                <a:gd name="T37" fmla="*/ 1226 h 1230"/>
                <a:gd name="T38" fmla="*/ 960 w 1880"/>
                <a:gd name="T39" fmla="*/ 1229 h 1230"/>
                <a:gd name="T40" fmla="*/ 940 w 1880"/>
                <a:gd name="T41" fmla="*/ 1230 h 1230"/>
                <a:gd name="T42" fmla="*/ 919 w 1880"/>
                <a:gd name="T43" fmla="*/ 1229 h 1230"/>
                <a:gd name="T44" fmla="*/ 895 w 1880"/>
                <a:gd name="T45" fmla="*/ 1226 h 1230"/>
                <a:gd name="T46" fmla="*/ 869 w 1880"/>
                <a:gd name="T47" fmla="*/ 1217 h 1230"/>
                <a:gd name="T48" fmla="*/ 844 w 1880"/>
                <a:gd name="T49" fmla="*/ 1205 h 1230"/>
                <a:gd name="T50" fmla="*/ 76 w 1880"/>
                <a:gd name="T51" fmla="*/ 744 h 1230"/>
                <a:gd name="T52" fmla="*/ 50 w 1880"/>
                <a:gd name="T53" fmla="*/ 724 h 1230"/>
                <a:gd name="T54" fmla="*/ 28 w 1880"/>
                <a:gd name="T55" fmla="*/ 701 h 1230"/>
                <a:gd name="T56" fmla="*/ 12 w 1880"/>
                <a:gd name="T57" fmla="*/ 674 h 1230"/>
                <a:gd name="T58" fmla="*/ 3 w 1880"/>
                <a:gd name="T59" fmla="*/ 645 h 1230"/>
                <a:gd name="T60" fmla="*/ 0 w 1880"/>
                <a:gd name="T61" fmla="*/ 614 h 1230"/>
                <a:gd name="T62" fmla="*/ 4 w 1880"/>
                <a:gd name="T63" fmla="*/ 584 h 1230"/>
                <a:gd name="T64" fmla="*/ 13 w 1880"/>
                <a:gd name="T65" fmla="*/ 555 h 1230"/>
                <a:gd name="T66" fmla="*/ 29 w 1880"/>
                <a:gd name="T67" fmla="*/ 528 h 1230"/>
                <a:gd name="T68" fmla="*/ 50 w 1880"/>
                <a:gd name="T69" fmla="*/ 505 h 1230"/>
                <a:gd name="T70" fmla="*/ 76 w 1880"/>
                <a:gd name="T71" fmla="*/ 486 h 1230"/>
                <a:gd name="T72" fmla="*/ 845 w 1880"/>
                <a:gd name="T73" fmla="*/ 25 h 1230"/>
                <a:gd name="T74" fmla="*/ 871 w 1880"/>
                <a:gd name="T75" fmla="*/ 12 h 1230"/>
                <a:gd name="T76" fmla="*/ 896 w 1880"/>
                <a:gd name="T77" fmla="*/ 4 h 1230"/>
                <a:gd name="T78" fmla="*/ 919 w 1880"/>
                <a:gd name="T79" fmla="*/ 1 h 1230"/>
                <a:gd name="T80" fmla="*/ 940 w 1880"/>
                <a:gd name="T81" fmla="*/ 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0" h="1230">
                  <a:moveTo>
                    <a:pt x="940" y="0"/>
                  </a:moveTo>
                  <a:lnTo>
                    <a:pt x="960" y="1"/>
                  </a:lnTo>
                  <a:lnTo>
                    <a:pt x="984" y="4"/>
                  </a:lnTo>
                  <a:lnTo>
                    <a:pt x="1009" y="12"/>
                  </a:lnTo>
                  <a:lnTo>
                    <a:pt x="1035" y="25"/>
                  </a:lnTo>
                  <a:lnTo>
                    <a:pt x="1803" y="486"/>
                  </a:lnTo>
                  <a:lnTo>
                    <a:pt x="1830" y="505"/>
                  </a:lnTo>
                  <a:lnTo>
                    <a:pt x="1851" y="529"/>
                  </a:lnTo>
                  <a:lnTo>
                    <a:pt x="1867" y="556"/>
                  </a:lnTo>
                  <a:lnTo>
                    <a:pt x="1877" y="585"/>
                  </a:lnTo>
                  <a:lnTo>
                    <a:pt x="1880" y="615"/>
                  </a:lnTo>
                  <a:lnTo>
                    <a:pt x="1877" y="645"/>
                  </a:lnTo>
                  <a:lnTo>
                    <a:pt x="1867" y="674"/>
                  </a:lnTo>
                  <a:lnTo>
                    <a:pt x="1851" y="701"/>
                  </a:lnTo>
                  <a:lnTo>
                    <a:pt x="1830" y="725"/>
                  </a:lnTo>
                  <a:lnTo>
                    <a:pt x="1803" y="744"/>
                  </a:lnTo>
                  <a:lnTo>
                    <a:pt x="1034" y="1205"/>
                  </a:lnTo>
                  <a:lnTo>
                    <a:pt x="1010" y="1218"/>
                  </a:lnTo>
                  <a:lnTo>
                    <a:pt x="984" y="1226"/>
                  </a:lnTo>
                  <a:lnTo>
                    <a:pt x="960" y="1229"/>
                  </a:lnTo>
                  <a:lnTo>
                    <a:pt x="940" y="1230"/>
                  </a:lnTo>
                  <a:lnTo>
                    <a:pt x="919" y="1229"/>
                  </a:lnTo>
                  <a:lnTo>
                    <a:pt x="895" y="1226"/>
                  </a:lnTo>
                  <a:lnTo>
                    <a:pt x="869" y="1217"/>
                  </a:lnTo>
                  <a:lnTo>
                    <a:pt x="844" y="1205"/>
                  </a:lnTo>
                  <a:lnTo>
                    <a:pt x="76" y="744"/>
                  </a:lnTo>
                  <a:lnTo>
                    <a:pt x="50" y="724"/>
                  </a:lnTo>
                  <a:lnTo>
                    <a:pt x="28" y="701"/>
                  </a:lnTo>
                  <a:lnTo>
                    <a:pt x="12" y="674"/>
                  </a:lnTo>
                  <a:lnTo>
                    <a:pt x="3" y="645"/>
                  </a:lnTo>
                  <a:lnTo>
                    <a:pt x="0" y="614"/>
                  </a:lnTo>
                  <a:lnTo>
                    <a:pt x="4" y="584"/>
                  </a:lnTo>
                  <a:lnTo>
                    <a:pt x="13" y="555"/>
                  </a:lnTo>
                  <a:lnTo>
                    <a:pt x="29" y="528"/>
                  </a:lnTo>
                  <a:lnTo>
                    <a:pt x="50" y="505"/>
                  </a:lnTo>
                  <a:lnTo>
                    <a:pt x="76" y="486"/>
                  </a:lnTo>
                  <a:lnTo>
                    <a:pt x="845" y="25"/>
                  </a:lnTo>
                  <a:lnTo>
                    <a:pt x="871" y="12"/>
                  </a:lnTo>
                  <a:lnTo>
                    <a:pt x="896" y="4"/>
                  </a:lnTo>
                  <a:lnTo>
                    <a:pt x="919" y="1"/>
                  </a:lnTo>
                  <a:lnTo>
                    <a:pt x="940"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32"/>
            <p:cNvSpPr>
              <a:spLocks/>
            </p:cNvSpPr>
            <p:nvPr/>
          </p:nvSpPr>
          <p:spPr bwMode="auto">
            <a:xfrm>
              <a:off x="845" y="2857"/>
              <a:ext cx="328" cy="198"/>
            </a:xfrm>
            <a:custGeom>
              <a:avLst/>
              <a:gdLst>
                <a:gd name="T0" fmla="*/ 812 w 1639"/>
                <a:gd name="T1" fmla="*/ 0 h 990"/>
                <a:gd name="T2" fmla="*/ 827 w 1639"/>
                <a:gd name="T3" fmla="*/ 0 h 990"/>
                <a:gd name="T4" fmla="*/ 841 w 1639"/>
                <a:gd name="T5" fmla="*/ 3 h 990"/>
                <a:gd name="T6" fmla="*/ 853 w 1639"/>
                <a:gd name="T7" fmla="*/ 7 h 990"/>
                <a:gd name="T8" fmla="*/ 1621 w 1639"/>
                <a:gd name="T9" fmla="*/ 468 h 990"/>
                <a:gd name="T10" fmla="*/ 1633 w 1639"/>
                <a:gd name="T11" fmla="*/ 478 h 990"/>
                <a:gd name="T12" fmla="*/ 1639 w 1639"/>
                <a:gd name="T13" fmla="*/ 489 h 990"/>
                <a:gd name="T14" fmla="*/ 1639 w 1639"/>
                <a:gd name="T15" fmla="*/ 501 h 990"/>
                <a:gd name="T16" fmla="*/ 1633 w 1639"/>
                <a:gd name="T17" fmla="*/ 512 h 990"/>
                <a:gd name="T18" fmla="*/ 1621 w 1639"/>
                <a:gd name="T19" fmla="*/ 522 h 990"/>
                <a:gd name="T20" fmla="*/ 853 w 1639"/>
                <a:gd name="T21" fmla="*/ 982 h 990"/>
                <a:gd name="T22" fmla="*/ 841 w 1639"/>
                <a:gd name="T23" fmla="*/ 987 h 990"/>
                <a:gd name="T24" fmla="*/ 827 w 1639"/>
                <a:gd name="T25" fmla="*/ 990 h 990"/>
                <a:gd name="T26" fmla="*/ 812 w 1639"/>
                <a:gd name="T27" fmla="*/ 990 h 990"/>
                <a:gd name="T28" fmla="*/ 798 w 1639"/>
                <a:gd name="T29" fmla="*/ 987 h 990"/>
                <a:gd name="T30" fmla="*/ 787 w 1639"/>
                <a:gd name="T31" fmla="*/ 982 h 990"/>
                <a:gd name="T32" fmla="*/ 18 w 1639"/>
                <a:gd name="T33" fmla="*/ 522 h 990"/>
                <a:gd name="T34" fmla="*/ 6 w 1639"/>
                <a:gd name="T35" fmla="*/ 512 h 990"/>
                <a:gd name="T36" fmla="*/ 0 w 1639"/>
                <a:gd name="T37" fmla="*/ 501 h 990"/>
                <a:gd name="T38" fmla="*/ 0 w 1639"/>
                <a:gd name="T39" fmla="*/ 489 h 990"/>
                <a:gd name="T40" fmla="*/ 6 w 1639"/>
                <a:gd name="T41" fmla="*/ 478 h 990"/>
                <a:gd name="T42" fmla="*/ 18 w 1639"/>
                <a:gd name="T43" fmla="*/ 468 h 990"/>
                <a:gd name="T44" fmla="*/ 787 w 1639"/>
                <a:gd name="T45" fmla="*/ 7 h 990"/>
                <a:gd name="T46" fmla="*/ 798 w 1639"/>
                <a:gd name="T47" fmla="*/ 3 h 990"/>
                <a:gd name="T48" fmla="*/ 812 w 1639"/>
                <a:gd name="T49" fmla="*/ 0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9" h="990">
                  <a:moveTo>
                    <a:pt x="812" y="0"/>
                  </a:moveTo>
                  <a:lnTo>
                    <a:pt x="827" y="0"/>
                  </a:lnTo>
                  <a:lnTo>
                    <a:pt x="841" y="3"/>
                  </a:lnTo>
                  <a:lnTo>
                    <a:pt x="853" y="7"/>
                  </a:lnTo>
                  <a:lnTo>
                    <a:pt x="1621" y="468"/>
                  </a:lnTo>
                  <a:lnTo>
                    <a:pt x="1633" y="478"/>
                  </a:lnTo>
                  <a:lnTo>
                    <a:pt x="1639" y="489"/>
                  </a:lnTo>
                  <a:lnTo>
                    <a:pt x="1639" y="501"/>
                  </a:lnTo>
                  <a:lnTo>
                    <a:pt x="1633" y="512"/>
                  </a:lnTo>
                  <a:lnTo>
                    <a:pt x="1621" y="522"/>
                  </a:lnTo>
                  <a:lnTo>
                    <a:pt x="853" y="982"/>
                  </a:lnTo>
                  <a:lnTo>
                    <a:pt x="841" y="987"/>
                  </a:lnTo>
                  <a:lnTo>
                    <a:pt x="827" y="990"/>
                  </a:lnTo>
                  <a:lnTo>
                    <a:pt x="812" y="990"/>
                  </a:lnTo>
                  <a:lnTo>
                    <a:pt x="798" y="987"/>
                  </a:lnTo>
                  <a:lnTo>
                    <a:pt x="787" y="982"/>
                  </a:lnTo>
                  <a:lnTo>
                    <a:pt x="18" y="522"/>
                  </a:lnTo>
                  <a:lnTo>
                    <a:pt x="6" y="512"/>
                  </a:lnTo>
                  <a:lnTo>
                    <a:pt x="0" y="501"/>
                  </a:lnTo>
                  <a:lnTo>
                    <a:pt x="0" y="489"/>
                  </a:lnTo>
                  <a:lnTo>
                    <a:pt x="6" y="478"/>
                  </a:lnTo>
                  <a:lnTo>
                    <a:pt x="18" y="468"/>
                  </a:lnTo>
                  <a:lnTo>
                    <a:pt x="787" y="7"/>
                  </a:lnTo>
                  <a:lnTo>
                    <a:pt x="798" y="3"/>
                  </a:lnTo>
                  <a:lnTo>
                    <a:pt x="812"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33"/>
            <p:cNvSpPr>
              <a:spLocks/>
            </p:cNvSpPr>
            <p:nvPr/>
          </p:nvSpPr>
          <p:spPr bwMode="auto">
            <a:xfrm>
              <a:off x="845" y="2777"/>
              <a:ext cx="328" cy="198"/>
            </a:xfrm>
            <a:custGeom>
              <a:avLst/>
              <a:gdLst>
                <a:gd name="T0" fmla="*/ 812 w 1639"/>
                <a:gd name="T1" fmla="*/ 0 h 991"/>
                <a:gd name="T2" fmla="*/ 827 w 1639"/>
                <a:gd name="T3" fmla="*/ 0 h 991"/>
                <a:gd name="T4" fmla="*/ 841 w 1639"/>
                <a:gd name="T5" fmla="*/ 3 h 991"/>
                <a:gd name="T6" fmla="*/ 853 w 1639"/>
                <a:gd name="T7" fmla="*/ 8 h 991"/>
                <a:gd name="T8" fmla="*/ 1621 w 1639"/>
                <a:gd name="T9" fmla="*/ 470 h 991"/>
                <a:gd name="T10" fmla="*/ 1633 w 1639"/>
                <a:gd name="T11" fmla="*/ 479 h 991"/>
                <a:gd name="T12" fmla="*/ 1639 w 1639"/>
                <a:gd name="T13" fmla="*/ 490 h 991"/>
                <a:gd name="T14" fmla="*/ 1639 w 1639"/>
                <a:gd name="T15" fmla="*/ 502 h 991"/>
                <a:gd name="T16" fmla="*/ 1633 w 1639"/>
                <a:gd name="T17" fmla="*/ 513 h 991"/>
                <a:gd name="T18" fmla="*/ 1621 w 1639"/>
                <a:gd name="T19" fmla="*/ 523 h 991"/>
                <a:gd name="T20" fmla="*/ 853 w 1639"/>
                <a:gd name="T21" fmla="*/ 983 h 991"/>
                <a:gd name="T22" fmla="*/ 841 w 1639"/>
                <a:gd name="T23" fmla="*/ 988 h 991"/>
                <a:gd name="T24" fmla="*/ 827 w 1639"/>
                <a:gd name="T25" fmla="*/ 991 h 991"/>
                <a:gd name="T26" fmla="*/ 812 w 1639"/>
                <a:gd name="T27" fmla="*/ 991 h 991"/>
                <a:gd name="T28" fmla="*/ 798 w 1639"/>
                <a:gd name="T29" fmla="*/ 988 h 991"/>
                <a:gd name="T30" fmla="*/ 787 w 1639"/>
                <a:gd name="T31" fmla="*/ 983 h 991"/>
                <a:gd name="T32" fmla="*/ 18 w 1639"/>
                <a:gd name="T33" fmla="*/ 523 h 991"/>
                <a:gd name="T34" fmla="*/ 6 w 1639"/>
                <a:gd name="T35" fmla="*/ 513 h 991"/>
                <a:gd name="T36" fmla="*/ 0 w 1639"/>
                <a:gd name="T37" fmla="*/ 502 h 991"/>
                <a:gd name="T38" fmla="*/ 0 w 1639"/>
                <a:gd name="T39" fmla="*/ 490 h 991"/>
                <a:gd name="T40" fmla="*/ 6 w 1639"/>
                <a:gd name="T41" fmla="*/ 479 h 991"/>
                <a:gd name="T42" fmla="*/ 18 w 1639"/>
                <a:gd name="T43" fmla="*/ 470 h 991"/>
                <a:gd name="T44" fmla="*/ 787 w 1639"/>
                <a:gd name="T45" fmla="*/ 8 h 991"/>
                <a:gd name="T46" fmla="*/ 798 w 1639"/>
                <a:gd name="T47" fmla="*/ 3 h 991"/>
                <a:gd name="T48" fmla="*/ 812 w 1639"/>
                <a:gd name="T49"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9" h="991">
                  <a:moveTo>
                    <a:pt x="812" y="0"/>
                  </a:moveTo>
                  <a:lnTo>
                    <a:pt x="827" y="0"/>
                  </a:lnTo>
                  <a:lnTo>
                    <a:pt x="841" y="3"/>
                  </a:lnTo>
                  <a:lnTo>
                    <a:pt x="853" y="8"/>
                  </a:lnTo>
                  <a:lnTo>
                    <a:pt x="1621" y="470"/>
                  </a:lnTo>
                  <a:lnTo>
                    <a:pt x="1633" y="479"/>
                  </a:lnTo>
                  <a:lnTo>
                    <a:pt x="1639" y="490"/>
                  </a:lnTo>
                  <a:lnTo>
                    <a:pt x="1639" y="502"/>
                  </a:lnTo>
                  <a:lnTo>
                    <a:pt x="1633" y="513"/>
                  </a:lnTo>
                  <a:lnTo>
                    <a:pt x="1621" y="523"/>
                  </a:lnTo>
                  <a:lnTo>
                    <a:pt x="853" y="983"/>
                  </a:lnTo>
                  <a:lnTo>
                    <a:pt x="841" y="988"/>
                  </a:lnTo>
                  <a:lnTo>
                    <a:pt x="827" y="991"/>
                  </a:lnTo>
                  <a:lnTo>
                    <a:pt x="812" y="991"/>
                  </a:lnTo>
                  <a:lnTo>
                    <a:pt x="798" y="988"/>
                  </a:lnTo>
                  <a:lnTo>
                    <a:pt x="787" y="983"/>
                  </a:lnTo>
                  <a:lnTo>
                    <a:pt x="18" y="523"/>
                  </a:lnTo>
                  <a:lnTo>
                    <a:pt x="6" y="513"/>
                  </a:lnTo>
                  <a:lnTo>
                    <a:pt x="0" y="502"/>
                  </a:lnTo>
                  <a:lnTo>
                    <a:pt x="0" y="490"/>
                  </a:lnTo>
                  <a:lnTo>
                    <a:pt x="6" y="479"/>
                  </a:lnTo>
                  <a:lnTo>
                    <a:pt x="18" y="470"/>
                  </a:lnTo>
                  <a:lnTo>
                    <a:pt x="787" y="8"/>
                  </a:lnTo>
                  <a:lnTo>
                    <a:pt x="798" y="3"/>
                  </a:lnTo>
                  <a:lnTo>
                    <a:pt x="8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452" name="Freeform 34"/>
            <p:cNvSpPr>
              <a:spLocks/>
            </p:cNvSpPr>
            <p:nvPr/>
          </p:nvSpPr>
          <p:spPr bwMode="auto">
            <a:xfrm>
              <a:off x="821" y="2753"/>
              <a:ext cx="376" cy="247"/>
            </a:xfrm>
            <a:custGeom>
              <a:avLst/>
              <a:gdLst>
                <a:gd name="T0" fmla="*/ 940 w 1880"/>
                <a:gd name="T1" fmla="*/ 0 h 1231"/>
                <a:gd name="T2" fmla="*/ 960 w 1880"/>
                <a:gd name="T3" fmla="*/ 1 h 1231"/>
                <a:gd name="T4" fmla="*/ 984 w 1880"/>
                <a:gd name="T5" fmla="*/ 5 h 1231"/>
                <a:gd name="T6" fmla="*/ 1009 w 1880"/>
                <a:gd name="T7" fmla="*/ 12 h 1231"/>
                <a:gd name="T8" fmla="*/ 1035 w 1880"/>
                <a:gd name="T9" fmla="*/ 25 h 1231"/>
                <a:gd name="T10" fmla="*/ 1803 w 1880"/>
                <a:gd name="T11" fmla="*/ 486 h 1231"/>
                <a:gd name="T12" fmla="*/ 1830 w 1880"/>
                <a:gd name="T13" fmla="*/ 505 h 1231"/>
                <a:gd name="T14" fmla="*/ 1851 w 1880"/>
                <a:gd name="T15" fmla="*/ 529 h 1231"/>
                <a:gd name="T16" fmla="*/ 1867 w 1880"/>
                <a:gd name="T17" fmla="*/ 556 h 1231"/>
                <a:gd name="T18" fmla="*/ 1877 w 1880"/>
                <a:gd name="T19" fmla="*/ 585 h 1231"/>
                <a:gd name="T20" fmla="*/ 1880 w 1880"/>
                <a:gd name="T21" fmla="*/ 615 h 1231"/>
                <a:gd name="T22" fmla="*/ 1877 w 1880"/>
                <a:gd name="T23" fmla="*/ 645 h 1231"/>
                <a:gd name="T24" fmla="*/ 1867 w 1880"/>
                <a:gd name="T25" fmla="*/ 674 h 1231"/>
                <a:gd name="T26" fmla="*/ 1851 w 1880"/>
                <a:gd name="T27" fmla="*/ 701 h 1231"/>
                <a:gd name="T28" fmla="*/ 1830 w 1880"/>
                <a:gd name="T29" fmla="*/ 724 h 1231"/>
                <a:gd name="T30" fmla="*/ 1803 w 1880"/>
                <a:gd name="T31" fmla="*/ 745 h 1231"/>
                <a:gd name="T32" fmla="*/ 1034 w 1880"/>
                <a:gd name="T33" fmla="*/ 1205 h 1231"/>
                <a:gd name="T34" fmla="*/ 1010 w 1880"/>
                <a:gd name="T35" fmla="*/ 1217 h 1231"/>
                <a:gd name="T36" fmla="*/ 984 w 1880"/>
                <a:gd name="T37" fmla="*/ 1226 h 1231"/>
                <a:gd name="T38" fmla="*/ 960 w 1880"/>
                <a:gd name="T39" fmla="*/ 1229 h 1231"/>
                <a:gd name="T40" fmla="*/ 940 w 1880"/>
                <a:gd name="T41" fmla="*/ 1231 h 1231"/>
                <a:gd name="T42" fmla="*/ 919 w 1880"/>
                <a:gd name="T43" fmla="*/ 1229 h 1231"/>
                <a:gd name="T44" fmla="*/ 896 w 1880"/>
                <a:gd name="T45" fmla="*/ 1226 h 1231"/>
                <a:gd name="T46" fmla="*/ 869 w 1880"/>
                <a:gd name="T47" fmla="*/ 1217 h 1231"/>
                <a:gd name="T48" fmla="*/ 844 w 1880"/>
                <a:gd name="T49" fmla="*/ 1205 h 1231"/>
                <a:gd name="T50" fmla="*/ 76 w 1880"/>
                <a:gd name="T51" fmla="*/ 745 h 1231"/>
                <a:gd name="T52" fmla="*/ 50 w 1880"/>
                <a:gd name="T53" fmla="*/ 724 h 1231"/>
                <a:gd name="T54" fmla="*/ 28 w 1880"/>
                <a:gd name="T55" fmla="*/ 701 h 1231"/>
                <a:gd name="T56" fmla="*/ 12 w 1880"/>
                <a:gd name="T57" fmla="*/ 674 h 1231"/>
                <a:gd name="T58" fmla="*/ 3 w 1880"/>
                <a:gd name="T59" fmla="*/ 645 h 1231"/>
                <a:gd name="T60" fmla="*/ 0 w 1880"/>
                <a:gd name="T61" fmla="*/ 614 h 1231"/>
                <a:gd name="T62" fmla="*/ 4 w 1880"/>
                <a:gd name="T63" fmla="*/ 584 h 1231"/>
                <a:gd name="T64" fmla="*/ 13 w 1880"/>
                <a:gd name="T65" fmla="*/ 555 h 1231"/>
                <a:gd name="T66" fmla="*/ 29 w 1880"/>
                <a:gd name="T67" fmla="*/ 528 h 1231"/>
                <a:gd name="T68" fmla="*/ 50 w 1880"/>
                <a:gd name="T69" fmla="*/ 505 h 1231"/>
                <a:gd name="T70" fmla="*/ 76 w 1880"/>
                <a:gd name="T71" fmla="*/ 486 h 1231"/>
                <a:gd name="T72" fmla="*/ 845 w 1880"/>
                <a:gd name="T73" fmla="*/ 24 h 1231"/>
                <a:gd name="T74" fmla="*/ 871 w 1880"/>
                <a:gd name="T75" fmla="*/ 12 h 1231"/>
                <a:gd name="T76" fmla="*/ 896 w 1880"/>
                <a:gd name="T77" fmla="*/ 5 h 1231"/>
                <a:gd name="T78" fmla="*/ 919 w 1880"/>
                <a:gd name="T79" fmla="*/ 1 h 1231"/>
                <a:gd name="T80" fmla="*/ 940 w 1880"/>
                <a:gd name="T81" fmla="*/ 0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80" h="1231">
                  <a:moveTo>
                    <a:pt x="940" y="0"/>
                  </a:moveTo>
                  <a:lnTo>
                    <a:pt x="960" y="1"/>
                  </a:lnTo>
                  <a:lnTo>
                    <a:pt x="984" y="5"/>
                  </a:lnTo>
                  <a:lnTo>
                    <a:pt x="1009" y="12"/>
                  </a:lnTo>
                  <a:lnTo>
                    <a:pt x="1035" y="25"/>
                  </a:lnTo>
                  <a:lnTo>
                    <a:pt x="1803" y="486"/>
                  </a:lnTo>
                  <a:lnTo>
                    <a:pt x="1830" y="505"/>
                  </a:lnTo>
                  <a:lnTo>
                    <a:pt x="1851" y="529"/>
                  </a:lnTo>
                  <a:lnTo>
                    <a:pt x="1867" y="556"/>
                  </a:lnTo>
                  <a:lnTo>
                    <a:pt x="1877" y="585"/>
                  </a:lnTo>
                  <a:lnTo>
                    <a:pt x="1880" y="615"/>
                  </a:lnTo>
                  <a:lnTo>
                    <a:pt x="1877" y="645"/>
                  </a:lnTo>
                  <a:lnTo>
                    <a:pt x="1867" y="674"/>
                  </a:lnTo>
                  <a:lnTo>
                    <a:pt x="1851" y="701"/>
                  </a:lnTo>
                  <a:lnTo>
                    <a:pt x="1830" y="724"/>
                  </a:lnTo>
                  <a:lnTo>
                    <a:pt x="1803" y="745"/>
                  </a:lnTo>
                  <a:lnTo>
                    <a:pt x="1034" y="1205"/>
                  </a:lnTo>
                  <a:lnTo>
                    <a:pt x="1010" y="1217"/>
                  </a:lnTo>
                  <a:lnTo>
                    <a:pt x="984" y="1226"/>
                  </a:lnTo>
                  <a:lnTo>
                    <a:pt x="960" y="1229"/>
                  </a:lnTo>
                  <a:lnTo>
                    <a:pt x="940" y="1231"/>
                  </a:lnTo>
                  <a:lnTo>
                    <a:pt x="919" y="1229"/>
                  </a:lnTo>
                  <a:lnTo>
                    <a:pt x="896" y="1226"/>
                  </a:lnTo>
                  <a:lnTo>
                    <a:pt x="869" y="1217"/>
                  </a:lnTo>
                  <a:lnTo>
                    <a:pt x="844" y="1205"/>
                  </a:lnTo>
                  <a:lnTo>
                    <a:pt x="76" y="745"/>
                  </a:lnTo>
                  <a:lnTo>
                    <a:pt x="50" y="724"/>
                  </a:lnTo>
                  <a:lnTo>
                    <a:pt x="28" y="701"/>
                  </a:lnTo>
                  <a:lnTo>
                    <a:pt x="12" y="674"/>
                  </a:lnTo>
                  <a:lnTo>
                    <a:pt x="3" y="645"/>
                  </a:lnTo>
                  <a:lnTo>
                    <a:pt x="0" y="614"/>
                  </a:lnTo>
                  <a:lnTo>
                    <a:pt x="4" y="584"/>
                  </a:lnTo>
                  <a:lnTo>
                    <a:pt x="13" y="555"/>
                  </a:lnTo>
                  <a:lnTo>
                    <a:pt x="29" y="528"/>
                  </a:lnTo>
                  <a:lnTo>
                    <a:pt x="50" y="505"/>
                  </a:lnTo>
                  <a:lnTo>
                    <a:pt x="76" y="486"/>
                  </a:lnTo>
                  <a:lnTo>
                    <a:pt x="845" y="24"/>
                  </a:lnTo>
                  <a:lnTo>
                    <a:pt x="871" y="12"/>
                  </a:lnTo>
                  <a:lnTo>
                    <a:pt x="896" y="5"/>
                  </a:lnTo>
                  <a:lnTo>
                    <a:pt x="919" y="1"/>
                  </a:lnTo>
                  <a:lnTo>
                    <a:pt x="940"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35"/>
            <p:cNvSpPr>
              <a:spLocks/>
            </p:cNvSpPr>
            <p:nvPr/>
          </p:nvSpPr>
          <p:spPr bwMode="auto">
            <a:xfrm>
              <a:off x="845" y="2777"/>
              <a:ext cx="328" cy="198"/>
            </a:xfrm>
            <a:custGeom>
              <a:avLst/>
              <a:gdLst>
                <a:gd name="T0" fmla="*/ 812 w 1639"/>
                <a:gd name="T1" fmla="*/ 0 h 991"/>
                <a:gd name="T2" fmla="*/ 827 w 1639"/>
                <a:gd name="T3" fmla="*/ 0 h 991"/>
                <a:gd name="T4" fmla="*/ 841 w 1639"/>
                <a:gd name="T5" fmla="*/ 3 h 991"/>
                <a:gd name="T6" fmla="*/ 853 w 1639"/>
                <a:gd name="T7" fmla="*/ 8 h 991"/>
                <a:gd name="T8" fmla="*/ 1621 w 1639"/>
                <a:gd name="T9" fmla="*/ 470 h 991"/>
                <a:gd name="T10" fmla="*/ 1633 w 1639"/>
                <a:gd name="T11" fmla="*/ 479 h 991"/>
                <a:gd name="T12" fmla="*/ 1639 w 1639"/>
                <a:gd name="T13" fmla="*/ 490 h 991"/>
                <a:gd name="T14" fmla="*/ 1639 w 1639"/>
                <a:gd name="T15" fmla="*/ 502 h 991"/>
                <a:gd name="T16" fmla="*/ 1633 w 1639"/>
                <a:gd name="T17" fmla="*/ 513 h 991"/>
                <a:gd name="T18" fmla="*/ 1621 w 1639"/>
                <a:gd name="T19" fmla="*/ 523 h 991"/>
                <a:gd name="T20" fmla="*/ 853 w 1639"/>
                <a:gd name="T21" fmla="*/ 983 h 991"/>
                <a:gd name="T22" fmla="*/ 841 w 1639"/>
                <a:gd name="T23" fmla="*/ 988 h 991"/>
                <a:gd name="T24" fmla="*/ 827 w 1639"/>
                <a:gd name="T25" fmla="*/ 991 h 991"/>
                <a:gd name="T26" fmla="*/ 812 w 1639"/>
                <a:gd name="T27" fmla="*/ 991 h 991"/>
                <a:gd name="T28" fmla="*/ 798 w 1639"/>
                <a:gd name="T29" fmla="*/ 988 h 991"/>
                <a:gd name="T30" fmla="*/ 787 w 1639"/>
                <a:gd name="T31" fmla="*/ 983 h 991"/>
                <a:gd name="T32" fmla="*/ 18 w 1639"/>
                <a:gd name="T33" fmla="*/ 523 h 991"/>
                <a:gd name="T34" fmla="*/ 6 w 1639"/>
                <a:gd name="T35" fmla="*/ 513 h 991"/>
                <a:gd name="T36" fmla="*/ 0 w 1639"/>
                <a:gd name="T37" fmla="*/ 502 h 991"/>
                <a:gd name="T38" fmla="*/ 0 w 1639"/>
                <a:gd name="T39" fmla="*/ 490 h 991"/>
                <a:gd name="T40" fmla="*/ 6 w 1639"/>
                <a:gd name="T41" fmla="*/ 479 h 991"/>
                <a:gd name="T42" fmla="*/ 18 w 1639"/>
                <a:gd name="T43" fmla="*/ 470 h 991"/>
                <a:gd name="T44" fmla="*/ 787 w 1639"/>
                <a:gd name="T45" fmla="*/ 8 h 991"/>
                <a:gd name="T46" fmla="*/ 798 w 1639"/>
                <a:gd name="T47" fmla="*/ 3 h 991"/>
                <a:gd name="T48" fmla="*/ 812 w 1639"/>
                <a:gd name="T49"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9" h="991">
                  <a:moveTo>
                    <a:pt x="812" y="0"/>
                  </a:moveTo>
                  <a:lnTo>
                    <a:pt x="827" y="0"/>
                  </a:lnTo>
                  <a:lnTo>
                    <a:pt x="841" y="3"/>
                  </a:lnTo>
                  <a:lnTo>
                    <a:pt x="853" y="8"/>
                  </a:lnTo>
                  <a:lnTo>
                    <a:pt x="1621" y="470"/>
                  </a:lnTo>
                  <a:lnTo>
                    <a:pt x="1633" y="479"/>
                  </a:lnTo>
                  <a:lnTo>
                    <a:pt x="1639" y="490"/>
                  </a:lnTo>
                  <a:lnTo>
                    <a:pt x="1639" y="502"/>
                  </a:lnTo>
                  <a:lnTo>
                    <a:pt x="1633" y="513"/>
                  </a:lnTo>
                  <a:lnTo>
                    <a:pt x="1621" y="523"/>
                  </a:lnTo>
                  <a:lnTo>
                    <a:pt x="853" y="983"/>
                  </a:lnTo>
                  <a:lnTo>
                    <a:pt x="841" y="988"/>
                  </a:lnTo>
                  <a:lnTo>
                    <a:pt x="827" y="991"/>
                  </a:lnTo>
                  <a:lnTo>
                    <a:pt x="812" y="991"/>
                  </a:lnTo>
                  <a:lnTo>
                    <a:pt x="798" y="988"/>
                  </a:lnTo>
                  <a:lnTo>
                    <a:pt x="787" y="983"/>
                  </a:lnTo>
                  <a:lnTo>
                    <a:pt x="18" y="523"/>
                  </a:lnTo>
                  <a:lnTo>
                    <a:pt x="6" y="513"/>
                  </a:lnTo>
                  <a:lnTo>
                    <a:pt x="0" y="502"/>
                  </a:lnTo>
                  <a:lnTo>
                    <a:pt x="0" y="490"/>
                  </a:lnTo>
                  <a:lnTo>
                    <a:pt x="6" y="479"/>
                  </a:lnTo>
                  <a:lnTo>
                    <a:pt x="18" y="470"/>
                  </a:lnTo>
                  <a:lnTo>
                    <a:pt x="787" y="8"/>
                  </a:lnTo>
                  <a:lnTo>
                    <a:pt x="798" y="3"/>
                  </a:lnTo>
                  <a:lnTo>
                    <a:pt x="81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454" name="Freeform 36"/>
            <p:cNvSpPr>
              <a:spLocks noEditPoints="1"/>
            </p:cNvSpPr>
            <p:nvPr/>
          </p:nvSpPr>
          <p:spPr bwMode="auto">
            <a:xfrm>
              <a:off x="478" y="2792"/>
              <a:ext cx="432" cy="305"/>
            </a:xfrm>
            <a:custGeom>
              <a:avLst/>
              <a:gdLst>
                <a:gd name="T0" fmla="*/ 1033 w 2162"/>
                <a:gd name="T1" fmla="*/ 926 h 1524"/>
                <a:gd name="T2" fmla="*/ 948 w 2162"/>
                <a:gd name="T3" fmla="*/ 969 h 1524"/>
                <a:gd name="T4" fmla="*/ 730 w 2162"/>
                <a:gd name="T5" fmla="*/ 969 h 1524"/>
                <a:gd name="T6" fmla="*/ 642 w 2162"/>
                <a:gd name="T7" fmla="*/ 955 h 1524"/>
                <a:gd name="T8" fmla="*/ 1052 w 2162"/>
                <a:gd name="T9" fmla="*/ 1026 h 1524"/>
                <a:gd name="T10" fmla="*/ 1271 w 2162"/>
                <a:gd name="T11" fmla="*/ 1012 h 1524"/>
                <a:gd name="T12" fmla="*/ 1498 w 2162"/>
                <a:gd name="T13" fmla="*/ 918 h 1524"/>
                <a:gd name="T14" fmla="*/ 1134 w 2162"/>
                <a:gd name="T15" fmla="*/ 619 h 1524"/>
                <a:gd name="T16" fmla="*/ 1244 w 2162"/>
                <a:gd name="T17" fmla="*/ 513 h 1524"/>
                <a:gd name="T18" fmla="*/ 1423 w 2162"/>
                <a:gd name="T19" fmla="*/ 4 h 1524"/>
                <a:gd name="T20" fmla="*/ 1510 w 2162"/>
                <a:gd name="T21" fmla="*/ 45 h 1524"/>
                <a:gd name="T22" fmla="*/ 1565 w 2162"/>
                <a:gd name="T23" fmla="*/ 124 h 1524"/>
                <a:gd name="T24" fmla="*/ 1577 w 2162"/>
                <a:gd name="T25" fmla="*/ 316 h 1524"/>
                <a:gd name="T26" fmla="*/ 1832 w 2162"/>
                <a:gd name="T27" fmla="*/ 564 h 1524"/>
                <a:gd name="T28" fmla="*/ 1936 w 2162"/>
                <a:gd name="T29" fmla="*/ 560 h 1524"/>
                <a:gd name="T30" fmla="*/ 2052 w 2162"/>
                <a:gd name="T31" fmla="*/ 608 h 1524"/>
                <a:gd name="T32" fmla="*/ 2132 w 2162"/>
                <a:gd name="T33" fmla="*/ 702 h 1524"/>
                <a:gd name="T34" fmla="*/ 2162 w 2162"/>
                <a:gd name="T35" fmla="*/ 825 h 1524"/>
                <a:gd name="T36" fmla="*/ 2132 w 2162"/>
                <a:gd name="T37" fmla="*/ 948 h 1524"/>
                <a:gd name="T38" fmla="*/ 2052 w 2162"/>
                <a:gd name="T39" fmla="*/ 1041 h 1524"/>
                <a:gd name="T40" fmla="*/ 1936 w 2162"/>
                <a:gd name="T41" fmla="*/ 1090 h 1524"/>
                <a:gd name="T42" fmla="*/ 1812 w 2162"/>
                <a:gd name="T43" fmla="*/ 1080 h 1524"/>
                <a:gd name="T44" fmla="*/ 1760 w 2162"/>
                <a:gd name="T45" fmla="*/ 1079 h 1524"/>
                <a:gd name="T46" fmla="*/ 1456 w 2162"/>
                <a:gd name="T47" fmla="*/ 1370 h 1524"/>
                <a:gd name="T48" fmla="*/ 1415 w 2162"/>
                <a:gd name="T49" fmla="*/ 1457 h 1524"/>
                <a:gd name="T50" fmla="*/ 1336 w 2162"/>
                <a:gd name="T51" fmla="*/ 1513 h 1524"/>
                <a:gd name="T52" fmla="*/ 1120 w 2162"/>
                <a:gd name="T53" fmla="*/ 1524 h 1524"/>
                <a:gd name="T54" fmla="*/ 1025 w 2162"/>
                <a:gd name="T55" fmla="*/ 1498 h 1524"/>
                <a:gd name="T56" fmla="*/ 958 w 2162"/>
                <a:gd name="T57" fmla="*/ 1432 h 1524"/>
                <a:gd name="T58" fmla="*/ 932 w 2162"/>
                <a:gd name="T59" fmla="*/ 1336 h 1524"/>
                <a:gd name="T60" fmla="*/ 438 w 2162"/>
                <a:gd name="T61" fmla="*/ 1209 h 1524"/>
                <a:gd name="T62" fmla="*/ 339 w 2162"/>
                <a:gd name="T63" fmla="*/ 1238 h 1524"/>
                <a:gd name="T64" fmla="*/ 122 w 2162"/>
                <a:gd name="T65" fmla="*/ 1226 h 1524"/>
                <a:gd name="T66" fmla="*/ 44 w 2162"/>
                <a:gd name="T67" fmla="*/ 1172 h 1524"/>
                <a:gd name="T68" fmla="*/ 2 w 2162"/>
                <a:gd name="T69" fmla="*/ 1085 h 1524"/>
                <a:gd name="T70" fmla="*/ 2 w 2162"/>
                <a:gd name="T71" fmla="*/ 866 h 1524"/>
                <a:gd name="T72" fmla="*/ 44 w 2162"/>
                <a:gd name="T73" fmla="*/ 779 h 1524"/>
                <a:gd name="T74" fmla="*/ 122 w 2162"/>
                <a:gd name="T75" fmla="*/ 724 h 1524"/>
                <a:gd name="T76" fmla="*/ 339 w 2162"/>
                <a:gd name="T77" fmla="*/ 712 h 1524"/>
                <a:gd name="T78" fmla="*/ 440 w 2162"/>
                <a:gd name="T79" fmla="*/ 743 h 1524"/>
                <a:gd name="T80" fmla="*/ 579 w 2162"/>
                <a:gd name="T81" fmla="*/ 613 h 1524"/>
                <a:gd name="T82" fmla="*/ 620 w 2162"/>
                <a:gd name="T83" fmla="*/ 526 h 1524"/>
                <a:gd name="T84" fmla="*/ 699 w 2162"/>
                <a:gd name="T85" fmla="*/ 471 h 1524"/>
                <a:gd name="T86" fmla="*/ 904 w 2162"/>
                <a:gd name="T87" fmla="*/ 458 h 1524"/>
                <a:gd name="T88" fmla="*/ 1054 w 2162"/>
                <a:gd name="T89" fmla="*/ 155 h 1524"/>
                <a:gd name="T90" fmla="*/ 1095 w 2162"/>
                <a:gd name="T91" fmla="*/ 68 h 1524"/>
                <a:gd name="T92" fmla="*/ 1173 w 2162"/>
                <a:gd name="T93" fmla="*/ 12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62" h="1524">
                  <a:moveTo>
                    <a:pt x="1070" y="876"/>
                  </a:moveTo>
                  <a:lnTo>
                    <a:pt x="1053" y="902"/>
                  </a:lnTo>
                  <a:lnTo>
                    <a:pt x="1033" y="926"/>
                  </a:lnTo>
                  <a:lnTo>
                    <a:pt x="1007" y="945"/>
                  </a:lnTo>
                  <a:lnTo>
                    <a:pt x="979" y="959"/>
                  </a:lnTo>
                  <a:lnTo>
                    <a:pt x="948" y="969"/>
                  </a:lnTo>
                  <a:lnTo>
                    <a:pt x="915" y="971"/>
                  </a:lnTo>
                  <a:lnTo>
                    <a:pt x="764" y="971"/>
                  </a:lnTo>
                  <a:lnTo>
                    <a:pt x="730" y="969"/>
                  </a:lnTo>
                  <a:lnTo>
                    <a:pt x="699" y="959"/>
                  </a:lnTo>
                  <a:lnTo>
                    <a:pt x="669" y="943"/>
                  </a:lnTo>
                  <a:lnTo>
                    <a:pt x="642" y="955"/>
                  </a:lnTo>
                  <a:lnTo>
                    <a:pt x="996" y="1063"/>
                  </a:lnTo>
                  <a:lnTo>
                    <a:pt x="1023" y="1041"/>
                  </a:lnTo>
                  <a:lnTo>
                    <a:pt x="1052" y="1026"/>
                  </a:lnTo>
                  <a:lnTo>
                    <a:pt x="1085" y="1015"/>
                  </a:lnTo>
                  <a:lnTo>
                    <a:pt x="1120" y="1012"/>
                  </a:lnTo>
                  <a:lnTo>
                    <a:pt x="1271" y="1012"/>
                  </a:lnTo>
                  <a:lnTo>
                    <a:pt x="1301" y="1015"/>
                  </a:lnTo>
                  <a:lnTo>
                    <a:pt x="1330" y="1022"/>
                  </a:lnTo>
                  <a:lnTo>
                    <a:pt x="1498" y="918"/>
                  </a:lnTo>
                  <a:lnTo>
                    <a:pt x="1070" y="876"/>
                  </a:lnTo>
                  <a:close/>
                  <a:moveTo>
                    <a:pt x="1244" y="513"/>
                  </a:moveTo>
                  <a:lnTo>
                    <a:pt x="1134" y="619"/>
                  </a:lnTo>
                  <a:lnTo>
                    <a:pt x="1537" y="658"/>
                  </a:lnTo>
                  <a:lnTo>
                    <a:pt x="1386" y="513"/>
                  </a:lnTo>
                  <a:lnTo>
                    <a:pt x="1244" y="513"/>
                  </a:lnTo>
                  <a:close/>
                  <a:moveTo>
                    <a:pt x="1238" y="0"/>
                  </a:moveTo>
                  <a:lnTo>
                    <a:pt x="1389" y="0"/>
                  </a:lnTo>
                  <a:lnTo>
                    <a:pt x="1423" y="4"/>
                  </a:lnTo>
                  <a:lnTo>
                    <a:pt x="1455" y="12"/>
                  </a:lnTo>
                  <a:lnTo>
                    <a:pt x="1484" y="27"/>
                  </a:lnTo>
                  <a:lnTo>
                    <a:pt x="1510" y="45"/>
                  </a:lnTo>
                  <a:lnTo>
                    <a:pt x="1533" y="68"/>
                  </a:lnTo>
                  <a:lnTo>
                    <a:pt x="1551" y="93"/>
                  </a:lnTo>
                  <a:lnTo>
                    <a:pt x="1565" y="124"/>
                  </a:lnTo>
                  <a:lnTo>
                    <a:pt x="1574" y="155"/>
                  </a:lnTo>
                  <a:lnTo>
                    <a:pt x="1577" y="189"/>
                  </a:lnTo>
                  <a:lnTo>
                    <a:pt x="1577" y="316"/>
                  </a:lnTo>
                  <a:lnTo>
                    <a:pt x="1817" y="547"/>
                  </a:lnTo>
                  <a:lnTo>
                    <a:pt x="1826" y="555"/>
                  </a:lnTo>
                  <a:lnTo>
                    <a:pt x="1832" y="564"/>
                  </a:lnTo>
                  <a:lnTo>
                    <a:pt x="1862" y="558"/>
                  </a:lnTo>
                  <a:lnTo>
                    <a:pt x="1893" y="556"/>
                  </a:lnTo>
                  <a:lnTo>
                    <a:pt x="1936" y="560"/>
                  </a:lnTo>
                  <a:lnTo>
                    <a:pt x="1978" y="570"/>
                  </a:lnTo>
                  <a:lnTo>
                    <a:pt x="2017" y="587"/>
                  </a:lnTo>
                  <a:lnTo>
                    <a:pt x="2052" y="608"/>
                  </a:lnTo>
                  <a:lnTo>
                    <a:pt x="2083" y="635"/>
                  </a:lnTo>
                  <a:lnTo>
                    <a:pt x="2110" y="666"/>
                  </a:lnTo>
                  <a:lnTo>
                    <a:pt x="2132" y="702"/>
                  </a:lnTo>
                  <a:lnTo>
                    <a:pt x="2149" y="740"/>
                  </a:lnTo>
                  <a:lnTo>
                    <a:pt x="2158" y="781"/>
                  </a:lnTo>
                  <a:lnTo>
                    <a:pt x="2162" y="825"/>
                  </a:lnTo>
                  <a:lnTo>
                    <a:pt x="2158" y="868"/>
                  </a:lnTo>
                  <a:lnTo>
                    <a:pt x="2149" y="909"/>
                  </a:lnTo>
                  <a:lnTo>
                    <a:pt x="2132" y="948"/>
                  </a:lnTo>
                  <a:lnTo>
                    <a:pt x="2110" y="983"/>
                  </a:lnTo>
                  <a:lnTo>
                    <a:pt x="2083" y="1015"/>
                  </a:lnTo>
                  <a:lnTo>
                    <a:pt x="2052" y="1041"/>
                  </a:lnTo>
                  <a:lnTo>
                    <a:pt x="2017" y="1063"/>
                  </a:lnTo>
                  <a:lnTo>
                    <a:pt x="1978" y="1079"/>
                  </a:lnTo>
                  <a:lnTo>
                    <a:pt x="1936" y="1090"/>
                  </a:lnTo>
                  <a:lnTo>
                    <a:pt x="1893" y="1093"/>
                  </a:lnTo>
                  <a:lnTo>
                    <a:pt x="1852" y="1090"/>
                  </a:lnTo>
                  <a:lnTo>
                    <a:pt x="1812" y="1080"/>
                  </a:lnTo>
                  <a:lnTo>
                    <a:pt x="1776" y="1065"/>
                  </a:lnTo>
                  <a:lnTo>
                    <a:pt x="1769" y="1073"/>
                  </a:lnTo>
                  <a:lnTo>
                    <a:pt x="1760" y="1079"/>
                  </a:lnTo>
                  <a:lnTo>
                    <a:pt x="1458" y="1267"/>
                  </a:lnTo>
                  <a:lnTo>
                    <a:pt x="1458" y="1336"/>
                  </a:lnTo>
                  <a:lnTo>
                    <a:pt x="1456" y="1370"/>
                  </a:lnTo>
                  <a:lnTo>
                    <a:pt x="1446" y="1402"/>
                  </a:lnTo>
                  <a:lnTo>
                    <a:pt x="1433" y="1432"/>
                  </a:lnTo>
                  <a:lnTo>
                    <a:pt x="1415" y="1457"/>
                  </a:lnTo>
                  <a:lnTo>
                    <a:pt x="1392" y="1480"/>
                  </a:lnTo>
                  <a:lnTo>
                    <a:pt x="1365" y="1498"/>
                  </a:lnTo>
                  <a:lnTo>
                    <a:pt x="1336" y="1513"/>
                  </a:lnTo>
                  <a:lnTo>
                    <a:pt x="1305" y="1521"/>
                  </a:lnTo>
                  <a:lnTo>
                    <a:pt x="1271" y="1524"/>
                  </a:lnTo>
                  <a:lnTo>
                    <a:pt x="1120" y="1524"/>
                  </a:lnTo>
                  <a:lnTo>
                    <a:pt x="1086" y="1521"/>
                  </a:lnTo>
                  <a:lnTo>
                    <a:pt x="1054" y="1513"/>
                  </a:lnTo>
                  <a:lnTo>
                    <a:pt x="1025" y="1498"/>
                  </a:lnTo>
                  <a:lnTo>
                    <a:pt x="999" y="1480"/>
                  </a:lnTo>
                  <a:lnTo>
                    <a:pt x="977" y="1457"/>
                  </a:lnTo>
                  <a:lnTo>
                    <a:pt x="958" y="1432"/>
                  </a:lnTo>
                  <a:lnTo>
                    <a:pt x="944" y="1402"/>
                  </a:lnTo>
                  <a:lnTo>
                    <a:pt x="936" y="1370"/>
                  </a:lnTo>
                  <a:lnTo>
                    <a:pt x="932" y="1336"/>
                  </a:lnTo>
                  <a:lnTo>
                    <a:pt x="932" y="1331"/>
                  </a:lnTo>
                  <a:lnTo>
                    <a:pt x="466" y="1189"/>
                  </a:lnTo>
                  <a:lnTo>
                    <a:pt x="438" y="1209"/>
                  </a:lnTo>
                  <a:lnTo>
                    <a:pt x="408" y="1225"/>
                  </a:lnTo>
                  <a:lnTo>
                    <a:pt x="374" y="1235"/>
                  </a:lnTo>
                  <a:lnTo>
                    <a:pt x="339" y="1238"/>
                  </a:lnTo>
                  <a:lnTo>
                    <a:pt x="187" y="1238"/>
                  </a:lnTo>
                  <a:lnTo>
                    <a:pt x="154" y="1236"/>
                  </a:lnTo>
                  <a:lnTo>
                    <a:pt x="122" y="1226"/>
                  </a:lnTo>
                  <a:lnTo>
                    <a:pt x="93" y="1213"/>
                  </a:lnTo>
                  <a:lnTo>
                    <a:pt x="67" y="1195"/>
                  </a:lnTo>
                  <a:lnTo>
                    <a:pt x="44" y="1172"/>
                  </a:lnTo>
                  <a:lnTo>
                    <a:pt x="25" y="1145"/>
                  </a:lnTo>
                  <a:lnTo>
                    <a:pt x="11" y="1116"/>
                  </a:lnTo>
                  <a:lnTo>
                    <a:pt x="2" y="1085"/>
                  </a:lnTo>
                  <a:lnTo>
                    <a:pt x="0" y="1051"/>
                  </a:lnTo>
                  <a:lnTo>
                    <a:pt x="0" y="900"/>
                  </a:lnTo>
                  <a:lnTo>
                    <a:pt x="2" y="866"/>
                  </a:lnTo>
                  <a:lnTo>
                    <a:pt x="11" y="835"/>
                  </a:lnTo>
                  <a:lnTo>
                    <a:pt x="25" y="805"/>
                  </a:lnTo>
                  <a:lnTo>
                    <a:pt x="44" y="779"/>
                  </a:lnTo>
                  <a:lnTo>
                    <a:pt x="67" y="757"/>
                  </a:lnTo>
                  <a:lnTo>
                    <a:pt x="93" y="738"/>
                  </a:lnTo>
                  <a:lnTo>
                    <a:pt x="122" y="724"/>
                  </a:lnTo>
                  <a:lnTo>
                    <a:pt x="154" y="716"/>
                  </a:lnTo>
                  <a:lnTo>
                    <a:pt x="187" y="712"/>
                  </a:lnTo>
                  <a:lnTo>
                    <a:pt x="339" y="712"/>
                  </a:lnTo>
                  <a:lnTo>
                    <a:pt x="375" y="716"/>
                  </a:lnTo>
                  <a:lnTo>
                    <a:pt x="409" y="727"/>
                  </a:lnTo>
                  <a:lnTo>
                    <a:pt x="440" y="743"/>
                  </a:lnTo>
                  <a:lnTo>
                    <a:pt x="577" y="683"/>
                  </a:lnTo>
                  <a:lnTo>
                    <a:pt x="577" y="647"/>
                  </a:lnTo>
                  <a:lnTo>
                    <a:pt x="579" y="613"/>
                  </a:lnTo>
                  <a:lnTo>
                    <a:pt x="588" y="582"/>
                  </a:lnTo>
                  <a:lnTo>
                    <a:pt x="602" y="552"/>
                  </a:lnTo>
                  <a:lnTo>
                    <a:pt x="620" y="526"/>
                  </a:lnTo>
                  <a:lnTo>
                    <a:pt x="643" y="503"/>
                  </a:lnTo>
                  <a:lnTo>
                    <a:pt x="670" y="485"/>
                  </a:lnTo>
                  <a:lnTo>
                    <a:pt x="699" y="471"/>
                  </a:lnTo>
                  <a:lnTo>
                    <a:pt x="730" y="462"/>
                  </a:lnTo>
                  <a:lnTo>
                    <a:pt x="764" y="458"/>
                  </a:lnTo>
                  <a:lnTo>
                    <a:pt x="904" y="458"/>
                  </a:lnTo>
                  <a:lnTo>
                    <a:pt x="1051" y="317"/>
                  </a:lnTo>
                  <a:lnTo>
                    <a:pt x="1051" y="189"/>
                  </a:lnTo>
                  <a:lnTo>
                    <a:pt x="1054" y="155"/>
                  </a:lnTo>
                  <a:lnTo>
                    <a:pt x="1063" y="124"/>
                  </a:lnTo>
                  <a:lnTo>
                    <a:pt x="1076" y="93"/>
                  </a:lnTo>
                  <a:lnTo>
                    <a:pt x="1095" y="68"/>
                  </a:lnTo>
                  <a:lnTo>
                    <a:pt x="1117" y="45"/>
                  </a:lnTo>
                  <a:lnTo>
                    <a:pt x="1144" y="27"/>
                  </a:lnTo>
                  <a:lnTo>
                    <a:pt x="1173" y="12"/>
                  </a:lnTo>
                  <a:lnTo>
                    <a:pt x="1204" y="4"/>
                  </a:lnTo>
                  <a:lnTo>
                    <a:pt x="123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37"/>
            <p:cNvSpPr>
              <a:spLocks/>
            </p:cNvSpPr>
            <p:nvPr/>
          </p:nvSpPr>
          <p:spPr bwMode="auto">
            <a:xfrm>
              <a:off x="498" y="2812"/>
              <a:ext cx="329" cy="265"/>
            </a:xfrm>
            <a:custGeom>
              <a:avLst/>
              <a:gdLst>
                <a:gd name="T0" fmla="*/ 1289 w 1647"/>
                <a:gd name="T1" fmla="*/ 0 h 1321"/>
                <a:gd name="T2" fmla="*/ 1333 w 1647"/>
                <a:gd name="T3" fmla="*/ 12 h 1321"/>
                <a:gd name="T4" fmla="*/ 1364 w 1647"/>
                <a:gd name="T5" fmla="*/ 43 h 1321"/>
                <a:gd name="T6" fmla="*/ 1375 w 1647"/>
                <a:gd name="T7" fmla="*/ 87 h 1321"/>
                <a:gd name="T8" fmla="*/ 1375 w 1647"/>
                <a:gd name="T9" fmla="*/ 246 h 1321"/>
                <a:gd name="T10" fmla="*/ 1647 w 1647"/>
                <a:gd name="T11" fmla="*/ 517 h 1321"/>
                <a:gd name="T12" fmla="*/ 1605 w 1647"/>
                <a:gd name="T13" fmla="*/ 556 h 1321"/>
                <a:gd name="T14" fmla="*/ 1316 w 1647"/>
                <a:gd name="T15" fmla="*/ 319 h 1321"/>
                <a:gd name="T16" fmla="*/ 1289 w 1647"/>
                <a:gd name="T17" fmla="*/ 324 h 1321"/>
                <a:gd name="T18" fmla="*/ 1125 w 1647"/>
                <a:gd name="T19" fmla="*/ 323 h 1321"/>
                <a:gd name="T20" fmla="*/ 899 w 1647"/>
                <a:gd name="T21" fmla="*/ 526 h 1321"/>
                <a:gd name="T22" fmla="*/ 901 w 1647"/>
                <a:gd name="T23" fmla="*/ 545 h 1321"/>
                <a:gd name="T24" fmla="*/ 1552 w 1647"/>
                <a:gd name="T25" fmla="*/ 655 h 1321"/>
                <a:gd name="T26" fmla="*/ 1542 w 1647"/>
                <a:gd name="T27" fmla="*/ 723 h 1321"/>
                <a:gd name="T28" fmla="*/ 1543 w 1647"/>
                <a:gd name="T29" fmla="*/ 741 h 1321"/>
                <a:gd name="T30" fmla="*/ 901 w 1647"/>
                <a:gd name="T31" fmla="*/ 695 h 1321"/>
                <a:gd name="T32" fmla="*/ 889 w 1647"/>
                <a:gd name="T33" fmla="*/ 739 h 1321"/>
                <a:gd name="T34" fmla="*/ 859 w 1647"/>
                <a:gd name="T35" fmla="*/ 770 h 1321"/>
                <a:gd name="T36" fmla="*/ 815 w 1647"/>
                <a:gd name="T37" fmla="*/ 782 h 1321"/>
                <a:gd name="T38" fmla="*/ 640 w 1647"/>
                <a:gd name="T39" fmla="*/ 778 h 1321"/>
                <a:gd name="T40" fmla="*/ 603 w 1647"/>
                <a:gd name="T41" fmla="*/ 755 h 1321"/>
                <a:gd name="T42" fmla="*/ 324 w 1647"/>
                <a:gd name="T43" fmla="*/ 853 h 1321"/>
                <a:gd name="T44" fmla="*/ 936 w 1647"/>
                <a:gd name="T45" fmla="*/ 1065 h 1321"/>
                <a:gd name="T46" fmla="*/ 957 w 1647"/>
                <a:gd name="T47" fmla="*/ 1025 h 1321"/>
                <a:gd name="T48" fmla="*/ 995 w 1647"/>
                <a:gd name="T49" fmla="*/ 1001 h 1321"/>
                <a:gd name="T50" fmla="*/ 1171 w 1647"/>
                <a:gd name="T51" fmla="*/ 997 h 1321"/>
                <a:gd name="T52" fmla="*/ 1214 w 1647"/>
                <a:gd name="T53" fmla="*/ 1009 h 1321"/>
                <a:gd name="T54" fmla="*/ 1560 w 1647"/>
                <a:gd name="T55" fmla="*/ 817 h 1321"/>
                <a:gd name="T56" fmla="*/ 1589 w 1647"/>
                <a:gd name="T57" fmla="*/ 868 h 1321"/>
                <a:gd name="T58" fmla="*/ 1257 w 1647"/>
                <a:gd name="T59" fmla="*/ 1109 h 1321"/>
                <a:gd name="T60" fmla="*/ 1254 w 1647"/>
                <a:gd name="T61" fmla="*/ 1257 h 1321"/>
                <a:gd name="T62" fmla="*/ 1231 w 1647"/>
                <a:gd name="T63" fmla="*/ 1296 h 1321"/>
                <a:gd name="T64" fmla="*/ 1194 w 1647"/>
                <a:gd name="T65" fmla="*/ 1318 h 1321"/>
                <a:gd name="T66" fmla="*/ 1020 w 1647"/>
                <a:gd name="T67" fmla="*/ 1321 h 1321"/>
                <a:gd name="T68" fmla="*/ 976 w 1647"/>
                <a:gd name="T69" fmla="*/ 1309 h 1321"/>
                <a:gd name="T70" fmla="*/ 946 w 1647"/>
                <a:gd name="T71" fmla="*/ 1278 h 1321"/>
                <a:gd name="T72" fmla="*/ 934 w 1647"/>
                <a:gd name="T73" fmla="*/ 1234 h 1321"/>
                <a:gd name="T74" fmla="*/ 322 w 1647"/>
                <a:gd name="T75" fmla="*/ 967 h 1321"/>
                <a:gd name="T76" fmla="*/ 301 w 1647"/>
                <a:gd name="T77" fmla="*/ 1008 h 1321"/>
                <a:gd name="T78" fmla="*/ 262 w 1647"/>
                <a:gd name="T79" fmla="*/ 1032 h 1321"/>
                <a:gd name="T80" fmla="*/ 87 w 1647"/>
                <a:gd name="T81" fmla="*/ 1035 h 1321"/>
                <a:gd name="T82" fmla="*/ 44 w 1647"/>
                <a:gd name="T83" fmla="*/ 1024 h 1321"/>
                <a:gd name="T84" fmla="*/ 12 w 1647"/>
                <a:gd name="T85" fmla="*/ 992 h 1321"/>
                <a:gd name="T86" fmla="*/ 0 w 1647"/>
                <a:gd name="T87" fmla="*/ 949 h 1321"/>
                <a:gd name="T88" fmla="*/ 4 w 1647"/>
                <a:gd name="T89" fmla="*/ 775 h 1321"/>
                <a:gd name="T90" fmla="*/ 26 w 1647"/>
                <a:gd name="T91" fmla="*/ 737 h 1321"/>
                <a:gd name="T92" fmla="*/ 64 w 1647"/>
                <a:gd name="T93" fmla="*/ 714 h 1321"/>
                <a:gd name="T94" fmla="*/ 239 w 1647"/>
                <a:gd name="T95" fmla="*/ 712 h 1321"/>
                <a:gd name="T96" fmla="*/ 277 w 1647"/>
                <a:gd name="T97" fmla="*/ 720 h 1321"/>
                <a:gd name="T98" fmla="*/ 306 w 1647"/>
                <a:gd name="T99" fmla="*/ 746 h 1321"/>
                <a:gd name="T100" fmla="*/ 578 w 1647"/>
                <a:gd name="T101" fmla="*/ 647 h 1321"/>
                <a:gd name="T102" fmla="*/ 581 w 1647"/>
                <a:gd name="T103" fmla="*/ 522 h 1321"/>
                <a:gd name="T104" fmla="*/ 603 w 1647"/>
                <a:gd name="T105" fmla="*/ 483 h 1321"/>
                <a:gd name="T106" fmla="*/ 641 w 1647"/>
                <a:gd name="T107" fmla="*/ 462 h 1321"/>
                <a:gd name="T108" fmla="*/ 815 w 1647"/>
                <a:gd name="T109" fmla="*/ 458 h 1321"/>
                <a:gd name="T110" fmla="*/ 841 w 1647"/>
                <a:gd name="T111" fmla="*/ 463 h 1321"/>
                <a:gd name="T112" fmla="*/ 1052 w 1647"/>
                <a:gd name="T113" fmla="*/ 246 h 1321"/>
                <a:gd name="T114" fmla="*/ 1052 w 1647"/>
                <a:gd name="T115" fmla="*/ 87 h 1321"/>
                <a:gd name="T116" fmla="*/ 1064 w 1647"/>
                <a:gd name="T117" fmla="*/ 43 h 1321"/>
                <a:gd name="T118" fmla="*/ 1095 w 1647"/>
                <a:gd name="T119" fmla="*/ 12 h 1321"/>
                <a:gd name="T120" fmla="*/ 1138 w 1647"/>
                <a:gd name="T121" fmla="*/ 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7" h="1321">
                  <a:moveTo>
                    <a:pt x="1138" y="0"/>
                  </a:moveTo>
                  <a:lnTo>
                    <a:pt x="1289" y="0"/>
                  </a:lnTo>
                  <a:lnTo>
                    <a:pt x="1312" y="3"/>
                  </a:lnTo>
                  <a:lnTo>
                    <a:pt x="1333" y="12"/>
                  </a:lnTo>
                  <a:lnTo>
                    <a:pt x="1351" y="25"/>
                  </a:lnTo>
                  <a:lnTo>
                    <a:pt x="1364" y="43"/>
                  </a:lnTo>
                  <a:lnTo>
                    <a:pt x="1373" y="64"/>
                  </a:lnTo>
                  <a:lnTo>
                    <a:pt x="1375" y="87"/>
                  </a:lnTo>
                  <a:lnTo>
                    <a:pt x="1375" y="237"/>
                  </a:lnTo>
                  <a:lnTo>
                    <a:pt x="1375" y="246"/>
                  </a:lnTo>
                  <a:lnTo>
                    <a:pt x="1374" y="255"/>
                  </a:lnTo>
                  <a:lnTo>
                    <a:pt x="1647" y="517"/>
                  </a:lnTo>
                  <a:lnTo>
                    <a:pt x="1625" y="535"/>
                  </a:lnTo>
                  <a:lnTo>
                    <a:pt x="1605" y="556"/>
                  </a:lnTo>
                  <a:lnTo>
                    <a:pt x="1587" y="579"/>
                  </a:lnTo>
                  <a:lnTo>
                    <a:pt x="1316" y="319"/>
                  </a:lnTo>
                  <a:lnTo>
                    <a:pt x="1303" y="323"/>
                  </a:lnTo>
                  <a:lnTo>
                    <a:pt x="1289" y="324"/>
                  </a:lnTo>
                  <a:lnTo>
                    <a:pt x="1138" y="324"/>
                  </a:lnTo>
                  <a:lnTo>
                    <a:pt x="1125" y="323"/>
                  </a:lnTo>
                  <a:lnTo>
                    <a:pt x="1113" y="319"/>
                  </a:lnTo>
                  <a:lnTo>
                    <a:pt x="899" y="526"/>
                  </a:lnTo>
                  <a:lnTo>
                    <a:pt x="901" y="535"/>
                  </a:lnTo>
                  <a:lnTo>
                    <a:pt x="901" y="545"/>
                  </a:lnTo>
                  <a:lnTo>
                    <a:pt x="901" y="592"/>
                  </a:lnTo>
                  <a:lnTo>
                    <a:pt x="1552" y="655"/>
                  </a:lnTo>
                  <a:lnTo>
                    <a:pt x="1544" y="688"/>
                  </a:lnTo>
                  <a:lnTo>
                    <a:pt x="1542" y="723"/>
                  </a:lnTo>
                  <a:lnTo>
                    <a:pt x="1542" y="733"/>
                  </a:lnTo>
                  <a:lnTo>
                    <a:pt x="1543" y="741"/>
                  </a:lnTo>
                  <a:lnTo>
                    <a:pt x="901" y="679"/>
                  </a:lnTo>
                  <a:lnTo>
                    <a:pt x="901" y="695"/>
                  </a:lnTo>
                  <a:lnTo>
                    <a:pt x="899" y="718"/>
                  </a:lnTo>
                  <a:lnTo>
                    <a:pt x="889" y="739"/>
                  </a:lnTo>
                  <a:lnTo>
                    <a:pt x="876" y="757"/>
                  </a:lnTo>
                  <a:lnTo>
                    <a:pt x="859" y="770"/>
                  </a:lnTo>
                  <a:lnTo>
                    <a:pt x="838" y="778"/>
                  </a:lnTo>
                  <a:lnTo>
                    <a:pt x="815" y="782"/>
                  </a:lnTo>
                  <a:lnTo>
                    <a:pt x="664" y="782"/>
                  </a:lnTo>
                  <a:lnTo>
                    <a:pt x="640" y="778"/>
                  </a:lnTo>
                  <a:lnTo>
                    <a:pt x="619" y="769"/>
                  </a:lnTo>
                  <a:lnTo>
                    <a:pt x="603" y="755"/>
                  </a:lnTo>
                  <a:lnTo>
                    <a:pt x="588" y="736"/>
                  </a:lnTo>
                  <a:lnTo>
                    <a:pt x="324" y="853"/>
                  </a:lnTo>
                  <a:lnTo>
                    <a:pt x="324" y="878"/>
                  </a:lnTo>
                  <a:lnTo>
                    <a:pt x="936" y="1065"/>
                  </a:lnTo>
                  <a:lnTo>
                    <a:pt x="943" y="1043"/>
                  </a:lnTo>
                  <a:lnTo>
                    <a:pt x="957" y="1025"/>
                  </a:lnTo>
                  <a:lnTo>
                    <a:pt x="975" y="1011"/>
                  </a:lnTo>
                  <a:lnTo>
                    <a:pt x="995" y="1001"/>
                  </a:lnTo>
                  <a:lnTo>
                    <a:pt x="1020" y="997"/>
                  </a:lnTo>
                  <a:lnTo>
                    <a:pt x="1171" y="997"/>
                  </a:lnTo>
                  <a:lnTo>
                    <a:pt x="1194" y="1001"/>
                  </a:lnTo>
                  <a:lnTo>
                    <a:pt x="1214" y="1009"/>
                  </a:lnTo>
                  <a:lnTo>
                    <a:pt x="1232" y="1023"/>
                  </a:lnTo>
                  <a:lnTo>
                    <a:pt x="1560" y="817"/>
                  </a:lnTo>
                  <a:lnTo>
                    <a:pt x="1573" y="844"/>
                  </a:lnTo>
                  <a:lnTo>
                    <a:pt x="1589" y="868"/>
                  </a:lnTo>
                  <a:lnTo>
                    <a:pt x="1606" y="890"/>
                  </a:lnTo>
                  <a:lnTo>
                    <a:pt x="1257" y="1109"/>
                  </a:lnTo>
                  <a:lnTo>
                    <a:pt x="1257" y="1234"/>
                  </a:lnTo>
                  <a:lnTo>
                    <a:pt x="1254" y="1257"/>
                  </a:lnTo>
                  <a:lnTo>
                    <a:pt x="1246" y="1278"/>
                  </a:lnTo>
                  <a:lnTo>
                    <a:pt x="1231" y="1296"/>
                  </a:lnTo>
                  <a:lnTo>
                    <a:pt x="1214" y="1309"/>
                  </a:lnTo>
                  <a:lnTo>
                    <a:pt x="1194" y="1318"/>
                  </a:lnTo>
                  <a:lnTo>
                    <a:pt x="1171" y="1321"/>
                  </a:lnTo>
                  <a:lnTo>
                    <a:pt x="1020" y="1321"/>
                  </a:lnTo>
                  <a:lnTo>
                    <a:pt x="997" y="1318"/>
                  </a:lnTo>
                  <a:lnTo>
                    <a:pt x="976" y="1309"/>
                  </a:lnTo>
                  <a:lnTo>
                    <a:pt x="959" y="1296"/>
                  </a:lnTo>
                  <a:lnTo>
                    <a:pt x="946" y="1278"/>
                  </a:lnTo>
                  <a:lnTo>
                    <a:pt x="936" y="1257"/>
                  </a:lnTo>
                  <a:lnTo>
                    <a:pt x="934" y="1234"/>
                  </a:lnTo>
                  <a:lnTo>
                    <a:pt x="934" y="1154"/>
                  </a:lnTo>
                  <a:lnTo>
                    <a:pt x="322" y="967"/>
                  </a:lnTo>
                  <a:lnTo>
                    <a:pt x="315" y="989"/>
                  </a:lnTo>
                  <a:lnTo>
                    <a:pt x="301" y="1008"/>
                  </a:lnTo>
                  <a:lnTo>
                    <a:pt x="283" y="1023"/>
                  </a:lnTo>
                  <a:lnTo>
                    <a:pt x="262" y="1032"/>
                  </a:lnTo>
                  <a:lnTo>
                    <a:pt x="239" y="1035"/>
                  </a:lnTo>
                  <a:lnTo>
                    <a:pt x="87" y="1035"/>
                  </a:lnTo>
                  <a:lnTo>
                    <a:pt x="64" y="1032"/>
                  </a:lnTo>
                  <a:lnTo>
                    <a:pt x="44" y="1024"/>
                  </a:lnTo>
                  <a:lnTo>
                    <a:pt x="26" y="1009"/>
                  </a:lnTo>
                  <a:lnTo>
                    <a:pt x="12" y="992"/>
                  </a:lnTo>
                  <a:lnTo>
                    <a:pt x="4" y="972"/>
                  </a:lnTo>
                  <a:lnTo>
                    <a:pt x="0" y="949"/>
                  </a:lnTo>
                  <a:lnTo>
                    <a:pt x="0" y="798"/>
                  </a:lnTo>
                  <a:lnTo>
                    <a:pt x="4" y="775"/>
                  </a:lnTo>
                  <a:lnTo>
                    <a:pt x="12" y="754"/>
                  </a:lnTo>
                  <a:lnTo>
                    <a:pt x="26" y="737"/>
                  </a:lnTo>
                  <a:lnTo>
                    <a:pt x="44" y="724"/>
                  </a:lnTo>
                  <a:lnTo>
                    <a:pt x="64" y="714"/>
                  </a:lnTo>
                  <a:lnTo>
                    <a:pt x="87" y="712"/>
                  </a:lnTo>
                  <a:lnTo>
                    <a:pt x="239" y="712"/>
                  </a:lnTo>
                  <a:lnTo>
                    <a:pt x="258" y="714"/>
                  </a:lnTo>
                  <a:lnTo>
                    <a:pt x="277" y="720"/>
                  </a:lnTo>
                  <a:lnTo>
                    <a:pt x="293" y="731"/>
                  </a:lnTo>
                  <a:lnTo>
                    <a:pt x="306" y="746"/>
                  </a:lnTo>
                  <a:lnTo>
                    <a:pt x="316" y="763"/>
                  </a:lnTo>
                  <a:lnTo>
                    <a:pt x="578" y="647"/>
                  </a:lnTo>
                  <a:lnTo>
                    <a:pt x="578" y="545"/>
                  </a:lnTo>
                  <a:lnTo>
                    <a:pt x="581" y="522"/>
                  </a:lnTo>
                  <a:lnTo>
                    <a:pt x="589" y="502"/>
                  </a:lnTo>
                  <a:lnTo>
                    <a:pt x="603" y="483"/>
                  </a:lnTo>
                  <a:lnTo>
                    <a:pt x="621" y="470"/>
                  </a:lnTo>
                  <a:lnTo>
                    <a:pt x="641" y="462"/>
                  </a:lnTo>
                  <a:lnTo>
                    <a:pt x="664" y="458"/>
                  </a:lnTo>
                  <a:lnTo>
                    <a:pt x="815" y="458"/>
                  </a:lnTo>
                  <a:lnTo>
                    <a:pt x="829" y="459"/>
                  </a:lnTo>
                  <a:lnTo>
                    <a:pt x="841" y="463"/>
                  </a:lnTo>
                  <a:lnTo>
                    <a:pt x="1055" y="256"/>
                  </a:lnTo>
                  <a:lnTo>
                    <a:pt x="1052" y="246"/>
                  </a:lnTo>
                  <a:lnTo>
                    <a:pt x="1052" y="237"/>
                  </a:lnTo>
                  <a:lnTo>
                    <a:pt x="1052" y="87"/>
                  </a:lnTo>
                  <a:lnTo>
                    <a:pt x="1055" y="64"/>
                  </a:lnTo>
                  <a:lnTo>
                    <a:pt x="1064" y="43"/>
                  </a:lnTo>
                  <a:lnTo>
                    <a:pt x="1078" y="25"/>
                  </a:lnTo>
                  <a:lnTo>
                    <a:pt x="1095" y="12"/>
                  </a:lnTo>
                  <a:lnTo>
                    <a:pt x="1115" y="3"/>
                  </a:lnTo>
                  <a:lnTo>
                    <a:pt x="113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38"/>
            <p:cNvSpPr>
              <a:spLocks/>
            </p:cNvSpPr>
            <p:nvPr/>
          </p:nvSpPr>
          <p:spPr bwMode="auto">
            <a:xfrm>
              <a:off x="823" y="2923"/>
              <a:ext cx="67" cy="67"/>
            </a:xfrm>
            <a:custGeom>
              <a:avLst/>
              <a:gdLst>
                <a:gd name="T0" fmla="*/ 166 w 333"/>
                <a:gd name="T1" fmla="*/ 0 h 335"/>
                <a:gd name="T2" fmla="*/ 200 w 333"/>
                <a:gd name="T3" fmla="*/ 3 h 335"/>
                <a:gd name="T4" fmla="*/ 232 w 333"/>
                <a:gd name="T5" fmla="*/ 13 h 335"/>
                <a:gd name="T6" fmla="*/ 260 w 333"/>
                <a:gd name="T7" fmla="*/ 29 h 335"/>
                <a:gd name="T8" fmla="*/ 285 w 333"/>
                <a:gd name="T9" fmla="*/ 49 h 335"/>
                <a:gd name="T10" fmla="*/ 306 w 333"/>
                <a:gd name="T11" fmla="*/ 74 h 335"/>
                <a:gd name="T12" fmla="*/ 320 w 333"/>
                <a:gd name="T13" fmla="*/ 103 h 335"/>
                <a:gd name="T14" fmla="*/ 330 w 333"/>
                <a:gd name="T15" fmla="*/ 134 h 335"/>
                <a:gd name="T16" fmla="*/ 333 w 333"/>
                <a:gd name="T17" fmla="*/ 168 h 335"/>
                <a:gd name="T18" fmla="*/ 330 w 333"/>
                <a:gd name="T19" fmla="*/ 202 h 335"/>
                <a:gd name="T20" fmla="*/ 320 w 333"/>
                <a:gd name="T21" fmla="*/ 233 h 335"/>
                <a:gd name="T22" fmla="*/ 306 w 333"/>
                <a:gd name="T23" fmla="*/ 261 h 335"/>
                <a:gd name="T24" fmla="*/ 285 w 333"/>
                <a:gd name="T25" fmla="*/ 285 h 335"/>
                <a:gd name="T26" fmla="*/ 260 w 333"/>
                <a:gd name="T27" fmla="*/ 306 h 335"/>
                <a:gd name="T28" fmla="*/ 232 w 333"/>
                <a:gd name="T29" fmla="*/ 321 h 335"/>
                <a:gd name="T30" fmla="*/ 200 w 333"/>
                <a:gd name="T31" fmla="*/ 331 h 335"/>
                <a:gd name="T32" fmla="*/ 166 w 333"/>
                <a:gd name="T33" fmla="*/ 335 h 335"/>
                <a:gd name="T34" fmla="*/ 133 w 333"/>
                <a:gd name="T35" fmla="*/ 331 h 335"/>
                <a:gd name="T36" fmla="*/ 101 w 333"/>
                <a:gd name="T37" fmla="*/ 321 h 335"/>
                <a:gd name="T38" fmla="*/ 73 w 333"/>
                <a:gd name="T39" fmla="*/ 306 h 335"/>
                <a:gd name="T40" fmla="*/ 48 w 333"/>
                <a:gd name="T41" fmla="*/ 285 h 335"/>
                <a:gd name="T42" fmla="*/ 27 w 333"/>
                <a:gd name="T43" fmla="*/ 261 h 335"/>
                <a:gd name="T44" fmla="*/ 13 w 333"/>
                <a:gd name="T45" fmla="*/ 233 h 335"/>
                <a:gd name="T46" fmla="*/ 3 w 333"/>
                <a:gd name="T47" fmla="*/ 202 h 335"/>
                <a:gd name="T48" fmla="*/ 0 w 333"/>
                <a:gd name="T49" fmla="*/ 168 h 335"/>
                <a:gd name="T50" fmla="*/ 3 w 333"/>
                <a:gd name="T51" fmla="*/ 134 h 335"/>
                <a:gd name="T52" fmla="*/ 13 w 333"/>
                <a:gd name="T53" fmla="*/ 103 h 335"/>
                <a:gd name="T54" fmla="*/ 27 w 333"/>
                <a:gd name="T55" fmla="*/ 74 h 335"/>
                <a:gd name="T56" fmla="*/ 48 w 333"/>
                <a:gd name="T57" fmla="*/ 49 h 335"/>
                <a:gd name="T58" fmla="*/ 73 w 333"/>
                <a:gd name="T59" fmla="*/ 29 h 335"/>
                <a:gd name="T60" fmla="*/ 101 w 333"/>
                <a:gd name="T61" fmla="*/ 13 h 335"/>
                <a:gd name="T62" fmla="*/ 133 w 333"/>
                <a:gd name="T63" fmla="*/ 3 h 335"/>
                <a:gd name="T64" fmla="*/ 166 w 333"/>
                <a:gd name="T65"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3" h="335">
                  <a:moveTo>
                    <a:pt x="166" y="0"/>
                  </a:moveTo>
                  <a:lnTo>
                    <a:pt x="200" y="3"/>
                  </a:lnTo>
                  <a:lnTo>
                    <a:pt x="232" y="13"/>
                  </a:lnTo>
                  <a:lnTo>
                    <a:pt x="260" y="29"/>
                  </a:lnTo>
                  <a:lnTo>
                    <a:pt x="285" y="49"/>
                  </a:lnTo>
                  <a:lnTo>
                    <a:pt x="306" y="74"/>
                  </a:lnTo>
                  <a:lnTo>
                    <a:pt x="320" y="103"/>
                  </a:lnTo>
                  <a:lnTo>
                    <a:pt x="330" y="134"/>
                  </a:lnTo>
                  <a:lnTo>
                    <a:pt x="333" y="168"/>
                  </a:lnTo>
                  <a:lnTo>
                    <a:pt x="330" y="202"/>
                  </a:lnTo>
                  <a:lnTo>
                    <a:pt x="320" y="233"/>
                  </a:lnTo>
                  <a:lnTo>
                    <a:pt x="306" y="261"/>
                  </a:lnTo>
                  <a:lnTo>
                    <a:pt x="285" y="285"/>
                  </a:lnTo>
                  <a:lnTo>
                    <a:pt x="260" y="306"/>
                  </a:lnTo>
                  <a:lnTo>
                    <a:pt x="232" y="321"/>
                  </a:lnTo>
                  <a:lnTo>
                    <a:pt x="200" y="331"/>
                  </a:lnTo>
                  <a:lnTo>
                    <a:pt x="166" y="335"/>
                  </a:lnTo>
                  <a:lnTo>
                    <a:pt x="133" y="331"/>
                  </a:lnTo>
                  <a:lnTo>
                    <a:pt x="101" y="321"/>
                  </a:lnTo>
                  <a:lnTo>
                    <a:pt x="73" y="306"/>
                  </a:lnTo>
                  <a:lnTo>
                    <a:pt x="48" y="285"/>
                  </a:lnTo>
                  <a:lnTo>
                    <a:pt x="27" y="261"/>
                  </a:lnTo>
                  <a:lnTo>
                    <a:pt x="13" y="233"/>
                  </a:lnTo>
                  <a:lnTo>
                    <a:pt x="3" y="202"/>
                  </a:lnTo>
                  <a:lnTo>
                    <a:pt x="0" y="168"/>
                  </a:lnTo>
                  <a:lnTo>
                    <a:pt x="3" y="134"/>
                  </a:lnTo>
                  <a:lnTo>
                    <a:pt x="13" y="103"/>
                  </a:lnTo>
                  <a:lnTo>
                    <a:pt x="27" y="74"/>
                  </a:lnTo>
                  <a:lnTo>
                    <a:pt x="48" y="49"/>
                  </a:lnTo>
                  <a:lnTo>
                    <a:pt x="73" y="29"/>
                  </a:lnTo>
                  <a:lnTo>
                    <a:pt x="101" y="13"/>
                  </a:lnTo>
                  <a:lnTo>
                    <a:pt x="133" y="3"/>
                  </a:lnTo>
                  <a:lnTo>
                    <a:pt x="166"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7" name="Group 456"/>
          <p:cNvGrpSpPr>
            <a:grpSpLocks noChangeAspect="1"/>
          </p:cNvGrpSpPr>
          <p:nvPr/>
        </p:nvGrpSpPr>
        <p:grpSpPr>
          <a:xfrm>
            <a:off x="11088139" y="4158070"/>
            <a:ext cx="660998" cy="517493"/>
            <a:chOff x="14605307" y="2406216"/>
            <a:chExt cx="786723" cy="615921"/>
          </a:xfrm>
        </p:grpSpPr>
        <p:sp useBgFill="1">
          <p:nvSpPr>
            <p:cNvPr id="458" name="Freeform 29"/>
            <p:cNvSpPr>
              <a:spLocks/>
            </p:cNvSpPr>
            <p:nvPr/>
          </p:nvSpPr>
          <p:spPr bwMode="auto">
            <a:xfrm>
              <a:off x="14605307" y="2406216"/>
              <a:ext cx="786723" cy="615921"/>
            </a:xfrm>
            <a:custGeom>
              <a:avLst/>
              <a:gdLst>
                <a:gd name="T0" fmla="*/ 594 w 3040"/>
                <a:gd name="T1" fmla="*/ 0 h 2383"/>
                <a:gd name="T2" fmla="*/ 2920 w 3040"/>
                <a:gd name="T3" fmla="*/ 0 h 2383"/>
                <a:gd name="T4" fmla="*/ 2948 w 3040"/>
                <a:gd name="T5" fmla="*/ 4 h 2383"/>
                <a:gd name="T6" fmla="*/ 2972 w 3040"/>
                <a:gd name="T7" fmla="*/ 12 h 2383"/>
                <a:gd name="T8" fmla="*/ 2995 w 3040"/>
                <a:gd name="T9" fmla="*/ 27 h 2383"/>
                <a:gd name="T10" fmla="*/ 3013 w 3040"/>
                <a:gd name="T11" fmla="*/ 45 h 2383"/>
                <a:gd name="T12" fmla="*/ 3028 w 3040"/>
                <a:gd name="T13" fmla="*/ 68 h 2383"/>
                <a:gd name="T14" fmla="*/ 3036 w 3040"/>
                <a:gd name="T15" fmla="*/ 92 h 2383"/>
                <a:gd name="T16" fmla="*/ 3040 w 3040"/>
                <a:gd name="T17" fmla="*/ 120 h 2383"/>
                <a:gd name="T18" fmla="*/ 3040 w 3040"/>
                <a:gd name="T19" fmla="*/ 1821 h 2383"/>
                <a:gd name="T20" fmla="*/ 3036 w 3040"/>
                <a:gd name="T21" fmla="*/ 1847 h 2383"/>
                <a:gd name="T22" fmla="*/ 3028 w 3040"/>
                <a:gd name="T23" fmla="*/ 1873 h 2383"/>
                <a:gd name="T24" fmla="*/ 3013 w 3040"/>
                <a:gd name="T25" fmla="*/ 1896 h 2383"/>
                <a:gd name="T26" fmla="*/ 2995 w 3040"/>
                <a:gd name="T27" fmla="*/ 1914 h 2383"/>
                <a:gd name="T28" fmla="*/ 2972 w 3040"/>
                <a:gd name="T29" fmla="*/ 1929 h 2383"/>
                <a:gd name="T30" fmla="*/ 2948 w 3040"/>
                <a:gd name="T31" fmla="*/ 1937 h 2383"/>
                <a:gd name="T32" fmla="*/ 2920 w 3040"/>
                <a:gd name="T33" fmla="*/ 1941 h 2383"/>
                <a:gd name="T34" fmla="*/ 2578 w 3040"/>
                <a:gd name="T35" fmla="*/ 1941 h 2383"/>
                <a:gd name="T36" fmla="*/ 2573 w 3040"/>
                <a:gd name="T37" fmla="*/ 1939 h 2383"/>
                <a:gd name="T38" fmla="*/ 2567 w 3040"/>
                <a:gd name="T39" fmla="*/ 1939 h 2383"/>
                <a:gd name="T40" fmla="*/ 2567 w 3040"/>
                <a:gd name="T41" fmla="*/ 2263 h 2383"/>
                <a:gd name="T42" fmla="*/ 2564 w 3040"/>
                <a:gd name="T43" fmla="*/ 2291 h 2383"/>
                <a:gd name="T44" fmla="*/ 2555 w 3040"/>
                <a:gd name="T45" fmla="*/ 2317 h 2383"/>
                <a:gd name="T46" fmla="*/ 2541 w 3040"/>
                <a:gd name="T47" fmla="*/ 2338 h 2383"/>
                <a:gd name="T48" fmla="*/ 2522 w 3040"/>
                <a:gd name="T49" fmla="*/ 2357 h 2383"/>
                <a:gd name="T50" fmla="*/ 2499 w 3040"/>
                <a:gd name="T51" fmla="*/ 2371 h 2383"/>
                <a:gd name="T52" fmla="*/ 2475 w 3040"/>
                <a:gd name="T53" fmla="*/ 2381 h 2383"/>
                <a:gd name="T54" fmla="*/ 2447 w 3040"/>
                <a:gd name="T55" fmla="*/ 2383 h 2383"/>
                <a:gd name="T56" fmla="*/ 120 w 3040"/>
                <a:gd name="T57" fmla="*/ 2383 h 2383"/>
                <a:gd name="T58" fmla="*/ 93 w 3040"/>
                <a:gd name="T59" fmla="*/ 2381 h 2383"/>
                <a:gd name="T60" fmla="*/ 68 w 3040"/>
                <a:gd name="T61" fmla="*/ 2371 h 2383"/>
                <a:gd name="T62" fmla="*/ 46 w 3040"/>
                <a:gd name="T63" fmla="*/ 2357 h 2383"/>
                <a:gd name="T64" fmla="*/ 27 w 3040"/>
                <a:gd name="T65" fmla="*/ 2338 h 2383"/>
                <a:gd name="T66" fmla="*/ 14 w 3040"/>
                <a:gd name="T67" fmla="*/ 2317 h 2383"/>
                <a:gd name="T68" fmla="*/ 4 w 3040"/>
                <a:gd name="T69" fmla="*/ 2291 h 2383"/>
                <a:gd name="T70" fmla="*/ 0 w 3040"/>
                <a:gd name="T71" fmla="*/ 2263 h 2383"/>
                <a:gd name="T72" fmla="*/ 0 w 3040"/>
                <a:gd name="T73" fmla="*/ 563 h 2383"/>
                <a:gd name="T74" fmla="*/ 4 w 3040"/>
                <a:gd name="T75" fmla="*/ 536 h 2383"/>
                <a:gd name="T76" fmla="*/ 14 w 3040"/>
                <a:gd name="T77" fmla="*/ 510 h 2383"/>
                <a:gd name="T78" fmla="*/ 27 w 3040"/>
                <a:gd name="T79" fmla="*/ 488 h 2383"/>
                <a:gd name="T80" fmla="*/ 46 w 3040"/>
                <a:gd name="T81" fmla="*/ 469 h 2383"/>
                <a:gd name="T82" fmla="*/ 68 w 3040"/>
                <a:gd name="T83" fmla="*/ 456 h 2383"/>
                <a:gd name="T84" fmla="*/ 93 w 3040"/>
                <a:gd name="T85" fmla="*/ 446 h 2383"/>
                <a:gd name="T86" fmla="*/ 120 w 3040"/>
                <a:gd name="T87" fmla="*/ 444 h 2383"/>
                <a:gd name="T88" fmla="*/ 475 w 3040"/>
                <a:gd name="T89" fmla="*/ 444 h 2383"/>
                <a:gd name="T90" fmla="*/ 474 w 3040"/>
                <a:gd name="T91" fmla="*/ 423 h 2383"/>
                <a:gd name="T92" fmla="*/ 474 w 3040"/>
                <a:gd name="T93" fmla="*/ 120 h 2383"/>
                <a:gd name="T94" fmla="*/ 477 w 3040"/>
                <a:gd name="T95" fmla="*/ 92 h 2383"/>
                <a:gd name="T96" fmla="*/ 486 w 3040"/>
                <a:gd name="T97" fmla="*/ 68 h 2383"/>
                <a:gd name="T98" fmla="*/ 500 w 3040"/>
                <a:gd name="T99" fmla="*/ 45 h 2383"/>
                <a:gd name="T100" fmla="*/ 519 w 3040"/>
                <a:gd name="T101" fmla="*/ 27 h 2383"/>
                <a:gd name="T102" fmla="*/ 541 w 3040"/>
                <a:gd name="T103" fmla="*/ 12 h 2383"/>
                <a:gd name="T104" fmla="*/ 566 w 3040"/>
                <a:gd name="T105" fmla="*/ 4 h 2383"/>
                <a:gd name="T106" fmla="*/ 594 w 3040"/>
                <a:gd name="T107" fmla="*/ 0 h 2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0" h="2383">
                  <a:moveTo>
                    <a:pt x="594" y="0"/>
                  </a:moveTo>
                  <a:lnTo>
                    <a:pt x="2920" y="0"/>
                  </a:lnTo>
                  <a:lnTo>
                    <a:pt x="2948" y="4"/>
                  </a:lnTo>
                  <a:lnTo>
                    <a:pt x="2972" y="12"/>
                  </a:lnTo>
                  <a:lnTo>
                    <a:pt x="2995" y="27"/>
                  </a:lnTo>
                  <a:lnTo>
                    <a:pt x="3013" y="45"/>
                  </a:lnTo>
                  <a:lnTo>
                    <a:pt x="3028" y="68"/>
                  </a:lnTo>
                  <a:lnTo>
                    <a:pt x="3036" y="92"/>
                  </a:lnTo>
                  <a:lnTo>
                    <a:pt x="3040" y="120"/>
                  </a:lnTo>
                  <a:lnTo>
                    <a:pt x="3040" y="1821"/>
                  </a:lnTo>
                  <a:lnTo>
                    <a:pt x="3036" y="1847"/>
                  </a:lnTo>
                  <a:lnTo>
                    <a:pt x="3028" y="1873"/>
                  </a:lnTo>
                  <a:lnTo>
                    <a:pt x="3013" y="1896"/>
                  </a:lnTo>
                  <a:lnTo>
                    <a:pt x="2995" y="1914"/>
                  </a:lnTo>
                  <a:lnTo>
                    <a:pt x="2972" y="1929"/>
                  </a:lnTo>
                  <a:lnTo>
                    <a:pt x="2948" y="1937"/>
                  </a:lnTo>
                  <a:lnTo>
                    <a:pt x="2920" y="1941"/>
                  </a:lnTo>
                  <a:lnTo>
                    <a:pt x="2578" y="1941"/>
                  </a:lnTo>
                  <a:lnTo>
                    <a:pt x="2573" y="1939"/>
                  </a:lnTo>
                  <a:lnTo>
                    <a:pt x="2567" y="1939"/>
                  </a:lnTo>
                  <a:lnTo>
                    <a:pt x="2567" y="2263"/>
                  </a:lnTo>
                  <a:lnTo>
                    <a:pt x="2564" y="2291"/>
                  </a:lnTo>
                  <a:lnTo>
                    <a:pt x="2555" y="2317"/>
                  </a:lnTo>
                  <a:lnTo>
                    <a:pt x="2541" y="2338"/>
                  </a:lnTo>
                  <a:lnTo>
                    <a:pt x="2522" y="2357"/>
                  </a:lnTo>
                  <a:lnTo>
                    <a:pt x="2499" y="2371"/>
                  </a:lnTo>
                  <a:lnTo>
                    <a:pt x="2475" y="2381"/>
                  </a:lnTo>
                  <a:lnTo>
                    <a:pt x="2447" y="2383"/>
                  </a:lnTo>
                  <a:lnTo>
                    <a:pt x="120" y="2383"/>
                  </a:lnTo>
                  <a:lnTo>
                    <a:pt x="93" y="2381"/>
                  </a:lnTo>
                  <a:lnTo>
                    <a:pt x="68" y="2371"/>
                  </a:lnTo>
                  <a:lnTo>
                    <a:pt x="46" y="2357"/>
                  </a:lnTo>
                  <a:lnTo>
                    <a:pt x="27" y="2338"/>
                  </a:lnTo>
                  <a:lnTo>
                    <a:pt x="14" y="2317"/>
                  </a:lnTo>
                  <a:lnTo>
                    <a:pt x="4" y="2291"/>
                  </a:lnTo>
                  <a:lnTo>
                    <a:pt x="0" y="2263"/>
                  </a:lnTo>
                  <a:lnTo>
                    <a:pt x="0" y="563"/>
                  </a:lnTo>
                  <a:lnTo>
                    <a:pt x="4" y="536"/>
                  </a:lnTo>
                  <a:lnTo>
                    <a:pt x="14" y="510"/>
                  </a:lnTo>
                  <a:lnTo>
                    <a:pt x="27" y="488"/>
                  </a:lnTo>
                  <a:lnTo>
                    <a:pt x="46" y="469"/>
                  </a:lnTo>
                  <a:lnTo>
                    <a:pt x="68" y="456"/>
                  </a:lnTo>
                  <a:lnTo>
                    <a:pt x="93" y="446"/>
                  </a:lnTo>
                  <a:lnTo>
                    <a:pt x="120" y="444"/>
                  </a:lnTo>
                  <a:lnTo>
                    <a:pt x="475" y="444"/>
                  </a:lnTo>
                  <a:lnTo>
                    <a:pt x="474" y="423"/>
                  </a:lnTo>
                  <a:lnTo>
                    <a:pt x="474" y="120"/>
                  </a:lnTo>
                  <a:lnTo>
                    <a:pt x="477" y="92"/>
                  </a:lnTo>
                  <a:lnTo>
                    <a:pt x="486" y="68"/>
                  </a:lnTo>
                  <a:lnTo>
                    <a:pt x="500" y="45"/>
                  </a:lnTo>
                  <a:lnTo>
                    <a:pt x="519" y="27"/>
                  </a:lnTo>
                  <a:lnTo>
                    <a:pt x="541" y="12"/>
                  </a:lnTo>
                  <a:lnTo>
                    <a:pt x="566" y="4"/>
                  </a:lnTo>
                  <a:lnTo>
                    <a:pt x="594"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30"/>
            <p:cNvSpPr>
              <a:spLocks/>
            </p:cNvSpPr>
            <p:nvPr/>
          </p:nvSpPr>
          <p:spPr bwMode="auto">
            <a:xfrm>
              <a:off x="14757993" y="2437271"/>
              <a:ext cx="602982" cy="439944"/>
            </a:xfrm>
            <a:custGeom>
              <a:avLst/>
              <a:gdLst>
                <a:gd name="T0" fmla="*/ 0 w 2326"/>
                <a:gd name="T1" fmla="*/ 0 h 1701"/>
                <a:gd name="T2" fmla="*/ 2326 w 2326"/>
                <a:gd name="T3" fmla="*/ 0 h 1701"/>
                <a:gd name="T4" fmla="*/ 2326 w 2326"/>
                <a:gd name="T5" fmla="*/ 1701 h 1701"/>
                <a:gd name="T6" fmla="*/ 1984 w 2326"/>
                <a:gd name="T7" fmla="*/ 1701 h 1701"/>
                <a:gd name="T8" fmla="*/ 1984 w 2326"/>
                <a:gd name="T9" fmla="*/ 1344 h 1701"/>
                <a:gd name="T10" fmla="*/ 2096 w 2326"/>
                <a:gd name="T11" fmla="*/ 1344 h 1701"/>
                <a:gd name="T12" fmla="*/ 2096 w 2326"/>
                <a:gd name="T13" fmla="*/ 206 h 1701"/>
                <a:gd name="T14" fmla="*/ 791 w 2326"/>
                <a:gd name="T15" fmla="*/ 206 h 1701"/>
                <a:gd name="T16" fmla="*/ 791 w 2326"/>
                <a:gd name="T17" fmla="*/ 303 h 1701"/>
                <a:gd name="T18" fmla="*/ 629 w 2326"/>
                <a:gd name="T19" fmla="*/ 303 h 1701"/>
                <a:gd name="T20" fmla="*/ 629 w 2326"/>
                <a:gd name="T21" fmla="*/ 202 h 1701"/>
                <a:gd name="T22" fmla="*/ 192 w 2326"/>
                <a:gd name="T23" fmla="*/ 202 h 1701"/>
                <a:gd name="T24" fmla="*/ 192 w 2326"/>
                <a:gd name="T25" fmla="*/ 303 h 1701"/>
                <a:gd name="T26" fmla="*/ 0 w 2326"/>
                <a:gd name="T27" fmla="*/ 303 h 1701"/>
                <a:gd name="T28" fmla="*/ 0 w 2326"/>
                <a:gd name="T29" fmla="*/ 0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26" h="1701">
                  <a:moveTo>
                    <a:pt x="0" y="0"/>
                  </a:moveTo>
                  <a:lnTo>
                    <a:pt x="2326" y="0"/>
                  </a:lnTo>
                  <a:lnTo>
                    <a:pt x="2326" y="1701"/>
                  </a:lnTo>
                  <a:lnTo>
                    <a:pt x="1984" y="1701"/>
                  </a:lnTo>
                  <a:lnTo>
                    <a:pt x="1984" y="1344"/>
                  </a:lnTo>
                  <a:lnTo>
                    <a:pt x="2096" y="1344"/>
                  </a:lnTo>
                  <a:lnTo>
                    <a:pt x="2096" y="206"/>
                  </a:lnTo>
                  <a:lnTo>
                    <a:pt x="791" y="206"/>
                  </a:lnTo>
                  <a:lnTo>
                    <a:pt x="791" y="303"/>
                  </a:lnTo>
                  <a:lnTo>
                    <a:pt x="629" y="303"/>
                  </a:lnTo>
                  <a:lnTo>
                    <a:pt x="629" y="202"/>
                  </a:lnTo>
                  <a:lnTo>
                    <a:pt x="192" y="202"/>
                  </a:lnTo>
                  <a:lnTo>
                    <a:pt x="192" y="303"/>
                  </a:lnTo>
                  <a:lnTo>
                    <a:pt x="0" y="303"/>
                  </a:lnTo>
                  <a:lnTo>
                    <a:pt x="0"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31"/>
            <p:cNvSpPr>
              <a:spLocks noEditPoints="1"/>
            </p:cNvSpPr>
            <p:nvPr/>
          </p:nvSpPr>
          <p:spPr bwMode="auto">
            <a:xfrm>
              <a:off x="14636362" y="2551139"/>
              <a:ext cx="601688" cy="439944"/>
            </a:xfrm>
            <a:custGeom>
              <a:avLst/>
              <a:gdLst>
                <a:gd name="T0" fmla="*/ 341 w 2327"/>
                <a:gd name="T1" fmla="*/ 680 h 1700"/>
                <a:gd name="T2" fmla="*/ 604 w 2327"/>
                <a:gd name="T3" fmla="*/ 680 h 1700"/>
                <a:gd name="T4" fmla="*/ 604 w 2327"/>
                <a:gd name="T5" fmla="*/ 849 h 1700"/>
                <a:gd name="T6" fmla="*/ 341 w 2327"/>
                <a:gd name="T7" fmla="*/ 849 h 1700"/>
                <a:gd name="T8" fmla="*/ 341 w 2327"/>
                <a:gd name="T9" fmla="*/ 680 h 1700"/>
                <a:gd name="T10" fmla="*/ 341 w 2327"/>
                <a:gd name="T11" fmla="*/ 386 h 1700"/>
                <a:gd name="T12" fmla="*/ 604 w 2327"/>
                <a:gd name="T13" fmla="*/ 386 h 1700"/>
                <a:gd name="T14" fmla="*/ 604 w 2327"/>
                <a:gd name="T15" fmla="*/ 554 h 1700"/>
                <a:gd name="T16" fmla="*/ 341 w 2327"/>
                <a:gd name="T17" fmla="*/ 554 h 1700"/>
                <a:gd name="T18" fmla="*/ 341 w 2327"/>
                <a:gd name="T19" fmla="*/ 386 h 1700"/>
                <a:gd name="T20" fmla="*/ 927 w 2327"/>
                <a:gd name="T21" fmla="*/ 207 h 1700"/>
                <a:gd name="T22" fmla="*/ 927 w 2327"/>
                <a:gd name="T23" fmla="*/ 1358 h 1700"/>
                <a:gd name="T24" fmla="*/ 2098 w 2327"/>
                <a:gd name="T25" fmla="*/ 1358 h 1700"/>
                <a:gd name="T26" fmla="*/ 2098 w 2327"/>
                <a:gd name="T27" fmla="*/ 207 h 1700"/>
                <a:gd name="T28" fmla="*/ 927 w 2327"/>
                <a:gd name="T29" fmla="*/ 207 h 1700"/>
                <a:gd name="T30" fmla="*/ 193 w 2327"/>
                <a:gd name="T31" fmla="*/ 201 h 1700"/>
                <a:gd name="T32" fmla="*/ 193 w 2327"/>
                <a:gd name="T33" fmla="*/ 1364 h 1700"/>
                <a:gd name="T34" fmla="*/ 765 w 2327"/>
                <a:gd name="T35" fmla="*/ 1364 h 1700"/>
                <a:gd name="T36" fmla="*/ 765 w 2327"/>
                <a:gd name="T37" fmla="*/ 201 h 1700"/>
                <a:gd name="T38" fmla="*/ 193 w 2327"/>
                <a:gd name="T39" fmla="*/ 201 h 1700"/>
                <a:gd name="T40" fmla="*/ 0 w 2327"/>
                <a:gd name="T41" fmla="*/ 0 h 1700"/>
                <a:gd name="T42" fmla="*/ 2327 w 2327"/>
                <a:gd name="T43" fmla="*/ 0 h 1700"/>
                <a:gd name="T44" fmla="*/ 2327 w 2327"/>
                <a:gd name="T45" fmla="*/ 1700 h 1700"/>
                <a:gd name="T46" fmla="*/ 0 w 2327"/>
                <a:gd name="T47" fmla="*/ 1700 h 1700"/>
                <a:gd name="T48" fmla="*/ 0 w 2327"/>
                <a:gd name="T49" fmla="*/ 0 h 1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7" h="1700">
                  <a:moveTo>
                    <a:pt x="341" y="680"/>
                  </a:moveTo>
                  <a:lnTo>
                    <a:pt x="604" y="680"/>
                  </a:lnTo>
                  <a:lnTo>
                    <a:pt x="604" y="849"/>
                  </a:lnTo>
                  <a:lnTo>
                    <a:pt x="341" y="849"/>
                  </a:lnTo>
                  <a:lnTo>
                    <a:pt x="341" y="680"/>
                  </a:lnTo>
                  <a:close/>
                  <a:moveTo>
                    <a:pt x="341" y="386"/>
                  </a:moveTo>
                  <a:lnTo>
                    <a:pt x="604" y="386"/>
                  </a:lnTo>
                  <a:lnTo>
                    <a:pt x="604" y="554"/>
                  </a:lnTo>
                  <a:lnTo>
                    <a:pt x="341" y="554"/>
                  </a:lnTo>
                  <a:lnTo>
                    <a:pt x="341" y="386"/>
                  </a:lnTo>
                  <a:close/>
                  <a:moveTo>
                    <a:pt x="927" y="207"/>
                  </a:moveTo>
                  <a:lnTo>
                    <a:pt x="927" y="1358"/>
                  </a:lnTo>
                  <a:lnTo>
                    <a:pt x="2098" y="1358"/>
                  </a:lnTo>
                  <a:lnTo>
                    <a:pt x="2098" y="207"/>
                  </a:lnTo>
                  <a:lnTo>
                    <a:pt x="927" y="207"/>
                  </a:lnTo>
                  <a:close/>
                  <a:moveTo>
                    <a:pt x="193" y="201"/>
                  </a:moveTo>
                  <a:lnTo>
                    <a:pt x="193" y="1364"/>
                  </a:lnTo>
                  <a:lnTo>
                    <a:pt x="765" y="1364"/>
                  </a:lnTo>
                  <a:lnTo>
                    <a:pt x="765" y="201"/>
                  </a:lnTo>
                  <a:lnTo>
                    <a:pt x="193" y="201"/>
                  </a:lnTo>
                  <a:close/>
                  <a:moveTo>
                    <a:pt x="0" y="0"/>
                  </a:moveTo>
                  <a:lnTo>
                    <a:pt x="2327" y="0"/>
                  </a:lnTo>
                  <a:lnTo>
                    <a:pt x="2327" y="1700"/>
                  </a:lnTo>
                  <a:lnTo>
                    <a:pt x="0" y="170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1" name="Group 460"/>
          <p:cNvGrpSpPr>
            <a:grpSpLocks noChangeAspect="1"/>
          </p:cNvGrpSpPr>
          <p:nvPr/>
        </p:nvGrpSpPr>
        <p:grpSpPr>
          <a:xfrm>
            <a:off x="11078735" y="3089881"/>
            <a:ext cx="629292" cy="516842"/>
            <a:chOff x="2971050" y="2497678"/>
            <a:chExt cx="679160" cy="557798"/>
          </a:xfrm>
        </p:grpSpPr>
        <p:sp useBgFill="1">
          <p:nvSpPr>
            <p:cNvPr id="462" name="Freeform 27"/>
            <p:cNvSpPr>
              <a:spLocks/>
            </p:cNvSpPr>
            <p:nvPr/>
          </p:nvSpPr>
          <p:spPr bwMode="auto">
            <a:xfrm>
              <a:off x="2971050" y="2497678"/>
              <a:ext cx="679160" cy="557798"/>
            </a:xfrm>
            <a:custGeom>
              <a:avLst/>
              <a:gdLst>
                <a:gd name="T0" fmla="*/ 2668 w 2906"/>
                <a:gd name="T1" fmla="*/ 0 h 2394"/>
                <a:gd name="T2" fmla="*/ 2752 w 2906"/>
                <a:gd name="T3" fmla="*/ 13 h 2394"/>
                <a:gd name="T4" fmla="*/ 2822 w 2906"/>
                <a:gd name="T5" fmla="*/ 52 h 2394"/>
                <a:gd name="T6" fmla="*/ 2874 w 2906"/>
                <a:gd name="T7" fmla="*/ 110 h 2394"/>
                <a:gd name="T8" fmla="*/ 2903 w 2906"/>
                <a:gd name="T9" fmla="*/ 183 h 2394"/>
                <a:gd name="T10" fmla="*/ 2906 w 2906"/>
                <a:gd name="T11" fmla="*/ 1659 h 2394"/>
                <a:gd name="T12" fmla="*/ 2892 w 2906"/>
                <a:gd name="T13" fmla="*/ 1736 h 2394"/>
                <a:gd name="T14" fmla="*/ 2851 w 2906"/>
                <a:gd name="T15" fmla="*/ 1802 h 2394"/>
                <a:gd name="T16" fmla="*/ 2788 w 2906"/>
                <a:gd name="T17" fmla="*/ 1851 h 2394"/>
                <a:gd name="T18" fmla="*/ 2710 w 2906"/>
                <a:gd name="T19" fmla="*/ 1878 h 2394"/>
                <a:gd name="T20" fmla="*/ 2006 w 2906"/>
                <a:gd name="T21" fmla="*/ 1881 h 2394"/>
                <a:gd name="T22" fmla="*/ 2009 w 2906"/>
                <a:gd name="T23" fmla="*/ 1972 h 2394"/>
                <a:gd name="T24" fmla="*/ 2074 w 2906"/>
                <a:gd name="T25" fmla="*/ 1976 h 2394"/>
                <a:gd name="T26" fmla="*/ 2137 w 2906"/>
                <a:gd name="T27" fmla="*/ 2001 h 2394"/>
                <a:gd name="T28" fmla="*/ 2187 w 2906"/>
                <a:gd name="T29" fmla="*/ 2047 h 2394"/>
                <a:gd name="T30" fmla="*/ 2221 w 2906"/>
                <a:gd name="T31" fmla="*/ 2107 h 2394"/>
                <a:gd name="T32" fmla="*/ 2232 w 2906"/>
                <a:gd name="T33" fmla="*/ 2180 h 2394"/>
                <a:gd name="T34" fmla="*/ 2229 w 2906"/>
                <a:gd name="T35" fmla="*/ 2251 h 2394"/>
                <a:gd name="T36" fmla="*/ 2206 w 2906"/>
                <a:gd name="T37" fmla="*/ 2300 h 2394"/>
                <a:gd name="T38" fmla="*/ 2165 w 2906"/>
                <a:gd name="T39" fmla="*/ 2332 h 2394"/>
                <a:gd name="T40" fmla="*/ 2112 w 2906"/>
                <a:gd name="T41" fmla="*/ 2344 h 2394"/>
                <a:gd name="T42" fmla="*/ 1153 w 2906"/>
                <a:gd name="T43" fmla="*/ 2341 h 2394"/>
                <a:gd name="T44" fmla="*/ 1104 w 2906"/>
                <a:gd name="T45" fmla="*/ 2314 h 2394"/>
                <a:gd name="T46" fmla="*/ 1067 w 2906"/>
                <a:gd name="T47" fmla="*/ 2321 h 2394"/>
                <a:gd name="T48" fmla="*/ 1019 w 2906"/>
                <a:gd name="T49" fmla="*/ 2366 h 2394"/>
                <a:gd name="T50" fmla="*/ 957 w 2906"/>
                <a:gd name="T51" fmla="*/ 2390 h 2394"/>
                <a:gd name="T52" fmla="*/ 183 w 2906"/>
                <a:gd name="T53" fmla="*/ 2394 h 2394"/>
                <a:gd name="T54" fmla="*/ 112 w 2906"/>
                <a:gd name="T55" fmla="*/ 2379 h 2394"/>
                <a:gd name="T56" fmla="*/ 53 w 2906"/>
                <a:gd name="T57" fmla="*/ 2341 h 2394"/>
                <a:gd name="T58" fmla="*/ 14 w 2906"/>
                <a:gd name="T59" fmla="*/ 2282 h 2394"/>
                <a:gd name="T60" fmla="*/ 0 w 2906"/>
                <a:gd name="T61" fmla="*/ 2210 h 2394"/>
                <a:gd name="T62" fmla="*/ 3 w 2906"/>
                <a:gd name="T63" fmla="*/ 832 h 2394"/>
                <a:gd name="T64" fmla="*/ 31 w 2906"/>
                <a:gd name="T65" fmla="*/ 767 h 2394"/>
                <a:gd name="T66" fmla="*/ 81 w 2906"/>
                <a:gd name="T67" fmla="*/ 717 h 2394"/>
                <a:gd name="T68" fmla="*/ 146 w 2906"/>
                <a:gd name="T69" fmla="*/ 689 h 2394"/>
                <a:gd name="T70" fmla="*/ 389 w 2906"/>
                <a:gd name="T71" fmla="*/ 686 h 2394"/>
                <a:gd name="T72" fmla="*/ 388 w 2906"/>
                <a:gd name="T73" fmla="*/ 222 h 2394"/>
                <a:gd name="T74" fmla="*/ 404 w 2906"/>
                <a:gd name="T75" fmla="*/ 145 h 2394"/>
                <a:gd name="T76" fmla="*/ 445 w 2906"/>
                <a:gd name="T77" fmla="*/ 79 h 2394"/>
                <a:gd name="T78" fmla="*/ 506 w 2906"/>
                <a:gd name="T79" fmla="*/ 30 h 2394"/>
                <a:gd name="T80" fmla="*/ 584 w 2906"/>
                <a:gd name="T81" fmla="*/ 4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06" h="2394">
                  <a:moveTo>
                    <a:pt x="627" y="0"/>
                  </a:moveTo>
                  <a:lnTo>
                    <a:pt x="2668" y="0"/>
                  </a:lnTo>
                  <a:lnTo>
                    <a:pt x="2710" y="4"/>
                  </a:lnTo>
                  <a:lnTo>
                    <a:pt x="2752" y="13"/>
                  </a:lnTo>
                  <a:lnTo>
                    <a:pt x="2788" y="30"/>
                  </a:lnTo>
                  <a:lnTo>
                    <a:pt x="2822" y="52"/>
                  </a:lnTo>
                  <a:lnTo>
                    <a:pt x="2851" y="79"/>
                  </a:lnTo>
                  <a:lnTo>
                    <a:pt x="2874" y="110"/>
                  </a:lnTo>
                  <a:lnTo>
                    <a:pt x="2892" y="145"/>
                  </a:lnTo>
                  <a:lnTo>
                    <a:pt x="2903" y="183"/>
                  </a:lnTo>
                  <a:lnTo>
                    <a:pt x="2906" y="222"/>
                  </a:lnTo>
                  <a:lnTo>
                    <a:pt x="2906" y="1659"/>
                  </a:lnTo>
                  <a:lnTo>
                    <a:pt x="2903" y="1699"/>
                  </a:lnTo>
                  <a:lnTo>
                    <a:pt x="2892" y="1736"/>
                  </a:lnTo>
                  <a:lnTo>
                    <a:pt x="2874" y="1771"/>
                  </a:lnTo>
                  <a:lnTo>
                    <a:pt x="2851" y="1802"/>
                  </a:lnTo>
                  <a:lnTo>
                    <a:pt x="2822" y="1828"/>
                  </a:lnTo>
                  <a:lnTo>
                    <a:pt x="2788" y="1851"/>
                  </a:lnTo>
                  <a:lnTo>
                    <a:pt x="2752" y="1867"/>
                  </a:lnTo>
                  <a:lnTo>
                    <a:pt x="2710" y="1878"/>
                  </a:lnTo>
                  <a:lnTo>
                    <a:pt x="2668" y="1881"/>
                  </a:lnTo>
                  <a:lnTo>
                    <a:pt x="2006" y="1881"/>
                  </a:lnTo>
                  <a:lnTo>
                    <a:pt x="2009" y="1909"/>
                  </a:lnTo>
                  <a:lnTo>
                    <a:pt x="2009" y="1972"/>
                  </a:lnTo>
                  <a:lnTo>
                    <a:pt x="2041" y="1972"/>
                  </a:lnTo>
                  <a:lnTo>
                    <a:pt x="2074" y="1976"/>
                  </a:lnTo>
                  <a:lnTo>
                    <a:pt x="2107" y="1985"/>
                  </a:lnTo>
                  <a:lnTo>
                    <a:pt x="2137" y="2001"/>
                  </a:lnTo>
                  <a:lnTo>
                    <a:pt x="2164" y="2022"/>
                  </a:lnTo>
                  <a:lnTo>
                    <a:pt x="2187" y="2047"/>
                  </a:lnTo>
                  <a:lnTo>
                    <a:pt x="2206" y="2076"/>
                  </a:lnTo>
                  <a:lnTo>
                    <a:pt x="2221" y="2107"/>
                  </a:lnTo>
                  <a:lnTo>
                    <a:pt x="2229" y="2143"/>
                  </a:lnTo>
                  <a:lnTo>
                    <a:pt x="2232" y="2180"/>
                  </a:lnTo>
                  <a:lnTo>
                    <a:pt x="2232" y="2225"/>
                  </a:lnTo>
                  <a:lnTo>
                    <a:pt x="2229" y="2251"/>
                  </a:lnTo>
                  <a:lnTo>
                    <a:pt x="2220" y="2277"/>
                  </a:lnTo>
                  <a:lnTo>
                    <a:pt x="2206" y="2300"/>
                  </a:lnTo>
                  <a:lnTo>
                    <a:pt x="2187" y="2318"/>
                  </a:lnTo>
                  <a:lnTo>
                    <a:pt x="2165" y="2332"/>
                  </a:lnTo>
                  <a:lnTo>
                    <a:pt x="2140" y="2341"/>
                  </a:lnTo>
                  <a:lnTo>
                    <a:pt x="2112" y="2344"/>
                  </a:lnTo>
                  <a:lnTo>
                    <a:pt x="1182" y="2344"/>
                  </a:lnTo>
                  <a:lnTo>
                    <a:pt x="1153" y="2341"/>
                  </a:lnTo>
                  <a:lnTo>
                    <a:pt x="1127" y="2330"/>
                  </a:lnTo>
                  <a:lnTo>
                    <a:pt x="1104" y="2314"/>
                  </a:lnTo>
                  <a:lnTo>
                    <a:pt x="1085" y="2294"/>
                  </a:lnTo>
                  <a:lnTo>
                    <a:pt x="1067" y="2321"/>
                  </a:lnTo>
                  <a:lnTo>
                    <a:pt x="1046" y="2347"/>
                  </a:lnTo>
                  <a:lnTo>
                    <a:pt x="1019" y="2366"/>
                  </a:lnTo>
                  <a:lnTo>
                    <a:pt x="990" y="2382"/>
                  </a:lnTo>
                  <a:lnTo>
                    <a:pt x="957" y="2390"/>
                  </a:lnTo>
                  <a:lnTo>
                    <a:pt x="922" y="2394"/>
                  </a:lnTo>
                  <a:lnTo>
                    <a:pt x="183" y="2394"/>
                  </a:lnTo>
                  <a:lnTo>
                    <a:pt x="146" y="2390"/>
                  </a:lnTo>
                  <a:lnTo>
                    <a:pt x="112" y="2379"/>
                  </a:lnTo>
                  <a:lnTo>
                    <a:pt x="81" y="2363"/>
                  </a:lnTo>
                  <a:lnTo>
                    <a:pt x="53" y="2341"/>
                  </a:lnTo>
                  <a:lnTo>
                    <a:pt x="31" y="2313"/>
                  </a:lnTo>
                  <a:lnTo>
                    <a:pt x="14" y="2282"/>
                  </a:lnTo>
                  <a:lnTo>
                    <a:pt x="3" y="2248"/>
                  </a:lnTo>
                  <a:lnTo>
                    <a:pt x="0" y="2210"/>
                  </a:lnTo>
                  <a:lnTo>
                    <a:pt x="0" y="869"/>
                  </a:lnTo>
                  <a:lnTo>
                    <a:pt x="3" y="832"/>
                  </a:lnTo>
                  <a:lnTo>
                    <a:pt x="14" y="798"/>
                  </a:lnTo>
                  <a:lnTo>
                    <a:pt x="31" y="767"/>
                  </a:lnTo>
                  <a:lnTo>
                    <a:pt x="53" y="739"/>
                  </a:lnTo>
                  <a:lnTo>
                    <a:pt x="81" y="717"/>
                  </a:lnTo>
                  <a:lnTo>
                    <a:pt x="112" y="700"/>
                  </a:lnTo>
                  <a:lnTo>
                    <a:pt x="146" y="689"/>
                  </a:lnTo>
                  <a:lnTo>
                    <a:pt x="183" y="686"/>
                  </a:lnTo>
                  <a:lnTo>
                    <a:pt x="389" y="686"/>
                  </a:lnTo>
                  <a:lnTo>
                    <a:pt x="388" y="682"/>
                  </a:lnTo>
                  <a:lnTo>
                    <a:pt x="388" y="222"/>
                  </a:lnTo>
                  <a:lnTo>
                    <a:pt x="393" y="183"/>
                  </a:lnTo>
                  <a:lnTo>
                    <a:pt x="404" y="145"/>
                  </a:lnTo>
                  <a:lnTo>
                    <a:pt x="420" y="110"/>
                  </a:lnTo>
                  <a:lnTo>
                    <a:pt x="445" y="79"/>
                  </a:lnTo>
                  <a:lnTo>
                    <a:pt x="474" y="52"/>
                  </a:lnTo>
                  <a:lnTo>
                    <a:pt x="506" y="30"/>
                  </a:lnTo>
                  <a:lnTo>
                    <a:pt x="544" y="13"/>
                  </a:lnTo>
                  <a:lnTo>
                    <a:pt x="584" y="4"/>
                  </a:lnTo>
                  <a:lnTo>
                    <a:pt x="627"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28"/>
            <p:cNvSpPr>
              <a:spLocks noEditPoints="1"/>
            </p:cNvSpPr>
            <p:nvPr/>
          </p:nvSpPr>
          <p:spPr bwMode="auto">
            <a:xfrm>
              <a:off x="2999057" y="2685556"/>
              <a:ext cx="203048" cy="341914"/>
            </a:xfrm>
            <a:custGeom>
              <a:avLst/>
              <a:gdLst>
                <a:gd name="T0" fmla="*/ 542 w 867"/>
                <a:gd name="T1" fmla="*/ 1114 h 1469"/>
                <a:gd name="T2" fmla="*/ 501 w 867"/>
                <a:gd name="T3" fmla="*/ 1133 h 1469"/>
                <a:gd name="T4" fmla="*/ 472 w 867"/>
                <a:gd name="T5" fmla="*/ 1169 h 1469"/>
                <a:gd name="T6" fmla="*/ 461 w 867"/>
                <a:gd name="T7" fmla="*/ 1215 h 1469"/>
                <a:gd name="T8" fmla="*/ 472 w 867"/>
                <a:gd name="T9" fmla="*/ 1263 h 1469"/>
                <a:gd name="T10" fmla="*/ 501 w 867"/>
                <a:gd name="T11" fmla="*/ 1299 h 1469"/>
                <a:gd name="T12" fmla="*/ 542 w 867"/>
                <a:gd name="T13" fmla="*/ 1318 h 1469"/>
                <a:gd name="T14" fmla="*/ 590 w 867"/>
                <a:gd name="T15" fmla="*/ 1318 h 1469"/>
                <a:gd name="T16" fmla="*/ 633 w 867"/>
                <a:gd name="T17" fmla="*/ 1299 h 1469"/>
                <a:gd name="T18" fmla="*/ 662 w 867"/>
                <a:gd name="T19" fmla="*/ 1263 h 1469"/>
                <a:gd name="T20" fmla="*/ 673 w 867"/>
                <a:gd name="T21" fmla="*/ 1215 h 1469"/>
                <a:gd name="T22" fmla="*/ 662 w 867"/>
                <a:gd name="T23" fmla="*/ 1169 h 1469"/>
                <a:gd name="T24" fmla="*/ 633 w 867"/>
                <a:gd name="T25" fmla="*/ 1133 h 1469"/>
                <a:gd name="T26" fmla="*/ 590 w 867"/>
                <a:gd name="T27" fmla="*/ 1114 h 1469"/>
                <a:gd name="T28" fmla="*/ 185 w 867"/>
                <a:gd name="T29" fmla="*/ 783 h 1469"/>
                <a:gd name="T30" fmla="*/ 685 w 867"/>
                <a:gd name="T31" fmla="*/ 931 h 1469"/>
                <a:gd name="T32" fmla="*/ 185 w 867"/>
                <a:gd name="T33" fmla="*/ 783 h 1469"/>
                <a:gd name="T34" fmla="*/ 185 w 867"/>
                <a:gd name="T35" fmla="*/ 651 h 1469"/>
                <a:gd name="T36" fmla="*/ 685 w 867"/>
                <a:gd name="T37" fmla="*/ 501 h 1469"/>
                <a:gd name="T38" fmla="*/ 185 w 867"/>
                <a:gd name="T39" fmla="*/ 220 h 1469"/>
                <a:gd name="T40" fmla="*/ 685 w 867"/>
                <a:gd name="T41" fmla="*/ 369 h 1469"/>
                <a:gd name="T42" fmla="*/ 185 w 867"/>
                <a:gd name="T43" fmla="*/ 220 h 1469"/>
                <a:gd name="T44" fmla="*/ 803 w 867"/>
                <a:gd name="T45" fmla="*/ 0 h 1469"/>
                <a:gd name="T46" fmla="*/ 841 w 867"/>
                <a:gd name="T47" fmla="*/ 12 h 1469"/>
                <a:gd name="T48" fmla="*/ 864 w 867"/>
                <a:gd name="T49" fmla="*/ 44 h 1469"/>
                <a:gd name="T50" fmla="*/ 867 w 867"/>
                <a:gd name="T51" fmla="*/ 1405 h 1469"/>
                <a:gd name="T52" fmla="*/ 855 w 867"/>
                <a:gd name="T53" fmla="*/ 1444 h 1469"/>
                <a:gd name="T54" fmla="*/ 824 w 867"/>
                <a:gd name="T55" fmla="*/ 1466 h 1469"/>
                <a:gd name="T56" fmla="*/ 64 w 867"/>
                <a:gd name="T57" fmla="*/ 1469 h 1469"/>
                <a:gd name="T58" fmla="*/ 26 w 867"/>
                <a:gd name="T59" fmla="*/ 1457 h 1469"/>
                <a:gd name="T60" fmla="*/ 3 w 867"/>
                <a:gd name="T61" fmla="*/ 1426 h 1469"/>
                <a:gd name="T62" fmla="*/ 0 w 867"/>
                <a:gd name="T63" fmla="*/ 64 h 1469"/>
                <a:gd name="T64" fmla="*/ 12 w 867"/>
                <a:gd name="T65" fmla="*/ 26 h 1469"/>
                <a:gd name="T66" fmla="*/ 44 w 867"/>
                <a:gd name="T67" fmla="*/ 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7" h="1469">
                  <a:moveTo>
                    <a:pt x="566" y="1110"/>
                  </a:moveTo>
                  <a:lnTo>
                    <a:pt x="542" y="1114"/>
                  </a:lnTo>
                  <a:lnTo>
                    <a:pt x="520" y="1121"/>
                  </a:lnTo>
                  <a:lnTo>
                    <a:pt x="501" y="1133"/>
                  </a:lnTo>
                  <a:lnTo>
                    <a:pt x="484" y="1150"/>
                  </a:lnTo>
                  <a:lnTo>
                    <a:pt x="472" y="1169"/>
                  </a:lnTo>
                  <a:lnTo>
                    <a:pt x="463" y="1191"/>
                  </a:lnTo>
                  <a:lnTo>
                    <a:pt x="461" y="1215"/>
                  </a:lnTo>
                  <a:lnTo>
                    <a:pt x="463" y="1240"/>
                  </a:lnTo>
                  <a:lnTo>
                    <a:pt x="472" y="1263"/>
                  </a:lnTo>
                  <a:lnTo>
                    <a:pt x="484" y="1282"/>
                  </a:lnTo>
                  <a:lnTo>
                    <a:pt x="501" y="1299"/>
                  </a:lnTo>
                  <a:lnTo>
                    <a:pt x="520" y="1311"/>
                  </a:lnTo>
                  <a:lnTo>
                    <a:pt x="542" y="1318"/>
                  </a:lnTo>
                  <a:lnTo>
                    <a:pt x="566" y="1322"/>
                  </a:lnTo>
                  <a:lnTo>
                    <a:pt x="590" y="1318"/>
                  </a:lnTo>
                  <a:lnTo>
                    <a:pt x="613" y="1311"/>
                  </a:lnTo>
                  <a:lnTo>
                    <a:pt x="633" y="1299"/>
                  </a:lnTo>
                  <a:lnTo>
                    <a:pt x="648" y="1282"/>
                  </a:lnTo>
                  <a:lnTo>
                    <a:pt x="662" y="1263"/>
                  </a:lnTo>
                  <a:lnTo>
                    <a:pt x="669" y="1240"/>
                  </a:lnTo>
                  <a:lnTo>
                    <a:pt x="673" y="1215"/>
                  </a:lnTo>
                  <a:lnTo>
                    <a:pt x="669" y="1191"/>
                  </a:lnTo>
                  <a:lnTo>
                    <a:pt x="662" y="1169"/>
                  </a:lnTo>
                  <a:lnTo>
                    <a:pt x="648" y="1150"/>
                  </a:lnTo>
                  <a:lnTo>
                    <a:pt x="633" y="1133"/>
                  </a:lnTo>
                  <a:lnTo>
                    <a:pt x="613" y="1121"/>
                  </a:lnTo>
                  <a:lnTo>
                    <a:pt x="590" y="1114"/>
                  </a:lnTo>
                  <a:lnTo>
                    <a:pt x="566" y="1110"/>
                  </a:lnTo>
                  <a:close/>
                  <a:moveTo>
                    <a:pt x="185" y="783"/>
                  </a:moveTo>
                  <a:lnTo>
                    <a:pt x="185" y="931"/>
                  </a:lnTo>
                  <a:lnTo>
                    <a:pt x="685" y="931"/>
                  </a:lnTo>
                  <a:lnTo>
                    <a:pt x="685" y="783"/>
                  </a:lnTo>
                  <a:lnTo>
                    <a:pt x="185" y="783"/>
                  </a:lnTo>
                  <a:close/>
                  <a:moveTo>
                    <a:pt x="185" y="501"/>
                  </a:moveTo>
                  <a:lnTo>
                    <a:pt x="185" y="651"/>
                  </a:lnTo>
                  <a:lnTo>
                    <a:pt x="685" y="651"/>
                  </a:lnTo>
                  <a:lnTo>
                    <a:pt x="685" y="501"/>
                  </a:lnTo>
                  <a:lnTo>
                    <a:pt x="185" y="501"/>
                  </a:lnTo>
                  <a:close/>
                  <a:moveTo>
                    <a:pt x="185" y="220"/>
                  </a:moveTo>
                  <a:lnTo>
                    <a:pt x="185" y="369"/>
                  </a:lnTo>
                  <a:lnTo>
                    <a:pt x="685" y="369"/>
                  </a:lnTo>
                  <a:lnTo>
                    <a:pt x="685" y="220"/>
                  </a:lnTo>
                  <a:lnTo>
                    <a:pt x="185" y="220"/>
                  </a:lnTo>
                  <a:close/>
                  <a:moveTo>
                    <a:pt x="64" y="0"/>
                  </a:moveTo>
                  <a:lnTo>
                    <a:pt x="803" y="0"/>
                  </a:lnTo>
                  <a:lnTo>
                    <a:pt x="824" y="3"/>
                  </a:lnTo>
                  <a:lnTo>
                    <a:pt x="841" y="12"/>
                  </a:lnTo>
                  <a:lnTo>
                    <a:pt x="855" y="26"/>
                  </a:lnTo>
                  <a:lnTo>
                    <a:pt x="864" y="44"/>
                  </a:lnTo>
                  <a:lnTo>
                    <a:pt x="867" y="64"/>
                  </a:lnTo>
                  <a:lnTo>
                    <a:pt x="867" y="1405"/>
                  </a:lnTo>
                  <a:lnTo>
                    <a:pt x="864" y="1426"/>
                  </a:lnTo>
                  <a:lnTo>
                    <a:pt x="855" y="1444"/>
                  </a:lnTo>
                  <a:lnTo>
                    <a:pt x="841" y="1457"/>
                  </a:lnTo>
                  <a:lnTo>
                    <a:pt x="824" y="1466"/>
                  </a:lnTo>
                  <a:lnTo>
                    <a:pt x="803" y="1469"/>
                  </a:lnTo>
                  <a:lnTo>
                    <a:pt x="64" y="1469"/>
                  </a:lnTo>
                  <a:lnTo>
                    <a:pt x="44" y="1466"/>
                  </a:lnTo>
                  <a:lnTo>
                    <a:pt x="26" y="1457"/>
                  </a:lnTo>
                  <a:lnTo>
                    <a:pt x="12" y="1444"/>
                  </a:lnTo>
                  <a:lnTo>
                    <a:pt x="3" y="1426"/>
                  </a:lnTo>
                  <a:lnTo>
                    <a:pt x="0" y="1405"/>
                  </a:lnTo>
                  <a:lnTo>
                    <a:pt x="0" y="64"/>
                  </a:lnTo>
                  <a:lnTo>
                    <a:pt x="3" y="44"/>
                  </a:lnTo>
                  <a:lnTo>
                    <a:pt x="12" y="26"/>
                  </a:lnTo>
                  <a:lnTo>
                    <a:pt x="26" y="12"/>
                  </a:lnTo>
                  <a:lnTo>
                    <a:pt x="44" y="3"/>
                  </a:lnTo>
                  <a:lnTo>
                    <a:pt x="6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29"/>
            <p:cNvSpPr>
              <a:spLocks noEditPoints="1"/>
            </p:cNvSpPr>
            <p:nvPr/>
          </p:nvSpPr>
          <p:spPr bwMode="auto">
            <a:xfrm>
              <a:off x="3090078" y="2525685"/>
              <a:ext cx="532125" cy="491283"/>
            </a:xfrm>
            <a:custGeom>
              <a:avLst/>
              <a:gdLst>
                <a:gd name="T0" fmla="*/ 901 w 2280"/>
                <a:gd name="T1" fmla="*/ 1789 h 2105"/>
                <a:gd name="T2" fmla="*/ 1382 w 2280"/>
                <a:gd name="T3" fmla="*/ 1789 h 2105"/>
                <a:gd name="T4" fmla="*/ 1382 w 2280"/>
                <a:gd name="T5" fmla="*/ 1972 h 2105"/>
                <a:gd name="T6" fmla="*/ 1534 w 2280"/>
                <a:gd name="T7" fmla="*/ 1972 h 2105"/>
                <a:gd name="T8" fmla="*/ 1553 w 2280"/>
                <a:gd name="T9" fmla="*/ 1975 h 2105"/>
                <a:gd name="T10" fmla="*/ 1570 w 2280"/>
                <a:gd name="T11" fmla="*/ 1984 h 2105"/>
                <a:gd name="T12" fmla="*/ 1584 w 2280"/>
                <a:gd name="T13" fmla="*/ 1998 h 2105"/>
                <a:gd name="T14" fmla="*/ 1595 w 2280"/>
                <a:gd name="T15" fmla="*/ 2015 h 2105"/>
                <a:gd name="T16" fmla="*/ 1603 w 2280"/>
                <a:gd name="T17" fmla="*/ 2037 h 2105"/>
                <a:gd name="T18" fmla="*/ 1605 w 2280"/>
                <a:gd name="T19" fmla="*/ 2060 h 2105"/>
                <a:gd name="T20" fmla="*/ 1605 w 2280"/>
                <a:gd name="T21" fmla="*/ 2105 h 2105"/>
                <a:gd name="T22" fmla="*/ 675 w 2280"/>
                <a:gd name="T23" fmla="*/ 2105 h 2105"/>
                <a:gd name="T24" fmla="*/ 675 w 2280"/>
                <a:gd name="T25" fmla="*/ 2060 h 2105"/>
                <a:gd name="T26" fmla="*/ 678 w 2280"/>
                <a:gd name="T27" fmla="*/ 2037 h 2105"/>
                <a:gd name="T28" fmla="*/ 685 w 2280"/>
                <a:gd name="T29" fmla="*/ 2015 h 2105"/>
                <a:gd name="T30" fmla="*/ 697 w 2280"/>
                <a:gd name="T31" fmla="*/ 1998 h 2105"/>
                <a:gd name="T32" fmla="*/ 711 w 2280"/>
                <a:gd name="T33" fmla="*/ 1984 h 2105"/>
                <a:gd name="T34" fmla="*/ 728 w 2280"/>
                <a:gd name="T35" fmla="*/ 1975 h 2105"/>
                <a:gd name="T36" fmla="*/ 748 w 2280"/>
                <a:gd name="T37" fmla="*/ 1972 h 2105"/>
                <a:gd name="T38" fmla="*/ 901 w 2280"/>
                <a:gd name="T39" fmla="*/ 1972 h 2105"/>
                <a:gd name="T40" fmla="*/ 901 w 2280"/>
                <a:gd name="T41" fmla="*/ 1789 h 2105"/>
                <a:gd name="T42" fmla="*/ 120 w 2280"/>
                <a:gd name="T43" fmla="*/ 0 h 2105"/>
                <a:gd name="T44" fmla="*/ 2161 w 2280"/>
                <a:gd name="T45" fmla="*/ 0 h 2105"/>
                <a:gd name="T46" fmla="*/ 2189 w 2280"/>
                <a:gd name="T47" fmla="*/ 2 h 2105"/>
                <a:gd name="T48" fmla="*/ 2213 w 2280"/>
                <a:gd name="T49" fmla="*/ 9 h 2105"/>
                <a:gd name="T50" fmla="*/ 2235 w 2280"/>
                <a:gd name="T51" fmla="*/ 21 h 2105"/>
                <a:gd name="T52" fmla="*/ 2254 w 2280"/>
                <a:gd name="T53" fmla="*/ 38 h 2105"/>
                <a:gd name="T54" fmla="*/ 2268 w 2280"/>
                <a:gd name="T55" fmla="*/ 57 h 2105"/>
                <a:gd name="T56" fmla="*/ 2277 w 2280"/>
                <a:gd name="T57" fmla="*/ 78 h 2105"/>
                <a:gd name="T58" fmla="*/ 2280 w 2280"/>
                <a:gd name="T59" fmla="*/ 102 h 2105"/>
                <a:gd name="T60" fmla="*/ 2280 w 2280"/>
                <a:gd name="T61" fmla="*/ 1539 h 2105"/>
                <a:gd name="T62" fmla="*/ 2277 w 2280"/>
                <a:gd name="T63" fmla="*/ 1562 h 2105"/>
                <a:gd name="T64" fmla="*/ 2268 w 2280"/>
                <a:gd name="T65" fmla="*/ 1584 h 2105"/>
                <a:gd name="T66" fmla="*/ 2254 w 2280"/>
                <a:gd name="T67" fmla="*/ 1603 h 2105"/>
                <a:gd name="T68" fmla="*/ 2235 w 2280"/>
                <a:gd name="T69" fmla="*/ 1619 h 2105"/>
                <a:gd name="T70" fmla="*/ 2213 w 2280"/>
                <a:gd name="T71" fmla="*/ 1631 h 2105"/>
                <a:gd name="T72" fmla="*/ 2189 w 2280"/>
                <a:gd name="T73" fmla="*/ 1639 h 2105"/>
                <a:gd name="T74" fmla="*/ 2161 w 2280"/>
                <a:gd name="T75" fmla="*/ 1642 h 2105"/>
                <a:gd name="T76" fmla="*/ 603 w 2280"/>
                <a:gd name="T77" fmla="*/ 1642 h 2105"/>
                <a:gd name="T78" fmla="*/ 603 w 2280"/>
                <a:gd name="T79" fmla="*/ 1355 h 2105"/>
                <a:gd name="T80" fmla="*/ 2084 w 2280"/>
                <a:gd name="T81" fmla="*/ 1355 h 2105"/>
                <a:gd name="T82" fmla="*/ 2084 w 2280"/>
                <a:gd name="T83" fmla="*/ 192 h 2105"/>
                <a:gd name="T84" fmla="*/ 190 w 2280"/>
                <a:gd name="T85" fmla="*/ 192 h 2105"/>
                <a:gd name="T86" fmla="*/ 190 w 2280"/>
                <a:gd name="T87" fmla="*/ 562 h 2105"/>
                <a:gd name="T88" fmla="*/ 0 w 2280"/>
                <a:gd name="T89" fmla="*/ 562 h 2105"/>
                <a:gd name="T90" fmla="*/ 0 w 2280"/>
                <a:gd name="T91" fmla="*/ 102 h 2105"/>
                <a:gd name="T92" fmla="*/ 4 w 2280"/>
                <a:gd name="T93" fmla="*/ 78 h 2105"/>
                <a:gd name="T94" fmla="*/ 13 w 2280"/>
                <a:gd name="T95" fmla="*/ 57 h 2105"/>
                <a:gd name="T96" fmla="*/ 27 w 2280"/>
                <a:gd name="T97" fmla="*/ 38 h 2105"/>
                <a:gd name="T98" fmla="*/ 45 w 2280"/>
                <a:gd name="T99" fmla="*/ 21 h 2105"/>
                <a:gd name="T100" fmla="*/ 67 w 2280"/>
                <a:gd name="T101" fmla="*/ 9 h 2105"/>
                <a:gd name="T102" fmla="*/ 92 w 2280"/>
                <a:gd name="T103" fmla="*/ 2 h 2105"/>
                <a:gd name="T104" fmla="*/ 120 w 2280"/>
                <a:gd name="T105" fmla="*/ 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0" h="2105">
                  <a:moveTo>
                    <a:pt x="901" y="1789"/>
                  </a:moveTo>
                  <a:lnTo>
                    <a:pt x="1382" y="1789"/>
                  </a:lnTo>
                  <a:lnTo>
                    <a:pt x="1382" y="1972"/>
                  </a:lnTo>
                  <a:lnTo>
                    <a:pt x="1534" y="1972"/>
                  </a:lnTo>
                  <a:lnTo>
                    <a:pt x="1553" y="1975"/>
                  </a:lnTo>
                  <a:lnTo>
                    <a:pt x="1570" y="1984"/>
                  </a:lnTo>
                  <a:lnTo>
                    <a:pt x="1584" y="1998"/>
                  </a:lnTo>
                  <a:lnTo>
                    <a:pt x="1595" y="2015"/>
                  </a:lnTo>
                  <a:lnTo>
                    <a:pt x="1603" y="2037"/>
                  </a:lnTo>
                  <a:lnTo>
                    <a:pt x="1605" y="2060"/>
                  </a:lnTo>
                  <a:lnTo>
                    <a:pt x="1605" y="2105"/>
                  </a:lnTo>
                  <a:lnTo>
                    <a:pt x="675" y="2105"/>
                  </a:lnTo>
                  <a:lnTo>
                    <a:pt x="675" y="2060"/>
                  </a:lnTo>
                  <a:lnTo>
                    <a:pt x="678" y="2037"/>
                  </a:lnTo>
                  <a:lnTo>
                    <a:pt x="685" y="2015"/>
                  </a:lnTo>
                  <a:lnTo>
                    <a:pt x="697" y="1998"/>
                  </a:lnTo>
                  <a:lnTo>
                    <a:pt x="711" y="1984"/>
                  </a:lnTo>
                  <a:lnTo>
                    <a:pt x="728" y="1975"/>
                  </a:lnTo>
                  <a:lnTo>
                    <a:pt x="748" y="1972"/>
                  </a:lnTo>
                  <a:lnTo>
                    <a:pt x="901" y="1972"/>
                  </a:lnTo>
                  <a:lnTo>
                    <a:pt x="901" y="1789"/>
                  </a:lnTo>
                  <a:close/>
                  <a:moveTo>
                    <a:pt x="120" y="0"/>
                  </a:moveTo>
                  <a:lnTo>
                    <a:pt x="2161" y="0"/>
                  </a:lnTo>
                  <a:lnTo>
                    <a:pt x="2189" y="2"/>
                  </a:lnTo>
                  <a:lnTo>
                    <a:pt x="2213" y="9"/>
                  </a:lnTo>
                  <a:lnTo>
                    <a:pt x="2235" y="21"/>
                  </a:lnTo>
                  <a:lnTo>
                    <a:pt x="2254" y="38"/>
                  </a:lnTo>
                  <a:lnTo>
                    <a:pt x="2268" y="57"/>
                  </a:lnTo>
                  <a:lnTo>
                    <a:pt x="2277" y="78"/>
                  </a:lnTo>
                  <a:lnTo>
                    <a:pt x="2280" y="102"/>
                  </a:lnTo>
                  <a:lnTo>
                    <a:pt x="2280" y="1539"/>
                  </a:lnTo>
                  <a:lnTo>
                    <a:pt x="2277" y="1562"/>
                  </a:lnTo>
                  <a:lnTo>
                    <a:pt x="2268" y="1584"/>
                  </a:lnTo>
                  <a:lnTo>
                    <a:pt x="2254" y="1603"/>
                  </a:lnTo>
                  <a:lnTo>
                    <a:pt x="2235" y="1619"/>
                  </a:lnTo>
                  <a:lnTo>
                    <a:pt x="2213" y="1631"/>
                  </a:lnTo>
                  <a:lnTo>
                    <a:pt x="2189" y="1639"/>
                  </a:lnTo>
                  <a:lnTo>
                    <a:pt x="2161" y="1642"/>
                  </a:lnTo>
                  <a:lnTo>
                    <a:pt x="603" y="1642"/>
                  </a:lnTo>
                  <a:lnTo>
                    <a:pt x="603" y="1355"/>
                  </a:lnTo>
                  <a:lnTo>
                    <a:pt x="2084" y="1355"/>
                  </a:lnTo>
                  <a:lnTo>
                    <a:pt x="2084" y="192"/>
                  </a:lnTo>
                  <a:lnTo>
                    <a:pt x="190" y="192"/>
                  </a:lnTo>
                  <a:lnTo>
                    <a:pt x="190" y="562"/>
                  </a:lnTo>
                  <a:lnTo>
                    <a:pt x="0" y="562"/>
                  </a:lnTo>
                  <a:lnTo>
                    <a:pt x="0" y="102"/>
                  </a:lnTo>
                  <a:lnTo>
                    <a:pt x="4" y="78"/>
                  </a:lnTo>
                  <a:lnTo>
                    <a:pt x="13" y="57"/>
                  </a:lnTo>
                  <a:lnTo>
                    <a:pt x="27" y="38"/>
                  </a:lnTo>
                  <a:lnTo>
                    <a:pt x="45" y="21"/>
                  </a:lnTo>
                  <a:lnTo>
                    <a:pt x="67" y="9"/>
                  </a:lnTo>
                  <a:lnTo>
                    <a:pt x="92" y="2"/>
                  </a:lnTo>
                  <a:lnTo>
                    <a:pt x="120"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5" name="Group 464"/>
          <p:cNvGrpSpPr>
            <a:grpSpLocks noChangeAspect="1"/>
          </p:cNvGrpSpPr>
          <p:nvPr/>
        </p:nvGrpSpPr>
        <p:grpSpPr>
          <a:xfrm>
            <a:off x="11141836" y="5083359"/>
            <a:ext cx="627870" cy="512992"/>
            <a:chOff x="12383184" y="2379853"/>
            <a:chExt cx="739841" cy="604476"/>
          </a:xfrm>
        </p:grpSpPr>
        <p:sp useBgFill="1">
          <p:nvSpPr>
            <p:cNvPr id="466" name="Freeform 79"/>
            <p:cNvSpPr>
              <a:spLocks/>
            </p:cNvSpPr>
            <p:nvPr/>
          </p:nvSpPr>
          <p:spPr bwMode="auto">
            <a:xfrm>
              <a:off x="12383184" y="2379853"/>
              <a:ext cx="739841" cy="604476"/>
            </a:xfrm>
            <a:custGeom>
              <a:avLst/>
              <a:gdLst>
                <a:gd name="T0" fmla="*/ 2925 w 3170"/>
                <a:gd name="T1" fmla="*/ 0 h 2592"/>
                <a:gd name="T2" fmla="*/ 3002 w 3170"/>
                <a:gd name="T3" fmla="*/ 12 h 2592"/>
                <a:gd name="T4" fmla="*/ 3070 w 3170"/>
                <a:gd name="T5" fmla="*/ 47 h 2592"/>
                <a:gd name="T6" fmla="*/ 3123 w 3170"/>
                <a:gd name="T7" fmla="*/ 100 h 2592"/>
                <a:gd name="T8" fmla="*/ 3157 w 3170"/>
                <a:gd name="T9" fmla="*/ 168 h 2592"/>
                <a:gd name="T10" fmla="*/ 3170 w 3170"/>
                <a:gd name="T11" fmla="*/ 245 h 2592"/>
                <a:gd name="T12" fmla="*/ 3166 w 3170"/>
                <a:gd name="T13" fmla="*/ 1940 h 2592"/>
                <a:gd name="T14" fmla="*/ 3142 w 3170"/>
                <a:gd name="T15" fmla="*/ 2013 h 2592"/>
                <a:gd name="T16" fmla="*/ 3098 w 3170"/>
                <a:gd name="T17" fmla="*/ 2073 h 2592"/>
                <a:gd name="T18" fmla="*/ 3037 w 3170"/>
                <a:gd name="T19" fmla="*/ 2118 h 2592"/>
                <a:gd name="T20" fmla="*/ 2965 w 3170"/>
                <a:gd name="T21" fmla="*/ 2142 h 2592"/>
                <a:gd name="T22" fmla="*/ 1400 w 3170"/>
                <a:gd name="T23" fmla="*/ 2146 h 2592"/>
                <a:gd name="T24" fmla="*/ 1392 w 3170"/>
                <a:gd name="T25" fmla="*/ 2145 h 2592"/>
                <a:gd name="T26" fmla="*/ 1389 w 3170"/>
                <a:gd name="T27" fmla="*/ 2387 h 2592"/>
                <a:gd name="T28" fmla="*/ 1365 w 3170"/>
                <a:gd name="T29" fmla="*/ 2460 h 2592"/>
                <a:gd name="T30" fmla="*/ 1320 w 3170"/>
                <a:gd name="T31" fmla="*/ 2521 h 2592"/>
                <a:gd name="T32" fmla="*/ 1260 w 3170"/>
                <a:gd name="T33" fmla="*/ 2566 h 2592"/>
                <a:gd name="T34" fmla="*/ 1186 w 3170"/>
                <a:gd name="T35" fmla="*/ 2590 h 2592"/>
                <a:gd name="T36" fmla="*/ 245 w 3170"/>
                <a:gd name="T37" fmla="*/ 2592 h 2592"/>
                <a:gd name="T38" fmla="*/ 168 w 3170"/>
                <a:gd name="T39" fmla="*/ 2580 h 2592"/>
                <a:gd name="T40" fmla="*/ 100 w 3170"/>
                <a:gd name="T41" fmla="*/ 2545 h 2592"/>
                <a:gd name="T42" fmla="*/ 47 w 3170"/>
                <a:gd name="T43" fmla="*/ 2492 h 2592"/>
                <a:gd name="T44" fmla="*/ 13 w 3170"/>
                <a:gd name="T45" fmla="*/ 2424 h 2592"/>
                <a:gd name="T46" fmla="*/ 0 w 3170"/>
                <a:gd name="T47" fmla="*/ 2347 h 2592"/>
                <a:gd name="T48" fmla="*/ 4 w 3170"/>
                <a:gd name="T49" fmla="*/ 652 h 2592"/>
                <a:gd name="T50" fmla="*/ 28 w 3170"/>
                <a:gd name="T51" fmla="*/ 579 h 2592"/>
                <a:gd name="T52" fmla="*/ 72 w 3170"/>
                <a:gd name="T53" fmla="*/ 519 h 2592"/>
                <a:gd name="T54" fmla="*/ 133 w 3170"/>
                <a:gd name="T55" fmla="*/ 474 h 2592"/>
                <a:gd name="T56" fmla="*/ 205 w 3170"/>
                <a:gd name="T57" fmla="*/ 450 h 2592"/>
                <a:gd name="T58" fmla="*/ 713 w 3170"/>
                <a:gd name="T59" fmla="*/ 446 h 2592"/>
                <a:gd name="T60" fmla="*/ 717 w 3170"/>
                <a:gd name="T61" fmla="*/ 205 h 2592"/>
                <a:gd name="T62" fmla="*/ 741 w 3170"/>
                <a:gd name="T63" fmla="*/ 133 h 2592"/>
                <a:gd name="T64" fmla="*/ 786 w 3170"/>
                <a:gd name="T65" fmla="*/ 71 h 2592"/>
                <a:gd name="T66" fmla="*/ 846 w 3170"/>
                <a:gd name="T67" fmla="*/ 26 h 2592"/>
                <a:gd name="T68" fmla="*/ 919 w 3170"/>
                <a:gd name="T69" fmla="*/ 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0" h="2592">
                  <a:moveTo>
                    <a:pt x="959" y="0"/>
                  </a:moveTo>
                  <a:lnTo>
                    <a:pt x="2925" y="0"/>
                  </a:lnTo>
                  <a:lnTo>
                    <a:pt x="2965" y="2"/>
                  </a:lnTo>
                  <a:lnTo>
                    <a:pt x="3002" y="12"/>
                  </a:lnTo>
                  <a:lnTo>
                    <a:pt x="3037" y="26"/>
                  </a:lnTo>
                  <a:lnTo>
                    <a:pt x="3070" y="47"/>
                  </a:lnTo>
                  <a:lnTo>
                    <a:pt x="3098" y="71"/>
                  </a:lnTo>
                  <a:lnTo>
                    <a:pt x="3123" y="100"/>
                  </a:lnTo>
                  <a:lnTo>
                    <a:pt x="3142" y="133"/>
                  </a:lnTo>
                  <a:lnTo>
                    <a:pt x="3157" y="168"/>
                  </a:lnTo>
                  <a:lnTo>
                    <a:pt x="3166" y="205"/>
                  </a:lnTo>
                  <a:lnTo>
                    <a:pt x="3170" y="245"/>
                  </a:lnTo>
                  <a:lnTo>
                    <a:pt x="3170" y="1901"/>
                  </a:lnTo>
                  <a:lnTo>
                    <a:pt x="3166" y="1940"/>
                  </a:lnTo>
                  <a:lnTo>
                    <a:pt x="3157" y="1978"/>
                  </a:lnTo>
                  <a:lnTo>
                    <a:pt x="3142" y="2013"/>
                  </a:lnTo>
                  <a:lnTo>
                    <a:pt x="3123" y="2046"/>
                  </a:lnTo>
                  <a:lnTo>
                    <a:pt x="3098" y="2073"/>
                  </a:lnTo>
                  <a:lnTo>
                    <a:pt x="3070" y="2099"/>
                  </a:lnTo>
                  <a:lnTo>
                    <a:pt x="3037" y="2118"/>
                  </a:lnTo>
                  <a:lnTo>
                    <a:pt x="3002" y="2134"/>
                  </a:lnTo>
                  <a:lnTo>
                    <a:pt x="2965" y="2142"/>
                  </a:lnTo>
                  <a:lnTo>
                    <a:pt x="2925" y="2146"/>
                  </a:lnTo>
                  <a:lnTo>
                    <a:pt x="1400" y="2146"/>
                  </a:lnTo>
                  <a:lnTo>
                    <a:pt x="1396" y="2146"/>
                  </a:lnTo>
                  <a:lnTo>
                    <a:pt x="1392" y="2145"/>
                  </a:lnTo>
                  <a:lnTo>
                    <a:pt x="1392" y="2347"/>
                  </a:lnTo>
                  <a:lnTo>
                    <a:pt x="1389" y="2387"/>
                  </a:lnTo>
                  <a:lnTo>
                    <a:pt x="1379" y="2424"/>
                  </a:lnTo>
                  <a:lnTo>
                    <a:pt x="1365" y="2460"/>
                  </a:lnTo>
                  <a:lnTo>
                    <a:pt x="1344" y="2492"/>
                  </a:lnTo>
                  <a:lnTo>
                    <a:pt x="1320" y="2521"/>
                  </a:lnTo>
                  <a:lnTo>
                    <a:pt x="1291" y="2545"/>
                  </a:lnTo>
                  <a:lnTo>
                    <a:pt x="1260" y="2566"/>
                  </a:lnTo>
                  <a:lnTo>
                    <a:pt x="1223" y="2580"/>
                  </a:lnTo>
                  <a:lnTo>
                    <a:pt x="1186" y="2590"/>
                  </a:lnTo>
                  <a:lnTo>
                    <a:pt x="1146" y="2592"/>
                  </a:lnTo>
                  <a:lnTo>
                    <a:pt x="245" y="2592"/>
                  </a:lnTo>
                  <a:lnTo>
                    <a:pt x="205" y="2590"/>
                  </a:lnTo>
                  <a:lnTo>
                    <a:pt x="168" y="2580"/>
                  </a:lnTo>
                  <a:lnTo>
                    <a:pt x="133" y="2566"/>
                  </a:lnTo>
                  <a:lnTo>
                    <a:pt x="100" y="2545"/>
                  </a:lnTo>
                  <a:lnTo>
                    <a:pt x="72" y="2521"/>
                  </a:lnTo>
                  <a:lnTo>
                    <a:pt x="47" y="2492"/>
                  </a:lnTo>
                  <a:lnTo>
                    <a:pt x="28" y="2460"/>
                  </a:lnTo>
                  <a:lnTo>
                    <a:pt x="13" y="2424"/>
                  </a:lnTo>
                  <a:lnTo>
                    <a:pt x="4" y="2387"/>
                  </a:lnTo>
                  <a:lnTo>
                    <a:pt x="0" y="2347"/>
                  </a:lnTo>
                  <a:lnTo>
                    <a:pt x="0" y="691"/>
                  </a:lnTo>
                  <a:lnTo>
                    <a:pt x="4" y="652"/>
                  </a:lnTo>
                  <a:lnTo>
                    <a:pt x="13" y="614"/>
                  </a:lnTo>
                  <a:lnTo>
                    <a:pt x="28" y="579"/>
                  </a:lnTo>
                  <a:lnTo>
                    <a:pt x="47" y="546"/>
                  </a:lnTo>
                  <a:lnTo>
                    <a:pt x="72" y="519"/>
                  </a:lnTo>
                  <a:lnTo>
                    <a:pt x="100" y="493"/>
                  </a:lnTo>
                  <a:lnTo>
                    <a:pt x="133" y="474"/>
                  </a:lnTo>
                  <a:lnTo>
                    <a:pt x="168" y="458"/>
                  </a:lnTo>
                  <a:lnTo>
                    <a:pt x="205" y="450"/>
                  </a:lnTo>
                  <a:lnTo>
                    <a:pt x="245" y="446"/>
                  </a:lnTo>
                  <a:lnTo>
                    <a:pt x="713" y="446"/>
                  </a:lnTo>
                  <a:lnTo>
                    <a:pt x="713" y="245"/>
                  </a:lnTo>
                  <a:lnTo>
                    <a:pt x="717" y="205"/>
                  </a:lnTo>
                  <a:lnTo>
                    <a:pt x="725" y="168"/>
                  </a:lnTo>
                  <a:lnTo>
                    <a:pt x="741" y="133"/>
                  </a:lnTo>
                  <a:lnTo>
                    <a:pt x="760" y="100"/>
                  </a:lnTo>
                  <a:lnTo>
                    <a:pt x="786" y="71"/>
                  </a:lnTo>
                  <a:lnTo>
                    <a:pt x="814" y="47"/>
                  </a:lnTo>
                  <a:lnTo>
                    <a:pt x="846" y="26"/>
                  </a:lnTo>
                  <a:lnTo>
                    <a:pt x="881" y="12"/>
                  </a:lnTo>
                  <a:lnTo>
                    <a:pt x="919" y="2"/>
                  </a:lnTo>
                  <a:lnTo>
                    <a:pt x="959"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7" name="Freeform 80"/>
            <p:cNvSpPr>
              <a:spLocks noEditPoints="1"/>
            </p:cNvSpPr>
            <p:nvPr/>
          </p:nvSpPr>
          <p:spPr bwMode="auto">
            <a:xfrm>
              <a:off x="12411191" y="2511717"/>
              <a:ext cx="268397" cy="444605"/>
            </a:xfrm>
            <a:custGeom>
              <a:avLst/>
              <a:gdLst>
                <a:gd name="T0" fmla="*/ 549 w 1152"/>
                <a:gd name="T1" fmla="*/ 1607 h 1906"/>
                <a:gd name="T2" fmla="*/ 501 w 1152"/>
                <a:gd name="T3" fmla="*/ 1633 h 1906"/>
                <a:gd name="T4" fmla="*/ 475 w 1152"/>
                <a:gd name="T5" fmla="*/ 1680 h 1906"/>
                <a:gd name="T6" fmla="*/ 475 w 1152"/>
                <a:gd name="T7" fmla="*/ 1736 h 1906"/>
                <a:gd name="T8" fmla="*/ 501 w 1152"/>
                <a:gd name="T9" fmla="*/ 1782 h 1906"/>
                <a:gd name="T10" fmla="*/ 549 w 1152"/>
                <a:gd name="T11" fmla="*/ 1809 h 1906"/>
                <a:gd name="T12" fmla="*/ 601 w 1152"/>
                <a:gd name="T13" fmla="*/ 1810 h 1906"/>
                <a:gd name="T14" fmla="*/ 642 w 1152"/>
                <a:gd name="T15" fmla="*/ 1789 h 1906"/>
                <a:gd name="T16" fmla="*/ 671 w 1152"/>
                <a:gd name="T17" fmla="*/ 1754 h 1906"/>
                <a:gd name="T18" fmla="*/ 680 w 1152"/>
                <a:gd name="T19" fmla="*/ 1708 h 1906"/>
                <a:gd name="T20" fmla="*/ 667 w 1152"/>
                <a:gd name="T21" fmla="*/ 1655 h 1906"/>
                <a:gd name="T22" fmla="*/ 628 w 1152"/>
                <a:gd name="T23" fmla="*/ 1617 h 1906"/>
                <a:gd name="T24" fmla="*/ 576 w 1152"/>
                <a:gd name="T25" fmla="*/ 1603 h 1906"/>
                <a:gd name="T26" fmla="*/ 150 w 1152"/>
                <a:gd name="T27" fmla="*/ 1457 h 1906"/>
                <a:gd name="T28" fmla="*/ 1003 w 1152"/>
                <a:gd name="T29" fmla="*/ 215 h 1906"/>
                <a:gd name="T30" fmla="*/ 125 w 1152"/>
                <a:gd name="T31" fmla="*/ 0 h 1906"/>
                <a:gd name="T32" fmla="*/ 1055 w 1152"/>
                <a:gd name="T33" fmla="*/ 3 h 1906"/>
                <a:gd name="T34" fmla="*/ 1105 w 1152"/>
                <a:gd name="T35" fmla="*/ 28 h 1906"/>
                <a:gd name="T36" fmla="*/ 1140 w 1152"/>
                <a:gd name="T37" fmla="*/ 70 h 1906"/>
                <a:gd name="T38" fmla="*/ 1152 w 1152"/>
                <a:gd name="T39" fmla="*/ 125 h 1906"/>
                <a:gd name="T40" fmla="*/ 1149 w 1152"/>
                <a:gd name="T41" fmla="*/ 1810 h 1906"/>
                <a:gd name="T42" fmla="*/ 1125 w 1152"/>
                <a:gd name="T43" fmla="*/ 1859 h 1906"/>
                <a:gd name="T44" fmla="*/ 1082 w 1152"/>
                <a:gd name="T45" fmla="*/ 1894 h 1906"/>
                <a:gd name="T46" fmla="*/ 1026 w 1152"/>
                <a:gd name="T47" fmla="*/ 1906 h 1906"/>
                <a:gd name="T48" fmla="*/ 96 w 1152"/>
                <a:gd name="T49" fmla="*/ 1903 h 1906"/>
                <a:gd name="T50" fmla="*/ 47 w 1152"/>
                <a:gd name="T51" fmla="*/ 1879 h 1906"/>
                <a:gd name="T52" fmla="*/ 13 w 1152"/>
                <a:gd name="T53" fmla="*/ 1836 h 1906"/>
                <a:gd name="T54" fmla="*/ 0 w 1152"/>
                <a:gd name="T55" fmla="*/ 1781 h 1906"/>
                <a:gd name="T56" fmla="*/ 3 w 1152"/>
                <a:gd name="T57" fmla="*/ 96 h 1906"/>
                <a:gd name="T58" fmla="*/ 27 w 1152"/>
                <a:gd name="T59" fmla="*/ 47 h 1906"/>
                <a:gd name="T60" fmla="*/ 70 w 1152"/>
                <a:gd name="T61" fmla="*/ 13 h 1906"/>
                <a:gd name="T62" fmla="*/ 125 w 1152"/>
                <a:gd name="T63"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2" h="1906">
                  <a:moveTo>
                    <a:pt x="576" y="1603"/>
                  </a:moveTo>
                  <a:lnTo>
                    <a:pt x="549" y="1607"/>
                  </a:lnTo>
                  <a:lnTo>
                    <a:pt x="523" y="1617"/>
                  </a:lnTo>
                  <a:lnTo>
                    <a:pt x="501" y="1633"/>
                  </a:lnTo>
                  <a:lnTo>
                    <a:pt x="486" y="1655"/>
                  </a:lnTo>
                  <a:lnTo>
                    <a:pt x="475" y="1680"/>
                  </a:lnTo>
                  <a:lnTo>
                    <a:pt x="471" y="1708"/>
                  </a:lnTo>
                  <a:lnTo>
                    <a:pt x="475" y="1736"/>
                  </a:lnTo>
                  <a:lnTo>
                    <a:pt x="486" y="1760"/>
                  </a:lnTo>
                  <a:lnTo>
                    <a:pt x="501" y="1782"/>
                  </a:lnTo>
                  <a:lnTo>
                    <a:pt x="523" y="1798"/>
                  </a:lnTo>
                  <a:lnTo>
                    <a:pt x="549" y="1809"/>
                  </a:lnTo>
                  <a:lnTo>
                    <a:pt x="576" y="1812"/>
                  </a:lnTo>
                  <a:lnTo>
                    <a:pt x="601" y="1810"/>
                  </a:lnTo>
                  <a:lnTo>
                    <a:pt x="622" y="1801"/>
                  </a:lnTo>
                  <a:lnTo>
                    <a:pt x="642" y="1789"/>
                  </a:lnTo>
                  <a:lnTo>
                    <a:pt x="657" y="1773"/>
                  </a:lnTo>
                  <a:lnTo>
                    <a:pt x="671" y="1754"/>
                  </a:lnTo>
                  <a:lnTo>
                    <a:pt x="678" y="1731"/>
                  </a:lnTo>
                  <a:lnTo>
                    <a:pt x="680" y="1708"/>
                  </a:lnTo>
                  <a:lnTo>
                    <a:pt x="677" y="1680"/>
                  </a:lnTo>
                  <a:lnTo>
                    <a:pt x="667" y="1655"/>
                  </a:lnTo>
                  <a:lnTo>
                    <a:pt x="650" y="1633"/>
                  </a:lnTo>
                  <a:lnTo>
                    <a:pt x="628" y="1617"/>
                  </a:lnTo>
                  <a:lnTo>
                    <a:pt x="604" y="1607"/>
                  </a:lnTo>
                  <a:lnTo>
                    <a:pt x="576" y="1603"/>
                  </a:lnTo>
                  <a:close/>
                  <a:moveTo>
                    <a:pt x="150" y="215"/>
                  </a:moveTo>
                  <a:lnTo>
                    <a:pt x="150" y="1457"/>
                  </a:lnTo>
                  <a:lnTo>
                    <a:pt x="1003" y="1457"/>
                  </a:lnTo>
                  <a:lnTo>
                    <a:pt x="1003" y="215"/>
                  </a:lnTo>
                  <a:lnTo>
                    <a:pt x="150" y="215"/>
                  </a:lnTo>
                  <a:close/>
                  <a:moveTo>
                    <a:pt x="125" y="0"/>
                  </a:moveTo>
                  <a:lnTo>
                    <a:pt x="1026" y="0"/>
                  </a:lnTo>
                  <a:lnTo>
                    <a:pt x="1055" y="3"/>
                  </a:lnTo>
                  <a:lnTo>
                    <a:pt x="1082" y="13"/>
                  </a:lnTo>
                  <a:lnTo>
                    <a:pt x="1105" y="28"/>
                  </a:lnTo>
                  <a:lnTo>
                    <a:pt x="1125" y="47"/>
                  </a:lnTo>
                  <a:lnTo>
                    <a:pt x="1140" y="70"/>
                  </a:lnTo>
                  <a:lnTo>
                    <a:pt x="1149" y="96"/>
                  </a:lnTo>
                  <a:lnTo>
                    <a:pt x="1152" y="125"/>
                  </a:lnTo>
                  <a:lnTo>
                    <a:pt x="1152" y="1781"/>
                  </a:lnTo>
                  <a:lnTo>
                    <a:pt x="1149" y="1810"/>
                  </a:lnTo>
                  <a:lnTo>
                    <a:pt x="1140" y="1836"/>
                  </a:lnTo>
                  <a:lnTo>
                    <a:pt x="1125" y="1859"/>
                  </a:lnTo>
                  <a:lnTo>
                    <a:pt x="1105" y="1879"/>
                  </a:lnTo>
                  <a:lnTo>
                    <a:pt x="1082" y="1894"/>
                  </a:lnTo>
                  <a:lnTo>
                    <a:pt x="1055" y="1903"/>
                  </a:lnTo>
                  <a:lnTo>
                    <a:pt x="1026" y="1906"/>
                  </a:lnTo>
                  <a:lnTo>
                    <a:pt x="125" y="1906"/>
                  </a:lnTo>
                  <a:lnTo>
                    <a:pt x="96" y="1903"/>
                  </a:lnTo>
                  <a:lnTo>
                    <a:pt x="70" y="1894"/>
                  </a:lnTo>
                  <a:lnTo>
                    <a:pt x="47" y="1879"/>
                  </a:lnTo>
                  <a:lnTo>
                    <a:pt x="27" y="1859"/>
                  </a:lnTo>
                  <a:lnTo>
                    <a:pt x="13" y="1836"/>
                  </a:lnTo>
                  <a:lnTo>
                    <a:pt x="3" y="1810"/>
                  </a:lnTo>
                  <a:lnTo>
                    <a:pt x="0" y="1781"/>
                  </a:lnTo>
                  <a:lnTo>
                    <a:pt x="0" y="125"/>
                  </a:lnTo>
                  <a:lnTo>
                    <a:pt x="3" y="96"/>
                  </a:lnTo>
                  <a:lnTo>
                    <a:pt x="13" y="70"/>
                  </a:lnTo>
                  <a:lnTo>
                    <a:pt x="27" y="47"/>
                  </a:lnTo>
                  <a:lnTo>
                    <a:pt x="47" y="28"/>
                  </a:lnTo>
                  <a:lnTo>
                    <a:pt x="70" y="13"/>
                  </a:lnTo>
                  <a:lnTo>
                    <a:pt x="96" y="3"/>
                  </a:lnTo>
                  <a:lnTo>
                    <a:pt x="1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8" name="Freeform 81"/>
            <p:cNvSpPr>
              <a:spLocks noEditPoints="1"/>
            </p:cNvSpPr>
            <p:nvPr/>
          </p:nvSpPr>
          <p:spPr bwMode="auto">
            <a:xfrm>
              <a:off x="12578064" y="2407860"/>
              <a:ext cx="516955" cy="444605"/>
            </a:xfrm>
            <a:custGeom>
              <a:avLst/>
              <a:gdLst>
                <a:gd name="T0" fmla="*/ 1404 w 2217"/>
                <a:gd name="T1" fmla="*/ 1581 h 1906"/>
                <a:gd name="T2" fmla="*/ 1363 w 2217"/>
                <a:gd name="T3" fmla="*/ 1600 h 1906"/>
                <a:gd name="T4" fmla="*/ 1334 w 2217"/>
                <a:gd name="T5" fmla="*/ 1637 h 1906"/>
                <a:gd name="T6" fmla="*/ 1324 w 2217"/>
                <a:gd name="T7" fmla="*/ 1683 h 1906"/>
                <a:gd name="T8" fmla="*/ 1337 w 2217"/>
                <a:gd name="T9" fmla="*/ 1736 h 1906"/>
                <a:gd name="T10" fmla="*/ 1375 w 2217"/>
                <a:gd name="T11" fmla="*/ 1773 h 1906"/>
                <a:gd name="T12" fmla="*/ 1428 w 2217"/>
                <a:gd name="T13" fmla="*/ 1788 h 1906"/>
                <a:gd name="T14" fmla="*/ 1481 w 2217"/>
                <a:gd name="T15" fmla="*/ 1773 h 1906"/>
                <a:gd name="T16" fmla="*/ 1519 w 2217"/>
                <a:gd name="T17" fmla="*/ 1736 h 1906"/>
                <a:gd name="T18" fmla="*/ 1533 w 2217"/>
                <a:gd name="T19" fmla="*/ 1683 h 1906"/>
                <a:gd name="T20" fmla="*/ 1522 w 2217"/>
                <a:gd name="T21" fmla="*/ 1642 h 1906"/>
                <a:gd name="T22" fmla="*/ 1493 w 2217"/>
                <a:gd name="T23" fmla="*/ 1604 h 1906"/>
                <a:gd name="T24" fmla="*/ 1452 w 2217"/>
                <a:gd name="T25" fmla="*/ 1581 h 1906"/>
                <a:gd name="T26" fmla="*/ 1109 w 2217"/>
                <a:gd name="T27" fmla="*/ 1577 h 1906"/>
                <a:gd name="T28" fmla="*/ 1063 w 2217"/>
                <a:gd name="T29" fmla="*/ 1588 h 1906"/>
                <a:gd name="T30" fmla="*/ 1026 w 2217"/>
                <a:gd name="T31" fmla="*/ 1617 h 1906"/>
                <a:gd name="T32" fmla="*/ 1007 w 2217"/>
                <a:gd name="T33" fmla="*/ 1658 h 1906"/>
                <a:gd name="T34" fmla="*/ 1007 w 2217"/>
                <a:gd name="T35" fmla="*/ 1710 h 1906"/>
                <a:gd name="T36" fmla="*/ 1035 w 2217"/>
                <a:gd name="T37" fmla="*/ 1756 h 1906"/>
                <a:gd name="T38" fmla="*/ 1081 w 2217"/>
                <a:gd name="T39" fmla="*/ 1784 h 1906"/>
                <a:gd name="T40" fmla="*/ 1136 w 2217"/>
                <a:gd name="T41" fmla="*/ 1784 h 1906"/>
                <a:gd name="T42" fmla="*/ 1182 w 2217"/>
                <a:gd name="T43" fmla="*/ 1756 h 1906"/>
                <a:gd name="T44" fmla="*/ 1210 w 2217"/>
                <a:gd name="T45" fmla="*/ 1710 h 1906"/>
                <a:gd name="T46" fmla="*/ 1210 w 2217"/>
                <a:gd name="T47" fmla="*/ 1662 h 1906"/>
                <a:gd name="T48" fmla="*/ 1191 w 2217"/>
                <a:gd name="T49" fmla="*/ 1622 h 1906"/>
                <a:gd name="T50" fmla="*/ 1155 w 2217"/>
                <a:gd name="T51" fmla="*/ 1591 h 1906"/>
                <a:gd name="T52" fmla="*/ 1109 w 2217"/>
                <a:gd name="T53" fmla="*/ 1577 h 1906"/>
                <a:gd name="T54" fmla="*/ 765 w 2217"/>
                <a:gd name="T55" fmla="*/ 1581 h 1906"/>
                <a:gd name="T56" fmla="*/ 723 w 2217"/>
                <a:gd name="T57" fmla="*/ 1600 h 1906"/>
                <a:gd name="T58" fmla="*/ 695 w 2217"/>
                <a:gd name="T59" fmla="*/ 1637 h 1906"/>
                <a:gd name="T60" fmla="*/ 684 w 2217"/>
                <a:gd name="T61" fmla="*/ 1683 h 1906"/>
                <a:gd name="T62" fmla="*/ 699 w 2217"/>
                <a:gd name="T63" fmla="*/ 1736 h 1906"/>
                <a:gd name="T64" fmla="*/ 736 w 2217"/>
                <a:gd name="T65" fmla="*/ 1773 h 1906"/>
                <a:gd name="T66" fmla="*/ 789 w 2217"/>
                <a:gd name="T67" fmla="*/ 1788 h 1906"/>
                <a:gd name="T68" fmla="*/ 841 w 2217"/>
                <a:gd name="T69" fmla="*/ 1773 h 1906"/>
                <a:gd name="T70" fmla="*/ 880 w 2217"/>
                <a:gd name="T71" fmla="*/ 1736 h 1906"/>
                <a:gd name="T72" fmla="*/ 893 w 2217"/>
                <a:gd name="T73" fmla="*/ 1683 h 1906"/>
                <a:gd name="T74" fmla="*/ 884 w 2217"/>
                <a:gd name="T75" fmla="*/ 1642 h 1906"/>
                <a:gd name="T76" fmla="*/ 855 w 2217"/>
                <a:gd name="T77" fmla="*/ 1604 h 1906"/>
                <a:gd name="T78" fmla="*/ 814 w 2217"/>
                <a:gd name="T79" fmla="*/ 1581 h 1906"/>
                <a:gd name="T80" fmla="*/ 126 w 2217"/>
                <a:gd name="T81" fmla="*/ 0 h 1906"/>
                <a:gd name="T82" fmla="*/ 2121 w 2217"/>
                <a:gd name="T83" fmla="*/ 3 h 1906"/>
                <a:gd name="T84" fmla="*/ 2170 w 2217"/>
                <a:gd name="T85" fmla="*/ 27 h 1906"/>
                <a:gd name="T86" fmla="*/ 2204 w 2217"/>
                <a:gd name="T87" fmla="*/ 70 h 1906"/>
                <a:gd name="T88" fmla="*/ 2217 w 2217"/>
                <a:gd name="T89" fmla="*/ 125 h 1906"/>
                <a:gd name="T90" fmla="*/ 2214 w 2217"/>
                <a:gd name="T91" fmla="*/ 1810 h 1906"/>
                <a:gd name="T92" fmla="*/ 2190 w 2217"/>
                <a:gd name="T93" fmla="*/ 1859 h 1906"/>
                <a:gd name="T94" fmla="*/ 2147 w 2217"/>
                <a:gd name="T95" fmla="*/ 1893 h 1906"/>
                <a:gd name="T96" fmla="*/ 2092 w 2217"/>
                <a:gd name="T97" fmla="*/ 1906 h 1906"/>
                <a:gd name="T98" fmla="*/ 567 w 2217"/>
                <a:gd name="T99" fmla="*/ 1386 h 1906"/>
                <a:gd name="T100" fmla="*/ 2067 w 2217"/>
                <a:gd name="T101" fmla="*/ 214 h 1906"/>
                <a:gd name="T102" fmla="*/ 149 w 2217"/>
                <a:gd name="T103" fmla="*/ 339 h 1906"/>
                <a:gd name="T104" fmla="*/ 0 w 2217"/>
                <a:gd name="T105" fmla="*/ 125 h 1906"/>
                <a:gd name="T106" fmla="*/ 13 w 2217"/>
                <a:gd name="T107" fmla="*/ 70 h 1906"/>
                <a:gd name="T108" fmla="*/ 47 w 2217"/>
                <a:gd name="T109" fmla="*/ 27 h 1906"/>
                <a:gd name="T110" fmla="*/ 97 w 2217"/>
                <a:gd name="T111" fmla="*/ 3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7" h="1906">
                  <a:moveTo>
                    <a:pt x="1428" y="1577"/>
                  </a:moveTo>
                  <a:lnTo>
                    <a:pt x="1404" y="1581"/>
                  </a:lnTo>
                  <a:lnTo>
                    <a:pt x="1382" y="1588"/>
                  </a:lnTo>
                  <a:lnTo>
                    <a:pt x="1363" y="1600"/>
                  </a:lnTo>
                  <a:lnTo>
                    <a:pt x="1347" y="1617"/>
                  </a:lnTo>
                  <a:lnTo>
                    <a:pt x="1334" y="1637"/>
                  </a:lnTo>
                  <a:lnTo>
                    <a:pt x="1326" y="1658"/>
                  </a:lnTo>
                  <a:lnTo>
                    <a:pt x="1324" y="1683"/>
                  </a:lnTo>
                  <a:lnTo>
                    <a:pt x="1328" y="1710"/>
                  </a:lnTo>
                  <a:lnTo>
                    <a:pt x="1337" y="1736"/>
                  </a:lnTo>
                  <a:lnTo>
                    <a:pt x="1354" y="1756"/>
                  </a:lnTo>
                  <a:lnTo>
                    <a:pt x="1375" y="1773"/>
                  </a:lnTo>
                  <a:lnTo>
                    <a:pt x="1400" y="1784"/>
                  </a:lnTo>
                  <a:lnTo>
                    <a:pt x="1428" y="1788"/>
                  </a:lnTo>
                  <a:lnTo>
                    <a:pt x="1456" y="1784"/>
                  </a:lnTo>
                  <a:lnTo>
                    <a:pt x="1481" y="1773"/>
                  </a:lnTo>
                  <a:lnTo>
                    <a:pt x="1502" y="1756"/>
                  </a:lnTo>
                  <a:lnTo>
                    <a:pt x="1519" y="1736"/>
                  </a:lnTo>
                  <a:lnTo>
                    <a:pt x="1529" y="1710"/>
                  </a:lnTo>
                  <a:lnTo>
                    <a:pt x="1533" y="1683"/>
                  </a:lnTo>
                  <a:lnTo>
                    <a:pt x="1531" y="1662"/>
                  </a:lnTo>
                  <a:lnTo>
                    <a:pt x="1522" y="1642"/>
                  </a:lnTo>
                  <a:lnTo>
                    <a:pt x="1510" y="1622"/>
                  </a:lnTo>
                  <a:lnTo>
                    <a:pt x="1493" y="1604"/>
                  </a:lnTo>
                  <a:lnTo>
                    <a:pt x="1474" y="1591"/>
                  </a:lnTo>
                  <a:lnTo>
                    <a:pt x="1452" y="1581"/>
                  </a:lnTo>
                  <a:lnTo>
                    <a:pt x="1428" y="1577"/>
                  </a:lnTo>
                  <a:close/>
                  <a:moveTo>
                    <a:pt x="1109" y="1577"/>
                  </a:moveTo>
                  <a:lnTo>
                    <a:pt x="1085" y="1581"/>
                  </a:lnTo>
                  <a:lnTo>
                    <a:pt x="1063" y="1588"/>
                  </a:lnTo>
                  <a:lnTo>
                    <a:pt x="1043" y="1600"/>
                  </a:lnTo>
                  <a:lnTo>
                    <a:pt x="1026" y="1617"/>
                  </a:lnTo>
                  <a:lnTo>
                    <a:pt x="1014" y="1637"/>
                  </a:lnTo>
                  <a:lnTo>
                    <a:pt x="1007" y="1658"/>
                  </a:lnTo>
                  <a:lnTo>
                    <a:pt x="1003" y="1683"/>
                  </a:lnTo>
                  <a:lnTo>
                    <a:pt x="1007" y="1710"/>
                  </a:lnTo>
                  <a:lnTo>
                    <a:pt x="1018" y="1736"/>
                  </a:lnTo>
                  <a:lnTo>
                    <a:pt x="1035" y="1756"/>
                  </a:lnTo>
                  <a:lnTo>
                    <a:pt x="1055" y="1773"/>
                  </a:lnTo>
                  <a:lnTo>
                    <a:pt x="1081" y="1784"/>
                  </a:lnTo>
                  <a:lnTo>
                    <a:pt x="1109" y="1788"/>
                  </a:lnTo>
                  <a:lnTo>
                    <a:pt x="1136" y="1784"/>
                  </a:lnTo>
                  <a:lnTo>
                    <a:pt x="1162" y="1773"/>
                  </a:lnTo>
                  <a:lnTo>
                    <a:pt x="1182" y="1756"/>
                  </a:lnTo>
                  <a:lnTo>
                    <a:pt x="1199" y="1736"/>
                  </a:lnTo>
                  <a:lnTo>
                    <a:pt x="1210" y="1710"/>
                  </a:lnTo>
                  <a:lnTo>
                    <a:pt x="1214" y="1683"/>
                  </a:lnTo>
                  <a:lnTo>
                    <a:pt x="1210" y="1662"/>
                  </a:lnTo>
                  <a:lnTo>
                    <a:pt x="1203" y="1642"/>
                  </a:lnTo>
                  <a:lnTo>
                    <a:pt x="1191" y="1622"/>
                  </a:lnTo>
                  <a:lnTo>
                    <a:pt x="1174" y="1604"/>
                  </a:lnTo>
                  <a:lnTo>
                    <a:pt x="1155" y="1591"/>
                  </a:lnTo>
                  <a:lnTo>
                    <a:pt x="1133" y="1581"/>
                  </a:lnTo>
                  <a:lnTo>
                    <a:pt x="1109" y="1577"/>
                  </a:lnTo>
                  <a:close/>
                  <a:moveTo>
                    <a:pt x="789" y="1577"/>
                  </a:moveTo>
                  <a:lnTo>
                    <a:pt x="765" y="1581"/>
                  </a:lnTo>
                  <a:lnTo>
                    <a:pt x="744" y="1588"/>
                  </a:lnTo>
                  <a:lnTo>
                    <a:pt x="723" y="1600"/>
                  </a:lnTo>
                  <a:lnTo>
                    <a:pt x="707" y="1617"/>
                  </a:lnTo>
                  <a:lnTo>
                    <a:pt x="695" y="1637"/>
                  </a:lnTo>
                  <a:lnTo>
                    <a:pt x="687" y="1658"/>
                  </a:lnTo>
                  <a:lnTo>
                    <a:pt x="684" y="1683"/>
                  </a:lnTo>
                  <a:lnTo>
                    <a:pt x="688" y="1710"/>
                  </a:lnTo>
                  <a:lnTo>
                    <a:pt x="699" y="1736"/>
                  </a:lnTo>
                  <a:lnTo>
                    <a:pt x="715" y="1756"/>
                  </a:lnTo>
                  <a:lnTo>
                    <a:pt x="736" y="1773"/>
                  </a:lnTo>
                  <a:lnTo>
                    <a:pt x="762" y="1784"/>
                  </a:lnTo>
                  <a:lnTo>
                    <a:pt x="789" y="1788"/>
                  </a:lnTo>
                  <a:lnTo>
                    <a:pt x="817" y="1784"/>
                  </a:lnTo>
                  <a:lnTo>
                    <a:pt x="841" y="1773"/>
                  </a:lnTo>
                  <a:lnTo>
                    <a:pt x="863" y="1756"/>
                  </a:lnTo>
                  <a:lnTo>
                    <a:pt x="880" y="1736"/>
                  </a:lnTo>
                  <a:lnTo>
                    <a:pt x="890" y="1710"/>
                  </a:lnTo>
                  <a:lnTo>
                    <a:pt x="893" y="1683"/>
                  </a:lnTo>
                  <a:lnTo>
                    <a:pt x="891" y="1662"/>
                  </a:lnTo>
                  <a:lnTo>
                    <a:pt x="884" y="1642"/>
                  </a:lnTo>
                  <a:lnTo>
                    <a:pt x="870" y="1622"/>
                  </a:lnTo>
                  <a:lnTo>
                    <a:pt x="855" y="1604"/>
                  </a:lnTo>
                  <a:lnTo>
                    <a:pt x="835" y="1591"/>
                  </a:lnTo>
                  <a:lnTo>
                    <a:pt x="814" y="1581"/>
                  </a:lnTo>
                  <a:lnTo>
                    <a:pt x="789" y="1577"/>
                  </a:lnTo>
                  <a:close/>
                  <a:moveTo>
                    <a:pt x="126" y="0"/>
                  </a:moveTo>
                  <a:lnTo>
                    <a:pt x="2092" y="0"/>
                  </a:lnTo>
                  <a:lnTo>
                    <a:pt x="2121" y="3"/>
                  </a:lnTo>
                  <a:lnTo>
                    <a:pt x="2147" y="12"/>
                  </a:lnTo>
                  <a:lnTo>
                    <a:pt x="2170" y="27"/>
                  </a:lnTo>
                  <a:lnTo>
                    <a:pt x="2190" y="47"/>
                  </a:lnTo>
                  <a:lnTo>
                    <a:pt x="2204" y="70"/>
                  </a:lnTo>
                  <a:lnTo>
                    <a:pt x="2214" y="96"/>
                  </a:lnTo>
                  <a:lnTo>
                    <a:pt x="2217" y="125"/>
                  </a:lnTo>
                  <a:lnTo>
                    <a:pt x="2217" y="1781"/>
                  </a:lnTo>
                  <a:lnTo>
                    <a:pt x="2214" y="1810"/>
                  </a:lnTo>
                  <a:lnTo>
                    <a:pt x="2204" y="1836"/>
                  </a:lnTo>
                  <a:lnTo>
                    <a:pt x="2190" y="1859"/>
                  </a:lnTo>
                  <a:lnTo>
                    <a:pt x="2170" y="1878"/>
                  </a:lnTo>
                  <a:lnTo>
                    <a:pt x="2147" y="1893"/>
                  </a:lnTo>
                  <a:lnTo>
                    <a:pt x="2121" y="1903"/>
                  </a:lnTo>
                  <a:lnTo>
                    <a:pt x="2092" y="1906"/>
                  </a:lnTo>
                  <a:lnTo>
                    <a:pt x="567" y="1906"/>
                  </a:lnTo>
                  <a:lnTo>
                    <a:pt x="567" y="1386"/>
                  </a:lnTo>
                  <a:lnTo>
                    <a:pt x="2067" y="1386"/>
                  </a:lnTo>
                  <a:lnTo>
                    <a:pt x="2067" y="214"/>
                  </a:lnTo>
                  <a:lnTo>
                    <a:pt x="149" y="214"/>
                  </a:lnTo>
                  <a:lnTo>
                    <a:pt x="149" y="339"/>
                  </a:lnTo>
                  <a:lnTo>
                    <a:pt x="0" y="339"/>
                  </a:lnTo>
                  <a:lnTo>
                    <a:pt x="0" y="125"/>
                  </a:lnTo>
                  <a:lnTo>
                    <a:pt x="4" y="96"/>
                  </a:lnTo>
                  <a:lnTo>
                    <a:pt x="13" y="70"/>
                  </a:lnTo>
                  <a:lnTo>
                    <a:pt x="28" y="47"/>
                  </a:lnTo>
                  <a:lnTo>
                    <a:pt x="47" y="27"/>
                  </a:lnTo>
                  <a:lnTo>
                    <a:pt x="70" y="12"/>
                  </a:lnTo>
                  <a:lnTo>
                    <a:pt x="97" y="3"/>
                  </a:lnTo>
                  <a:lnTo>
                    <a:pt x="126"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75" name="Group 474"/>
          <p:cNvGrpSpPr>
            <a:grpSpLocks noChangeAspect="1"/>
          </p:cNvGrpSpPr>
          <p:nvPr/>
        </p:nvGrpSpPr>
        <p:grpSpPr>
          <a:xfrm>
            <a:off x="9047747" y="3991527"/>
            <a:ext cx="1069140" cy="790964"/>
            <a:chOff x="5027721" y="2973378"/>
            <a:chExt cx="2136559" cy="1580657"/>
          </a:xfrm>
        </p:grpSpPr>
        <p:sp>
          <p:nvSpPr>
            <p:cNvPr id="484"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485" name="Group 484"/>
            <p:cNvGrpSpPr/>
            <p:nvPr/>
          </p:nvGrpSpPr>
          <p:grpSpPr>
            <a:xfrm>
              <a:off x="5819630" y="3499518"/>
              <a:ext cx="966500" cy="1054517"/>
              <a:chOff x="749839" y="3008091"/>
              <a:chExt cx="1033728" cy="1127867"/>
            </a:xfrm>
          </p:grpSpPr>
          <p:sp>
            <p:nvSpPr>
              <p:cNvPr id="486" name="Freeform 485"/>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87"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88"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89"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0"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1"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2"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3"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4"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5"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6"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7"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8"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9"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0"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1"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sp>
        <p:nvSpPr>
          <p:cNvPr id="509" name="Rectangle 61"/>
          <p:cNvSpPr/>
          <p:nvPr/>
        </p:nvSpPr>
        <p:spPr bwMode="auto">
          <a:xfrm rot="10800000" flipH="1">
            <a:off x="8758558" y="5882405"/>
            <a:ext cx="1804045" cy="143489"/>
          </a:xfrm>
          <a:custGeom>
            <a:avLst/>
            <a:gdLst/>
            <a:ahLst/>
            <a:cxnLst/>
            <a:rect l="l" t="t" r="r" b="b"/>
            <a:pathLst>
              <a:path w="2264203" h="173737">
                <a:moveTo>
                  <a:pt x="79738" y="173737"/>
                </a:moveTo>
                <a:lnTo>
                  <a:pt x="869580" y="173737"/>
                </a:lnTo>
                <a:lnTo>
                  <a:pt x="869580" y="173736"/>
                </a:lnTo>
                <a:lnTo>
                  <a:pt x="1394624" y="173736"/>
                </a:lnTo>
                <a:lnTo>
                  <a:pt x="1394624" y="173737"/>
                </a:lnTo>
                <a:lnTo>
                  <a:pt x="2184465" y="173737"/>
                </a:lnTo>
                <a:cubicBezTo>
                  <a:pt x="2228503" y="173737"/>
                  <a:pt x="2264203" y="136958"/>
                  <a:pt x="2264203" y="91588"/>
                </a:cubicBezTo>
                <a:lnTo>
                  <a:pt x="2264203" y="0"/>
                </a:lnTo>
                <a:cubicBezTo>
                  <a:pt x="2264203" y="45370"/>
                  <a:pt x="2228503" y="82149"/>
                  <a:pt x="2184465" y="82149"/>
                </a:cubicBezTo>
                <a:lnTo>
                  <a:pt x="1394624" y="82149"/>
                </a:lnTo>
                <a:lnTo>
                  <a:pt x="1394624" y="82296"/>
                </a:lnTo>
                <a:lnTo>
                  <a:pt x="869580" y="82296"/>
                </a:lnTo>
                <a:lnTo>
                  <a:pt x="869580" y="82149"/>
                </a:lnTo>
                <a:lnTo>
                  <a:pt x="79738" y="82149"/>
                </a:lnTo>
                <a:cubicBezTo>
                  <a:pt x="35700" y="82149"/>
                  <a:pt x="0" y="45370"/>
                  <a:pt x="0" y="0"/>
                </a:cubicBezTo>
                <a:lnTo>
                  <a:pt x="0" y="91588"/>
                </a:lnTo>
                <a:cubicBezTo>
                  <a:pt x="0" y="136958"/>
                  <a:pt x="35700" y="173737"/>
                  <a:pt x="79738" y="173737"/>
                </a:cubicBezTo>
                <a:close/>
              </a:path>
            </a:pathLst>
          </a:custGeom>
          <a:solidFill>
            <a:srgbClr val="FABE3C"/>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defRPr/>
            </a:pPr>
            <a:endParaRPr lang="en-US" sz="1800" b="1" kern="0" dirty="0">
              <a:solidFill>
                <a:srgbClr val="FFFFFF"/>
              </a:solidFill>
            </a:endParaRPr>
          </a:p>
        </p:txBody>
      </p:sp>
      <p:sp>
        <p:nvSpPr>
          <p:cNvPr id="510" name="Rectangle 61"/>
          <p:cNvSpPr/>
          <p:nvPr/>
        </p:nvSpPr>
        <p:spPr bwMode="auto">
          <a:xfrm rot="16200000" flipH="1" flipV="1">
            <a:off x="9004527" y="5111386"/>
            <a:ext cx="1222195" cy="342124"/>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rgbClr val="FABE3C">
                  <a:alpha val="0"/>
                </a:srgbClr>
              </a:gs>
              <a:gs pos="100000">
                <a:srgbClr val="FABE3C"/>
              </a:gs>
            </a:gsLst>
            <a:lin ang="0" scaled="1"/>
            <a:tileRect/>
          </a:gradFill>
          <a:ln w="76200"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sz="1800" dirty="0">
              <a:solidFill>
                <a:sysClr val="windowText" lastClr="000000"/>
              </a:solidFill>
            </a:endParaRPr>
          </a:p>
        </p:txBody>
      </p:sp>
      <p:sp>
        <p:nvSpPr>
          <p:cNvPr id="512" name="Rectangle 61"/>
          <p:cNvSpPr/>
          <p:nvPr/>
        </p:nvSpPr>
        <p:spPr bwMode="auto">
          <a:xfrm rot="10800000" flipH="1">
            <a:off x="10042003" y="4313186"/>
            <a:ext cx="847083" cy="265843"/>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rgbClr val="FABE3C">
                  <a:alpha val="0"/>
                </a:srgbClr>
              </a:gs>
              <a:gs pos="100000">
                <a:srgbClr val="FABE3C"/>
              </a:gs>
            </a:gsLst>
            <a:lin ang="0" scaled="1"/>
            <a:tileRect/>
          </a:gradFill>
          <a:ln w="76200"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sz="1800" dirty="0">
              <a:solidFill>
                <a:sysClr val="windowText" lastClr="000000"/>
              </a:solidFill>
            </a:endParaRPr>
          </a:p>
        </p:txBody>
      </p:sp>
      <p:sp>
        <p:nvSpPr>
          <p:cNvPr id="513" name="Rectangle 61"/>
          <p:cNvSpPr/>
          <p:nvPr/>
        </p:nvSpPr>
        <p:spPr bwMode="auto">
          <a:xfrm rot="5400000" flipH="1">
            <a:off x="4111057" y="4492125"/>
            <a:ext cx="1588994" cy="143553"/>
          </a:xfrm>
          <a:custGeom>
            <a:avLst/>
            <a:gdLst/>
            <a:ahLst/>
            <a:cxnLst/>
            <a:rect l="l" t="t" r="r" b="b"/>
            <a:pathLst>
              <a:path w="3187153" h="173737">
                <a:moveTo>
                  <a:pt x="3187153" y="0"/>
                </a:moveTo>
                <a:cubicBezTo>
                  <a:pt x="3187153" y="45370"/>
                  <a:pt x="3151453" y="82149"/>
                  <a:pt x="3107415" y="82149"/>
                </a:cubicBezTo>
                <a:lnTo>
                  <a:pt x="2317574" y="82149"/>
                </a:lnTo>
                <a:lnTo>
                  <a:pt x="2317574" y="82297"/>
                </a:lnTo>
                <a:lnTo>
                  <a:pt x="869580" y="82297"/>
                </a:lnTo>
                <a:lnTo>
                  <a:pt x="869580" y="82149"/>
                </a:lnTo>
                <a:lnTo>
                  <a:pt x="79738" y="82149"/>
                </a:lnTo>
                <a:cubicBezTo>
                  <a:pt x="35700" y="82149"/>
                  <a:pt x="0" y="45370"/>
                  <a:pt x="0" y="0"/>
                </a:cubicBezTo>
                <a:lnTo>
                  <a:pt x="0" y="91588"/>
                </a:lnTo>
                <a:cubicBezTo>
                  <a:pt x="0" y="136957"/>
                  <a:pt x="35700" y="173737"/>
                  <a:pt x="79738" y="173737"/>
                </a:cubicBezTo>
                <a:lnTo>
                  <a:pt x="610970" y="173737"/>
                </a:lnTo>
                <a:lnTo>
                  <a:pt x="610970" y="173737"/>
                </a:lnTo>
                <a:lnTo>
                  <a:pt x="2439770" y="173737"/>
                </a:lnTo>
                <a:lnTo>
                  <a:pt x="2439770" y="173737"/>
                </a:lnTo>
                <a:lnTo>
                  <a:pt x="3107415" y="173737"/>
                </a:lnTo>
                <a:cubicBezTo>
                  <a:pt x="3151453" y="173737"/>
                  <a:pt x="3187153" y="136957"/>
                  <a:pt x="3187153" y="91588"/>
                </a:cubicBezTo>
                <a:close/>
              </a:path>
            </a:pathLst>
          </a:custGeom>
          <a:solidFill>
            <a:srgbClr val="FABE3C"/>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00" eaLnBrk="0" fontAlgn="base" hangingPunct="0">
              <a:spcBef>
                <a:spcPct val="0"/>
              </a:spcBef>
              <a:spcAft>
                <a:spcPct val="0"/>
              </a:spcAft>
              <a:defRPr/>
            </a:pPr>
            <a:endParaRPr lang="en-US" sz="1800" b="1" dirty="0">
              <a:solidFill>
                <a:srgbClr val="FFFFFF"/>
              </a:solidFill>
            </a:endParaRPr>
          </a:p>
        </p:txBody>
      </p:sp>
      <p:sp>
        <p:nvSpPr>
          <p:cNvPr id="515" name="Rectangle 61"/>
          <p:cNvSpPr/>
          <p:nvPr/>
        </p:nvSpPr>
        <p:spPr bwMode="auto">
          <a:xfrm rot="5400000" flipH="1" flipV="1">
            <a:off x="9009118" y="3317301"/>
            <a:ext cx="1043990" cy="342124"/>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0">
                <a:srgbClr val="FABE3C">
                  <a:alpha val="0"/>
                </a:srgbClr>
              </a:gs>
              <a:gs pos="100000">
                <a:srgbClr val="FABE3C"/>
              </a:gs>
            </a:gsLst>
            <a:lin ang="0" scaled="1"/>
            <a:tileRect/>
          </a:gradFill>
          <a:ln w="76200" cap="flat" cmpd="sng" algn="ctr">
            <a:noFill/>
            <a:prstDash val="solid"/>
            <a:roun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defRPr/>
            </a:pPr>
            <a:endParaRPr lang="en-US" sz="1800" dirty="0">
              <a:solidFill>
                <a:sysClr val="windowText" lastClr="000000"/>
              </a:solidFill>
            </a:endParaRPr>
          </a:p>
        </p:txBody>
      </p:sp>
      <p:sp>
        <p:nvSpPr>
          <p:cNvPr id="516" name="Rectangle 61"/>
          <p:cNvSpPr/>
          <p:nvPr/>
        </p:nvSpPr>
        <p:spPr bwMode="auto">
          <a:xfrm rot="16200000" flipH="1">
            <a:off x="8074617" y="3179915"/>
            <a:ext cx="1379268" cy="129721"/>
          </a:xfrm>
          <a:custGeom>
            <a:avLst/>
            <a:gdLst/>
            <a:ahLst/>
            <a:cxnLst/>
            <a:rect l="l" t="t" r="r" b="b"/>
            <a:pathLst>
              <a:path w="2264203" h="173737">
                <a:moveTo>
                  <a:pt x="79738" y="173737"/>
                </a:moveTo>
                <a:lnTo>
                  <a:pt x="869580" y="173737"/>
                </a:lnTo>
                <a:lnTo>
                  <a:pt x="869580" y="173736"/>
                </a:lnTo>
                <a:lnTo>
                  <a:pt x="1394624" y="173736"/>
                </a:lnTo>
                <a:lnTo>
                  <a:pt x="1394624" y="173737"/>
                </a:lnTo>
                <a:lnTo>
                  <a:pt x="2184465" y="173737"/>
                </a:lnTo>
                <a:cubicBezTo>
                  <a:pt x="2228503" y="173737"/>
                  <a:pt x="2264203" y="136958"/>
                  <a:pt x="2264203" y="91588"/>
                </a:cubicBezTo>
                <a:lnTo>
                  <a:pt x="2264203" y="0"/>
                </a:lnTo>
                <a:cubicBezTo>
                  <a:pt x="2264203" y="45370"/>
                  <a:pt x="2228503" y="82149"/>
                  <a:pt x="2184465" y="82149"/>
                </a:cubicBezTo>
                <a:lnTo>
                  <a:pt x="1394624" y="82149"/>
                </a:lnTo>
                <a:lnTo>
                  <a:pt x="1394624" y="82296"/>
                </a:lnTo>
                <a:lnTo>
                  <a:pt x="869580" y="82296"/>
                </a:lnTo>
                <a:lnTo>
                  <a:pt x="869580" y="82149"/>
                </a:lnTo>
                <a:lnTo>
                  <a:pt x="79738" y="82149"/>
                </a:lnTo>
                <a:cubicBezTo>
                  <a:pt x="35700" y="82149"/>
                  <a:pt x="0" y="45370"/>
                  <a:pt x="0" y="0"/>
                </a:cubicBezTo>
                <a:lnTo>
                  <a:pt x="0" y="91588"/>
                </a:lnTo>
                <a:cubicBezTo>
                  <a:pt x="0" y="136958"/>
                  <a:pt x="35700" y="173737"/>
                  <a:pt x="79738" y="173737"/>
                </a:cubicBezTo>
                <a:close/>
              </a:path>
            </a:pathLst>
          </a:custGeom>
          <a:solidFill>
            <a:srgbClr val="FABE3C"/>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defRPr/>
            </a:pPr>
            <a:endParaRPr lang="en-US" sz="1800" b="1" kern="0" dirty="0">
              <a:solidFill>
                <a:srgbClr val="FFFFFF"/>
              </a:solidFill>
            </a:endParaRPr>
          </a:p>
        </p:txBody>
      </p:sp>
      <p:sp>
        <p:nvSpPr>
          <p:cNvPr id="517" name="TextBox 516"/>
          <p:cNvSpPr txBox="1"/>
          <p:nvPr/>
        </p:nvSpPr>
        <p:spPr>
          <a:xfrm>
            <a:off x="10969137" y="3619144"/>
            <a:ext cx="973267" cy="288724"/>
          </a:xfrm>
          <a:prstGeom prst="rect">
            <a:avLst/>
          </a:prstGeom>
          <a:noFill/>
          <a:effectLst/>
        </p:spPr>
        <p:txBody>
          <a:bodyPr wrap="square" lIns="0" tIns="0" rIns="0" bIns="0" rtlCol="0" anchor="t">
            <a:noAutofit/>
          </a:bodyPr>
          <a:lstStyle/>
          <a:p>
            <a:pPr algn="ctr" defTabSz="914400" eaLnBrk="0" hangingPunct="0">
              <a:defRPr/>
            </a:pPr>
            <a:r>
              <a:rPr lang="en-US" sz="1600" b="1" dirty="0" smtClean="0">
                <a:solidFill>
                  <a:srgbClr val="FFFFFF"/>
                </a:solidFill>
              </a:rPr>
              <a:t>Desktop</a:t>
            </a:r>
          </a:p>
        </p:txBody>
      </p:sp>
      <p:sp>
        <p:nvSpPr>
          <p:cNvPr id="518" name="TextBox 517"/>
          <p:cNvSpPr txBox="1"/>
          <p:nvPr/>
        </p:nvSpPr>
        <p:spPr>
          <a:xfrm>
            <a:off x="10941012" y="4674827"/>
            <a:ext cx="816716" cy="288724"/>
          </a:xfrm>
          <a:prstGeom prst="rect">
            <a:avLst/>
          </a:prstGeom>
          <a:noFill/>
          <a:effectLst/>
        </p:spPr>
        <p:txBody>
          <a:bodyPr wrap="square" lIns="0" tIns="0" rIns="0" bIns="0" rtlCol="0" anchor="t">
            <a:noAutofit/>
          </a:bodyPr>
          <a:lstStyle/>
          <a:p>
            <a:pPr algn="ctr" defTabSz="914400" eaLnBrk="0" hangingPunct="0">
              <a:defRPr/>
            </a:pPr>
            <a:r>
              <a:rPr lang="en-US" sz="1600" b="1" dirty="0" smtClean="0">
                <a:solidFill>
                  <a:srgbClr val="FFFFFF"/>
                </a:solidFill>
              </a:rPr>
              <a:t>Web</a:t>
            </a:r>
          </a:p>
        </p:txBody>
      </p:sp>
      <p:sp>
        <p:nvSpPr>
          <p:cNvPr id="519" name="TextBox 518"/>
          <p:cNvSpPr txBox="1"/>
          <p:nvPr/>
        </p:nvSpPr>
        <p:spPr>
          <a:xfrm>
            <a:off x="10988514" y="5619388"/>
            <a:ext cx="894069" cy="288724"/>
          </a:xfrm>
          <a:prstGeom prst="rect">
            <a:avLst/>
          </a:prstGeom>
          <a:noFill/>
          <a:effectLst/>
        </p:spPr>
        <p:txBody>
          <a:bodyPr wrap="square" lIns="0" tIns="0" rIns="0" bIns="0" rtlCol="0" anchor="t">
            <a:noAutofit/>
          </a:bodyPr>
          <a:lstStyle/>
          <a:p>
            <a:pPr algn="ctr" defTabSz="914400" eaLnBrk="0" hangingPunct="0">
              <a:defRPr/>
            </a:pPr>
            <a:r>
              <a:rPr lang="en-US" sz="1600" b="1" dirty="0" smtClean="0">
                <a:solidFill>
                  <a:srgbClr val="FFFFFF"/>
                </a:solidFill>
              </a:rPr>
              <a:t>Device</a:t>
            </a:r>
          </a:p>
        </p:txBody>
      </p:sp>
      <p:sp>
        <p:nvSpPr>
          <p:cNvPr id="520" name="Rectangle 120"/>
          <p:cNvSpPr>
            <a:spLocks noChangeArrowheads="1"/>
          </p:cNvSpPr>
          <p:nvPr/>
        </p:nvSpPr>
        <p:spPr bwMode="auto">
          <a:xfrm>
            <a:off x="2822645" y="4849796"/>
            <a:ext cx="6460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 My HPD</a:t>
            </a:r>
          </a:p>
          <a:p>
            <a:pPr lvl="0" algn="ctr" defTabSz="914400"/>
            <a:r>
              <a:rPr lang="en-US" altLang="en-US" sz="1400" b="1" dirty="0">
                <a:solidFill>
                  <a:srgbClr val="FFFFFF"/>
                </a:solidFill>
                <a:latin typeface="Calibri" panose="020F0502020204030204" pitchFamily="34" charset="0"/>
              </a:rPr>
              <a:t>SERVER</a:t>
            </a:r>
            <a:endParaRPr kumimoji="0" lang="en-US" altLang="en-US" sz="1400" b="1" i="0" u="none" strike="noStrike" cap="none" normalizeH="0" baseline="0" dirty="0" smtClean="0">
              <a:ln>
                <a:noFill/>
              </a:ln>
              <a:solidFill>
                <a:srgbClr val="FFFFFF"/>
              </a:solidFill>
              <a:effectLst/>
              <a:latin typeface="Calibri" panose="020F0502020204030204" pitchFamily="34" charset="0"/>
            </a:endParaRPr>
          </a:p>
        </p:txBody>
      </p:sp>
      <p:sp>
        <p:nvSpPr>
          <p:cNvPr id="521" name="Line 94"/>
          <p:cNvSpPr>
            <a:spLocks noChangeShapeType="1"/>
          </p:cNvSpPr>
          <p:nvPr/>
        </p:nvSpPr>
        <p:spPr bwMode="auto">
          <a:xfrm>
            <a:off x="6895634" y="3052357"/>
            <a:ext cx="530225" cy="0"/>
          </a:xfrm>
          <a:prstGeom prst="line">
            <a:avLst/>
          </a:prstGeom>
          <a:noFill/>
          <a:ln w="11113" cap="rnd">
            <a:solidFill>
              <a:srgbClr val="FFFFFF"/>
            </a:solidFill>
            <a:prstDash val="solid"/>
            <a:round/>
            <a:headEnd type="none"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7008" name="Elbow Connector 37007"/>
          <p:cNvCxnSpPr>
            <a:stCxn id="36944" idx="20"/>
          </p:cNvCxnSpPr>
          <p:nvPr/>
        </p:nvCxnSpPr>
        <p:spPr>
          <a:xfrm>
            <a:off x="6211652" y="1365572"/>
            <a:ext cx="406233" cy="128792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525"/>
          <p:cNvCxnSpPr>
            <a:stCxn id="36992" idx="42"/>
          </p:cNvCxnSpPr>
          <p:nvPr/>
        </p:nvCxnSpPr>
        <p:spPr>
          <a:xfrm flipV="1">
            <a:off x="4253868" y="3102478"/>
            <a:ext cx="2018582" cy="1128890"/>
          </a:xfrm>
          <a:prstGeom prst="bentConnector3">
            <a:avLst>
              <a:gd name="adj1" fmla="val -54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3" name="Rectangle 61"/>
          <p:cNvSpPr/>
          <p:nvPr/>
        </p:nvSpPr>
        <p:spPr bwMode="auto">
          <a:xfrm rot="5400000" flipH="1">
            <a:off x="9820454" y="4515486"/>
            <a:ext cx="2314327" cy="165799"/>
          </a:xfrm>
          <a:custGeom>
            <a:avLst/>
            <a:gdLst/>
            <a:ahLst/>
            <a:cxnLst/>
            <a:rect l="l" t="t" r="r" b="b"/>
            <a:pathLst>
              <a:path w="3187153" h="173737">
                <a:moveTo>
                  <a:pt x="3187153" y="0"/>
                </a:moveTo>
                <a:cubicBezTo>
                  <a:pt x="3187153" y="45370"/>
                  <a:pt x="3151453" y="82149"/>
                  <a:pt x="3107415" y="82149"/>
                </a:cubicBezTo>
                <a:lnTo>
                  <a:pt x="2317574" y="82149"/>
                </a:lnTo>
                <a:lnTo>
                  <a:pt x="2317574" y="82297"/>
                </a:lnTo>
                <a:lnTo>
                  <a:pt x="869580" y="82297"/>
                </a:lnTo>
                <a:lnTo>
                  <a:pt x="869580" y="82149"/>
                </a:lnTo>
                <a:lnTo>
                  <a:pt x="79738" y="82149"/>
                </a:lnTo>
                <a:cubicBezTo>
                  <a:pt x="35700" y="82149"/>
                  <a:pt x="0" y="45370"/>
                  <a:pt x="0" y="0"/>
                </a:cubicBezTo>
                <a:lnTo>
                  <a:pt x="0" y="91588"/>
                </a:lnTo>
                <a:cubicBezTo>
                  <a:pt x="0" y="136957"/>
                  <a:pt x="35700" y="173737"/>
                  <a:pt x="79738" y="173737"/>
                </a:cubicBezTo>
                <a:lnTo>
                  <a:pt x="610970" y="173737"/>
                </a:lnTo>
                <a:lnTo>
                  <a:pt x="610970" y="173737"/>
                </a:lnTo>
                <a:lnTo>
                  <a:pt x="2439770" y="173737"/>
                </a:lnTo>
                <a:lnTo>
                  <a:pt x="2439770" y="173737"/>
                </a:lnTo>
                <a:lnTo>
                  <a:pt x="3107415" y="173737"/>
                </a:lnTo>
                <a:cubicBezTo>
                  <a:pt x="3151453" y="173737"/>
                  <a:pt x="3187153" y="136957"/>
                  <a:pt x="3187153" y="91588"/>
                </a:cubicBezTo>
                <a:close/>
              </a:path>
            </a:pathLst>
          </a:custGeom>
          <a:solidFill>
            <a:srgbClr val="FABE3C"/>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400" eaLnBrk="0" fontAlgn="base" hangingPunct="0">
              <a:spcBef>
                <a:spcPct val="0"/>
              </a:spcBef>
              <a:spcAft>
                <a:spcPct val="0"/>
              </a:spcAft>
              <a:defRPr/>
            </a:pPr>
            <a:endParaRPr lang="en-US" sz="1800" b="1" dirty="0">
              <a:solidFill>
                <a:srgbClr val="FFFFFF"/>
              </a:solidFill>
            </a:endParaRPr>
          </a:p>
        </p:txBody>
      </p:sp>
      <p:cxnSp>
        <p:nvCxnSpPr>
          <p:cNvPr id="534" name="Elbow Connector 533"/>
          <p:cNvCxnSpPr/>
          <p:nvPr/>
        </p:nvCxnSpPr>
        <p:spPr>
          <a:xfrm>
            <a:off x="4599943" y="4608746"/>
            <a:ext cx="239465" cy="95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9" name="Elbow Connector 538"/>
          <p:cNvCxnSpPr/>
          <p:nvPr/>
        </p:nvCxnSpPr>
        <p:spPr>
          <a:xfrm>
            <a:off x="5603848" y="3884720"/>
            <a:ext cx="630603" cy="47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1" name="Elbow Connector 540"/>
          <p:cNvCxnSpPr/>
          <p:nvPr/>
        </p:nvCxnSpPr>
        <p:spPr>
          <a:xfrm>
            <a:off x="5549107" y="4594427"/>
            <a:ext cx="630603" cy="47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2" name="Elbow Connector 541"/>
          <p:cNvCxnSpPr/>
          <p:nvPr/>
        </p:nvCxnSpPr>
        <p:spPr>
          <a:xfrm>
            <a:off x="5520812" y="5222983"/>
            <a:ext cx="630603" cy="47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0" name="Freeform 86"/>
          <p:cNvSpPr>
            <a:spLocks/>
          </p:cNvSpPr>
          <p:nvPr/>
        </p:nvSpPr>
        <p:spPr bwMode="auto">
          <a:xfrm flipV="1">
            <a:off x="2086515" y="3470240"/>
            <a:ext cx="355031" cy="1264885"/>
          </a:xfrm>
          <a:custGeom>
            <a:avLst/>
            <a:gdLst>
              <a:gd name="T0" fmla="*/ 0 w 220"/>
              <a:gd name="T1" fmla="*/ 733 h 733"/>
              <a:gd name="T2" fmla="*/ 220 w 220"/>
              <a:gd name="T3" fmla="*/ 733 h 733"/>
              <a:gd name="T4" fmla="*/ 220 w 220"/>
              <a:gd name="T5" fmla="*/ 0 h 733"/>
            </a:gdLst>
            <a:ahLst/>
            <a:cxnLst>
              <a:cxn ang="0">
                <a:pos x="T0" y="T1"/>
              </a:cxn>
              <a:cxn ang="0">
                <a:pos x="T2" y="T3"/>
              </a:cxn>
              <a:cxn ang="0">
                <a:pos x="T4" y="T5"/>
              </a:cxn>
            </a:cxnLst>
            <a:rect l="0" t="0" r="r" b="b"/>
            <a:pathLst>
              <a:path w="220" h="733">
                <a:moveTo>
                  <a:pt x="0" y="733"/>
                </a:moveTo>
                <a:lnTo>
                  <a:pt x="220" y="733"/>
                </a:lnTo>
                <a:lnTo>
                  <a:pt x="220" y="0"/>
                </a:ln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Freeform 86"/>
          <p:cNvSpPr>
            <a:spLocks/>
          </p:cNvSpPr>
          <p:nvPr/>
        </p:nvSpPr>
        <p:spPr bwMode="auto">
          <a:xfrm flipV="1">
            <a:off x="2135728" y="1062718"/>
            <a:ext cx="206813" cy="365126"/>
          </a:xfrm>
          <a:custGeom>
            <a:avLst/>
            <a:gdLst>
              <a:gd name="T0" fmla="*/ 0 w 220"/>
              <a:gd name="T1" fmla="*/ 733 h 733"/>
              <a:gd name="T2" fmla="*/ 220 w 220"/>
              <a:gd name="T3" fmla="*/ 733 h 733"/>
              <a:gd name="T4" fmla="*/ 220 w 220"/>
              <a:gd name="T5" fmla="*/ 0 h 733"/>
            </a:gdLst>
            <a:ahLst/>
            <a:cxnLst>
              <a:cxn ang="0">
                <a:pos x="T0" y="T1"/>
              </a:cxn>
              <a:cxn ang="0">
                <a:pos x="T2" y="T3"/>
              </a:cxn>
              <a:cxn ang="0">
                <a:pos x="T4" y="T5"/>
              </a:cxn>
            </a:cxnLst>
            <a:rect l="0" t="0" r="r" b="b"/>
            <a:pathLst>
              <a:path w="220" h="733">
                <a:moveTo>
                  <a:pt x="0" y="733"/>
                </a:moveTo>
                <a:lnTo>
                  <a:pt x="220" y="733"/>
                </a:lnTo>
                <a:lnTo>
                  <a:pt x="220"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2" name="Elbow Connector 281"/>
          <p:cNvCxnSpPr/>
          <p:nvPr/>
        </p:nvCxnSpPr>
        <p:spPr>
          <a:xfrm flipV="1">
            <a:off x="2439132" y="4598385"/>
            <a:ext cx="420090" cy="51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3" name="Freeform 86"/>
          <p:cNvSpPr>
            <a:spLocks/>
          </p:cNvSpPr>
          <p:nvPr/>
        </p:nvSpPr>
        <p:spPr bwMode="auto">
          <a:xfrm flipH="1">
            <a:off x="2342539" y="1427844"/>
            <a:ext cx="414293" cy="55961"/>
          </a:xfrm>
          <a:custGeom>
            <a:avLst/>
            <a:gdLst>
              <a:gd name="T0" fmla="*/ 0 w 220"/>
              <a:gd name="T1" fmla="*/ 733 h 733"/>
              <a:gd name="T2" fmla="*/ 220 w 220"/>
              <a:gd name="T3" fmla="*/ 733 h 733"/>
              <a:gd name="T4" fmla="*/ 220 w 220"/>
              <a:gd name="T5" fmla="*/ 0 h 733"/>
            </a:gdLst>
            <a:ahLst/>
            <a:cxnLst>
              <a:cxn ang="0">
                <a:pos x="T0" y="T1"/>
              </a:cxn>
              <a:cxn ang="0">
                <a:pos x="T2" y="T3"/>
              </a:cxn>
              <a:cxn ang="0">
                <a:pos x="T4" y="T5"/>
              </a:cxn>
            </a:cxnLst>
            <a:rect l="0" t="0" r="r" b="b"/>
            <a:pathLst>
              <a:path w="220" h="733">
                <a:moveTo>
                  <a:pt x="0" y="733"/>
                </a:moveTo>
                <a:lnTo>
                  <a:pt x="220" y="733"/>
                </a:lnTo>
                <a:lnTo>
                  <a:pt x="220"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Freeform 86"/>
          <p:cNvSpPr>
            <a:spLocks/>
          </p:cNvSpPr>
          <p:nvPr/>
        </p:nvSpPr>
        <p:spPr bwMode="auto">
          <a:xfrm>
            <a:off x="2079604" y="1497693"/>
            <a:ext cx="262935" cy="298703"/>
          </a:xfrm>
          <a:custGeom>
            <a:avLst/>
            <a:gdLst>
              <a:gd name="T0" fmla="*/ 0 w 220"/>
              <a:gd name="T1" fmla="*/ 733 h 733"/>
              <a:gd name="T2" fmla="*/ 220 w 220"/>
              <a:gd name="T3" fmla="*/ 733 h 733"/>
              <a:gd name="T4" fmla="*/ 220 w 220"/>
              <a:gd name="T5" fmla="*/ 0 h 733"/>
            </a:gdLst>
            <a:ahLst/>
            <a:cxnLst>
              <a:cxn ang="0">
                <a:pos x="T0" y="T1"/>
              </a:cxn>
              <a:cxn ang="0">
                <a:pos x="T2" y="T3"/>
              </a:cxn>
              <a:cxn ang="0">
                <a:pos x="T4" y="T5"/>
              </a:cxn>
            </a:cxnLst>
            <a:rect l="0" t="0" r="r" b="b"/>
            <a:pathLst>
              <a:path w="220" h="733">
                <a:moveTo>
                  <a:pt x="0" y="733"/>
                </a:moveTo>
                <a:lnTo>
                  <a:pt x="220" y="733"/>
                </a:lnTo>
                <a:lnTo>
                  <a:pt x="220" y="0"/>
                </a:lnTo>
              </a:path>
            </a:pathLst>
          </a:custGeom>
          <a:noFill/>
          <a:ln w="1905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85" name="Elbow Connector 284"/>
          <p:cNvCxnSpPr/>
          <p:nvPr/>
        </p:nvCxnSpPr>
        <p:spPr>
          <a:xfrm>
            <a:off x="884532" y="1405617"/>
            <a:ext cx="631809" cy="2718"/>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Elbow Connector 286"/>
          <p:cNvCxnSpPr/>
          <p:nvPr/>
        </p:nvCxnSpPr>
        <p:spPr>
          <a:xfrm flipV="1">
            <a:off x="4873911" y="1364342"/>
            <a:ext cx="628281" cy="416"/>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8" name="Group 18"/>
          <p:cNvGrpSpPr>
            <a:grpSpLocks noChangeAspect="1"/>
          </p:cNvGrpSpPr>
          <p:nvPr/>
        </p:nvGrpSpPr>
        <p:grpSpPr bwMode="auto">
          <a:xfrm>
            <a:off x="3910431" y="5510084"/>
            <a:ext cx="615552" cy="468835"/>
            <a:chOff x="2655" y="2036"/>
            <a:chExt cx="558" cy="425"/>
          </a:xfrm>
        </p:grpSpPr>
        <p:sp useBgFill="1">
          <p:nvSpPr>
            <p:cNvPr id="289" name="Freeform 20"/>
            <p:cNvSpPr>
              <a:spLocks/>
            </p:cNvSpPr>
            <p:nvPr/>
          </p:nvSpPr>
          <p:spPr bwMode="auto">
            <a:xfrm>
              <a:off x="2655" y="2036"/>
              <a:ext cx="558" cy="425"/>
            </a:xfrm>
            <a:custGeom>
              <a:avLst/>
              <a:gdLst>
                <a:gd name="T0" fmla="*/ 120 w 2788"/>
                <a:gd name="T1" fmla="*/ 0 h 2129"/>
                <a:gd name="T2" fmla="*/ 2668 w 2788"/>
                <a:gd name="T3" fmla="*/ 0 h 2129"/>
                <a:gd name="T4" fmla="*/ 2696 w 2788"/>
                <a:gd name="T5" fmla="*/ 2 h 2129"/>
                <a:gd name="T6" fmla="*/ 2722 w 2788"/>
                <a:gd name="T7" fmla="*/ 12 h 2129"/>
                <a:gd name="T8" fmla="*/ 2743 w 2788"/>
                <a:gd name="T9" fmla="*/ 26 h 2129"/>
                <a:gd name="T10" fmla="*/ 2761 w 2788"/>
                <a:gd name="T11" fmla="*/ 45 h 2129"/>
                <a:gd name="T12" fmla="*/ 2776 w 2788"/>
                <a:gd name="T13" fmla="*/ 66 h 2129"/>
                <a:gd name="T14" fmla="*/ 2784 w 2788"/>
                <a:gd name="T15" fmla="*/ 92 h 2129"/>
                <a:gd name="T16" fmla="*/ 2788 w 2788"/>
                <a:gd name="T17" fmla="*/ 119 h 2129"/>
                <a:gd name="T18" fmla="*/ 2788 w 2788"/>
                <a:gd name="T19" fmla="*/ 2009 h 2129"/>
                <a:gd name="T20" fmla="*/ 2784 w 2788"/>
                <a:gd name="T21" fmla="*/ 2036 h 2129"/>
                <a:gd name="T22" fmla="*/ 2776 w 2788"/>
                <a:gd name="T23" fmla="*/ 2061 h 2129"/>
                <a:gd name="T24" fmla="*/ 2761 w 2788"/>
                <a:gd name="T25" fmla="*/ 2084 h 2129"/>
                <a:gd name="T26" fmla="*/ 2743 w 2788"/>
                <a:gd name="T27" fmla="*/ 2102 h 2129"/>
                <a:gd name="T28" fmla="*/ 2722 w 2788"/>
                <a:gd name="T29" fmla="*/ 2117 h 2129"/>
                <a:gd name="T30" fmla="*/ 2696 w 2788"/>
                <a:gd name="T31" fmla="*/ 2125 h 2129"/>
                <a:gd name="T32" fmla="*/ 2668 w 2788"/>
                <a:gd name="T33" fmla="*/ 2129 h 2129"/>
                <a:gd name="T34" fmla="*/ 120 w 2788"/>
                <a:gd name="T35" fmla="*/ 2129 h 2129"/>
                <a:gd name="T36" fmla="*/ 92 w 2788"/>
                <a:gd name="T37" fmla="*/ 2125 h 2129"/>
                <a:gd name="T38" fmla="*/ 66 w 2788"/>
                <a:gd name="T39" fmla="*/ 2117 h 2129"/>
                <a:gd name="T40" fmla="*/ 45 w 2788"/>
                <a:gd name="T41" fmla="*/ 2102 h 2129"/>
                <a:gd name="T42" fmla="*/ 27 w 2788"/>
                <a:gd name="T43" fmla="*/ 2084 h 2129"/>
                <a:gd name="T44" fmla="*/ 12 w 2788"/>
                <a:gd name="T45" fmla="*/ 2061 h 2129"/>
                <a:gd name="T46" fmla="*/ 4 w 2788"/>
                <a:gd name="T47" fmla="*/ 2036 h 2129"/>
                <a:gd name="T48" fmla="*/ 0 w 2788"/>
                <a:gd name="T49" fmla="*/ 2009 h 2129"/>
                <a:gd name="T50" fmla="*/ 0 w 2788"/>
                <a:gd name="T51" fmla="*/ 119 h 2129"/>
                <a:gd name="T52" fmla="*/ 4 w 2788"/>
                <a:gd name="T53" fmla="*/ 92 h 2129"/>
                <a:gd name="T54" fmla="*/ 12 w 2788"/>
                <a:gd name="T55" fmla="*/ 66 h 2129"/>
                <a:gd name="T56" fmla="*/ 27 w 2788"/>
                <a:gd name="T57" fmla="*/ 45 h 2129"/>
                <a:gd name="T58" fmla="*/ 45 w 2788"/>
                <a:gd name="T59" fmla="*/ 26 h 2129"/>
                <a:gd name="T60" fmla="*/ 66 w 2788"/>
                <a:gd name="T61" fmla="*/ 12 h 2129"/>
                <a:gd name="T62" fmla="*/ 92 w 2788"/>
                <a:gd name="T63" fmla="*/ 2 h 2129"/>
                <a:gd name="T64" fmla="*/ 120 w 2788"/>
                <a:gd name="T65" fmla="*/ 0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8" h="2129">
                  <a:moveTo>
                    <a:pt x="120" y="0"/>
                  </a:moveTo>
                  <a:lnTo>
                    <a:pt x="2668" y="0"/>
                  </a:lnTo>
                  <a:lnTo>
                    <a:pt x="2696" y="2"/>
                  </a:lnTo>
                  <a:lnTo>
                    <a:pt x="2722" y="12"/>
                  </a:lnTo>
                  <a:lnTo>
                    <a:pt x="2743" y="26"/>
                  </a:lnTo>
                  <a:lnTo>
                    <a:pt x="2761" y="45"/>
                  </a:lnTo>
                  <a:lnTo>
                    <a:pt x="2776" y="66"/>
                  </a:lnTo>
                  <a:lnTo>
                    <a:pt x="2784" y="92"/>
                  </a:lnTo>
                  <a:lnTo>
                    <a:pt x="2788" y="119"/>
                  </a:lnTo>
                  <a:lnTo>
                    <a:pt x="2788" y="2009"/>
                  </a:lnTo>
                  <a:lnTo>
                    <a:pt x="2784" y="2036"/>
                  </a:lnTo>
                  <a:lnTo>
                    <a:pt x="2776" y="2061"/>
                  </a:lnTo>
                  <a:lnTo>
                    <a:pt x="2761" y="2084"/>
                  </a:lnTo>
                  <a:lnTo>
                    <a:pt x="2743" y="2102"/>
                  </a:lnTo>
                  <a:lnTo>
                    <a:pt x="2722" y="2117"/>
                  </a:lnTo>
                  <a:lnTo>
                    <a:pt x="2696" y="2125"/>
                  </a:lnTo>
                  <a:lnTo>
                    <a:pt x="2668" y="2129"/>
                  </a:lnTo>
                  <a:lnTo>
                    <a:pt x="120" y="2129"/>
                  </a:lnTo>
                  <a:lnTo>
                    <a:pt x="92" y="2125"/>
                  </a:lnTo>
                  <a:lnTo>
                    <a:pt x="66" y="2117"/>
                  </a:lnTo>
                  <a:lnTo>
                    <a:pt x="45" y="2102"/>
                  </a:lnTo>
                  <a:lnTo>
                    <a:pt x="27" y="2084"/>
                  </a:lnTo>
                  <a:lnTo>
                    <a:pt x="12" y="2061"/>
                  </a:lnTo>
                  <a:lnTo>
                    <a:pt x="4" y="2036"/>
                  </a:lnTo>
                  <a:lnTo>
                    <a:pt x="0" y="2009"/>
                  </a:lnTo>
                  <a:lnTo>
                    <a:pt x="0" y="119"/>
                  </a:lnTo>
                  <a:lnTo>
                    <a:pt x="4" y="92"/>
                  </a:lnTo>
                  <a:lnTo>
                    <a:pt x="12" y="66"/>
                  </a:lnTo>
                  <a:lnTo>
                    <a:pt x="27" y="45"/>
                  </a:lnTo>
                  <a:lnTo>
                    <a:pt x="45" y="26"/>
                  </a:lnTo>
                  <a:lnTo>
                    <a:pt x="66" y="12"/>
                  </a:lnTo>
                  <a:lnTo>
                    <a:pt x="92" y="2"/>
                  </a:lnTo>
                  <a:lnTo>
                    <a:pt x="120"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1"/>
            <p:cNvSpPr>
              <a:spLocks noEditPoints="1"/>
            </p:cNvSpPr>
            <p:nvPr/>
          </p:nvSpPr>
          <p:spPr bwMode="auto">
            <a:xfrm>
              <a:off x="2679" y="2059"/>
              <a:ext cx="510" cy="378"/>
            </a:xfrm>
            <a:custGeom>
              <a:avLst/>
              <a:gdLst>
                <a:gd name="T0" fmla="*/ 1469 w 2548"/>
                <a:gd name="T1" fmla="*/ 1540 h 1890"/>
                <a:gd name="T2" fmla="*/ 1351 w 2548"/>
                <a:gd name="T3" fmla="*/ 1558 h 1890"/>
                <a:gd name="T4" fmla="*/ 1405 w 2548"/>
                <a:gd name="T5" fmla="*/ 1451 h 1890"/>
                <a:gd name="T6" fmla="*/ 1284 w 2548"/>
                <a:gd name="T7" fmla="*/ 1298 h 1890"/>
                <a:gd name="T8" fmla="*/ 1166 w 2548"/>
                <a:gd name="T9" fmla="*/ 1317 h 1890"/>
                <a:gd name="T10" fmla="*/ 1220 w 2548"/>
                <a:gd name="T11" fmla="*/ 1211 h 1890"/>
                <a:gd name="T12" fmla="*/ 697 w 2548"/>
                <a:gd name="T13" fmla="*/ 1276 h 1890"/>
                <a:gd name="T14" fmla="*/ 597 w 2548"/>
                <a:gd name="T15" fmla="*/ 1438 h 1890"/>
                <a:gd name="T16" fmla="*/ 434 w 2548"/>
                <a:gd name="T17" fmla="*/ 1338 h 1890"/>
                <a:gd name="T18" fmla="*/ 535 w 2548"/>
                <a:gd name="T19" fmla="*/ 1174 h 1890"/>
                <a:gd name="T20" fmla="*/ 677 w 2548"/>
                <a:gd name="T21" fmla="*/ 688 h 1890"/>
                <a:gd name="T22" fmla="*/ 544 w 2548"/>
                <a:gd name="T23" fmla="*/ 830 h 1890"/>
                <a:gd name="T24" fmla="*/ 356 w 2548"/>
                <a:gd name="T25" fmla="*/ 831 h 1890"/>
                <a:gd name="T26" fmla="*/ 180 w 2548"/>
                <a:gd name="T27" fmla="*/ 916 h 1890"/>
                <a:gd name="T28" fmla="*/ 2320 w 2548"/>
                <a:gd name="T29" fmla="*/ 1045 h 1890"/>
                <a:gd name="T30" fmla="*/ 2136 w 2548"/>
                <a:gd name="T31" fmla="*/ 1074 h 1890"/>
                <a:gd name="T32" fmla="*/ 1993 w 2548"/>
                <a:gd name="T33" fmla="*/ 1176 h 1890"/>
                <a:gd name="T34" fmla="*/ 1904 w 2548"/>
                <a:gd name="T35" fmla="*/ 1194 h 1890"/>
                <a:gd name="T36" fmla="*/ 1767 w 2548"/>
                <a:gd name="T37" fmla="*/ 1162 h 1890"/>
                <a:gd name="T38" fmla="*/ 1633 w 2548"/>
                <a:gd name="T39" fmla="*/ 1283 h 1890"/>
                <a:gd name="T40" fmla="*/ 1509 w 2548"/>
                <a:gd name="T41" fmla="*/ 1310 h 1890"/>
                <a:gd name="T42" fmla="*/ 1363 w 2548"/>
                <a:gd name="T43" fmla="*/ 1046 h 1890"/>
                <a:gd name="T44" fmla="*/ 1249 w 2548"/>
                <a:gd name="T45" fmla="*/ 902 h 1890"/>
                <a:gd name="T46" fmla="*/ 1195 w 2548"/>
                <a:gd name="T47" fmla="*/ 820 h 1890"/>
                <a:gd name="T48" fmla="*/ 974 w 2548"/>
                <a:gd name="T49" fmla="*/ 786 h 1890"/>
                <a:gd name="T50" fmla="*/ 845 w 2548"/>
                <a:gd name="T51" fmla="*/ 676 h 1890"/>
                <a:gd name="T52" fmla="*/ 2018 w 2548"/>
                <a:gd name="T53" fmla="*/ 540 h 1890"/>
                <a:gd name="T54" fmla="*/ 2036 w 2548"/>
                <a:gd name="T55" fmla="*/ 657 h 1890"/>
                <a:gd name="T56" fmla="*/ 1929 w 2548"/>
                <a:gd name="T57" fmla="*/ 604 h 1890"/>
                <a:gd name="T58" fmla="*/ 2203 w 2548"/>
                <a:gd name="T59" fmla="*/ 322 h 1890"/>
                <a:gd name="T60" fmla="*/ 2221 w 2548"/>
                <a:gd name="T61" fmla="*/ 441 h 1890"/>
                <a:gd name="T62" fmla="*/ 2114 w 2548"/>
                <a:gd name="T63" fmla="*/ 386 h 1890"/>
                <a:gd name="T64" fmla="*/ 1729 w 2548"/>
                <a:gd name="T65" fmla="*/ 299 h 1890"/>
                <a:gd name="T66" fmla="*/ 1829 w 2548"/>
                <a:gd name="T67" fmla="*/ 461 h 1890"/>
                <a:gd name="T68" fmla="*/ 1667 w 2548"/>
                <a:gd name="T69" fmla="*/ 563 h 1890"/>
                <a:gd name="T70" fmla="*/ 1565 w 2548"/>
                <a:gd name="T71" fmla="*/ 399 h 1890"/>
                <a:gd name="T72" fmla="*/ 387 w 2548"/>
                <a:gd name="T73" fmla="*/ 161 h 1890"/>
                <a:gd name="T74" fmla="*/ 452 w 2548"/>
                <a:gd name="T75" fmla="*/ 306 h 1890"/>
                <a:gd name="T76" fmla="*/ 720 w 2548"/>
                <a:gd name="T77" fmla="*/ 392 h 1890"/>
                <a:gd name="T78" fmla="*/ 880 w 2548"/>
                <a:gd name="T79" fmla="*/ 459 h 1890"/>
                <a:gd name="T80" fmla="*/ 1006 w 2548"/>
                <a:gd name="T81" fmla="*/ 606 h 1890"/>
                <a:gd name="T82" fmla="*/ 1151 w 2548"/>
                <a:gd name="T83" fmla="*/ 642 h 1890"/>
                <a:gd name="T84" fmla="*/ 1227 w 2548"/>
                <a:gd name="T85" fmla="*/ 525 h 1890"/>
                <a:gd name="T86" fmla="*/ 1327 w 2548"/>
                <a:gd name="T87" fmla="*/ 484 h 1890"/>
                <a:gd name="T88" fmla="*/ 1386 w 2548"/>
                <a:gd name="T89" fmla="*/ 584 h 1890"/>
                <a:gd name="T90" fmla="*/ 1464 w 2548"/>
                <a:gd name="T91" fmla="*/ 726 h 1890"/>
                <a:gd name="T92" fmla="*/ 1469 w 2548"/>
                <a:gd name="T93" fmla="*/ 882 h 1890"/>
                <a:gd name="T94" fmla="*/ 1550 w 2548"/>
                <a:gd name="T95" fmla="*/ 917 h 1890"/>
                <a:gd name="T96" fmla="*/ 1726 w 2548"/>
                <a:gd name="T97" fmla="*/ 890 h 1890"/>
                <a:gd name="T98" fmla="*/ 1816 w 2548"/>
                <a:gd name="T99" fmla="*/ 1002 h 1890"/>
                <a:gd name="T100" fmla="*/ 1967 w 2548"/>
                <a:gd name="T101" fmla="*/ 941 h 1890"/>
                <a:gd name="T102" fmla="*/ 2125 w 2548"/>
                <a:gd name="T103" fmla="*/ 872 h 1890"/>
                <a:gd name="T104" fmla="*/ 2286 w 2548"/>
                <a:gd name="T105" fmla="*/ 860 h 1890"/>
                <a:gd name="T106" fmla="*/ 2388 w 2548"/>
                <a:gd name="T107" fmla="*/ 431 h 1890"/>
                <a:gd name="T108" fmla="*/ 245 w 2548"/>
                <a:gd name="T109" fmla="*/ 703 h 1890"/>
                <a:gd name="T110" fmla="*/ 400 w 2548"/>
                <a:gd name="T111" fmla="*/ 699 h 1890"/>
                <a:gd name="T112" fmla="*/ 522 w 2548"/>
                <a:gd name="T113" fmla="*/ 686 h 1890"/>
                <a:gd name="T114" fmla="*/ 587 w 2548"/>
                <a:gd name="T115" fmla="*/ 586 h 1890"/>
                <a:gd name="T116" fmla="*/ 452 w 2548"/>
                <a:gd name="T117" fmla="*/ 476 h 1890"/>
                <a:gd name="T118" fmla="*/ 273 w 2548"/>
                <a:gd name="T119" fmla="*/ 381 h 1890"/>
                <a:gd name="T120" fmla="*/ 215 w 2548"/>
                <a:gd name="T121" fmla="*/ 231 h 1890"/>
                <a:gd name="T122" fmla="*/ 160 w 2548"/>
                <a:gd name="T123" fmla="*/ 161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48" h="1890">
                  <a:moveTo>
                    <a:pt x="1405" y="1451"/>
                  </a:moveTo>
                  <a:lnTo>
                    <a:pt x="1426" y="1455"/>
                  </a:lnTo>
                  <a:lnTo>
                    <a:pt x="1444" y="1465"/>
                  </a:lnTo>
                  <a:lnTo>
                    <a:pt x="1459" y="1479"/>
                  </a:lnTo>
                  <a:lnTo>
                    <a:pt x="1469" y="1497"/>
                  </a:lnTo>
                  <a:lnTo>
                    <a:pt x="1472" y="1518"/>
                  </a:lnTo>
                  <a:lnTo>
                    <a:pt x="1469" y="1540"/>
                  </a:lnTo>
                  <a:lnTo>
                    <a:pt x="1459" y="1558"/>
                  </a:lnTo>
                  <a:lnTo>
                    <a:pt x="1444" y="1572"/>
                  </a:lnTo>
                  <a:lnTo>
                    <a:pt x="1426" y="1582"/>
                  </a:lnTo>
                  <a:lnTo>
                    <a:pt x="1405" y="1586"/>
                  </a:lnTo>
                  <a:lnTo>
                    <a:pt x="1384" y="1582"/>
                  </a:lnTo>
                  <a:lnTo>
                    <a:pt x="1366" y="1572"/>
                  </a:lnTo>
                  <a:lnTo>
                    <a:pt x="1351" y="1558"/>
                  </a:lnTo>
                  <a:lnTo>
                    <a:pt x="1342" y="1540"/>
                  </a:lnTo>
                  <a:lnTo>
                    <a:pt x="1338" y="1518"/>
                  </a:lnTo>
                  <a:lnTo>
                    <a:pt x="1342" y="1497"/>
                  </a:lnTo>
                  <a:lnTo>
                    <a:pt x="1351" y="1479"/>
                  </a:lnTo>
                  <a:lnTo>
                    <a:pt x="1366" y="1465"/>
                  </a:lnTo>
                  <a:lnTo>
                    <a:pt x="1384" y="1455"/>
                  </a:lnTo>
                  <a:lnTo>
                    <a:pt x="1405" y="1451"/>
                  </a:lnTo>
                  <a:close/>
                  <a:moveTo>
                    <a:pt x="1220" y="1211"/>
                  </a:moveTo>
                  <a:lnTo>
                    <a:pt x="1241" y="1213"/>
                  </a:lnTo>
                  <a:lnTo>
                    <a:pt x="1259" y="1223"/>
                  </a:lnTo>
                  <a:lnTo>
                    <a:pt x="1274" y="1237"/>
                  </a:lnTo>
                  <a:lnTo>
                    <a:pt x="1284" y="1256"/>
                  </a:lnTo>
                  <a:lnTo>
                    <a:pt x="1287" y="1277"/>
                  </a:lnTo>
                  <a:lnTo>
                    <a:pt x="1284" y="1298"/>
                  </a:lnTo>
                  <a:lnTo>
                    <a:pt x="1274" y="1317"/>
                  </a:lnTo>
                  <a:lnTo>
                    <a:pt x="1259" y="1332"/>
                  </a:lnTo>
                  <a:lnTo>
                    <a:pt x="1241" y="1340"/>
                  </a:lnTo>
                  <a:lnTo>
                    <a:pt x="1220" y="1344"/>
                  </a:lnTo>
                  <a:lnTo>
                    <a:pt x="1199" y="1340"/>
                  </a:lnTo>
                  <a:lnTo>
                    <a:pt x="1181" y="1332"/>
                  </a:lnTo>
                  <a:lnTo>
                    <a:pt x="1166" y="1317"/>
                  </a:lnTo>
                  <a:lnTo>
                    <a:pt x="1157" y="1298"/>
                  </a:lnTo>
                  <a:lnTo>
                    <a:pt x="1153" y="1277"/>
                  </a:lnTo>
                  <a:lnTo>
                    <a:pt x="1157" y="1256"/>
                  </a:lnTo>
                  <a:lnTo>
                    <a:pt x="1166" y="1237"/>
                  </a:lnTo>
                  <a:lnTo>
                    <a:pt x="1181" y="1223"/>
                  </a:lnTo>
                  <a:lnTo>
                    <a:pt x="1199" y="1213"/>
                  </a:lnTo>
                  <a:lnTo>
                    <a:pt x="1220" y="1211"/>
                  </a:lnTo>
                  <a:close/>
                  <a:moveTo>
                    <a:pt x="565" y="1171"/>
                  </a:moveTo>
                  <a:lnTo>
                    <a:pt x="597" y="1174"/>
                  </a:lnTo>
                  <a:lnTo>
                    <a:pt x="626" y="1185"/>
                  </a:lnTo>
                  <a:lnTo>
                    <a:pt x="650" y="1201"/>
                  </a:lnTo>
                  <a:lnTo>
                    <a:pt x="672" y="1222"/>
                  </a:lnTo>
                  <a:lnTo>
                    <a:pt x="688" y="1247"/>
                  </a:lnTo>
                  <a:lnTo>
                    <a:pt x="697" y="1276"/>
                  </a:lnTo>
                  <a:lnTo>
                    <a:pt x="701" y="1306"/>
                  </a:lnTo>
                  <a:lnTo>
                    <a:pt x="697" y="1338"/>
                  </a:lnTo>
                  <a:lnTo>
                    <a:pt x="688" y="1367"/>
                  </a:lnTo>
                  <a:lnTo>
                    <a:pt x="672" y="1391"/>
                  </a:lnTo>
                  <a:lnTo>
                    <a:pt x="650" y="1413"/>
                  </a:lnTo>
                  <a:lnTo>
                    <a:pt x="626" y="1428"/>
                  </a:lnTo>
                  <a:lnTo>
                    <a:pt x="597" y="1438"/>
                  </a:lnTo>
                  <a:lnTo>
                    <a:pt x="565" y="1442"/>
                  </a:lnTo>
                  <a:lnTo>
                    <a:pt x="535" y="1438"/>
                  </a:lnTo>
                  <a:lnTo>
                    <a:pt x="506" y="1428"/>
                  </a:lnTo>
                  <a:lnTo>
                    <a:pt x="481" y="1413"/>
                  </a:lnTo>
                  <a:lnTo>
                    <a:pt x="460" y="1391"/>
                  </a:lnTo>
                  <a:lnTo>
                    <a:pt x="445" y="1367"/>
                  </a:lnTo>
                  <a:lnTo>
                    <a:pt x="434" y="1338"/>
                  </a:lnTo>
                  <a:lnTo>
                    <a:pt x="430" y="1306"/>
                  </a:lnTo>
                  <a:lnTo>
                    <a:pt x="434" y="1276"/>
                  </a:lnTo>
                  <a:lnTo>
                    <a:pt x="445" y="1247"/>
                  </a:lnTo>
                  <a:lnTo>
                    <a:pt x="460" y="1222"/>
                  </a:lnTo>
                  <a:lnTo>
                    <a:pt x="481" y="1201"/>
                  </a:lnTo>
                  <a:lnTo>
                    <a:pt x="506" y="1185"/>
                  </a:lnTo>
                  <a:lnTo>
                    <a:pt x="535" y="1174"/>
                  </a:lnTo>
                  <a:lnTo>
                    <a:pt x="565" y="1171"/>
                  </a:lnTo>
                  <a:close/>
                  <a:moveTo>
                    <a:pt x="753" y="578"/>
                  </a:moveTo>
                  <a:lnTo>
                    <a:pt x="724" y="618"/>
                  </a:lnTo>
                  <a:lnTo>
                    <a:pt x="713" y="635"/>
                  </a:lnTo>
                  <a:lnTo>
                    <a:pt x="701" y="653"/>
                  </a:lnTo>
                  <a:lnTo>
                    <a:pt x="690" y="669"/>
                  </a:lnTo>
                  <a:lnTo>
                    <a:pt x="677" y="688"/>
                  </a:lnTo>
                  <a:lnTo>
                    <a:pt x="661" y="708"/>
                  </a:lnTo>
                  <a:lnTo>
                    <a:pt x="645" y="728"/>
                  </a:lnTo>
                  <a:lnTo>
                    <a:pt x="631" y="748"/>
                  </a:lnTo>
                  <a:lnTo>
                    <a:pt x="617" y="763"/>
                  </a:lnTo>
                  <a:lnTo>
                    <a:pt x="591" y="792"/>
                  </a:lnTo>
                  <a:lnTo>
                    <a:pt x="567" y="814"/>
                  </a:lnTo>
                  <a:lnTo>
                    <a:pt x="544" y="830"/>
                  </a:lnTo>
                  <a:lnTo>
                    <a:pt x="520" y="840"/>
                  </a:lnTo>
                  <a:lnTo>
                    <a:pt x="497" y="846"/>
                  </a:lnTo>
                  <a:lnTo>
                    <a:pt x="472" y="847"/>
                  </a:lnTo>
                  <a:lnTo>
                    <a:pt x="446" y="846"/>
                  </a:lnTo>
                  <a:lnTo>
                    <a:pt x="419" y="842"/>
                  </a:lnTo>
                  <a:lnTo>
                    <a:pt x="389" y="837"/>
                  </a:lnTo>
                  <a:lnTo>
                    <a:pt x="356" y="831"/>
                  </a:lnTo>
                  <a:lnTo>
                    <a:pt x="320" y="825"/>
                  </a:lnTo>
                  <a:lnTo>
                    <a:pt x="295" y="826"/>
                  </a:lnTo>
                  <a:lnTo>
                    <a:pt x="270" y="835"/>
                  </a:lnTo>
                  <a:lnTo>
                    <a:pt x="245" y="849"/>
                  </a:lnTo>
                  <a:lnTo>
                    <a:pt x="222" y="869"/>
                  </a:lnTo>
                  <a:lnTo>
                    <a:pt x="200" y="892"/>
                  </a:lnTo>
                  <a:lnTo>
                    <a:pt x="180" y="916"/>
                  </a:lnTo>
                  <a:lnTo>
                    <a:pt x="160" y="941"/>
                  </a:lnTo>
                  <a:lnTo>
                    <a:pt x="160" y="1729"/>
                  </a:lnTo>
                  <a:lnTo>
                    <a:pt x="2386" y="1729"/>
                  </a:lnTo>
                  <a:lnTo>
                    <a:pt x="2386" y="1043"/>
                  </a:lnTo>
                  <a:lnTo>
                    <a:pt x="2368" y="1046"/>
                  </a:lnTo>
                  <a:lnTo>
                    <a:pt x="2345" y="1046"/>
                  </a:lnTo>
                  <a:lnTo>
                    <a:pt x="2320" y="1045"/>
                  </a:lnTo>
                  <a:lnTo>
                    <a:pt x="2292" y="1043"/>
                  </a:lnTo>
                  <a:lnTo>
                    <a:pt x="2262" y="1041"/>
                  </a:lnTo>
                  <a:lnTo>
                    <a:pt x="2233" y="1041"/>
                  </a:lnTo>
                  <a:lnTo>
                    <a:pt x="2204" y="1046"/>
                  </a:lnTo>
                  <a:lnTo>
                    <a:pt x="2176" y="1056"/>
                  </a:lnTo>
                  <a:lnTo>
                    <a:pt x="2157" y="1063"/>
                  </a:lnTo>
                  <a:lnTo>
                    <a:pt x="2136" y="1074"/>
                  </a:lnTo>
                  <a:lnTo>
                    <a:pt x="2114" y="1086"/>
                  </a:lnTo>
                  <a:lnTo>
                    <a:pt x="2093" y="1101"/>
                  </a:lnTo>
                  <a:lnTo>
                    <a:pt x="2070" y="1116"/>
                  </a:lnTo>
                  <a:lnTo>
                    <a:pt x="2048" y="1133"/>
                  </a:lnTo>
                  <a:lnTo>
                    <a:pt x="2027" y="1148"/>
                  </a:lnTo>
                  <a:lnTo>
                    <a:pt x="2009" y="1162"/>
                  </a:lnTo>
                  <a:lnTo>
                    <a:pt x="1993" y="1176"/>
                  </a:lnTo>
                  <a:lnTo>
                    <a:pt x="1981" y="1185"/>
                  </a:lnTo>
                  <a:lnTo>
                    <a:pt x="1972" y="1193"/>
                  </a:lnTo>
                  <a:lnTo>
                    <a:pt x="1968" y="1196"/>
                  </a:lnTo>
                  <a:lnTo>
                    <a:pt x="1950" y="1204"/>
                  </a:lnTo>
                  <a:lnTo>
                    <a:pt x="1932" y="1207"/>
                  </a:lnTo>
                  <a:lnTo>
                    <a:pt x="1917" y="1204"/>
                  </a:lnTo>
                  <a:lnTo>
                    <a:pt x="1904" y="1194"/>
                  </a:lnTo>
                  <a:lnTo>
                    <a:pt x="1892" y="1181"/>
                  </a:lnTo>
                  <a:lnTo>
                    <a:pt x="1880" y="1171"/>
                  </a:lnTo>
                  <a:lnTo>
                    <a:pt x="1869" y="1162"/>
                  </a:lnTo>
                  <a:lnTo>
                    <a:pt x="1857" y="1158"/>
                  </a:lnTo>
                  <a:lnTo>
                    <a:pt x="1842" y="1156"/>
                  </a:lnTo>
                  <a:lnTo>
                    <a:pt x="1802" y="1158"/>
                  </a:lnTo>
                  <a:lnTo>
                    <a:pt x="1767" y="1162"/>
                  </a:lnTo>
                  <a:lnTo>
                    <a:pt x="1737" y="1171"/>
                  </a:lnTo>
                  <a:lnTo>
                    <a:pt x="1713" y="1183"/>
                  </a:lnTo>
                  <a:lnTo>
                    <a:pt x="1692" y="1199"/>
                  </a:lnTo>
                  <a:lnTo>
                    <a:pt x="1678" y="1217"/>
                  </a:lnTo>
                  <a:lnTo>
                    <a:pt x="1665" y="1240"/>
                  </a:lnTo>
                  <a:lnTo>
                    <a:pt x="1649" y="1263"/>
                  </a:lnTo>
                  <a:lnTo>
                    <a:pt x="1633" y="1283"/>
                  </a:lnTo>
                  <a:lnTo>
                    <a:pt x="1615" y="1303"/>
                  </a:lnTo>
                  <a:lnTo>
                    <a:pt x="1597" y="1317"/>
                  </a:lnTo>
                  <a:lnTo>
                    <a:pt x="1577" y="1327"/>
                  </a:lnTo>
                  <a:lnTo>
                    <a:pt x="1557" y="1330"/>
                  </a:lnTo>
                  <a:lnTo>
                    <a:pt x="1542" y="1328"/>
                  </a:lnTo>
                  <a:lnTo>
                    <a:pt x="1528" y="1323"/>
                  </a:lnTo>
                  <a:lnTo>
                    <a:pt x="1509" y="1310"/>
                  </a:lnTo>
                  <a:lnTo>
                    <a:pt x="1495" y="1295"/>
                  </a:lnTo>
                  <a:lnTo>
                    <a:pt x="1487" y="1282"/>
                  </a:lnTo>
                  <a:lnTo>
                    <a:pt x="1483" y="1269"/>
                  </a:lnTo>
                  <a:lnTo>
                    <a:pt x="1481" y="1257"/>
                  </a:lnTo>
                  <a:lnTo>
                    <a:pt x="1481" y="1243"/>
                  </a:lnTo>
                  <a:lnTo>
                    <a:pt x="1493" y="1135"/>
                  </a:lnTo>
                  <a:lnTo>
                    <a:pt x="1363" y="1046"/>
                  </a:lnTo>
                  <a:lnTo>
                    <a:pt x="1330" y="1006"/>
                  </a:lnTo>
                  <a:lnTo>
                    <a:pt x="1316" y="991"/>
                  </a:lnTo>
                  <a:lnTo>
                    <a:pt x="1303" y="977"/>
                  </a:lnTo>
                  <a:lnTo>
                    <a:pt x="1286" y="959"/>
                  </a:lnTo>
                  <a:lnTo>
                    <a:pt x="1270" y="941"/>
                  </a:lnTo>
                  <a:lnTo>
                    <a:pt x="1257" y="922"/>
                  </a:lnTo>
                  <a:lnTo>
                    <a:pt x="1249" y="902"/>
                  </a:lnTo>
                  <a:lnTo>
                    <a:pt x="1245" y="882"/>
                  </a:lnTo>
                  <a:lnTo>
                    <a:pt x="1245" y="878"/>
                  </a:lnTo>
                  <a:lnTo>
                    <a:pt x="1244" y="871"/>
                  </a:lnTo>
                  <a:lnTo>
                    <a:pt x="1235" y="854"/>
                  </a:lnTo>
                  <a:lnTo>
                    <a:pt x="1223" y="840"/>
                  </a:lnTo>
                  <a:lnTo>
                    <a:pt x="1210" y="829"/>
                  </a:lnTo>
                  <a:lnTo>
                    <a:pt x="1195" y="820"/>
                  </a:lnTo>
                  <a:lnTo>
                    <a:pt x="1180" y="814"/>
                  </a:lnTo>
                  <a:lnTo>
                    <a:pt x="1166" y="812"/>
                  </a:lnTo>
                  <a:lnTo>
                    <a:pt x="1154" y="811"/>
                  </a:lnTo>
                  <a:lnTo>
                    <a:pt x="1108" y="809"/>
                  </a:lnTo>
                  <a:lnTo>
                    <a:pt x="1061" y="805"/>
                  </a:lnTo>
                  <a:lnTo>
                    <a:pt x="1016" y="797"/>
                  </a:lnTo>
                  <a:lnTo>
                    <a:pt x="974" y="786"/>
                  </a:lnTo>
                  <a:lnTo>
                    <a:pt x="954" y="780"/>
                  </a:lnTo>
                  <a:lnTo>
                    <a:pt x="925" y="768"/>
                  </a:lnTo>
                  <a:lnTo>
                    <a:pt x="902" y="754"/>
                  </a:lnTo>
                  <a:lnTo>
                    <a:pt x="885" y="738"/>
                  </a:lnTo>
                  <a:lnTo>
                    <a:pt x="868" y="716"/>
                  </a:lnTo>
                  <a:lnTo>
                    <a:pt x="856" y="696"/>
                  </a:lnTo>
                  <a:lnTo>
                    <a:pt x="845" y="676"/>
                  </a:lnTo>
                  <a:lnTo>
                    <a:pt x="834" y="658"/>
                  </a:lnTo>
                  <a:lnTo>
                    <a:pt x="822" y="640"/>
                  </a:lnTo>
                  <a:lnTo>
                    <a:pt x="809" y="624"/>
                  </a:lnTo>
                  <a:lnTo>
                    <a:pt x="792" y="609"/>
                  </a:lnTo>
                  <a:lnTo>
                    <a:pt x="753" y="578"/>
                  </a:lnTo>
                  <a:close/>
                  <a:moveTo>
                    <a:pt x="1996" y="536"/>
                  </a:moveTo>
                  <a:lnTo>
                    <a:pt x="2018" y="540"/>
                  </a:lnTo>
                  <a:lnTo>
                    <a:pt x="2036" y="549"/>
                  </a:lnTo>
                  <a:lnTo>
                    <a:pt x="2050" y="564"/>
                  </a:lnTo>
                  <a:lnTo>
                    <a:pt x="2060" y="582"/>
                  </a:lnTo>
                  <a:lnTo>
                    <a:pt x="2064" y="604"/>
                  </a:lnTo>
                  <a:lnTo>
                    <a:pt x="2060" y="624"/>
                  </a:lnTo>
                  <a:lnTo>
                    <a:pt x="2050" y="642"/>
                  </a:lnTo>
                  <a:lnTo>
                    <a:pt x="2036" y="657"/>
                  </a:lnTo>
                  <a:lnTo>
                    <a:pt x="2018" y="667"/>
                  </a:lnTo>
                  <a:lnTo>
                    <a:pt x="1996" y="670"/>
                  </a:lnTo>
                  <a:lnTo>
                    <a:pt x="1975" y="667"/>
                  </a:lnTo>
                  <a:lnTo>
                    <a:pt x="1957" y="657"/>
                  </a:lnTo>
                  <a:lnTo>
                    <a:pt x="1943" y="642"/>
                  </a:lnTo>
                  <a:lnTo>
                    <a:pt x="1933" y="624"/>
                  </a:lnTo>
                  <a:lnTo>
                    <a:pt x="1929" y="604"/>
                  </a:lnTo>
                  <a:lnTo>
                    <a:pt x="1933" y="582"/>
                  </a:lnTo>
                  <a:lnTo>
                    <a:pt x="1943" y="564"/>
                  </a:lnTo>
                  <a:lnTo>
                    <a:pt x="1957" y="549"/>
                  </a:lnTo>
                  <a:lnTo>
                    <a:pt x="1975" y="540"/>
                  </a:lnTo>
                  <a:lnTo>
                    <a:pt x="1996" y="536"/>
                  </a:lnTo>
                  <a:close/>
                  <a:moveTo>
                    <a:pt x="2181" y="318"/>
                  </a:moveTo>
                  <a:lnTo>
                    <a:pt x="2203" y="322"/>
                  </a:lnTo>
                  <a:lnTo>
                    <a:pt x="2221" y="332"/>
                  </a:lnTo>
                  <a:lnTo>
                    <a:pt x="2235" y="346"/>
                  </a:lnTo>
                  <a:lnTo>
                    <a:pt x="2245" y="364"/>
                  </a:lnTo>
                  <a:lnTo>
                    <a:pt x="2249" y="386"/>
                  </a:lnTo>
                  <a:lnTo>
                    <a:pt x="2245" y="407"/>
                  </a:lnTo>
                  <a:lnTo>
                    <a:pt x="2235" y="426"/>
                  </a:lnTo>
                  <a:lnTo>
                    <a:pt x="2221" y="441"/>
                  </a:lnTo>
                  <a:lnTo>
                    <a:pt x="2203" y="450"/>
                  </a:lnTo>
                  <a:lnTo>
                    <a:pt x="2181" y="453"/>
                  </a:lnTo>
                  <a:lnTo>
                    <a:pt x="2160" y="450"/>
                  </a:lnTo>
                  <a:lnTo>
                    <a:pt x="2142" y="441"/>
                  </a:lnTo>
                  <a:lnTo>
                    <a:pt x="2128" y="426"/>
                  </a:lnTo>
                  <a:lnTo>
                    <a:pt x="2118" y="407"/>
                  </a:lnTo>
                  <a:lnTo>
                    <a:pt x="2114" y="386"/>
                  </a:lnTo>
                  <a:lnTo>
                    <a:pt x="2118" y="364"/>
                  </a:lnTo>
                  <a:lnTo>
                    <a:pt x="2128" y="346"/>
                  </a:lnTo>
                  <a:lnTo>
                    <a:pt x="2142" y="332"/>
                  </a:lnTo>
                  <a:lnTo>
                    <a:pt x="2160" y="322"/>
                  </a:lnTo>
                  <a:lnTo>
                    <a:pt x="2181" y="318"/>
                  </a:lnTo>
                  <a:close/>
                  <a:moveTo>
                    <a:pt x="1697" y="295"/>
                  </a:moveTo>
                  <a:lnTo>
                    <a:pt x="1729" y="299"/>
                  </a:lnTo>
                  <a:lnTo>
                    <a:pt x="1756" y="309"/>
                  </a:lnTo>
                  <a:lnTo>
                    <a:pt x="1782" y="325"/>
                  </a:lnTo>
                  <a:lnTo>
                    <a:pt x="1804" y="346"/>
                  </a:lnTo>
                  <a:lnTo>
                    <a:pt x="1819" y="370"/>
                  </a:lnTo>
                  <a:lnTo>
                    <a:pt x="1829" y="399"/>
                  </a:lnTo>
                  <a:lnTo>
                    <a:pt x="1833" y="431"/>
                  </a:lnTo>
                  <a:lnTo>
                    <a:pt x="1829" y="461"/>
                  </a:lnTo>
                  <a:lnTo>
                    <a:pt x="1819" y="490"/>
                  </a:lnTo>
                  <a:lnTo>
                    <a:pt x="1804" y="516"/>
                  </a:lnTo>
                  <a:lnTo>
                    <a:pt x="1782" y="536"/>
                  </a:lnTo>
                  <a:lnTo>
                    <a:pt x="1756" y="552"/>
                  </a:lnTo>
                  <a:lnTo>
                    <a:pt x="1729" y="563"/>
                  </a:lnTo>
                  <a:lnTo>
                    <a:pt x="1697" y="566"/>
                  </a:lnTo>
                  <a:lnTo>
                    <a:pt x="1667" y="563"/>
                  </a:lnTo>
                  <a:lnTo>
                    <a:pt x="1638" y="552"/>
                  </a:lnTo>
                  <a:lnTo>
                    <a:pt x="1613" y="536"/>
                  </a:lnTo>
                  <a:lnTo>
                    <a:pt x="1592" y="516"/>
                  </a:lnTo>
                  <a:lnTo>
                    <a:pt x="1576" y="490"/>
                  </a:lnTo>
                  <a:lnTo>
                    <a:pt x="1565" y="461"/>
                  </a:lnTo>
                  <a:lnTo>
                    <a:pt x="1562" y="431"/>
                  </a:lnTo>
                  <a:lnTo>
                    <a:pt x="1565" y="399"/>
                  </a:lnTo>
                  <a:lnTo>
                    <a:pt x="1576" y="370"/>
                  </a:lnTo>
                  <a:lnTo>
                    <a:pt x="1592" y="346"/>
                  </a:lnTo>
                  <a:lnTo>
                    <a:pt x="1613" y="325"/>
                  </a:lnTo>
                  <a:lnTo>
                    <a:pt x="1638" y="309"/>
                  </a:lnTo>
                  <a:lnTo>
                    <a:pt x="1667" y="299"/>
                  </a:lnTo>
                  <a:lnTo>
                    <a:pt x="1697" y="295"/>
                  </a:lnTo>
                  <a:close/>
                  <a:moveTo>
                    <a:pt x="387" y="161"/>
                  </a:moveTo>
                  <a:lnTo>
                    <a:pt x="397" y="187"/>
                  </a:lnTo>
                  <a:lnTo>
                    <a:pt x="406" y="210"/>
                  </a:lnTo>
                  <a:lnTo>
                    <a:pt x="412" y="230"/>
                  </a:lnTo>
                  <a:lnTo>
                    <a:pt x="420" y="254"/>
                  </a:lnTo>
                  <a:lnTo>
                    <a:pt x="428" y="275"/>
                  </a:lnTo>
                  <a:lnTo>
                    <a:pt x="439" y="292"/>
                  </a:lnTo>
                  <a:lnTo>
                    <a:pt x="452" y="306"/>
                  </a:lnTo>
                  <a:lnTo>
                    <a:pt x="470" y="320"/>
                  </a:lnTo>
                  <a:lnTo>
                    <a:pt x="495" y="331"/>
                  </a:lnTo>
                  <a:lnTo>
                    <a:pt x="543" y="346"/>
                  </a:lnTo>
                  <a:lnTo>
                    <a:pt x="592" y="361"/>
                  </a:lnTo>
                  <a:lnTo>
                    <a:pt x="642" y="373"/>
                  </a:lnTo>
                  <a:lnTo>
                    <a:pt x="689" y="385"/>
                  </a:lnTo>
                  <a:lnTo>
                    <a:pt x="720" y="392"/>
                  </a:lnTo>
                  <a:lnTo>
                    <a:pt x="748" y="399"/>
                  </a:lnTo>
                  <a:lnTo>
                    <a:pt x="771" y="406"/>
                  </a:lnTo>
                  <a:lnTo>
                    <a:pt x="793" y="413"/>
                  </a:lnTo>
                  <a:lnTo>
                    <a:pt x="816" y="421"/>
                  </a:lnTo>
                  <a:lnTo>
                    <a:pt x="838" y="431"/>
                  </a:lnTo>
                  <a:lnTo>
                    <a:pt x="859" y="443"/>
                  </a:lnTo>
                  <a:lnTo>
                    <a:pt x="880" y="459"/>
                  </a:lnTo>
                  <a:lnTo>
                    <a:pt x="900" y="479"/>
                  </a:lnTo>
                  <a:lnTo>
                    <a:pt x="920" y="503"/>
                  </a:lnTo>
                  <a:lnTo>
                    <a:pt x="939" y="532"/>
                  </a:lnTo>
                  <a:lnTo>
                    <a:pt x="956" y="555"/>
                  </a:lnTo>
                  <a:lnTo>
                    <a:pt x="973" y="576"/>
                  </a:lnTo>
                  <a:lnTo>
                    <a:pt x="989" y="592"/>
                  </a:lnTo>
                  <a:lnTo>
                    <a:pt x="1006" y="606"/>
                  </a:lnTo>
                  <a:lnTo>
                    <a:pt x="1026" y="617"/>
                  </a:lnTo>
                  <a:lnTo>
                    <a:pt x="1052" y="630"/>
                  </a:lnTo>
                  <a:lnTo>
                    <a:pt x="1075" y="640"/>
                  </a:lnTo>
                  <a:lnTo>
                    <a:pt x="1096" y="646"/>
                  </a:lnTo>
                  <a:lnTo>
                    <a:pt x="1117" y="649"/>
                  </a:lnTo>
                  <a:lnTo>
                    <a:pt x="1134" y="647"/>
                  </a:lnTo>
                  <a:lnTo>
                    <a:pt x="1151" y="642"/>
                  </a:lnTo>
                  <a:lnTo>
                    <a:pt x="1168" y="628"/>
                  </a:lnTo>
                  <a:lnTo>
                    <a:pt x="1180" y="613"/>
                  </a:lnTo>
                  <a:lnTo>
                    <a:pt x="1189" y="595"/>
                  </a:lnTo>
                  <a:lnTo>
                    <a:pt x="1198" y="575"/>
                  </a:lnTo>
                  <a:lnTo>
                    <a:pt x="1208" y="554"/>
                  </a:lnTo>
                  <a:lnTo>
                    <a:pt x="1216" y="537"/>
                  </a:lnTo>
                  <a:lnTo>
                    <a:pt x="1227" y="525"/>
                  </a:lnTo>
                  <a:lnTo>
                    <a:pt x="1233" y="522"/>
                  </a:lnTo>
                  <a:lnTo>
                    <a:pt x="1239" y="517"/>
                  </a:lnTo>
                  <a:lnTo>
                    <a:pt x="1255" y="505"/>
                  </a:lnTo>
                  <a:lnTo>
                    <a:pt x="1272" y="494"/>
                  </a:lnTo>
                  <a:lnTo>
                    <a:pt x="1290" y="485"/>
                  </a:lnTo>
                  <a:lnTo>
                    <a:pt x="1310" y="482"/>
                  </a:lnTo>
                  <a:lnTo>
                    <a:pt x="1327" y="484"/>
                  </a:lnTo>
                  <a:lnTo>
                    <a:pt x="1343" y="491"/>
                  </a:lnTo>
                  <a:lnTo>
                    <a:pt x="1357" y="505"/>
                  </a:lnTo>
                  <a:lnTo>
                    <a:pt x="1368" y="520"/>
                  </a:lnTo>
                  <a:lnTo>
                    <a:pt x="1376" y="537"/>
                  </a:lnTo>
                  <a:lnTo>
                    <a:pt x="1380" y="555"/>
                  </a:lnTo>
                  <a:lnTo>
                    <a:pt x="1384" y="572"/>
                  </a:lnTo>
                  <a:lnTo>
                    <a:pt x="1386" y="584"/>
                  </a:lnTo>
                  <a:lnTo>
                    <a:pt x="1389" y="593"/>
                  </a:lnTo>
                  <a:lnTo>
                    <a:pt x="1391" y="599"/>
                  </a:lnTo>
                  <a:lnTo>
                    <a:pt x="1401" y="617"/>
                  </a:lnTo>
                  <a:lnTo>
                    <a:pt x="1419" y="644"/>
                  </a:lnTo>
                  <a:lnTo>
                    <a:pt x="1436" y="672"/>
                  </a:lnTo>
                  <a:lnTo>
                    <a:pt x="1451" y="698"/>
                  </a:lnTo>
                  <a:lnTo>
                    <a:pt x="1464" y="726"/>
                  </a:lnTo>
                  <a:lnTo>
                    <a:pt x="1472" y="751"/>
                  </a:lnTo>
                  <a:lnTo>
                    <a:pt x="1478" y="775"/>
                  </a:lnTo>
                  <a:lnTo>
                    <a:pt x="1478" y="798"/>
                  </a:lnTo>
                  <a:lnTo>
                    <a:pt x="1474" y="819"/>
                  </a:lnTo>
                  <a:lnTo>
                    <a:pt x="1467" y="841"/>
                  </a:lnTo>
                  <a:lnTo>
                    <a:pt x="1466" y="863"/>
                  </a:lnTo>
                  <a:lnTo>
                    <a:pt x="1469" y="882"/>
                  </a:lnTo>
                  <a:lnTo>
                    <a:pt x="1476" y="898"/>
                  </a:lnTo>
                  <a:lnTo>
                    <a:pt x="1490" y="919"/>
                  </a:lnTo>
                  <a:lnTo>
                    <a:pt x="1513" y="919"/>
                  </a:lnTo>
                  <a:lnTo>
                    <a:pt x="1515" y="919"/>
                  </a:lnTo>
                  <a:lnTo>
                    <a:pt x="1518" y="921"/>
                  </a:lnTo>
                  <a:lnTo>
                    <a:pt x="1522" y="921"/>
                  </a:lnTo>
                  <a:lnTo>
                    <a:pt x="1550" y="917"/>
                  </a:lnTo>
                  <a:lnTo>
                    <a:pt x="1574" y="912"/>
                  </a:lnTo>
                  <a:lnTo>
                    <a:pt x="1596" y="907"/>
                  </a:lnTo>
                  <a:lnTo>
                    <a:pt x="1626" y="900"/>
                  </a:lnTo>
                  <a:lnTo>
                    <a:pt x="1654" y="894"/>
                  </a:lnTo>
                  <a:lnTo>
                    <a:pt x="1680" y="890"/>
                  </a:lnTo>
                  <a:lnTo>
                    <a:pt x="1704" y="889"/>
                  </a:lnTo>
                  <a:lnTo>
                    <a:pt x="1726" y="890"/>
                  </a:lnTo>
                  <a:lnTo>
                    <a:pt x="1744" y="896"/>
                  </a:lnTo>
                  <a:lnTo>
                    <a:pt x="1756" y="905"/>
                  </a:lnTo>
                  <a:lnTo>
                    <a:pt x="1766" y="918"/>
                  </a:lnTo>
                  <a:lnTo>
                    <a:pt x="1779" y="947"/>
                  </a:lnTo>
                  <a:lnTo>
                    <a:pt x="1793" y="970"/>
                  </a:lnTo>
                  <a:lnTo>
                    <a:pt x="1805" y="988"/>
                  </a:lnTo>
                  <a:lnTo>
                    <a:pt x="1816" y="1002"/>
                  </a:lnTo>
                  <a:lnTo>
                    <a:pt x="1842" y="1029"/>
                  </a:lnTo>
                  <a:lnTo>
                    <a:pt x="1874" y="1010"/>
                  </a:lnTo>
                  <a:lnTo>
                    <a:pt x="1887" y="1002"/>
                  </a:lnTo>
                  <a:lnTo>
                    <a:pt x="1903" y="990"/>
                  </a:lnTo>
                  <a:lnTo>
                    <a:pt x="1920" y="977"/>
                  </a:lnTo>
                  <a:lnTo>
                    <a:pt x="1937" y="964"/>
                  </a:lnTo>
                  <a:lnTo>
                    <a:pt x="1967" y="941"/>
                  </a:lnTo>
                  <a:lnTo>
                    <a:pt x="1996" y="921"/>
                  </a:lnTo>
                  <a:lnTo>
                    <a:pt x="2024" y="901"/>
                  </a:lnTo>
                  <a:lnTo>
                    <a:pt x="2051" y="887"/>
                  </a:lnTo>
                  <a:lnTo>
                    <a:pt x="2076" y="877"/>
                  </a:lnTo>
                  <a:lnTo>
                    <a:pt x="2099" y="873"/>
                  </a:lnTo>
                  <a:lnTo>
                    <a:pt x="2119" y="872"/>
                  </a:lnTo>
                  <a:lnTo>
                    <a:pt x="2125" y="872"/>
                  </a:lnTo>
                  <a:lnTo>
                    <a:pt x="2137" y="871"/>
                  </a:lnTo>
                  <a:lnTo>
                    <a:pt x="2154" y="870"/>
                  </a:lnTo>
                  <a:lnTo>
                    <a:pt x="2176" y="869"/>
                  </a:lnTo>
                  <a:lnTo>
                    <a:pt x="2201" y="866"/>
                  </a:lnTo>
                  <a:lnTo>
                    <a:pt x="2229" y="864"/>
                  </a:lnTo>
                  <a:lnTo>
                    <a:pt x="2257" y="863"/>
                  </a:lnTo>
                  <a:lnTo>
                    <a:pt x="2286" y="860"/>
                  </a:lnTo>
                  <a:lnTo>
                    <a:pt x="2313" y="859"/>
                  </a:lnTo>
                  <a:lnTo>
                    <a:pt x="2338" y="858"/>
                  </a:lnTo>
                  <a:lnTo>
                    <a:pt x="2359" y="857"/>
                  </a:lnTo>
                  <a:lnTo>
                    <a:pt x="2375" y="857"/>
                  </a:lnTo>
                  <a:lnTo>
                    <a:pt x="2386" y="858"/>
                  </a:lnTo>
                  <a:lnTo>
                    <a:pt x="2386" y="431"/>
                  </a:lnTo>
                  <a:lnTo>
                    <a:pt x="2388" y="431"/>
                  </a:lnTo>
                  <a:lnTo>
                    <a:pt x="2388" y="161"/>
                  </a:lnTo>
                  <a:lnTo>
                    <a:pt x="387" y="161"/>
                  </a:lnTo>
                  <a:close/>
                  <a:moveTo>
                    <a:pt x="160" y="161"/>
                  </a:moveTo>
                  <a:lnTo>
                    <a:pt x="160" y="749"/>
                  </a:lnTo>
                  <a:lnTo>
                    <a:pt x="185" y="736"/>
                  </a:lnTo>
                  <a:lnTo>
                    <a:pt x="214" y="720"/>
                  </a:lnTo>
                  <a:lnTo>
                    <a:pt x="245" y="703"/>
                  </a:lnTo>
                  <a:lnTo>
                    <a:pt x="279" y="688"/>
                  </a:lnTo>
                  <a:lnTo>
                    <a:pt x="315" y="678"/>
                  </a:lnTo>
                  <a:lnTo>
                    <a:pt x="328" y="676"/>
                  </a:lnTo>
                  <a:lnTo>
                    <a:pt x="344" y="680"/>
                  </a:lnTo>
                  <a:lnTo>
                    <a:pt x="362" y="685"/>
                  </a:lnTo>
                  <a:lnTo>
                    <a:pt x="380" y="692"/>
                  </a:lnTo>
                  <a:lnTo>
                    <a:pt x="400" y="699"/>
                  </a:lnTo>
                  <a:lnTo>
                    <a:pt x="417" y="705"/>
                  </a:lnTo>
                  <a:lnTo>
                    <a:pt x="434" y="711"/>
                  </a:lnTo>
                  <a:lnTo>
                    <a:pt x="447" y="715"/>
                  </a:lnTo>
                  <a:lnTo>
                    <a:pt x="458" y="715"/>
                  </a:lnTo>
                  <a:lnTo>
                    <a:pt x="483" y="708"/>
                  </a:lnTo>
                  <a:lnTo>
                    <a:pt x="504" y="698"/>
                  </a:lnTo>
                  <a:lnTo>
                    <a:pt x="522" y="686"/>
                  </a:lnTo>
                  <a:lnTo>
                    <a:pt x="538" y="672"/>
                  </a:lnTo>
                  <a:lnTo>
                    <a:pt x="550" y="656"/>
                  </a:lnTo>
                  <a:lnTo>
                    <a:pt x="561" y="639"/>
                  </a:lnTo>
                  <a:lnTo>
                    <a:pt x="569" y="623"/>
                  </a:lnTo>
                  <a:lnTo>
                    <a:pt x="576" y="609"/>
                  </a:lnTo>
                  <a:lnTo>
                    <a:pt x="582" y="597"/>
                  </a:lnTo>
                  <a:lnTo>
                    <a:pt x="587" y="586"/>
                  </a:lnTo>
                  <a:lnTo>
                    <a:pt x="619" y="497"/>
                  </a:lnTo>
                  <a:lnTo>
                    <a:pt x="541" y="490"/>
                  </a:lnTo>
                  <a:lnTo>
                    <a:pt x="533" y="490"/>
                  </a:lnTo>
                  <a:lnTo>
                    <a:pt x="518" y="488"/>
                  </a:lnTo>
                  <a:lnTo>
                    <a:pt x="500" y="485"/>
                  </a:lnTo>
                  <a:lnTo>
                    <a:pt x="477" y="482"/>
                  </a:lnTo>
                  <a:lnTo>
                    <a:pt x="452" y="476"/>
                  </a:lnTo>
                  <a:lnTo>
                    <a:pt x="424" y="468"/>
                  </a:lnTo>
                  <a:lnTo>
                    <a:pt x="395" y="460"/>
                  </a:lnTo>
                  <a:lnTo>
                    <a:pt x="367" y="449"/>
                  </a:lnTo>
                  <a:lnTo>
                    <a:pt x="339" y="436"/>
                  </a:lnTo>
                  <a:lnTo>
                    <a:pt x="314" y="420"/>
                  </a:lnTo>
                  <a:lnTo>
                    <a:pt x="291" y="402"/>
                  </a:lnTo>
                  <a:lnTo>
                    <a:pt x="273" y="381"/>
                  </a:lnTo>
                  <a:lnTo>
                    <a:pt x="260" y="357"/>
                  </a:lnTo>
                  <a:lnTo>
                    <a:pt x="247" y="328"/>
                  </a:lnTo>
                  <a:lnTo>
                    <a:pt x="239" y="302"/>
                  </a:lnTo>
                  <a:lnTo>
                    <a:pt x="232" y="277"/>
                  </a:lnTo>
                  <a:lnTo>
                    <a:pt x="226" y="257"/>
                  </a:lnTo>
                  <a:lnTo>
                    <a:pt x="222" y="245"/>
                  </a:lnTo>
                  <a:lnTo>
                    <a:pt x="215" y="231"/>
                  </a:lnTo>
                  <a:lnTo>
                    <a:pt x="205" y="217"/>
                  </a:lnTo>
                  <a:lnTo>
                    <a:pt x="195" y="204"/>
                  </a:lnTo>
                  <a:lnTo>
                    <a:pt x="185" y="190"/>
                  </a:lnTo>
                  <a:lnTo>
                    <a:pt x="176" y="178"/>
                  </a:lnTo>
                  <a:lnTo>
                    <a:pt x="168" y="170"/>
                  </a:lnTo>
                  <a:lnTo>
                    <a:pt x="163" y="164"/>
                  </a:lnTo>
                  <a:lnTo>
                    <a:pt x="160" y="161"/>
                  </a:lnTo>
                  <a:close/>
                  <a:moveTo>
                    <a:pt x="0" y="0"/>
                  </a:moveTo>
                  <a:lnTo>
                    <a:pt x="2548" y="0"/>
                  </a:lnTo>
                  <a:lnTo>
                    <a:pt x="2548" y="1890"/>
                  </a:lnTo>
                  <a:lnTo>
                    <a:pt x="0" y="1890"/>
                  </a:lnTo>
                  <a:lnTo>
                    <a:pt x="0"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291" name="Elbow Connector 290"/>
          <p:cNvCxnSpPr/>
          <p:nvPr/>
        </p:nvCxnSpPr>
        <p:spPr>
          <a:xfrm flipV="1">
            <a:off x="3465249" y="4605194"/>
            <a:ext cx="420090" cy="51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2" name="Rectangle 61"/>
          <p:cNvSpPr/>
          <p:nvPr/>
        </p:nvSpPr>
        <p:spPr bwMode="auto">
          <a:xfrm rot="16200000" flipH="1">
            <a:off x="-248941" y="4671673"/>
            <a:ext cx="2471035" cy="90509"/>
          </a:xfrm>
          <a:custGeom>
            <a:avLst/>
            <a:gdLst/>
            <a:ahLst/>
            <a:cxnLst/>
            <a:rect l="l" t="t" r="r" b="b"/>
            <a:pathLst>
              <a:path w="2264203" h="173737">
                <a:moveTo>
                  <a:pt x="79738" y="173737"/>
                </a:moveTo>
                <a:lnTo>
                  <a:pt x="869580" y="173737"/>
                </a:lnTo>
                <a:lnTo>
                  <a:pt x="869580" y="173736"/>
                </a:lnTo>
                <a:lnTo>
                  <a:pt x="1394624" y="173736"/>
                </a:lnTo>
                <a:lnTo>
                  <a:pt x="1394624" y="173737"/>
                </a:lnTo>
                <a:lnTo>
                  <a:pt x="2184465" y="173737"/>
                </a:lnTo>
                <a:cubicBezTo>
                  <a:pt x="2228503" y="173737"/>
                  <a:pt x="2264203" y="136958"/>
                  <a:pt x="2264203" y="91588"/>
                </a:cubicBezTo>
                <a:lnTo>
                  <a:pt x="2264203" y="0"/>
                </a:lnTo>
                <a:cubicBezTo>
                  <a:pt x="2264203" y="45370"/>
                  <a:pt x="2228503" y="82149"/>
                  <a:pt x="2184465" y="82149"/>
                </a:cubicBezTo>
                <a:lnTo>
                  <a:pt x="1394624" y="82149"/>
                </a:lnTo>
                <a:lnTo>
                  <a:pt x="1394624" y="82296"/>
                </a:lnTo>
                <a:lnTo>
                  <a:pt x="869580" y="82296"/>
                </a:lnTo>
                <a:lnTo>
                  <a:pt x="869580" y="82149"/>
                </a:lnTo>
                <a:lnTo>
                  <a:pt x="79738" y="82149"/>
                </a:lnTo>
                <a:cubicBezTo>
                  <a:pt x="35700" y="82149"/>
                  <a:pt x="0" y="45370"/>
                  <a:pt x="0" y="0"/>
                </a:cubicBezTo>
                <a:lnTo>
                  <a:pt x="0" y="91588"/>
                </a:lnTo>
                <a:cubicBezTo>
                  <a:pt x="0" y="136958"/>
                  <a:pt x="35700" y="173737"/>
                  <a:pt x="79738" y="173737"/>
                </a:cubicBezTo>
                <a:close/>
              </a:path>
            </a:pathLst>
          </a:custGeom>
          <a:solidFill>
            <a:schemeClr val="tx1"/>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eaLnBrk="0" fontAlgn="base" hangingPunct="0">
              <a:spcBef>
                <a:spcPct val="0"/>
              </a:spcBef>
              <a:spcAft>
                <a:spcPct val="0"/>
              </a:spcAft>
              <a:defRPr/>
            </a:pPr>
            <a:endParaRPr lang="en-US" sz="1800" b="1" kern="0" dirty="0">
              <a:solidFill>
                <a:srgbClr val="FFFFFF"/>
              </a:solidFill>
            </a:endParaRPr>
          </a:p>
        </p:txBody>
      </p:sp>
      <p:cxnSp>
        <p:nvCxnSpPr>
          <p:cNvPr id="293" name="Elbow Connector 292"/>
          <p:cNvCxnSpPr/>
          <p:nvPr/>
        </p:nvCxnSpPr>
        <p:spPr>
          <a:xfrm flipV="1">
            <a:off x="997840" y="4589870"/>
            <a:ext cx="420090" cy="51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256749" y="-5577"/>
            <a:ext cx="8631658" cy="707886"/>
          </a:xfrm>
          <a:prstGeom prst="rect">
            <a:avLst/>
          </a:prstGeom>
        </p:spPr>
        <p:txBody>
          <a:bodyPr wrap="none">
            <a:spAutoFit/>
          </a:bodyPr>
          <a:lstStyle/>
          <a:p>
            <a:r>
              <a:rPr lang="en-US" sz="4000" b="1" dirty="0">
                <a:latin typeface="Arial Narrow" panose="020B0606020202030204" pitchFamily="34" charset="0"/>
              </a:rPr>
              <a:t>Hydrographic Data Management Workflow</a:t>
            </a:r>
            <a:endParaRPr lang="en-US" sz="4000" b="1" dirty="0"/>
          </a:p>
        </p:txBody>
      </p:sp>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15318" y="2958748"/>
            <a:ext cx="829650" cy="346684"/>
          </a:xfrm>
          <a:prstGeom prst="rect">
            <a:avLst/>
          </a:prstGeom>
        </p:spPr>
      </p:pic>
      <p:sp>
        <p:nvSpPr>
          <p:cNvPr id="230" name="Rectangle 40"/>
          <p:cNvSpPr>
            <a:spLocks noChangeArrowheads="1"/>
          </p:cNvSpPr>
          <p:nvPr/>
        </p:nvSpPr>
        <p:spPr bwMode="auto">
          <a:xfrm>
            <a:off x="4984560" y="4899689"/>
            <a:ext cx="4648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Calibri" panose="020F0502020204030204" pitchFamily="34" charset="0"/>
              </a:rPr>
              <a:t>Product Editor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1" name="Rectangle 40"/>
          <p:cNvSpPr>
            <a:spLocks noChangeArrowheads="1"/>
          </p:cNvSpPr>
          <p:nvPr/>
        </p:nvSpPr>
        <p:spPr bwMode="auto">
          <a:xfrm>
            <a:off x="4953075" y="5584930"/>
            <a:ext cx="46487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smtClean="0">
                <a:ln>
                  <a:noFill/>
                </a:ln>
                <a:solidFill>
                  <a:srgbClr val="FFFFFF"/>
                </a:solidFill>
                <a:effectLst/>
                <a:latin typeface="Calibri" panose="020F0502020204030204" pitchFamily="34" charset="0"/>
              </a:rPr>
              <a:t>Product Editor</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2" name="Rectangle 120"/>
          <p:cNvSpPr>
            <a:spLocks noChangeArrowheads="1"/>
          </p:cNvSpPr>
          <p:nvPr/>
        </p:nvSpPr>
        <p:spPr bwMode="auto">
          <a:xfrm>
            <a:off x="46812" y="6361202"/>
            <a:ext cx="9133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FFFFFF"/>
                </a:solidFill>
                <a:effectLst/>
                <a:latin typeface="Calibri" panose="020F0502020204030204" pitchFamily="34" charset="0"/>
              </a:rPr>
              <a:t>SECONDARY</a:t>
            </a:r>
            <a:endParaRPr kumimoji="0" lang="en-US" altLang="en-US" sz="1400" b="1" i="0" u="none" strike="noStrike" cap="none" normalizeH="0" dirty="0" smtClean="0">
              <a:ln>
                <a:noFill/>
              </a:ln>
              <a:solidFill>
                <a:srgbClr val="FFFFFF"/>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solidFill>
                  <a:srgbClr val="FFFFFF"/>
                </a:solidFill>
                <a:latin typeface="Calibri" panose="020F0502020204030204" pitchFamily="34" charset="0"/>
              </a:rPr>
              <a:t>DATA</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95858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878667" y="-4811"/>
            <a:ext cx="6398338" cy="633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52380" y="212700"/>
            <a:ext cx="5859462" cy="1189038"/>
          </a:xfrm>
        </p:spPr>
        <p:txBody>
          <a:bodyPr>
            <a:normAutofit/>
          </a:bodyPr>
          <a:lstStyle/>
          <a:p>
            <a:pPr>
              <a:defRPr/>
            </a:pPr>
            <a:r>
              <a:rPr lang="en-US" sz="3200" dirty="0" smtClean="0">
                <a:latin typeface="Arial" panose="020B0604020202020204" pitchFamily="34" charset="0"/>
                <a:cs typeface="Arial" panose="020B0604020202020204" pitchFamily="34" charset="0"/>
              </a:rPr>
              <a:t>Thank </a:t>
            </a:r>
            <a:r>
              <a:rPr lang="en-US" sz="3200" dirty="0">
                <a:latin typeface="Arial" panose="020B0604020202020204" pitchFamily="34" charset="0"/>
                <a:cs typeface="Arial" panose="020B0604020202020204" pitchFamily="34" charset="0"/>
              </a:rPr>
              <a:t>you for your attention</a:t>
            </a:r>
            <a:endParaRPr sz="3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4811"/>
            <a:ext cx="2887219" cy="1624061"/>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05925" y="-4811"/>
            <a:ext cx="2845859" cy="1758846"/>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5923" y="1619250"/>
            <a:ext cx="2878669" cy="1544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1619250"/>
            <a:ext cx="2878667" cy="1526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728047"/>
            <a:ext cx="2855251" cy="1606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05923" y="4788126"/>
            <a:ext cx="2819731" cy="1426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 y="3150725"/>
            <a:ext cx="2849751" cy="154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05923" y="3196287"/>
            <a:ext cx="2819731" cy="1531760"/>
          </a:xfrm>
          <a:prstGeom prst="rect">
            <a:avLst/>
          </a:prstGeom>
        </p:spPr>
      </p:pic>
    </p:spTree>
    <p:extLst>
      <p:ext uri="{BB962C8B-B14F-4D97-AF65-F5344CB8AC3E}">
        <p14:creationId xmlns:p14="http://schemas.microsoft.com/office/powerpoint/2010/main" val="212630104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45" y="307251"/>
            <a:ext cx="11597833" cy="1325563"/>
          </a:xfrm>
        </p:spPr>
        <p:txBody>
          <a:bodyPr>
            <a:noAutofit/>
          </a:bodyPr>
          <a:lstStyle/>
          <a:p>
            <a:r>
              <a:rPr lang="en-US" sz="4400" b="1" i="1" dirty="0">
                <a:solidFill>
                  <a:srgbClr val="003399"/>
                </a:solidFill>
                <a:latin typeface="Arial" panose="020B0604020202020204" pitchFamily="34" charset="0"/>
                <a:cs typeface="Arial" panose="020B0604020202020204" pitchFamily="34" charset="0"/>
              </a:rPr>
              <a:t>Malaysia Geospatial Data </a:t>
            </a:r>
            <a:r>
              <a:rPr lang="en-US" sz="4400" b="1" i="1" dirty="0" smtClean="0">
                <a:solidFill>
                  <a:srgbClr val="003399"/>
                </a:solidFill>
                <a:latin typeface="Arial" panose="020B0604020202020204" pitchFamily="34" charset="0"/>
                <a:cs typeface="Arial" panose="020B0604020202020204" pitchFamily="34" charset="0"/>
              </a:rPr>
              <a:t>Infrastructure </a:t>
            </a:r>
            <a:r>
              <a:rPr lang="en-US" sz="4400" b="1" i="1" dirty="0">
                <a:solidFill>
                  <a:srgbClr val="003399"/>
                </a:solidFill>
                <a:latin typeface="Arial" panose="020B0604020202020204" pitchFamily="34" charset="0"/>
                <a:cs typeface="Arial" panose="020B0604020202020204" pitchFamily="34" charset="0"/>
              </a:rPr>
              <a:t>(</a:t>
            </a:r>
            <a:r>
              <a:rPr lang="en-US" sz="4400" b="1" i="1" dirty="0" err="1">
                <a:solidFill>
                  <a:srgbClr val="003399"/>
                </a:solidFill>
                <a:latin typeface="Arial" panose="020B0604020202020204" pitchFamily="34" charset="0"/>
                <a:cs typeface="Arial" panose="020B0604020202020204" pitchFamily="34" charset="0"/>
              </a:rPr>
              <a:t>MyGDI</a:t>
            </a:r>
            <a:r>
              <a:rPr lang="en-US" sz="4400" b="1" i="1" dirty="0">
                <a:solidFill>
                  <a:srgbClr val="003399"/>
                </a:solidFill>
                <a:latin typeface="Arial" panose="020B0604020202020204" pitchFamily="34" charset="0"/>
                <a:cs typeface="Arial" panose="020B0604020202020204" pitchFamily="34" charset="0"/>
              </a:rPr>
              <a:t>) </a:t>
            </a:r>
            <a:endParaRPr lang="en-US" sz="4400" dirty="0">
              <a:solidFill>
                <a:srgbClr val="00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25597" y="2008959"/>
            <a:ext cx="10666016" cy="3083902"/>
          </a:xfrm>
        </p:spPr>
        <p:txBody>
          <a:bodyPr>
            <a:noAutofit/>
          </a:bodyPr>
          <a:lstStyle/>
          <a:p>
            <a:pPr algn="just"/>
            <a:r>
              <a:rPr lang="en-US" sz="2500" dirty="0" err="1">
                <a:solidFill>
                  <a:srgbClr val="003399"/>
                </a:solidFill>
                <a:latin typeface="Arial" panose="020B0604020202020204" pitchFamily="34" charset="0"/>
                <a:cs typeface="Arial" panose="020B0604020202020204" pitchFamily="34" charset="0"/>
              </a:rPr>
              <a:t>MyGDI</a:t>
            </a:r>
            <a:r>
              <a:rPr lang="en-US" sz="2500" dirty="0">
                <a:solidFill>
                  <a:srgbClr val="003399"/>
                </a:solidFill>
                <a:latin typeface="Arial" panose="020B0604020202020204" pitchFamily="34" charset="0"/>
                <a:cs typeface="Arial" panose="020B0604020202020204" pitchFamily="34" charset="0"/>
              </a:rPr>
              <a:t> as a </a:t>
            </a:r>
            <a:r>
              <a:rPr lang="en-US" sz="2500" dirty="0" smtClean="0">
                <a:solidFill>
                  <a:srgbClr val="003399"/>
                </a:solidFill>
                <a:latin typeface="Arial" panose="020B0604020202020204" pitchFamily="34" charset="0"/>
                <a:cs typeface="Arial" panose="020B0604020202020204" pitchFamily="34" charset="0"/>
              </a:rPr>
              <a:t>National </a:t>
            </a:r>
            <a:r>
              <a:rPr lang="en-US" sz="2500" dirty="0">
                <a:solidFill>
                  <a:srgbClr val="003399"/>
                </a:solidFill>
                <a:latin typeface="Arial" panose="020B0604020202020204" pitchFamily="34" charset="0"/>
                <a:cs typeface="Arial" panose="020B0604020202020204" pitchFamily="34" charset="0"/>
              </a:rPr>
              <a:t>Spatial Data Infrastructure (NSDI</a:t>
            </a:r>
            <a:r>
              <a:rPr lang="en-US" sz="2500" dirty="0" smtClean="0">
                <a:solidFill>
                  <a:srgbClr val="003399"/>
                </a:solidFill>
                <a:latin typeface="Arial" panose="020B0604020202020204" pitchFamily="34" charset="0"/>
                <a:cs typeface="Arial" panose="020B0604020202020204" pitchFamily="34" charset="0"/>
              </a:rPr>
              <a:t>)</a:t>
            </a:r>
          </a:p>
          <a:p>
            <a:pPr algn="just"/>
            <a:r>
              <a:rPr lang="en-US" sz="2500" dirty="0">
                <a:solidFill>
                  <a:srgbClr val="003399"/>
                </a:solidFill>
                <a:latin typeface="Arial" panose="020B0604020202020204" pitchFamily="34" charset="0"/>
                <a:cs typeface="Arial" panose="020B0604020202020204" pitchFamily="34" charset="0"/>
              </a:rPr>
              <a:t>Malaysian Center for Geospatial Data </a:t>
            </a:r>
            <a:r>
              <a:rPr lang="en-US" sz="2500" dirty="0" smtClean="0">
                <a:solidFill>
                  <a:srgbClr val="003399"/>
                </a:solidFill>
                <a:latin typeface="Arial" panose="020B0604020202020204" pitchFamily="34" charset="0"/>
                <a:cs typeface="Arial" panose="020B0604020202020204" pitchFamily="34" charset="0"/>
              </a:rPr>
              <a:t>Infrastructure(</a:t>
            </a:r>
            <a:r>
              <a:rPr lang="en-US" sz="2500" dirty="0" err="1" smtClean="0">
                <a:solidFill>
                  <a:srgbClr val="003399"/>
                </a:solidFill>
                <a:latin typeface="Arial" panose="020B0604020202020204" pitchFamily="34" charset="0"/>
                <a:cs typeface="Arial" panose="020B0604020202020204" pitchFamily="34" charset="0"/>
              </a:rPr>
              <a:t>MaCGDI</a:t>
            </a:r>
            <a:r>
              <a:rPr lang="en-US" sz="2500" dirty="0">
                <a:solidFill>
                  <a:srgbClr val="003399"/>
                </a:solidFill>
                <a:latin typeface="Arial" panose="020B0604020202020204" pitchFamily="34" charset="0"/>
                <a:cs typeface="Arial" panose="020B0604020202020204" pitchFamily="34" charset="0"/>
              </a:rPr>
              <a:t>) is a center under Ministry of </a:t>
            </a:r>
            <a:r>
              <a:rPr lang="en-US" sz="2500" dirty="0" smtClean="0">
                <a:solidFill>
                  <a:srgbClr val="003399"/>
                </a:solidFill>
                <a:latin typeface="Arial" panose="020B0604020202020204" pitchFamily="34" charset="0"/>
                <a:cs typeface="Arial" panose="020B0604020202020204" pitchFamily="34" charset="0"/>
              </a:rPr>
              <a:t>Natural Resources </a:t>
            </a:r>
            <a:r>
              <a:rPr lang="en-US" sz="2500" dirty="0">
                <a:solidFill>
                  <a:srgbClr val="003399"/>
                </a:solidFill>
                <a:latin typeface="Arial" panose="020B0604020202020204" pitchFamily="34" charset="0"/>
                <a:cs typeface="Arial" panose="020B0604020202020204" pitchFamily="34" charset="0"/>
              </a:rPr>
              <a:t>and Environment (</a:t>
            </a:r>
            <a:r>
              <a:rPr lang="en-US" sz="2500" dirty="0" smtClean="0">
                <a:solidFill>
                  <a:srgbClr val="003399"/>
                </a:solidFill>
                <a:latin typeface="Arial" panose="020B0604020202020204" pitchFamily="34" charset="0"/>
                <a:cs typeface="Arial" panose="020B0604020202020204" pitchFamily="34" charset="0"/>
              </a:rPr>
              <a:t>NRE)</a:t>
            </a:r>
          </a:p>
          <a:p>
            <a:pPr algn="just"/>
            <a:r>
              <a:rPr lang="en-US" sz="2500" dirty="0" err="1" smtClean="0">
                <a:solidFill>
                  <a:srgbClr val="003399"/>
                </a:solidFill>
                <a:latin typeface="Arial" panose="020B0604020202020204" pitchFamily="34" charset="0"/>
                <a:cs typeface="Arial" panose="020B0604020202020204" pitchFamily="34" charset="0"/>
              </a:rPr>
              <a:t>MaCGDI</a:t>
            </a:r>
            <a:r>
              <a:rPr lang="en-US" sz="2500" dirty="0" smtClean="0">
                <a:solidFill>
                  <a:srgbClr val="003399"/>
                </a:solidFill>
                <a:latin typeface="Arial" panose="020B0604020202020204" pitchFamily="34" charset="0"/>
                <a:cs typeface="Arial" panose="020B0604020202020204" pitchFamily="34" charset="0"/>
              </a:rPr>
              <a:t> </a:t>
            </a:r>
            <a:r>
              <a:rPr lang="en-US" sz="2500" dirty="0">
                <a:solidFill>
                  <a:srgbClr val="003399"/>
                </a:solidFill>
                <a:latin typeface="Arial" panose="020B0604020202020204" pitchFamily="34" charset="0"/>
                <a:cs typeface="Arial" panose="020B0604020202020204" pitchFamily="34" charset="0"/>
              </a:rPr>
              <a:t>was formed in 2002 to promote </a:t>
            </a:r>
            <a:r>
              <a:rPr lang="en-US" sz="2500" dirty="0" smtClean="0">
                <a:solidFill>
                  <a:srgbClr val="003399"/>
                </a:solidFill>
                <a:latin typeface="Arial" panose="020B0604020202020204" pitchFamily="34" charset="0"/>
                <a:cs typeface="Arial" panose="020B0604020202020204" pitchFamily="34" charset="0"/>
              </a:rPr>
              <a:t>the development </a:t>
            </a:r>
            <a:r>
              <a:rPr lang="en-US" sz="2500" dirty="0">
                <a:solidFill>
                  <a:srgbClr val="003399"/>
                </a:solidFill>
                <a:latin typeface="Arial" panose="020B0604020202020204" pitchFamily="34" charset="0"/>
                <a:cs typeface="Arial" panose="020B0604020202020204" pitchFamily="34" charset="0"/>
              </a:rPr>
              <a:t>and implementation of </a:t>
            </a:r>
            <a:r>
              <a:rPr lang="en-US" sz="2500" dirty="0" err="1" smtClean="0">
                <a:solidFill>
                  <a:srgbClr val="003399"/>
                </a:solidFill>
                <a:latin typeface="Arial" panose="020B0604020202020204" pitchFamily="34" charset="0"/>
                <a:cs typeface="Arial" panose="020B0604020202020204" pitchFamily="34" charset="0"/>
              </a:rPr>
              <a:t>MyGDI</a:t>
            </a:r>
            <a:endParaRPr lang="en-US" sz="2500" dirty="0" smtClean="0">
              <a:solidFill>
                <a:srgbClr val="003399"/>
              </a:solidFill>
              <a:latin typeface="Arial" panose="020B0604020202020204" pitchFamily="34" charset="0"/>
              <a:cs typeface="Arial" panose="020B0604020202020204" pitchFamily="34" charset="0"/>
            </a:endParaRPr>
          </a:p>
          <a:p>
            <a:pPr algn="just"/>
            <a:r>
              <a:rPr lang="en-US" sz="2500" dirty="0" err="1">
                <a:solidFill>
                  <a:srgbClr val="003399"/>
                </a:solidFill>
                <a:latin typeface="Arial" panose="020B0604020202020204" pitchFamily="34" charset="0"/>
                <a:cs typeface="Arial" panose="020B0604020202020204" pitchFamily="34" charset="0"/>
              </a:rPr>
              <a:t>MaCGDI</a:t>
            </a:r>
            <a:r>
              <a:rPr lang="en-US" sz="2500" dirty="0">
                <a:solidFill>
                  <a:srgbClr val="003399"/>
                </a:solidFill>
                <a:latin typeface="Arial" panose="020B0604020202020204" pitchFamily="34" charset="0"/>
                <a:cs typeface="Arial" panose="020B0604020202020204" pitchFamily="34" charset="0"/>
              </a:rPr>
              <a:t> plays crucial roles to spearhead the </a:t>
            </a:r>
            <a:r>
              <a:rPr lang="en-US" sz="2500" dirty="0" smtClean="0">
                <a:solidFill>
                  <a:srgbClr val="003399"/>
                </a:solidFill>
                <a:latin typeface="Arial" panose="020B0604020202020204" pitchFamily="34" charset="0"/>
                <a:cs typeface="Arial" panose="020B0604020202020204" pitchFamily="34" charset="0"/>
              </a:rPr>
              <a:t>geospatial industry </a:t>
            </a:r>
            <a:r>
              <a:rPr lang="en-US" sz="2500" dirty="0">
                <a:solidFill>
                  <a:srgbClr val="003399"/>
                </a:solidFill>
                <a:latin typeface="Arial" panose="020B0604020202020204" pitchFamily="34" charset="0"/>
                <a:cs typeface="Arial" panose="020B0604020202020204" pitchFamily="34" charset="0"/>
              </a:rPr>
              <a:t>in Malaysia.</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0829" y="5233132"/>
            <a:ext cx="5431701" cy="1433886"/>
          </a:xfrm>
          <a:prstGeom prst="rect">
            <a:avLst/>
          </a:prstGeom>
        </p:spPr>
      </p:pic>
    </p:spTree>
    <p:extLst>
      <p:ext uri="{BB962C8B-B14F-4D97-AF65-F5344CB8AC3E}">
        <p14:creationId xmlns:p14="http://schemas.microsoft.com/office/powerpoint/2010/main" val="3214563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2317" y="-269219"/>
            <a:ext cx="11597833" cy="1325563"/>
          </a:xfrm>
        </p:spPr>
        <p:txBody>
          <a:bodyPr>
            <a:noAutofit/>
          </a:bodyPr>
          <a:lstStyle/>
          <a:p>
            <a:pPr algn="ctr"/>
            <a:r>
              <a:rPr lang="en-US" sz="4400" b="1" dirty="0" smtClean="0">
                <a:solidFill>
                  <a:srgbClr val="003399"/>
                </a:solidFill>
                <a:latin typeface="Arial" panose="020B0604020202020204" pitchFamily="34" charset="0"/>
                <a:cs typeface="Arial" panose="020B0604020202020204" pitchFamily="34" charset="0"/>
              </a:rPr>
              <a:t>CONCLUSIONS</a:t>
            </a:r>
            <a:endParaRPr lang="en-US" sz="4400" dirty="0">
              <a:solidFill>
                <a:srgbClr val="003399"/>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5795" y="797924"/>
            <a:ext cx="9661206" cy="6060075"/>
          </a:xfrm>
        </p:spPr>
        <p:txBody>
          <a:bodyPr>
            <a:noAutofit/>
          </a:bodyPr>
          <a:lstStyle/>
          <a:p>
            <a:pPr algn="just"/>
            <a:r>
              <a:rPr lang="en-US" dirty="0" smtClean="0">
                <a:solidFill>
                  <a:schemeClr val="bg1"/>
                </a:solidFill>
                <a:latin typeface="Arial" panose="020B0604020202020204" pitchFamily="34" charset="0"/>
                <a:cs typeface="Arial" panose="020B0604020202020204" pitchFamily="34" charset="0"/>
              </a:rPr>
              <a:t>Stay tuned with MSDI WG and OGC Marine WG</a:t>
            </a:r>
          </a:p>
          <a:p>
            <a:pPr algn="just"/>
            <a:r>
              <a:rPr lang="en-US" dirty="0">
                <a:solidFill>
                  <a:schemeClr val="bg1"/>
                </a:solidFill>
                <a:latin typeface="Arial" panose="020B0604020202020204" pitchFamily="34" charset="0"/>
                <a:cs typeface="Arial" panose="020B0604020202020204" pitchFamily="34" charset="0"/>
              </a:rPr>
              <a:t>Leverages collaborative relationships </a:t>
            </a:r>
            <a:r>
              <a:rPr lang="en-US" dirty="0" smtClean="0">
                <a:solidFill>
                  <a:schemeClr val="bg1"/>
                </a:solidFill>
                <a:latin typeface="Arial" panose="020B0604020202020204" pitchFamily="34" charset="0"/>
                <a:cs typeface="Arial" panose="020B0604020202020204" pitchFamily="34" charset="0"/>
              </a:rPr>
              <a:t>with stakeholders </a:t>
            </a:r>
          </a:p>
          <a:p>
            <a:pPr algn="just"/>
            <a:r>
              <a:rPr lang="en-US" dirty="0" smtClean="0">
                <a:solidFill>
                  <a:schemeClr val="bg1"/>
                </a:solidFill>
                <a:latin typeface="Arial" panose="020B0604020202020204" pitchFamily="34" charset="0"/>
                <a:cs typeface="Arial" panose="020B0604020202020204" pitchFamily="34" charset="0"/>
              </a:rPr>
              <a:t>The </a:t>
            </a:r>
            <a:r>
              <a:rPr lang="en-US" dirty="0">
                <a:solidFill>
                  <a:schemeClr val="bg1"/>
                </a:solidFill>
                <a:latin typeface="Arial" panose="020B0604020202020204" pitchFamily="34" charset="0"/>
                <a:cs typeface="Arial" panose="020B0604020202020204" pitchFamily="34" charset="0"/>
              </a:rPr>
              <a:t>biggest challenge is “people” and “</a:t>
            </a:r>
            <a:r>
              <a:rPr lang="en-US" dirty="0" err="1">
                <a:solidFill>
                  <a:schemeClr val="bg1"/>
                </a:solidFill>
                <a:latin typeface="Arial" panose="020B0604020202020204" pitchFamily="34" charset="0"/>
                <a:cs typeface="Arial" panose="020B0604020202020204" pitchFamily="34" charset="0"/>
              </a:rPr>
              <a:t>organisations</a:t>
            </a:r>
            <a:r>
              <a:rPr lang="en-US" dirty="0">
                <a:solidFill>
                  <a:schemeClr val="bg1"/>
                </a:solidFill>
                <a:latin typeface="Arial" panose="020B0604020202020204" pitchFamily="34" charset="0"/>
                <a:cs typeface="Arial" panose="020B0604020202020204" pitchFamily="34" charset="0"/>
              </a:rPr>
              <a:t>” (culture</a:t>
            </a:r>
            <a:r>
              <a:rPr lang="en-US" dirty="0" smtClean="0">
                <a:solidFill>
                  <a:schemeClr val="bg1"/>
                </a:solidFill>
                <a:latin typeface="Arial" panose="020B0604020202020204" pitchFamily="34" charset="0"/>
                <a:cs typeface="Arial" panose="020B0604020202020204" pitchFamily="34" charset="0"/>
              </a:rPr>
              <a:t>)</a:t>
            </a:r>
          </a:p>
          <a:p>
            <a:pPr algn="just"/>
            <a:r>
              <a:rPr lang="en-US" dirty="0">
                <a:solidFill>
                  <a:schemeClr val="bg1"/>
                </a:solidFill>
                <a:latin typeface="Arial" panose="020B0604020202020204" pitchFamily="34" charset="0"/>
                <a:cs typeface="Arial" panose="020B0604020202020204" pitchFamily="34" charset="0"/>
              </a:rPr>
              <a:t>There are many benefits to be </a:t>
            </a:r>
            <a:r>
              <a:rPr lang="en-US" dirty="0" err="1">
                <a:solidFill>
                  <a:schemeClr val="bg1"/>
                </a:solidFill>
                <a:latin typeface="Arial" panose="020B0604020202020204" pitchFamily="34" charset="0"/>
                <a:cs typeface="Arial" panose="020B0604020202020204" pitchFamily="34" charset="0"/>
              </a:rPr>
              <a:t>realised</a:t>
            </a:r>
            <a:r>
              <a:rPr lang="en-US" dirty="0">
                <a:solidFill>
                  <a:schemeClr val="bg1"/>
                </a:solidFill>
                <a:latin typeface="Arial" panose="020B0604020202020204" pitchFamily="34" charset="0"/>
                <a:cs typeface="Arial" panose="020B0604020202020204" pitchFamily="34" charset="0"/>
              </a:rPr>
              <a:t> from MSDI</a:t>
            </a:r>
          </a:p>
          <a:p>
            <a:pPr algn="just"/>
            <a:r>
              <a:rPr lang="en-US" dirty="0" smtClean="0">
                <a:solidFill>
                  <a:schemeClr val="bg1"/>
                </a:solidFill>
                <a:latin typeface="Arial" panose="020B0604020202020204" pitchFamily="34" charset="0"/>
                <a:cs typeface="Arial" panose="020B0604020202020204" pitchFamily="34" charset="0"/>
              </a:rPr>
              <a:t>National </a:t>
            </a:r>
            <a:r>
              <a:rPr lang="en-US" dirty="0" err="1" smtClean="0">
                <a:solidFill>
                  <a:schemeClr val="bg1"/>
                </a:solidFill>
                <a:latin typeface="Arial" panose="020B0604020202020204" pitchFamily="34" charset="0"/>
                <a:cs typeface="Arial" panose="020B0604020202020204" pitchFamily="34" charset="0"/>
              </a:rPr>
              <a:t>Hydrograhic</a:t>
            </a:r>
            <a:r>
              <a:rPr lang="en-US" dirty="0">
                <a:solidFill>
                  <a:schemeClr val="bg1"/>
                </a:solidFill>
                <a:latin typeface="Arial" panose="020B0604020202020204" pitchFamily="34" charset="0"/>
                <a:cs typeface="Arial" panose="020B0604020202020204" pitchFamily="34" charset="0"/>
              </a:rPr>
              <a:t> </a:t>
            </a:r>
            <a:r>
              <a:rPr lang="en-US" dirty="0" smtClean="0">
                <a:solidFill>
                  <a:schemeClr val="bg1"/>
                </a:solidFill>
                <a:latin typeface="Arial" panose="020B0604020202020204" pitchFamily="34" charset="0"/>
                <a:cs typeface="Arial" panose="020B0604020202020204" pitchFamily="34" charset="0"/>
              </a:rPr>
              <a:t>Centre – </a:t>
            </a:r>
            <a:r>
              <a:rPr lang="en-US" dirty="0">
                <a:solidFill>
                  <a:schemeClr val="bg1"/>
                </a:solidFill>
                <a:latin typeface="Arial" panose="020B0604020202020204" pitchFamily="34" charset="0"/>
                <a:cs typeface="Arial" panose="020B0604020202020204" pitchFamily="34" charset="0"/>
              </a:rPr>
              <a:t>important part of the </a:t>
            </a:r>
            <a:r>
              <a:rPr lang="en-US" dirty="0" smtClean="0">
                <a:solidFill>
                  <a:schemeClr val="bg1"/>
                </a:solidFill>
                <a:latin typeface="Arial" panose="020B0604020202020204" pitchFamily="34" charset="0"/>
                <a:cs typeface="Arial" panose="020B0604020202020204" pitchFamily="34" charset="0"/>
              </a:rPr>
              <a:t>MSDI</a:t>
            </a:r>
          </a:p>
          <a:p>
            <a:pPr lvl="1" algn="just"/>
            <a:r>
              <a:rPr lang="en-US" sz="2800" dirty="0" smtClean="0">
                <a:solidFill>
                  <a:schemeClr val="bg1"/>
                </a:solidFill>
                <a:latin typeface="Arial" panose="020B0604020202020204" pitchFamily="34" charset="0"/>
                <a:cs typeface="Arial" panose="020B0604020202020204" pitchFamily="34" charset="0"/>
              </a:rPr>
              <a:t>Hydrography data - provides </a:t>
            </a:r>
            <a:r>
              <a:rPr lang="en-US" sz="2800" dirty="0">
                <a:solidFill>
                  <a:schemeClr val="bg1"/>
                </a:solidFill>
                <a:latin typeface="Arial" panose="020B0604020202020204" pitchFamily="34" charset="0"/>
                <a:cs typeface="Arial" panose="020B0604020202020204" pitchFamily="34" charset="0"/>
              </a:rPr>
              <a:t>the fundamental </a:t>
            </a:r>
            <a:r>
              <a:rPr lang="en-US" sz="2800" dirty="0" smtClean="0">
                <a:solidFill>
                  <a:schemeClr val="bg1"/>
                </a:solidFill>
                <a:latin typeface="Arial" panose="020B0604020202020204" pitchFamily="34" charset="0"/>
                <a:cs typeface="Arial" panose="020B0604020202020204" pitchFamily="34" charset="0"/>
              </a:rPr>
              <a:t>backdrop</a:t>
            </a:r>
          </a:p>
          <a:p>
            <a:pPr lvl="1" algn="just"/>
            <a:r>
              <a:rPr lang="en-US" sz="2800" dirty="0">
                <a:solidFill>
                  <a:schemeClr val="bg1"/>
                </a:solidFill>
                <a:latin typeface="Arial" panose="020B0604020202020204" pitchFamily="34" charset="0"/>
                <a:cs typeface="Arial" panose="020B0604020202020204" pitchFamily="34" charset="0"/>
              </a:rPr>
              <a:t>The IHO standards </a:t>
            </a:r>
            <a:r>
              <a:rPr lang="en-US" sz="2800" dirty="0" smtClean="0">
                <a:solidFill>
                  <a:schemeClr val="bg1"/>
                </a:solidFill>
                <a:latin typeface="Arial" panose="020B0604020202020204" pitchFamily="34" charset="0"/>
                <a:cs typeface="Arial" panose="020B0604020202020204" pitchFamily="34" charset="0"/>
              </a:rPr>
              <a:t>are </a:t>
            </a:r>
            <a:r>
              <a:rPr lang="en-US" sz="2800" dirty="0">
                <a:solidFill>
                  <a:schemeClr val="bg1"/>
                </a:solidFill>
                <a:latin typeface="Arial" panose="020B0604020202020204" pitchFamily="34" charset="0"/>
                <a:cs typeface="Arial" panose="020B0604020202020204" pitchFamily="34" charset="0"/>
              </a:rPr>
              <a:t>aligned with </a:t>
            </a:r>
            <a:r>
              <a:rPr lang="en-US" sz="2800" dirty="0" smtClean="0">
                <a:solidFill>
                  <a:schemeClr val="bg1"/>
                </a:solidFill>
                <a:latin typeface="Arial" panose="020B0604020202020204" pitchFamily="34" charset="0"/>
                <a:cs typeface="Arial" panose="020B0604020202020204" pitchFamily="34" charset="0"/>
              </a:rPr>
              <a:t>ISO </a:t>
            </a:r>
            <a:r>
              <a:rPr lang="en-US" sz="2800" dirty="0">
                <a:solidFill>
                  <a:schemeClr val="bg1"/>
                </a:solidFill>
                <a:latin typeface="Arial" panose="020B0604020202020204" pitchFamily="34" charset="0"/>
                <a:cs typeface="Arial" panose="020B0604020202020204" pitchFamily="34" charset="0"/>
              </a:rPr>
              <a:t>and OGC </a:t>
            </a:r>
            <a:r>
              <a:rPr lang="en-US" sz="2800" dirty="0" smtClean="0">
                <a:solidFill>
                  <a:schemeClr val="bg1"/>
                </a:solidFill>
                <a:latin typeface="Arial" panose="020B0604020202020204" pitchFamily="34" charset="0"/>
                <a:cs typeface="Arial" panose="020B0604020202020204" pitchFamily="34" charset="0"/>
              </a:rPr>
              <a:t>standards</a:t>
            </a:r>
          </a:p>
          <a:p>
            <a:pPr lvl="1" algn="just"/>
            <a:r>
              <a:rPr lang="en-US" sz="2800" dirty="0" smtClean="0">
                <a:solidFill>
                  <a:schemeClr val="bg1"/>
                </a:solidFill>
                <a:latin typeface="Arial" panose="020B0604020202020204" pitchFamily="34" charset="0"/>
                <a:cs typeface="Arial" panose="020B0604020202020204" pitchFamily="34" charset="0"/>
              </a:rPr>
              <a:t>ICT ready</a:t>
            </a:r>
          </a:p>
          <a:p>
            <a:pPr lvl="1" algn="just"/>
            <a:r>
              <a:rPr lang="en-US" sz="2800" dirty="0" smtClean="0">
                <a:solidFill>
                  <a:schemeClr val="bg1"/>
                </a:solidFill>
                <a:latin typeface="Arial" panose="020B0604020202020204" pitchFamily="34" charset="0"/>
                <a:cs typeface="Arial" panose="020B0604020202020204" pitchFamily="34" charset="0"/>
              </a:rPr>
              <a:t>Good governance</a:t>
            </a:r>
            <a:endParaRPr lang="en-US" sz="2700" dirty="0" smtClean="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00617" y="4699791"/>
            <a:ext cx="1675591" cy="909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1840" y="132111"/>
            <a:ext cx="1743150" cy="924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70801" y="2412484"/>
            <a:ext cx="1655411" cy="931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1840" y="1283401"/>
            <a:ext cx="1743150" cy="8815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0479" y="3591152"/>
            <a:ext cx="1685733" cy="892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00616" y="5825490"/>
            <a:ext cx="1684373" cy="881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62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extLst/>
          </p:nvPr>
        </p:nvGraphicFramePr>
        <p:xfrm>
          <a:off x="2966444" y="925830"/>
          <a:ext cx="6377940" cy="5509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ubtitle 8"/>
          <p:cNvSpPr txBox="1">
            <a:spLocks/>
          </p:cNvSpPr>
          <p:nvPr/>
        </p:nvSpPr>
        <p:spPr>
          <a:xfrm>
            <a:off x="3606800" y="170535"/>
            <a:ext cx="5393414" cy="754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457200">
              <a:buNone/>
            </a:pPr>
            <a:r>
              <a:rPr lang="en-US" sz="3200" b="1" i="1" dirty="0">
                <a:solidFill>
                  <a:srgbClr val="003399"/>
                </a:solidFill>
                <a:latin typeface="Arial" panose="020B0604020202020204" pitchFamily="34" charset="0"/>
                <a:cs typeface="Arial" panose="020B0604020202020204" pitchFamily="34" charset="0"/>
              </a:rPr>
              <a:t>Key MSDI Components</a:t>
            </a:r>
          </a:p>
        </p:txBody>
      </p:sp>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257627"/>
            <a:ext cx="3504194" cy="6845666"/>
          </a:xfrm>
          <a:prstGeom prst="rect">
            <a:avLst/>
          </a:prstGeom>
        </p:spPr>
      </p:pic>
    </p:spTree>
    <p:extLst>
      <p:ext uri="{BB962C8B-B14F-4D97-AF65-F5344CB8AC3E}">
        <p14:creationId xmlns:p14="http://schemas.microsoft.com/office/powerpoint/2010/main" val="10697953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57409" y="285740"/>
            <a:ext cx="5697330" cy="584775"/>
          </a:xfrm>
          <a:prstGeom prst="rect">
            <a:avLst/>
          </a:prstGeom>
          <a:noFill/>
        </p:spPr>
        <p:txBody>
          <a:bodyPr wrap="square" rtlCol="0">
            <a:spAutoFit/>
          </a:bodyPr>
          <a:lstStyle/>
          <a:p>
            <a:r>
              <a:rPr lang="en-US" sz="3200" b="1" dirty="0" err="1">
                <a:solidFill>
                  <a:srgbClr val="000099"/>
                </a:solidFill>
                <a:latin typeface="Arial" panose="020B0604020202020204" pitchFamily="34" charset="0"/>
                <a:cs typeface="Arial" panose="020B0604020202020204" pitchFamily="34" charset="0"/>
              </a:rPr>
              <a:t>MyGDI</a:t>
            </a:r>
            <a:r>
              <a:rPr lang="en-US" sz="3200" b="1" dirty="0">
                <a:solidFill>
                  <a:srgbClr val="000099"/>
                </a:solidFill>
                <a:latin typeface="Arial" panose="020B0604020202020204" pitchFamily="34" charset="0"/>
                <a:cs typeface="Arial" panose="020B0604020202020204" pitchFamily="34" charset="0"/>
              </a:rPr>
              <a:t> </a:t>
            </a:r>
            <a:r>
              <a:rPr lang="en-US" sz="3200" b="1" dirty="0" smtClean="0">
                <a:solidFill>
                  <a:srgbClr val="000099"/>
                </a:solidFill>
                <a:latin typeface="Arial" panose="020B0604020202020204" pitchFamily="34" charset="0"/>
                <a:cs typeface="Arial" panose="020B0604020202020204" pitchFamily="34" charset="0"/>
              </a:rPr>
              <a:t>GOVERNANCE</a:t>
            </a:r>
            <a:endParaRPr lang="en-US" sz="3200" b="1" dirty="0">
              <a:solidFill>
                <a:srgbClr val="000099"/>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4613" y="1565500"/>
            <a:ext cx="6858595" cy="4720999"/>
          </a:xfrm>
          <a:prstGeom prst="rect">
            <a:avLst/>
          </a:prstGeom>
        </p:spPr>
      </p:pic>
      <p:sp>
        <p:nvSpPr>
          <p:cNvPr id="5" name="TextBox 4"/>
          <p:cNvSpPr txBox="1"/>
          <p:nvPr/>
        </p:nvSpPr>
        <p:spPr>
          <a:xfrm>
            <a:off x="3354613" y="2739355"/>
            <a:ext cx="1954166" cy="538609"/>
          </a:xfrm>
          <a:prstGeom prst="rect">
            <a:avLst/>
          </a:prstGeom>
          <a:solidFill>
            <a:srgbClr val="A13229"/>
          </a:solidFill>
        </p:spPr>
        <p:txBody>
          <a:bodyPr wrap="square" rtlCol="0">
            <a:spAutoFit/>
          </a:bodyPr>
          <a:lstStyle/>
          <a:p>
            <a:pPr algn="ctr">
              <a:spcBef>
                <a:spcPts val="600"/>
              </a:spcBef>
            </a:pPr>
            <a:r>
              <a:rPr lang="en-US" sz="1200" b="1" dirty="0" err="1" smtClean="0">
                <a:latin typeface="Arial" panose="020B0604020202020204" pitchFamily="34" charset="0"/>
                <a:cs typeface="Arial" panose="020B0604020202020204" pitchFamily="34" charset="0"/>
              </a:rPr>
              <a:t>MyGDI</a:t>
            </a:r>
            <a:r>
              <a:rPr lang="en-US" sz="1200" b="1" dirty="0" smtClean="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Marine </a:t>
            </a:r>
            <a:endParaRPr lang="en-US" sz="1200" b="1" dirty="0" smtClean="0">
              <a:latin typeface="Arial" panose="020B0604020202020204" pitchFamily="34" charset="0"/>
              <a:cs typeface="Arial" panose="020B0604020202020204" pitchFamily="34" charset="0"/>
            </a:endParaRPr>
          </a:p>
          <a:p>
            <a:pPr algn="ctr">
              <a:spcBef>
                <a:spcPts val="600"/>
              </a:spcBef>
            </a:pPr>
            <a:r>
              <a:rPr lang="en-US" sz="1200" b="1" dirty="0" smtClean="0">
                <a:latin typeface="Arial" panose="020B0604020202020204" pitchFamily="34" charset="0"/>
                <a:cs typeface="Arial" panose="020B0604020202020204" pitchFamily="34" charset="0"/>
              </a:rPr>
              <a:t>Technical Committee</a:t>
            </a:r>
            <a:endParaRPr lang="en-US" sz="1200" b="1" dirty="0">
              <a:latin typeface="Arial" panose="020B0604020202020204" pitchFamily="34" charset="0"/>
              <a:cs typeface="Arial" panose="020B0604020202020204" pitchFamily="34" charset="0"/>
            </a:endParaRPr>
          </a:p>
        </p:txBody>
      </p:sp>
      <p:sp>
        <p:nvSpPr>
          <p:cNvPr id="6" name="Explosion 2 5"/>
          <p:cNvSpPr/>
          <p:nvPr/>
        </p:nvSpPr>
        <p:spPr>
          <a:xfrm>
            <a:off x="1621288" y="2666474"/>
            <a:ext cx="1525364" cy="792089"/>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latin typeface="Arial" panose="020B0604020202020204" pitchFamily="34" charset="0"/>
                <a:cs typeface="Arial" panose="020B0604020202020204" pitchFamily="34" charset="0"/>
              </a:rPr>
              <a:t>New</a:t>
            </a:r>
            <a:endParaRPr lang="en-US" dirty="0">
              <a:solidFill>
                <a:schemeClr val="bg1"/>
              </a:solidFill>
              <a:latin typeface="Arial" panose="020B0604020202020204" pitchFamily="34" charset="0"/>
              <a:cs typeface="Arial" panose="020B0604020202020204" pitchFamily="34" charset="0"/>
            </a:endParaRPr>
          </a:p>
        </p:txBody>
      </p:sp>
      <p:cxnSp>
        <p:nvCxnSpPr>
          <p:cNvPr id="8" name="Elbow Connector 7"/>
          <p:cNvCxnSpPr/>
          <p:nvPr/>
        </p:nvCxnSpPr>
        <p:spPr>
          <a:xfrm rot="16200000" flipH="1">
            <a:off x="5165048" y="3193372"/>
            <a:ext cx="585555" cy="323850"/>
          </a:xfrm>
          <a:prstGeom prst="bentConnector3">
            <a:avLst>
              <a:gd name="adj1" fmla="val 2827"/>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itle 8"/>
          <p:cNvSpPr txBox="1">
            <a:spLocks/>
          </p:cNvSpPr>
          <p:nvPr/>
        </p:nvSpPr>
        <p:spPr>
          <a:xfrm rot="16200000">
            <a:off x="-2532443" y="3390313"/>
            <a:ext cx="6577999" cy="9536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0099"/>
                </a:solidFill>
                <a:latin typeface="Arial" panose="020B0604020202020204" pitchFamily="34" charset="0"/>
                <a:cs typeface="Arial" panose="020B0604020202020204" pitchFamily="34" charset="0"/>
              </a:rPr>
              <a:t>Policy &amp; Governance</a:t>
            </a:r>
          </a:p>
          <a:p>
            <a:pPr marL="0" indent="0" algn="ctr">
              <a:buNone/>
            </a:pPr>
            <a:r>
              <a:rPr lang="en-US" sz="4000" b="1" dirty="0">
                <a:solidFill>
                  <a:srgbClr val="000099"/>
                </a:solidFill>
                <a:latin typeface="Arial" panose="020B0604020202020204" pitchFamily="34" charset="0"/>
                <a:cs typeface="Arial" panose="020B0604020202020204" pitchFamily="34" charset="0"/>
              </a:rPr>
              <a:t>(People)</a:t>
            </a:r>
          </a:p>
        </p:txBody>
      </p:sp>
    </p:spTree>
    <p:extLst>
      <p:ext uri="{BB962C8B-B14F-4D97-AF65-F5344CB8AC3E}">
        <p14:creationId xmlns:p14="http://schemas.microsoft.com/office/powerpoint/2010/main" val="224796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3215" y="1930280"/>
            <a:ext cx="2160143" cy="369332"/>
          </a:xfrm>
          <a:prstGeom prst="rect">
            <a:avLst/>
          </a:prstGeom>
        </p:spPr>
        <p:txBody>
          <a:bodyPr wrap="none">
            <a:spAutoFit/>
          </a:bodyPr>
          <a:lstStyle/>
          <a:p>
            <a:r>
              <a:rPr lang="en-US" dirty="0">
                <a:solidFill>
                  <a:schemeClr val="bg2"/>
                </a:solidFill>
              </a:rPr>
              <a:t>Presentation Outline</a:t>
            </a:r>
          </a:p>
        </p:txBody>
      </p:sp>
      <p:grpSp>
        <p:nvGrpSpPr>
          <p:cNvPr id="14" name="Group 13"/>
          <p:cNvGrpSpPr/>
          <p:nvPr/>
        </p:nvGrpSpPr>
        <p:grpSpPr>
          <a:xfrm>
            <a:off x="2218159" y="1177710"/>
            <a:ext cx="5290677" cy="4618322"/>
            <a:chOff x="-341141" y="1165010"/>
            <a:chExt cx="5290677" cy="4618322"/>
          </a:xfrm>
        </p:grpSpPr>
        <p:pic>
          <p:nvPicPr>
            <p:cNvPr id="1026" name="Picture 2" descr="Image result for governa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141" y="1165010"/>
              <a:ext cx="5290677" cy="46183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2971800"/>
              <a:ext cx="4801277" cy="830997"/>
            </a:xfrm>
            <a:prstGeom prst="rect">
              <a:avLst/>
            </a:prstGeom>
            <a:noFill/>
          </p:spPr>
          <p:txBody>
            <a:bodyPr wrap="square" rtlCol="0">
              <a:spAutoFit/>
            </a:bodyPr>
            <a:lstStyle/>
            <a:p>
              <a:pPr algn="ctr"/>
              <a:r>
                <a:rPr lang="en-US" sz="2400" b="1" dirty="0" err="1" smtClean="0">
                  <a:solidFill>
                    <a:srgbClr val="000099"/>
                  </a:solidFill>
                  <a:latin typeface="Arial" panose="020B0604020202020204" pitchFamily="34" charset="0"/>
                  <a:cs typeface="Arial" panose="020B0604020202020204" pitchFamily="34" charset="0"/>
                </a:rPr>
                <a:t>MyGDI</a:t>
              </a:r>
              <a:endParaRPr lang="en-US" sz="2400" b="1" dirty="0">
                <a:solidFill>
                  <a:srgbClr val="000099"/>
                </a:solidFill>
                <a:latin typeface="Arial" panose="020B0604020202020204" pitchFamily="34" charset="0"/>
                <a:cs typeface="Arial" panose="020B0604020202020204" pitchFamily="34" charset="0"/>
              </a:endParaRPr>
            </a:p>
            <a:p>
              <a:pPr algn="ctr"/>
              <a:r>
                <a:rPr lang="en-US" sz="2400" b="1" dirty="0" smtClean="0">
                  <a:solidFill>
                    <a:srgbClr val="000099"/>
                  </a:solidFill>
                  <a:latin typeface="Arial" panose="020B0604020202020204" pitchFamily="34" charset="0"/>
                  <a:cs typeface="Arial" panose="020B0604020202020204" pitchFamily="34" charset="0"/>
                </a:rPr>
                <a:t>GOVERNANCE</a:t>
              </a:r>
              <a:endParaRPr lang="en-US" sz="2400" b="1" dirty="0">
                <a:solidFill>
                  <a:srgbClr val="000099"/>
                </a:solidFill>
                <a:latin typeface="Arial" panose="020B0604020202020204" pitchFamily="34" charset="0"/>
                <a:cs typeface="Arial" panose="020B0604020202020204" pitchFamily="34" charset="0"/>
              </a:endParaRPr>
            </a:p>
          </p:txBody>
        </p:sp>
      </p:grpSp>
      <p:grpSp>
        <p:nvGrpSpPr>
          <p:cNvPr id="15" name="Group 14"/>
          <p:cNvGrpSpPr/>
          <p:nvPr/>
        </p:nvGrpSpPr>
        <p:grpSpPr>
          <a:xfrm>
            <a:off x="5079398" y="321982"/>
            <a:ext cx="9030301" cy="6329778"/>
            <a:chOff x="3161698" y="309282"/>
            <a:chExt cx="9030301" cy="6329778"/>
          </a:xfrm>
        </p:grpSpPr>
        <p:graphicFrame>
          <p:nvGraphicFramePr>
            <p:cNvPr id="4" name="Diagram 3"/>
            <p:cNvGraphicFramePr/>
            <p:nvPr>
              <p:extLst>
                <p:ext uri="{D42A27DB-BD31-4B8C-83A1-F6EECF244321}">
                  <p14:modId xmlns:p14="http://schemas.microsoft.com/office/powerpoint/2010/main" val="3179619811"/>
                </p:ext>
              </p:extLst>
            </p:nvPr>
          </p:nvGraphicFramePr>
          <p:xfrm>
            <a:off x="3161698" y="309282"/>
            <a:ext cx="9030301" cy="6329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3" name="Elbow Connector 2"/>
            <p:cNvCxnSpPr/>
            <p:nvPr/>
          </p:nvCxnSpPr>
          <p:spPr>
            <a:xfrm rot="10800000" flipV="1">
              <a:off x="7408718" y="5351317"/>
              <a:ext cx="1808020" cy="852055"/>
            </a:xfrm>
            <a:prstGeom prst="bentConnector3">
              <a:avLst>
                <a:gd name="adj1" fmla="val 0"/>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flipV="1">
              <a:off x="7450282" y="5320145"/>
              <a:ext cx="1589809" cy="665019"/>
            </a:xfrm>
            <a:prstGeom prst="bentConnector3">
              <a:avLst>
                <a:gd name="adj1" fmla="val 100327"/>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Subtitle 8"/>
          <p:cNvSpPr txBox="1">
            <a:spLocks/>
          </p:cNvSpPr>
          <p:nvPr/>
        </p:nvSpPr>
        <p:spPr>
          <a:xfrm rot="16200000">
            <a:off x="-2546614" y="2968817"/>
            <a:ext cx="6577999" cy="9536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0099"/>
                </a:solidFill>
                <a:latin typeface="Arial" panose="020B0604020202020204" pitchFamily="34" charset="0"/>
                <a:cs typeface="Arial" panose="020B0604020202020204" pitchFamily="34" charset="0"/>
              </a:rPr>
              <a:t>Policy &amp; Governance</a:t>
            </a:r>
          </a:p>
          <a:p>
            <a:pPr marL="0" indent="0" algn="ctr">
              <a:buNone/>
            </a:pPr>
            <a:r>
              <a:rPr lang="en-US" sz="4000" b="1" dirty="0">
                <a:solidFill>
                  <a:srgbClr val="000099"/>
                </a:solidFill>
                <a:latin typeface="Arial" panose="020B0604020202020204" pitchFamily="34" charset="0"/>
                <a:cs typeface="Arial" panose="020B0604020202020204" pitchFamily="34" charset="0"/>
              </a:rPr>
              <a:t>(People)</a:t>
            </a:r>
          </a:p>
        </p:txBody>
      </p:sp>
    </p:spTree>
    <p:extLst>
      <p:ext uri="{BB962C8B-B14F-4D97-AF65-F5344CB8AC3E}">
        <p14:creationId xmlns:p14="http://schemas.microsoft.com/office/powerpoint/2010/main" val="1599678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185" y="30206"/>
            <a:ext cx="11061700" cy="584775"/>
          </a:xfrm>
          <a:prstGeom prst="rect">
            <a:avLst/>
          </a:prstGeom>
        </p:spPr>
        <p:txBody>
          <a:bodyPr wrap="square">
            <a:spAutoFit/>
          </a:bodyPr>
          <a:lstStyle/>
          <a:p>
            <a:pPr algn="ctr"/>
            <a:r>
              <a:rPr lang="en-US" sz="3200" b="1" dirty="0" err="1">
                <a:solidFill>
                  <a:srgbClr val="003399"/>
                </a:solidFill>
                <a:latin typeface="Arial" panose="020B0604020202020204" pitchFamily="34" charset="0"/>
                <a:cs typeface="Arial" panose="020B0604020202020204" pitchFamily="34" charset="0"/>
              </a:rPr>
              <a:t>MyGDI</a:t>
            </a:r>
            <a:r>
              <a:rPr lang="en-US" sz="3200" b="1" dirty="0">
                <a:solidFill>
                  <a:srgbClr val="003399"/>
                </a:solidFill>
                <a:latin typeface="Arial" panose="020B0604020202020204" pitchFamily="34" charset="0"/>
                <a:cs typeface="Arial" panose="020B0604020202020204" pitchFamily="34" charset="0"/>
              </a:rPr>
              <a:t> Marine Technical Committee</a:t>
            </a:r>
          </a:p>
        </p:txBody>
      </p:sp>
      <p:sp>
        <p:nvSpPr>
          <p:cNvPr id="4" name="Subtitle 8"/>
          <p:cNvSpPr txBox="1">
            <a:spLocks/>
          </p:cNvSpPr>
          <p:nvPr/>
        </p:nvSpPr>
        <p:spPr>
          <a:xfrm rot="16200000">
            <a:off x="-2546614" y="2968817"/>
            <a:ext cx="6577999" cy="9536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0099"/>
                </a:solidFill>
                <a:latin typeface="Arial" panose="020B0604020202020204" pitchFamily="34" charset="0"/>
                <a:cs typeface="Arial" panose="020B0604020202020204" pitchFamily="34" charset="0"/>
              </a:rPr>
              <a:t>Policy &amp; Governance</a:t>
            </a:r>
          </a:p>
          <a:p>
            <a:pPr marL="0" indent="0" algn="ctr">
              <a:buNone/>
            </a:pPr>
            <a:r>
              <a:rPr lang="en-US" sz="4000" b="1" dirty="0">
                <a:solidFill>
                  <a:srgbClr val="000099"/>
                </a:solidFill>
                <a:latin typeface="Arial" panose="020B0604020202020204" pitchFamily="34" charset="0"/>
                <a:cs typeface="Arial" panose="020B0604020202020204" pitchFamily="34" charset="0"/>
              </a:rPr>
              <a:t>(People)</a:t>
            </a:r>
          </a:p>
        </p:txBody>
      </p:sp>
      <p:sp>
        <p:nvSpPr>
          <p:cNvPr id="5" name="Rectangle 4"/>
          <p:cNvSpPr/>
          <p:nvPr/>
        </p:nvSpPr>
        <p:spPr>
          <a:xfrm>
            <a:off x="1198195" y="741406"/>
            <a:ext cx="6435212" cy="6109365"/>
          </a:xfrm>
          <a:prstGeom prst="rect">
            <a:avLst/>
          </a:prstGeom>
        </p:spPr>
        <p:txBody>
          <a:bodyPr wrap="square">
            <a:spAutoFit/>
          </a:bodyPr>
          <a:lstStyle/>
          <a:p>
            <a:r>
              <a:rPr lang="en-US" sz="1700" dirty="0">
                <a:solidFill>
                  <a:schemeClr val="bg1"/>
                </a:solidFill>
                <a:latin typeface="Arial" panose="020B0604020202020204" pitchFamily="34" charset="0"/>
                <a:cs typeface="Arial" panose="020B0604020202020204" pitchFamily="34" charset="0"/>
              </a:rPr>
              <a:t>a.	</a:t>
            </a:r>
            <a:r>
              <a:rPr lang="en-US" sz="1700" dirty="0" smtClean="0">
                <a:solidFill>
                  <a:schemeClr val="bg1"/>
                </a:solidFill>
                <a:latin typeface="Arial" panose="020B0604020202020204" pitchFamily="34" charset="0"/>
                <a:cs typeface="Arial" panose="020B0604020202020204" pitchFamily="34" charset="0"/>
              </a:rPr>
              <a:t>Lead Agency :</a:t>
            </a:r>
            <a:r>
              <a:rPr lang="en-US" sz="1700" dirty="0">
                <a:solidFill>
                  <a:schemeClr val="bg1"/>
                </a:solidFill>
                <a:latin typeface="Arial" panose="020B0604020202020204" pitchFamily="34" charset="0"/>
                <a:cs typeface="Arial" panose="020B0604020202020204" pitchFamily="34" charset="0"/>
              </a:rPr>
              <a:t>	</a:t>
            </a:r>
            <a:r>
              <a:rPr lang="en-US" sz="1700" dirty="0" smtClean="0">
                <a:solidFill>
                  <a:schemeClr val="bg1"/>
                </a:solidFill>
                <a:latin typeface="Arial" panose="020B0604020202020204" pitchFamily="34" charset="0"/>
                <a:cs typeface="Arial" panose="020B0604020202020204" pitchFamily="34" charset="0"/>
              </a:rPr>
              <a:t>National Hydrographic Centre</a:t>
            </a:r>
            <a:endParaRPr lang="en-US" sz="1700" dirty="0">
              <a:solidFill>
                <a:schemeClr val="bg1"/>
              </a:solidFill>
              <a:latin typeface="Arial" panose="020B0604020202020204" pitchFamily="34" charset="0"/>
              <a:cs typeface="Arial" panose="020B0604020202020204" pitchFamily="34" charset="0"/>
            </a:endParaRPr>
          </a:p>
          <a:p>
            <a:endParaRPr lang="en-US" sz="1700" dirty="0">
              <a:solidFill>
                <a:schemeClr val="bg1"/>
              </a:solidFill>
              <a:latin typeface="Arial" panose="020B0604020202020204" pitchFamily="34" charset="0"/>
              <a:cs typeface="Arial" panose="020B0604020202020204" pitchFamily="34" charset="0"/>
            </a:endParaRPr>
          </a:p>
          <a:p>
            <a:pPr marL="342900" indent="-342900">
              <a:buAutoNum type="alphaLcPeriod" startAt="2"/>
            </a:pPr>
            <a:r>
              <a:rPr lang="en-US" sz="1700" dirty="0" smtClean="0">
                <a:solidFill>
                  <a:schemeClr val="bg1"/>
                </a:solidFill>
                <a:latin typeface="Arial" panose="020B0604020202020204" pitchFamily="34" charset="0"/>
                <a:cs typeface="Arial" panose="020B0604020202020204" pitchFamily="34" charset="0"/>
              </a:rPr>
              <a:t>Secretariat :</a:t>
            </a:r>
            <a:r>
              <a:rPr lang="en-US" sz="1700" dirty="0">
                <a:solidFill>
                  <a:schemeClr val="bg1"/>
                </a:solidFill>
                <a:latin typeface="Arial" panose="020B0604020202020204" pitchFamily="34" charset="0"/>
                <a:cs typeface="Arial" panose="020B0604020202020204" pitchFamily="34" charset="0"/>
              </a:rPr>
              <a:t>	Malaysian Centre for Geospatial Data Infrastructure (</a:t>
            </a:r>
            <a:r>
              <a:rPr lang="en-US" sz="1700" dirty="0" err="1">
                <a:solidFill>
                  <a:schemeClr val="bg1"/>
                </a:solidFill>
                <a:latin typeface="Arial" panose="020B0604020202020204" pitchFamily="34" charset="0"/>
                <a:cs typeface="Arial" panose="020B0604020202020204" pitchFamily="34" charset="0"/>
              </a:rPr>
              <a:t>MaCGDI</a:t>
            </a:r>
            <a:r>
              <a:rPr lang="en-US" sz="1700" dirty="0" smtClean="0">
                <a:solidFill>
                  <a:schemeClr val="bg1"/>
                </a:solidFill>
                <a:latin typeface="Arial" panose="020B0604020202020204" pitchFamily="34" charset="0"/>
                <a:cs typeface="Arial" panose="020B0604020202020204" pitchFamily="34" charset="0"/>
              </a:rPr>
              <a:t>)</a:t>
            </a:r>
          </a:p>
          <a:p>
            <a:endParaRPr lang="en-US" sz="1700" dirty="0" smtClean="0">
              <a:solidFill>
                <a:schemeClr val="bg1"/>
              </a:solidFill>
              <a:latin typeface="Arial" panose="020B0604020202020204" pitchFamily="34" charset="0"/>
              <a:cs typeface="Arial" panose="020B0604020202020204" pitchFamily="34" charset="0"/>
            </a:endParaRPr>
          </a:p>
          <a:p>
            <a:r>
              <a:rPr lang="en-US" sz="1700" dirty="0" smtClean="0">
                <a:solidFill>
                  <a:schemeClr val="bg1"/>
                </a:solidFill>
                <a:latin typeface="Arial" panose="020B0604020202020204" pitchFamily="34" charset="0"/>
                <a:cs typeface="Arial" panose="020B0604020202020204" pitchFamily="34" charset="0"/>
              </a:rPr>
              <a:t>c</a:t>
            </a:r>
            <a:r>
              <a:rPr lang="en-US" sz="1700" dirty="0">
                <a:solidFill>
                  <a:schemeClr val="bg1"/>
                </a:solidFill>
                <a:latin typeface="Arial" panose="020B0604020202020204" pitchFamily="34" charset="0"/>
                <a:cs typeface="Arial" panose="020B0604020202020204" pitchFamily="34" charset="0"/>
              </a:rPr>
              <a:t>.	</a:t>
            </a:r>
            <a:r>
              <a:rPr lang="en-US" sz="1700" dirty="0" smtClean="0">
                <a:solidFill>
                  <a:schemeClr val="bg1"/>
                </a:solidFill>
                <a:latin typeface="Arial" panose="020B0604020202020204" pitchFamily="34" charset="0"/>
                <a:cs typeface="Arial" panose="020B0604020202020204" pitchFamily="34" charset="0"/>
              </a:rPr>
              <a:t>Permanent Members (Data Provider/ Ownership)</a:t>
            </a:r>
            <a:endParaRPr lang="en-US" sz="1700" dirty="0">
              <a:solidFill>
                <a:schemeClr val="bg1"/>
              </a:solidFill>
              <a:latin typeface="Arial" panose="020B0604020202020204" pitchFamily="34" charset="0"/>
              <a:cs typeface="Arial" panose="020B0604020202020204" pitchFamily="34" charset="0"/>
            </a:endParaRP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a:t>
            </a:r>
            <a:r>
              <a:rPr lang="en-US" sz="1700" dirty="0">
                <a:solidFill>
                  <a:schemeClr val="bg1"/>
                </a:solidFill>
                <a:latin typeface="Arial" panose="020B0604020202020204" pitchFamily="34" charset="0"/>
                <a:cs typeface="Arial" panose="020B0604020202020204" pitchFamily="34" charset="0"/>
              </a:rPr>
              <a:t>of Survey and Mapping Malaysia (</a:t>
            </a:r>
            <a:r>
              <a:rPr lang="en-US" sz="1700" dirty="0" smtClean="0">
                <a:solidFill>
                  <a:schemeClr val="bg1"/>
                </a:solidFill>
                <a:latin typeface="Arial" panose="020B0604020202020204" pitchFamily="34" charset="0"/>
                <a:cs typeface="Arial" panose="020B0604020202020204" pitchFamily="34" charset="0"/>
              </a:rPr>
              <a:t>JUPEM)</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Minerals </a:t>
            </a:r>
            <a:r>
              <a:rPr lang="en-US" sz="1700" dirty="0">
                <a:solidFill>
                  <a:schemeClr val="bg1"/>
                </a:solidFill>
                <a:latin typeface="Arial" panose="020B0604020202020204" pitchFamily="34" charset="0"/>
                <a:cs typeface="Arial" panose="020B0604020202020204" pitchFamily="34" charset="0"/>
              </a:rPr>
              <a:t>and Geoscience Department Malaysia (</a:t>
            </a:r>
            <a:r>
              <a:rPr lang="en-US" sz="1700" dirty="0" smtClean="0">
                <a:solidFill>
                  <a:schemeClr val="bg1"/>
                </a:solidFill>
                <a:latin typeface="Arial" panose="020B0604020202020204" pitchFamily="34" charset="0"/>
                <a:cs typeface="Arial" panose="020B0604020202020204" pitchFamily="34" charset="0"/>
              </a:rPr>
              <a:t>JMG)</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Malaysian </a:t>
            </a:r>
            <a:r>
              <a:rPr lang="en-US" sz="1700" dirty="0">
                <a:solidFill>
                  <a:schemeClr val="bg1"/>
                </a:solidFill>
                <a:latin typeface="Arial" panose="020B0604020202020204" pitchFamily="34" charset="0"/>
                <a:cs typeface="Arial" panose="020B0604020202020204" pitchFamily="34" charset="0"/>
              </a:rPr>
              <a:t>Meteorological Department (MMD</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Marine </a:t>
            </a:r>
            <a:r>
              <a:rPr lang="en-US" sz="1700" dirty="0">
                <a:solidFill>
                  <a:schemeClr val="bg1"/>
                </a:solidFill>
                <a:latin typeface="Arial" panose="020B0604020202020204" pitchFamily="34" charset="0"/>
                <a:cs typeface="Arial" panose="020B0604020202020204" pitchFamily="34" charset="0"/>
              </a:rPr>
              <a:t>Department Malaysia (</a:t>
            </a:r>
            <a:r>
              <a:rPr lang="en-US" sz="1700" dirty="0" smtClean="0">
                <a:solidFill>
                  <a:schemeClr val="bg1"/>
                </a:solidFill>
                <a:latin typeface="Arial" panose="020B0604020202020204" pitchFamily="34" charset="0"/>
                <a:cs typeface="Arial" panose="020B0604020202020204" pitchFamily="34" charset="0"/>
              </a:rPr>
              <a:t>JLM)</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a:t>
            </a:r>
            <a:r>
              <a:rPr lang="en-US" sz="1700" dirty="0">
                <a:solidFill>
                  <a:schemeClr val="bg1"/>
                </a:solidFill>
                <a:latin typeface="Arial" panose="020B0604020202020204" pitchFamily="34" charset="0"/>
                <a:cs typeface="Arial" panose="020B0604020202020204" pitchFamily="34" charset="0"/>
              </a:rPr>
              <a:t>of Irrigation and </a:t>
            </a:r>
            <a:r>
              <a:rPr lang="en-US" sz="1700" dirty="0" smtClean="0">
                <a:solidFill>
                  <a:schemeClr val="bg1"/>
                </a:solidFill>
                <a:latin typeface="Arial" panose="020B0604020202020204" pitchFamily="34" charset="0"/>
                <a:cs typeface="Arial" panose="020B0604020202020204" pitchFamily="34" charset="0"/>
              </a:rPr>
              <a:t>Drainage (DID)</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of Environment (DOE)</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a:t>
            </a:r>
            <a:r>
              <a:rPr lang="en-US" sz="1700" dirty="0">
                <a:solidFill>
                  <a:schemeClr val="bg1"/>
                </a:solidFill>
                <a:latin typeface="Arial" panose="020B0604020202020204" pitchFamily="34" charset="0"/>
                <a:cs typeface="Arial" panose="020B0604020202020204" pitchFamily="34" charset="0"/>
              </a:rPr>
              <a:t>of Fisheries Malaysia (</a:t>
            </a:r>
            <a:r>
              <a:rPr lang="en-US" sz="1700" dirty="0" err="1">
                <a:solidFill>
                  <a:schemeClr val="bg1"/>
                </a:solidFill>
                <a:latin typeface="Arial" panose="020B0604020202020204" pitchFamily="34" charset="0"/>
                <a:cs typeface="Arial" panose="020B0604020202020204" pitchFamily="34" charset="0"/>
              </a:rPr>
              <a:t>DoF</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a:t>
            </a:r>
            <a:r>
              <a:rPr lang="en-US" sz="1700" dirty="0">
                <a:solidFill>
                  <a:schemeClr val="bg1"/>
                </a:solidFill>
                <a:latin typeface="Arial" panose="020B0604020202020204" pitchFamily="34" charset="0"/>
                <a:cs typeface="Arial" panose="020B0604020202020204" pitchFamily="34" charset="0"/>
              </a:rPr>
              <a:t>of Marine Park Malaysia (DMPM</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Department </a:t>
            </a:r>
            <a:r>
              <a:rPr lang="en-US" sz="1700" dirty="0">
                <a:solidFill>
                  <a:schemeClr val="bg1"/>
                </a:solidFill>
                <a:latin typeface="Arial" panose="020B0604020202020204" pitchFamily="34" charset="0"/>
                <a:cs typeface="Arial" panose="020B0604020202020204" pitchFamily="34" charset="0"/>
              </a:rPr>
              <a:t>of National Heritage (DNH</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a:solidFill>
                  <a:schemeClr val="bg1"/>
                </a:solidFill>
                <a:latin typeface="Arial" panose="020B0604020202020204" pitchFamily="34" charset="0"/>
                <a:cs typeface="Arial" panose="020B0604020202020204" pitchFamily="34" charset="0"/>
              </a:rPr>
              <a:t>Strategic </a:t>
            </a:r>
            <a:r>
              <a:rPr lang="en-US" sz="1700" dirty="0" smtClean="0">
                <a:solidFill>
                  <a:schemeClr val="bg1"/>
                </a:solidFill>
                <a:latin typeface="Arial" panose="020B0604020202020204" pitchFamily="34" charset="0"/>
                <a:cs typeface="Arial" panose="020B0604020202020204" pitchFamily="34" charset="0"/>
              </a:rPr>
              <a:t>Technology </a:t>
            </a:r>
            <a:r>
              <a:rPr lang="en-US" sz="1700" dirty="0">
                <a:solidFill>
                  <a:schemeClr val="bg1"/>
                </a:solidFill>
                <a:latin typeface="Arial" panose="020B0604020202020204" pitchFamily="34" charset="0"/>
                <a:cs typeface="Arial" panose="020B0604020202020204" pitchFamily="34" charset="0"/>
              </a:rPr>
              <a:t>and </a:t>
            </a:r>
            <a:r>
              <a:rPr lang="en-US" sz="1700" dirty="0" smtClean="0">
                <a:solidFill>
                  <a:schemeClr val="bg1"/>
                </a:solidFill>
                <a:latin typeface="Arial" panose="020B0604020202020204" pitchFamily="34" charset="0"/>
                <a:cs typeface="Arial" panose="020B0604020202020204" pitchFamily="34" charset="0"/>
              </a:rPr>
              <a:t>S &amp; T Application Division (</a:t>
            </a:r>
            <a:r>
              <a:rPr lang="en-US" sz="1700" dirty="0">
                <a:solidFill>
                  <a:schemeClr val="bg1"/>
                </a:solidFill>
                <a:latin typeface="Arial" panose="020B0604020202020204" pitchFamily="34" charset="0"/>
                <a:cs typeface="Arial" panose="020B0604020202020204" pitchFamily="34" charset="0"/>
              </a:rPr>
              <a:t>formerly NOD), </a:t>
            </a:r>
            <a:r>
              <a:rPr lang="en-US" sz="1700" dirty="0" smtClean="0">
                <a:solidFill>
                  <a:schemeClr val="bg1"/>
                </a:solidFill>
                <a:latin typeface="Arial" panose="020B0604020202020204" pitchFamily="34" charset="0"/>
                <a:cs typeface="Arial" panose="020B0604020202020204" pitchFamily="34" charset="0"/>
              </a:rPr>
              <a:t>MOSTI.</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Ministry </a:t>
            </a:r>
            <a:r>
              <a:rPr lang="en-US" sz="1700" dirty="0">
                <a:solidFill>
                  <a:schemeClr val="bg1"/>
                </a:solidFill>
                <a:latin typeface="Arial" panose="020B0604020202020204" pitchFamily="34" charset="0"/>
                <a:cs typeface="Arial" panose="020B0604020202020204" pitchFamily="34" charset="0"/>
              </a:rPr>
              <a:t>of Energy, Green Technology and Water (</a:t>
            </a:r>
            <a:r>
              <a:rPr lang="en-US" sz="1700" dirty="0" err="1" smtClean="0">
                <a:solidFill>
                  <a:schemeClr val="bg1"/>
                </a:solidFill>
                <a:latin typeface="Arial" panose="020B0604020202020204" pitchFamily="34" charset="0"/>
                <a:cs typeface="Arial" panose="020B0604020202020204" pitchFamily="34" charset="0"/>
              </a:rPr>
              <a:t>KeTTHA</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National </a:t>
            </a:r>
            <a:r>
              <a:rPr lang="en-US" sz="1700" dirty="0">
                <a:solidFill>
                  <a:schemeClr val="bg1"/>
                </a:solidFill>
                <a:latin typeface="Arial" panose="020B0604020202020204" pitchFamily="34" charset="0"/>
                <a:cs typeface="Arial" panose="020B0604020202020204" pitchFamily="34" charset="0"/>
              </a:rPr>
              <a:t>Water Services Commission (SPAN</a:t>
            </a:r>
            <a:r>
              <a:rPr lang="en-US" sz="1700" dirty="0" smtClean="0">
                <a:solidFill>
                  <a:schemeClr val="bg1"/>
                </a:solidFill>
                <a:latin typeface="Arial" panose="020B0604020202020204" pitchFamily="34" charset="0"/>
                <a:cs typeface="Arial" panose="020B0604020202020204" pitchFamily="34" charset="0"/>
              </a:rPr>
              <a:t>)</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Malaysian </a:t>
            </a:r>
            <a:r>
              <a:rPr lang="en-US" sz="1700" dirty="0">
                <a:solidFill>
                  <a:schemeClr val="bg1"/>
                </a:solidFill>
                <a:latin typeface="Arial" panose="020B0604020202020204" pitchFamily="34" charset="0"/>
                <a:cs typeface="Arial" panose="020B0604020202020204" pitchFamily="34" charset="0"/>
              </a:rPr>
              <a:t>Communications and Multimedia Commission (</a:t>
            </a:r>
            <a:r>
              <a:rPr lang="en-US" sz="1700" dirty="0" smtClean="0">
                <a:solidFill>
                  <a:schemeClr val="bg1"/>
                </a:solidFill>
                <a:latin typeface="Arial" panose="020B0604020202020204" pitchFamily="34" charset="0"/>
                <a:cs typeface="Arial" panose="020B0604020202020204" pitchFamily="34" charset="0"/>
              </a:rPr>
              <a:t>MCMC)</a:t>
            </a:r>
          </a:p>
          <a:p>
            <a:pPr marL="463550" lvl="1" indent="450850">
              <a:buAutoNum type="arabicParenBoth"/>
            </a:pPr>
            <a:r>
              <a:rPr lang="en-US" sz="1700" dirty="0" smtClean="0">
                <a:solidFill>
                  <a:schemeClr val="bg1"/>
                </a:solidFill>
                <a:latin typeface="Arial" panose="020B0604020202020204" pitchFamily="34" charset="0"/>
                <a:cs typeface="Arial" panose="020B0604020202020204" pitchFamily="34" charset="0"/>
              </a:rPr>
              <a:t>Malaysia </a:t>
            </a:r>
            <a:r>
              <a:rPr lang="en-US" sz="1700" dirty="0">
                <a:solidFill>
                  <a:schemeClr val="bg1"/>
                </a:solidFill>
                <a:latin typeface="Arial" panose="020B0604020202020204" pitchFamily="34" charset="0"/>
                <a:cs typeface="Arial" panose="020B0604020202020204" pitchFamily="34" charset="0"/>
              </a:rPr>
              <a:t>Petroleum Management (MPM</a:t>
            </a:r>
            <a:r>
              <a:rPr lang="en-US" sz="1700" dirty="0" smtClean="0">
                <a:solidFill>
                  <a:schemeClr val="bg1"/>
                </a:solidFill>
                <a:latin typeface="Arial" panose="020B0604020202020204" pitchFamily="34" charset="0"/>
                <a:cs typeface="Arial" panose="020B0604020202020204" pitchFamily="34" charset="0"/>
              </a:rPr>
              <a:t>)</a:t>
            </a:r>
          </a:p>
        </p:txBody>
      </p:sp>
      <p:sp>
        <p:nvSpPr>
          <p:cNvPr id="7" name="Rectangle 6"/>
          <p:cNvSpPr/>
          <p:nvPr/>
        </p:nvSpPr>
        <p:spPr>
          <a:xfrm>
            <a:off x="7633407" y="787216"/>
            <a:ext cx="4788378" cy="2708434"/>
          </a:xfrm>
          <a:prstGeom prst="rect">
            <a:avLst/>
          </a:prstGeom>
        </p:spPr>
        <p:txBody>
          <a:bodyPr wrap="square">
            <a:spAutoFit/>
          </a:bodyPr>
          <a:lstStyle/>
          <a:p>
            <a:pPr marL="806450" lvl="1" indent="-342900">
              <a:buFont typeface="Wingdings" panose="05000000000000000000" pitchFamily="2" charset="2"/>
              <a:buAutoNum type="arabicParenBoth" startAt="15"/>
            </a:pPr>
            <a:r>
              <a:rPr lang="en-US" sz="1700" dirty="0" smtClean="0">
                <a:solidFill>
                  <a:schemeClr val="bg1"/>
                </a:solidFill>
                <a:latin typeface="Arial" panose="020B0604020202020204" pitchFamily="34" charset="0"/>
                <a:cs typeface="Arial" panose="020B0604020202020204" pitchFamily="34" charset="0"/>
              </a:rPr>
              <a:t> Tenaga </a:t>
            </a:r>
            <a:r>
              <a:rPr lang="en-US" sz="1700" dirty="0">
                <a:solidFill>
                  <a:schemeClr val="bg1"/>
                </a:solidFill>
                <a:latin typeface="Arial" panose="020B0604020202020204" pitchFamily="34" charset="0"/>
                <a:cs typeface="Arial" panose="020B0604020202020204" pitchFamily="34" charset="0"/>
              </a:rPr>
              <a:t>Nasional </a:t>
            </a:r>
            <a:r>
              <a:rPr lang="en-US" sz="1700" dirty="0" err="1">
                <a:solidFill>
                  <a:schemeClr val="bg1"/>
                </a:solidFill>
                <a:latin typeface="Arial" panose="020B0604020202020204" pitchFamily="34" charset="0"/>
                <a:cs typeface="Arial" panose="020B0604020202020204" pitchFamily="34" charset="0"/>
              </a:rPr>
              <a:t>Berhad</a:t>
            </a:r>
            <a:r>
              <a:rPr lang="en-US" sz="1700" dirty="0">
                <a:solidFill>
                  <a:schemeClr val="bg1"/>
                </a:solidFill>
                <a:latin typeface="Arial" panose="020B0604020202020204" pitchFamily="34" charset="0"/>
                <a:cs typeface="Arial" panose="020B0604020202020204" pitchFamily="34" charset="0"/>
              </a:rPr>
              <a:t> (TNB)</a:t>
            </a:r>
          </a:p>
          <a:p>
            <a:pPr marL="463550" lvl="1" indent="450850">
              <a:buAutoNum type="arabicParenBoth" startAt="15"/>
            </a:pPr>
            <a:r>
              <a:rPr lang="en-US" sz="1700" dirty="0">
                <a:solidFill>
                  <a:schemeClr val="bg1"/>
                </a:solidFill>
                <a:latin typeface="Arial" panose="020B0604020202020204" pitchFamily="34" charset="0"/>
                <a:cs typeface="Arial" panose="020B0604020202020204" pitchFamily="34" charset="0"/>
              </a:rPr>
              <a:t>Telekom Malaysia </a:t>
            </a:r>
            <a:r>
              <a:rPr lang="en-US" sz="1700" dirty="0" err="1">
                <a:solidFill>
                  <a:schemeClr val="bg1"/>
                </a:solidFill>
                <a:latin typeface="Arial" panose="020B0604020202020204" pitchFamily="34" charset="0"/>
                <a:cs typeface="Arial" panose="020B0604020202020204" pitchFamily="34" charset="0"/>
              </a:rPr>
              <a:t>Berhad</a:t>
            </a:r>
            <a:r>
              <a:rPr lang="en-US" sz="1700" dirty="0">
                <a:solidFill>
                  <a:schemeClr val="bg1"/>
                </a:solidFill>
                <a:latin typeface="Arial" panose="020B0604020202020204" pitchFamily="34" charset="0"/>
                <a:cs typeface="Arial" panose="020B0604020202020204" pitchFamily="34" charset="0"/>
              </a:rPr>
              <a:t> (TM)</a:t>
            </a:r>
          </a:p>
          <a:p>
            <a:endParaRPr lang="en-US" sz="1700" dirty="0">
              <a:solidFill>
                <a:schemeClr val="bg1"/>
              </a:solidFill>
              <a:latin typeface="Arial" panose="020B0604020202020204" pitchFamily="34" charset="0"/>
              <a:cs typeface="Arial" panose="020B0604020202020204" pitchFamily="34" charset="0"/>
            </a:endParaRPr>
          </a:p>
          <a:p>
            <a:r>
              <a:rPr lang="en-US" sz="1700" dirty="0" smtClean="0">
                <a:solidFill>
                  <a:schemeClr val="bg1"/>
                </a:solidFill>
                <a:latin typeface="Arial" panose="020B0604020202020204" pitchFamily="34" charset="0"/>
                <a:cs typeface="Arial" panose="020B0604020202020204" pitchFamily="34" charset="0"/>
              </a:rPr>
              <a:t>d.</a:t>
            </a:r>
            <a:r>
              <a:rPr lang="en-US" sz="1700" dirty="0">
                <a:solidFill>
                  <a:schemeClr val="bg1"/>
                </a:solidFill>
                <a:latin typeface="Arial" panose="020B0604020202020204" pitchFamily="34" charset="0"/>
                <a:cs typeface="Arial" panose="020B0604020202020204" pitchFamily="34" charset="0"/>
              </a:rPr>
              <a:t>	</a:t>
            </a:r>
            <a:r>
              <a:rPr lang="en-US" sz="1700" dirty="0" smtClean="0">
                <a:solidFill>
                  <a:schemeClr val="bg1"/>
                </a:solidFill>
                <a:latin typeface="Arial" panose="020B0604020202020204" pitchFamily="34" charset="0"/>
                <a:cs typeface="Arial" panose="020B0604020202020204" pitchFamily="34" charset="0"/>
              </a:rPr>
              <a:t>Supporting Agencies</a:t>
            </a:r>
            <a:endParaRPr lang="en-US" sz="1700" dirty="0">
              <a:solidFill>
                <a:schemeClr val="bg1"/>
              </a:solidFill>
              <a:latin typeface="Arial" panose="020B0604020202020204" pitchFamily="34" charset="0"/>
              <a:cs typeface="Arial" panose="020B0604020202020204" pitchFamily="34" charset="0"/>
            </a:endParaRPr>
          </a:p>
          <a:p>
            <a:pPr lvl="1"/>
            <a:r>
              <a:rPr lang="en-US" sz="1700" dirty="0">
                <a:solidFill>
                  <a:schemeClr val="bg1"/>
                </a:solidFill>
                <a:latin typeface="Arial" panose="020B0604020202020204" pitchFamily="34" charset="0"/>
                <a:cs typeface="Arial" panose="020B0604020202020204" pitchFamily="34" charset="0"/>
              </a:rPr>
              <a:t>(</a:t>
            </a:r>
            <a:r>
              <a:rPr lang="en-US" sz="1700" dirty="0" smtClean="0">
                <a:solidFill>
                  <a:schemeClr val="bg1"/>
                </a:solidFill>
                <a:latin typeface="Arial" panose="020B0604020202020204" pitchFamily="34" charset="0"/>
                <a:cs typeface="Arial" panose="020B0604020202020204" pitchFamily="34" charset="0"/>
              </a:rPr>
              <a:t>1) National </a:t>
            </a:r>
            <a:r>
              <a:rPr lang="en-US" sz="1700" dirty="0">
                <a:solidFill>
                  <a:schemeClr val="bg1"/>
                </a:solidFill>
                <a:latin typeface="Arial" panose="020B0604020202020204" pitchFamily="34" charset="0"/>
                <a:cs typeface="Arial" panose="020B0604020202020204" pitchFamily="34" charset="0"/>
              </a:rPr>
              <a:t>Security Council (MKN)</a:t>
            </a:r>
          </a:p>
          <a:p>
            <a:pPr marL="800100" lvl="1" indent="-342900">
              <a:buAutoNum type="arabicParenBoth" startAt="2"/>
            </a:pPr>
            <a:r>
              <a:rPr lang="en-US" sz="1700" dirty="0" smtClean="0">
                <a:solidFill>
                  <a:schemeClr val="bg1"/>
                </a:solidFill>
                <a:latin typeface="Arial" panose="020B0604020202020204" pitchFamily="34" charset="0"/>
                <a:cs typeface="Arial" panose="020B0604020202020204" pitchFamily="34" charset="0"/>
              </a:rPr>
              <a:t>Malaysia </a:t>
            </a:r>
            <a:r>
              <a:rPr lang="en-US" sz="1700" dirty="0">
                <a:solidFill>
                  <a:schemeClr val="bg1"/>
                </a:solidFill>
                <a:latin typeface="Arial" panose="020B0604020202020204" pitchFamily="34" charset="0"/>
                <a:cs typeface="Arial" panose="020B0604020202020204" pitchFamily="34" charset="0"/>
              </a:rPr>
              <a:t>Remote Sensing Agency (MRSA) </a:t>
            </a:r>
            <a:endParaRPr lang="en-US" sz="1700" dirty="0" smtClean="0">
              <a:solidFill>
                <a:schemeClr val="bg1"/>
              </a:solidFill>
              <a:latin typeface="Arial" panose="020B0604020202020204" pitchFamily="34" charset="0"/>
              <a:cs typeface="Arial" panose="020B0604020202020204" pitchFamily="34" charset="0"/>
            </a:endParaRPr>
          </a:p>
          <a:p>
            <a:pPr marL="800100" lvl="1" indent="-342900">
              <a:buAutoNum type="arabicParenBoth" startAt="2"/>
            </a:pPr>
            <a:r>
              <a:rPr lang="en-US" sz="1700" dirty="0">
                <a:solidFill>
                  <a:schemeClr val="bg1"/>
                </a:solidFill>
                <a:latin typeface="Arial" panose="020B0604020202020204" pitchFamily="34" charset="0"/>
                <a:cs typeface="Arial" panose="020B0604020202020204" pitchFamily="34" charset="0"/>
              </a:rPr>
              <a:t>Ministry </a:t>
            </a:r>
            <a:r>
              <a:rPr lang="en-US" sz="1700" dirty="0" smtClean="0">
                <a:solidFill>
                  <a:schemeClr val="bg1"/>
                </a:solidFill>
                <a:latin typeface="Arial" panose="020B0604020202020204" pitchFamily="34" charset="0"/>
                <a:cs typeface="Arial" panose="020B0604020202020204" pitchFamily="34" charset="0"/>
              </a:rPr>
              <a:t>of Domestic </a:t>
            </a:r>
            <a:r>
              <a:rPr lang="en-US" sz="1700" dirty="0">
                <a:solidFill>
                  <a:schemeClr val="bg1"/>
                </a:solidFill>
                <a:latin typeface="Arial" panose="020B0604020202020204" pitchFamily="34" charset="0"/>
                <a:cs typeface="Arial" panose="020B0604020202020204" pitchFamily="34" charset="0"/>
              </a:rPr>
              <a:t>Trade, Cooperatives and Consumerism </a:t>
            </a:r>
            <a:r>
              <a:rPr lang="en-US" sz="1700" dirty="0" smtClean="0">
                <a:solidFill>
                  <a:schemeClr val="bg1"/>
                </a:solidFill>
                <a:latin typeface="Arial" panose="020B0604020202020204" pitchFamily="34" charset="0"/>
                <a:cs typeface="Arial" panose="020B0604020202020204" pitchFamily="34" charset="0"/>
              </a:rPr>
              <a:t>(</a:t>
            </a:r>
            <a:r>
              <a:rPr lang="en-US" sz="1700" dirty="0">
                <a:solidFill>
                  <a:schemeClr val="bg1"/>
                </a:solidFill>
                <a:latin typeface="Arial" panose="020B0604020202020204" pitchFamily="34" charset="0"/>
                <a:cs typeface="Arial" panose="020B0604020202020204" pitchFamily="34" charset="0"/>
              </a:rPr>
              <a:t>KPDNKK</a:t>
            </a:r>
            <a:r>
              <a:rPr lang="en-US" sz="1700" dirty="0" smtClean="0">
                <a:solidFill>
                  <a:schemeClr val="bg1"/>
                </a:solidFill>
                <a:latin typeface="Arial" panose="020B0604020202020204" pitchFamily="34" charset="0"/>
                <a:cs typeface="Arial" panose="020B0604020202020204" pitchFamily="34" charset="0"/>
              </a:rPr>
              <a:t>)</a:t>
            </a:r>
            <a:endParaRPr lang="en-US" sz="1700" dirty="0">
              <a:solidFill>
                <a:schemeClr val="bg1"/>
              </a:solidFill>
              <a:latin typeface="Arial" panose="020B0604020202020204" pitchFamily="34" charset="0"/>
              <a:cs typeface="Arial" panose="020B0604020202020204" pitchFamily="34" charset="0"/>
            </a:endParaRPr>
          </a:p>
        </p:txBody>
      </p:sp>
      <p:grpSp>
        <p:nvGrpSpPr>
          <p:cNvPr id="6" name="Group 5"/>
          <p:cNvGrpSpPr>
            <a:grpSpLocks noChangeAspect="1"/>
          </p:cNvGrpSpPr>
          <p:nvPr/>
        </p:nvGrpSpPr>
        <p:grpSpPr>
          <a:xfrm>
            <a:off x="8688652" y="4744118"/>
            <a:ext cx="2103499" cy="2022904"/>
            <a:chOff x="13894302" y="2143705"/>
            <a:chExt cx="828675" cy="796925"/>
          </a:xfrm>
        </p:grpSpPr>
        <p:sp>
          <p:nvSpPr>
            <p:cNvPr id="8" name="Freeform 52"/>
            <p:cNvSpPr>
              <a:spLocks/>
            </p:cNvSpPr>
            <p:nvPr/>
          </p:nvSpPr>
          <p:spPr bwMode="auto">
            <a:xfrm>
              <a:off x="14207040" y="2516768"/>
              <a:ext cx="25400" cy="14288"/>
            </a:xfrm>
            <a:custGeom>
              <a:avLst/>
              <a:gdLst>
                <a:gd name="T0" fmla="*/ 41 w 81"/>
                <a:gd name="T1" fmla="*/ 0 h 43"/>
                <a:gd name="T2" fmla="*/ 56 w 81"/>
                <a:gd name="T3" fmla="*/ 3 h 43"/>
                <a:gd name="T4" fmla="*/ 69 w 81"/>
                <a:gd name="T5" fmla="*/ 6 h 43"/>
                <a:gd name="T6" fmla="*/ 77 w 81"/>
                <a:gd name="T7" fmla="*/ 14 h 43"/>
                <a:gd name="T8" fmla="*/ 81 w 81"/>
                <a:gd name="T9" fmla="*/ 22 h 43"/>
                <a:gd name="T10" fmla="*/ 77 w 81"/>
                <a:gd name="T11" fmla="*/ 29 h 43"/>
                <a:gd name="T12" fmla="*/ 69 w 81"/>
                <a:gd name="T13" fmla="*/ 37 h 43"/>
                <a:gd name="T14" fmla="*/ 56 w 81"/>
                <a:gd name="T15" fmla="*/ 42 h 43"/>
                <a:gd name="T16" fmla="*/ 41 w 81"/>
                <a:gd name="T17" fmla="*/ 43 h 43"/>
                <a:gd name="T18" fmla="*/ 25 w 81"/>
                <a:gd name="T19" fmla="*/ 42 h 43"/>
                <a:gd name="T20" fmla="*/ 12 w 81"/>
                <a:gd name="T21" fmla="*/ 37 h 43"/>
                <a:gd name="T22" fmla="*/ 3 w 81"/>
                <a:gd name="T23" fmla="*/ 29 h 43"/>
                <a:gd name="T24" fmla="*/ 0 w 81"/>
                <a:gd name="T25" fmla="*/ 22 h 43"/>
                <a:gd name="T26" fmla="*/ 3 w 81"/>
                <a:gd name="T27" fmla="*/ 14 h 43"/>
                <a:gd name="T28" fmla="*/ 12 w 81"/>
                <a:gd name="T29" fmla="*/ 6 h 43"/>
                <a:gd name="T30" fmla="*/ 25 w 81"/>
                <a:gd name="T31" fmla="*/ 3 h 43"/>
                <a:gd name="T32" fmla="*/ 41 w 81"/>
                <a:gd name="T3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43">
                  <a:moveTo>
                    <a:pt x="41" y="0"/>
                  </a:moveTo>
                  <a:lnTo>
                    <a:pt x="56" y="3"/>
                  </a:lnTo>
                  <a:lnTo>
                    <a:pt x="69" y="6"/>
                  </a:lnTo>
                  <a:lnTo>
                    <a:pt x="77" y="14"/>
                  </a:lnTo>
                  <a:lnTo>
                    <a:pt x="81" y="22"/>
                  </a:lnTo>
                  <a:lnTo>
                    <a:pt x="77" y="29"/>
                  </a:lnTo>
                  <a:lnTo>
                    <a:pt x="69" y="37"/>
                  </a:lnTo>
                  <a:lnTo>
                    <a:pt x="56" y="42"/>
                  </a:lnTo>
                  <a:lnTo>
                    <a:pt x="41" y="43"/>
                  </a:lnTo>
                  <a:lnTo>
                    <a:pt x="25" y="42"/>
                  </a:lnTo>
                  <a:lnTo>
                    <a:pt x="12" y="37"/>
                  </a:lnTo>
                  <a:lnTo>
                    <a:pt x="3" y="29"/>
                  </a:lnTo>
                  <a:lnTo>
                    <a:pt x="0" y="22"/>
                  </a:lnTo>
                  <a:lnTo>
                    <a:pt x="3" y="14"/>
                  </a:lnTo>
                  <a:lnTo>
                    <a:pt x="12" y="6"/>
                  </a:lnTo>
                  <a:lnTo>
                    <a:pt x="25" y="3"/>
                  </a:lnTo>
                  <a:lnTo>
                    <a:pt x="41" y="0"/>
                  </a:lnTo>
                  <a:close/>
                </a:path>
              </a:pathLst>
            </a:custGeom>
            <a:solidFill>
              <a:srgbClr val="F3B827"/>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53"/>
            <p:cNvSpPr>
              <a:spLocks/>
            </p:cNvSpPr>
            <p:nvPr/>
          </p:nvSpPr>
          <p:spPr bwMode="auto">
            <a:xfrm>
              <a:off x="14235615" y="2491368"/>
              <a:ext cx="33338" cy="17463"/>
            </a:xfrm>
            <a:custGeom>
              <a:avLst/>
              <a:gdLst>
                <a:gd name="T0" fmla="*/ 52 w 106"/>
                <a:gd name="T1" fmla="*/ 0 h 55"/>
                <a:gd name="T2" fmla="*/ 69 w 106"/>
                <a:gd name="T3" fmla="*/ 1 h 55"/>
                <a:gd name="T4" fmla="*/ 84 w 106"/>
                <a:gd name="T5" fmla="*/ 5 h 55"/>
                <a:gd name="T6" fmla="*/ 95 w 106"/>
                <a:gd name="T7" fmla="*/ 11 h 55"/>
                <a:gd name="T8" fmla="*/ 102 w 106"/>
                <a:gd name="T9" fmla="*/ 18 h 55"/>
                <a:gd name="T10" fmla="*/ 106 w 106"/>
                <a:gd name="T11" fmla="*/ 28 h 55"/>
                <a:gd name="T12" fmla="*/ 102 w 106"/>
                <a:gd name="T13" fmla="*/ 36 h 55"/>
                <a:gd name="T14" fmla="*/ 95 w 106"/>
                <a:gd name="T15" fmla="*/ 44 h 55"/>
                <a:gd name="T16" fmla="*/ 84 w 106"/>
                <a:gd name="T17" fmla="*/ 50 h 55"/>
                <a:gd name="T18" fmla="*/ 69 w 106"/>
                <a:gd name="T19" fmla="*/ 53 h 55"/>
                <a:gd name="T20" fmla="*/ 52 w 106"/>
                <a:gd name="T21" fmla="*/ 55 h 55"/>
                <a:gd name="T22" fmla="*/ 36 w 106"/>
                <a:gd name="T23" fmla="*/ 53 h 55"/>
                <a:gd name="T24" fmla="*/ 22 w 106"/>
                <a:gd name="T25" fmla="*/ 50 h 55"/>
                <a:gd name="T26" fmla="*/ 10 w 106"/>
                <a:gd name="T27" fmla="*/ 44 h 55"/>
                <a:gd name="T28" fmla="*/ 3 w 106"/>
                <a:gd name="T29" fmla="*/ 36 h 55"/>
                <a:gd name="T30" fmla="*/ 0 w 106"/>
                <a:gd name="T31" fmla="*/ 28 h 55"/>
                <a:gd name="T32" fmla="*/ 3 w 106"/>
                <a:gd name="T33" fmla="*/ 18 h 55"/>
                <a:gd name="T34" fmla="*/ 10 w 106"/>
                <a:gd name="T35" fmla="*/ 11 h 55"/>
                <a:gd name="T36" fmla="*/ 22 w 106"/>
                <a:gd name="T37" fmla="*/ 5 h 55"/>
                <a:gd name="T38" fmla="*/ 36 w 106"/>
                <a:gd name="T39" fmla="*/ 1 h 55"/>
                <a:gd name="T40" fmla="*/ 52 w 106"/>
                <a:gd name="T4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55">
                  <a:moveTo>
                    <a:pt x="52" y="0"/>
                  </a:moveTo>
                  <a:lnTo>
                    <a:pt x="69" y="1"/>
                  </a:lnTo>
                  <a:lnTo>
                    <a:pt x="84" y="5"/>
                  </a:lnTo>
                  <a:lnTo>
                    <a:pt x="95" y="11"/>
                  </a:lnTo>
                  <a:lnTo>
                    <a:pt x="102" y="18"/>
                  </a:lnTo>
                  <a:lnTo>
                    <a:pt x="106" y="28"/>
                  </a:lnTo>
                  <a:lnTo>
                    <a:pt x="102" y="36"/>
                  </a:lnTo>
                  <a:lnTo>
                    <a:pt x="95" y="44"/>
                  </a:lnTo>
                  <a:lnTo>
                    <a:pt x="84" y="50"/>
                  </a:lnTo>
                  <a:lnTo>
                    <a:pt x="69" y="53"/>
                  </a:lnTo>
                  <a:lnTo>
                    <a:pt x="52" y="55"/>
                  </a:lnTo>
                  <a:lnTo>
                    <a:pt x="36" y="53"/>
                  </a:lnTo>
                  <a:lnTo>
                    <a:pt x="22" y="50"/>
                  </a:lnTo>
                  <a:lnTo>
                    <a:pt x="10" y="44"/>
                  </a:lnTo>
                  <a:lnTo>
                    <a:pt x="3" y="36"/>
                  </a:lnTo>
                  <a:lnTo>
                    <a:pt x="0" y="28"/>
                  </a:lnTo>
                  <a:lnTo>
                    <a:pt x="3" y="18"/>
                  </a:lnTo>
                  <a:lnTo>
                    <a:pt x="10" y="11"/>
                  </a:lnTo>
                  <a:lnTo>
                    <a:pt x="22" y="5"/>
                  </a:lnTo>
                  <a:lnTo>
                    <a:pt x="36" y="1"/>
                  </a:lnTo>
                  <a:lnTo>
                    <a:pt x="52" y="0"/>
                  </a:lnTo>
                  <a:close/>
                </a:path>
              </a:pathLst>
            </a:custGeom>
            <a:solidFill>
              <a:srgbClr val="F3B827"/>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0" name="Freeform 54"/>
            <p:cNvSpPr>
              <a:spLocks/>
            </p:cNvSpPr>
            <p:nvPr/>
          </p:nvSpPr>
          <p:spPr bwMode="auto">
            <a:xfrm>
              <a:off x="13894302" y="2143705"/>
              <a:ext cx="828675" cy="796925"/>
            </a:xfrm>
            <a:custGeom>
              <a:avLst/>
              <a:gdLst>
                <a:gd name="T0" fmla="*/ 1147 w 2614"/>
                <a:gd name="T1" fmla="*/ 28 h 2510"/>
                <a:gd name="T2" fmla="*/ 1251 w 2614"/>
                <a:gd name="T3" fmla="*/ 132 h 2510"/>
                <a:gd name="T4" fmla="*/ 1276 w 2614"/>
                <a:gd name="T5" fmla="*/ 278 h 2510"/>
                <a:gd name="T6" fmla="*/ 1334 w 2614"/>
                <a:gd name="T7" fmla="*/ 368 h 2510"/>
                <a:gd name="T8" fmla="*/ 1409 w 2614"/>
                <a:gd name="T9" fmla="*/ 326 h 2510"/>
                <a:gd name="T10" fmla="*/ 1428 w 2614"/>
                <a:gd name="T11" fmla="*/ 203 h 2510"/>
                <a:gd name="T12" fmla="*/ 1496 w 2614"/>
                <a:gd name="T13" fmla="*/ 71 h 2510"/>
                <a:gd name="T14" fmla="*/ 1627 w 2614"/>
                <a:gd name="T15" fmla="*/ 4 h 2510"/>
                <a:gd name="T16" fmla="*/ 1779 w 2614"/>
                <a:gd name="T17" fmla="*/ 28 h 2510"/>
                <a:gd name="T18" fmla="*/ 1883 w 2614"/>
                <a:gd name="T19" fmla="*/ 132 h 2510"/>
                <a:gd name="T20" fmla="*/ 1907 w 2614"/>
                <a:gd name="T21" fmla="*/ 278 h 2510"/>
                <a:gd name="T22" fmla="*/ 1978 w 2614"/>
                <a:gd name="T23" fmla="*/ 387 h 2510"/>
                <a:gd name="T24" fmla="*/ 2037 w 2614"/>
                <a:gd name="T25" fmla="*/ 381 h 2510"/>
                <a:gd name="T26" fmla="*/ 2164 w 2614"/>
                <a:gd name="T27" fmla="*/ 285 h 2510"/>
                <a:gd name="T28" fmla="*/ 2326 w 2614"/>
                <a:gd name="T29" fmla="*/ 284 h 2510"/>
                <a:gd name="T30" fmla="*/ 2451 w 2614"/>
                <a:gd name="T31" fmla="*/ 375 h 2510"/>
                <a:gd name="T32" fmla="*/ 2500 w 2614"/>
                <a:gd name="T33" fmla="*/ 525 h 2510"/>
                <a:gd name="T34" fmla="*/ 2544 w 2614"/>
                <a:gd name="T35" fmla="*/ 647 h 2510"/>
                <a:gd name="T36" fmla="*/ 2604 w 2614"/>
                <a:gd name="T37" fmla="*/ 771 h 2510"/>
                <a:gd name="T38" fmla="*/ 2614 w 2614"/>
                <a:gd name="T39" fmla="*/ 983 h 2510"/>
                <a:gd name="T40" fmla="*/ 2602 w 2614"/>
                <a:gd name="T41" fmla="*/ 1195 h 2510"/>
                <a:gd name="T42" fmla="*/ 2541 w 2614"/>
                <a:gd name="T43" fmla="*/ 1303 h 2510"/>
                <a:gd name="T44" fmla="*/ 2504 w 2614"/>
                <a:gd name="T45" fmla="*/ 1860 h 2510"/>
                <a:gd name="T46" fmla="*/ 2407 w 2614"/>
                <a:gd name="T47" fmla="*/ 1924 h 2510"/>
                <a:gd name="T48" fmla="*/ 2244 w 2614"/>
                <a:gd name="T49" fmla="*/ 1915 h 2510"/>
                <a:gd name="T50" fmla="*/ 2109 w 2614"/>
                <a:gd name="T51" fmla="*/ 1926 h 2510"/>
                <a:gd name="T52" fmla="*/ 2093 w 2614"/>
                <a:gd name="T53" fmla="*/ 2123 h 2510"/>
                <a:gd name="T54" fmla="*/ 2012 w 2614"/>
                <a:gd name="T55" fmla="*/ 2187 h 2510"/>
                <a:gd name="T56" fmla="*/ 1824 w 2614"/>
                <a:gd name="T57" fmla="*/ 2176 h 2510"/>
                <a:gd name="T58" fmla="*/ 1785 w 2614"/>
                <a:gd name="T59" fmla="*/ 2415 h 2510"/>
                <a:gd name="T60" fmla="*/ 1701 w 2614"/>
                <a:gd name="T61" fmla="*/ 2497 h 2510"/>
                <a:gd name="T62" fmla="*/ 1536 w 2614"/>
                <a:gd name="T63" fmla="*/ 2508 h 2510"/>
                <a:gd name="T64" fmla="*/ 1450 w 2614"/>
                <a:gd name="T65" fmla="*/ 2508 h 2510"/>
                <a:gd name="T66" fmla="*/ 1285 w 2614"/>
                <a:gd name="T67" fmla="*/ 2497 h 2510"/>
                <a:gd name="T68" fmla="*/ 1202 w 2614"/>
                <a:gd name="T69" fmla="*/ 2413 h 2510"/>
                <a:gd name="T70" fmla="*/ 1156 w 2614"/>
                <a:gd name="T71" fmla="*/ 1806 h 2510"/>
                <a:gd name="T72" fmla="*/ 1110 w 2614"/>
                <a:gd name="T73" fmla="*/ 1708 h 2510"/>
                <a:gd name="T74" fmla="*/ 933 w 2614"/>
                <a:gd name="T75" fmla="*/ 2071 h 2510"/>
                <a:gd name="T76" fmla="*/ 889 w 2614"/>
                <a:gd name="T77" fmla="*/ 2164 h 2510"/>
                <a:gd name="T78" fmla="*/ 707 w 2614"/>
                <a:gd name="T79" fmla="*/ 2191 h 2510"/>
                <a:gd name="T80" fmla="*/ 619 w 2614"/>
                <a:gd name="T81" fmla="*/ 2151 h 2510"/>
                <a:gd name="T82" fmla="*/ 528 w 2614"/>
                <a:gd name="T83" fmla="*/ 2152 h 2510"/>
                <a:gd name="T84" fmla="*/ 357 w 2614"/>
                <a:gd name="T85" fmla="*/ 2149 h 2510"/>
                <a:gd name="T86" fmla="*/ 185 w 2614"/>
                <a:gd name="T87" fmla="*/ 2140 h 2510"/>
                <a:gd name="T88" fmla="*/ 102 w 2614"/>
                <a:gd name="T89" fmla="*/ 2057 h 2510"/>
                <a:gd name="T90" fmla="*/ 53 w 2614"/>
                <a:gd name="T91" fmla="*/ 1467 h 2510"/>
                <a:gd name="T92" fmla="*/ 8 w 2614"/>
                <a:gd name="T93" fmla="*/ 1312 h 2510"/>
                <a:gd name="T94" fmla="*/ 1 w 2614"/>
                <a:gd name="T95" fmla="*/ 1099 h 2510"/>
                <a:gd name="T96" fmla="*/ 16 w 2614"/>
                <a:gd name="T97" fmla="*/ 892 h 2510"/>
                <a:gd name="T98" fmla="*/ 86 w 2614"/>
                <a:gd name="T99" fmla="*/ 783 h 2510"/>
                <a:gd name="T100" fmla="*/ 128 w 2614"/>
                <a:gd name="T101" fmla="*/ 692 h 2510"/>
                <a:gd name="T102" fmla="*/ 156 w 2614"/>
                <a:gd name="T103" fmla="*/ 539 h 2510"/>
                <a:gd name="T104" fmla="*/ 268 w 2614"/>
                <a:gd name="T105" fmla="*/ 427 h 2510"/>
                <a:gd name="T106" fmla="*/ 432 w 2614"/>
                <a:gd name="T107" fmla="*/ 400 h 2510"/>
                <a:gd name="T108" fmla="*/ 576 w 2614"/>
                <a:gd name="T109" fmla="*/ 474 h 2510"/>
                <a:gd name="T110" fmla="*/ 649 w 2614"/>
                <a:gd name="T111" fmla="*/ 618 h 2510"/>
                <a:gd name="T112" fmla="*/ 636 w 2614"/>
                <a:gd name="T113" fmla="*/ 752 h 2510"/>
                <a:gd name="T114" fmla="*/ 687 w 2614"/>
                <a:gd name="T115" fmla="*/ 699 h 2510"/>
                <a:gd name="T116" fmla="*/ 690 w 2614"/>
                <a:gd name="T117" fmla="*/ 522 h 2510"/>
                <a:gd name="T118" fmla="*/ 728 w 2614"/>
                <a:gd name="T119" fmla="*/ 375 h 2510"/>
                <a:gd name="T120" fmla="*/ 796 w 2614"/>
                <a:gd name="T121" fmla="*/ 278 h 2510"/>
                <a:gd name="T122" fmla="*/ 821 w 2614"/>
                <a:gd name="T123" fmla="*/ 132 h 2510"/>
                <a:gd name="T124" fmla="*/ 925 w 2614"/>
                <a:gd name="T125" fmla="*/ 28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14" h="2510">
                  <a:moveTo>
                    <a:pt x="1036" y="0"/>
                  </a:moveTo>
                  <a:lnTo>
                    <a:pt x="1075" y="4"/>
                  </a:lnTo>
                  <a:lnTo>
                    <a:pt x="1112" y="13"/>
                  </a:lnTo>
                  <a:lnTo>
                    <a:pt x="1147" y="28"/>
                  </a:lnTo>
                  <a:lnTo>
                    <a:pt x="1179" y="47"/>
                  </a:lnTo>
                  <a:lnTo>
                    <a:pt x="1207" y="71"/>
                  </a:lnTo>
                  <a:lnTo>
                    <a:pt x="1231" y="99"/>
                  </a:lnTo>
                  <a:lnTo>
                    <a:pt x="1251" y="132"/>
                  </a:lnTo>
                  <a:lnTo>
                    <a:pt x="1266" y="166"/>
                  </a:lnTo>
                  <a:lnTo>
                    <a:pt x="1274" y="203"/>
                  </a:lnTo>
                  <a:lnTo>
                    <a:pt x="1278" y="243"/>
                  </a:lnTo>
                  <a:lnTo>
                    <a:pt x="1276" y="278"/>
                  </a:lnTo>
                  <a:lnTo>
                    <a:pt x="1267" y="313"/>
                  </a:lnTo>
                  <a:lnTo>
                    <a:pt x="1292" y="328"/>
                  </a:lnTo>
                  <a:lnTo>
                    <a:pt x="1314" y="346"/>
                  </a:lnTo>
                  <a:lnTo>
                    <a:pt x="1334" y="368"/>
                  </a:lnTo>
                  <a:lnTo>
                    <a:pt x="1349" y="392"/>
                  </a:lnTo>
                  <a:lnTo>
                    <a:pt x="1366" y="366"/>
                  </a:lnTo>
                  <a:lnTo>
                    <a:pt x="1386" y="345"/>
                  </a:lnTo>
                  <a:lnTo>
                    <a:pt x="1409" y="326"/>
                  </a:lnTo>
                  <a:lnTo>
                    <a:pt x="1434" y="311"/>
                  </a:lnTo>
                  <a:lnTo>
                    <a:pt x="1427" y="278"/>
                  </a:lnTo>
                  <a:lnTo>
                    <a:pt x="1424" y="243"/>
                  </a:lnTo>
                  <a:lnTo>
                    <a:pt x="1428" y="203"/>
                  </a:lnTo>
                  <a:lnTo>
                    <a:pt x="1438" y="166"/>
                  </a:lnTo>
                  <a:lnTo>
                    <a:pt x="1452" y="132"/>
                  </a:lnTo>
                  <a:lnTo>
                    <a:pt x="1471" y="99"/>
                  </a:lnTo>
                  <a:lnTo>
                    <a:pt x="1496" y="71"/>
                  </a:lnTo>
                  <a:lnTo>
                    <a:pt x="1523" y="47"/>
                  </a:lnTo>
                  <a:lnTo>
                    <a:pt x="1556" y="28"/>
                  </a:lnTo>
                  <a:lnTo>
                    <a:pt x="1591" y="13"/>
                  </a:lnTo>
                  <a:lnTo>
                    <a:pt x="1627" y="4"/>
                  </a:lnTo>
                  <a:lnTo>
                    <a:pt x="1667" y="0"/>
                  </a:lnTo>
                  <a:lnTo>
                    <a:pt x="1706" y="4"/>
                  </a:lnTo>
                  <a:lnTo>
                    <a:pt x="1743" y="13"/>
                  </a:lnTo>
                  <a:lnTo>
                    <a:pt x="1779" y="28"/>
                  </a:lnTo>
                  <a:lnTo>
                    <a:pt x="1810" y="47"/>
                  </a:lnTo>
                  <a:lnTo>
                    <a:pt x="1838" y="71"/>
                  </a:lnTo>
                  <a:lnTo>
                    <a:pt x="1862" y="99"/>
                  </a:lnTo>
                  <a:lnTo>
                    <a:pt x="1883" y="132"/>
                  </a:lnTo>
                  <a:lnTo>
                    <a:pt x="1897" y="166"/>
                  </a:lnTo>
                  <a:lnTo>
                    <a:pt x="1907" y="203"/>
                  </a:lnTo>
                  <a:lnTo>
                    <a:pt x="1909" y="243"/>
                  </a:lnTo>
                  <a:lnTo>
                    <a:pt x="1907" y="278"/>
                  </a:lnTo>
                  <a:lnTo>
                    <a:pt x="1899" y="313"/>
                  </a:lnTo>
                  <a:lnTo>
                    <a:pt x="1930" y="332"/>
                  </a:lnTo>
                  <a:lnTo>
                    <a:pt x="1956" y="357"/>
                  </a:lnTo>
                  <a:lnTo>
                    <a:pt x="1978" y="387"/>
                  </a:lnTo>
                  <a:lnTo>
                    <a:pt x="1994" y="420"/>
                  </a:lnTo>
                  <a:lnTo>
                    <a:pt x="2003" y="455"/>
                  </a:lnTo>
                  <a:lnTo>
                    <a:pt x="2018" y="416"/>
                  </a:lnTo>
                  <a:lnTo>
                    <a:pt x="2037" y="381"/>
                  </a:lnTo>
                  <a:lnTo>
                    <a:pt x="2063" y="351"/>
                  </a:lnTo>
                  <a:lnTo>
                    <a:pt x="2093" y="323"/>
                  </a:lnTo>
                  <a:lnTo>
                    <a:pt x="2127" y="301"/>
                  </a:lnTo>
                  <a:lnTo>
                    <a:pt x="2164" y="285"/>
                  </a:lnTo>
                  <a:lnTo>
                    <a:pt x="2204" y="274"/>
                  </a:lnTo>
                  <a:lnTo>
                    <a:pt x="2246" y="271"/>
                  </a:lnTo>
                  <a:lnTo>
                    <a:pt x="2288" y="274"/>
                  </a:lnTo>
                  <a:lnTo>
                    <a:pt x="2326" y="284"/>
                  </a:lnTo>
                  <a:lnTo>
                    <a:pt x="2364" y="300"/>
                  </a:lnTo>
                  <a:lnTo>
                    <a:pt x="2396" y="320"/>
                  </a:lnTo>
                  <a:lnTo>
                    <a:pt x="2425" y="346"/>
                  </a:lnTo>
                  <a:lnTo>
                    <a:pt x="2451" y="375"/>
                  </a:lnTo>
                  <a:lnTo>
                    <a:pt x="2471" y="409"/>
                  </a:lnTo>
                  <a:lnTo>
                    <a:pt x="2487" y="445"/>
                  </a:lnTo>
                  <a:lnTo>
                    <a:pt x="2497" y="484"/>
                  </a:lnTo>
                  <a:lnTo>
                    <a:pt x="2500" y="525"/>
                  </a:lnTo>
                  <a:lnTo>
                    <a:pt x="2497" y="567"/>
                  </a:lnTo>
                  <a:lnTo>
                    <a:pt x="2487" y="607"/>
                  </a:lnTo>
                  <a:lnTo>
                    <a:pt x="2517" y="624"/>
                  </a:lnTo>
                  <a:lnTo>
                    <a:pt x="2544" y="647"/>
                  </a:lnTo>
                  <a:lnTo>
                    <a:pt x="2567" y="673"/>
                  </a:lnTo>
                  <a:lnTo>
                    <a:pt x="2585" y="704"/>
                  </a:lnTo>
                  <a:lnTo>
                    <a:pt x="2598" y="736"/>
                  </a:lnTo>
                  <a:lnTo>
                    <a:pt x="2604" y="771"/>
                  </a:lnTo>
                  <a:lnTo>
                    <a:pt x="2608" y="832"/>
                  </a:lnTo>
                  <a:lnTo>
                    <a:pt x="2612" y="885"/>
                  </a:lnTo>
                  <a:lnTo>
                    <a:pt x="2613" y="935"/>
                  </a:lnTo>
                  <a:lnTo>
                    <a:pt x="2614" y="983"/>
                  </a:lnTo>
                  <a:lnTo>
                    <a:pt x="2613" y="1031"/>
                  </a:lnTo>
                  <a:lnTo>
                    <a:pt x="2610" y="1081"/>
                  </a:lnTo>
                  <a:lnTo>
                    <a:pt x="2607" y="1134"/>
                  </a:lnTo>
                  <a:lnTo>
                    <a:pt x="2602" y="1195"/>
                  </a:lnTo>
                  <a:lnTo>
                    <a:pt x="2595" y="1226"/>
                  </a:lnTo>
                  <a:lnTo>
                    <a:pt x="2583" y="1255"/>
                  </a:lnTo>
                  <a:lnTo>
                    <a:pt x="2564" y="1282"/>
                  </a:lnTo>
                  <a:lnTo>
                    <a:pt x="2541" y="1303"/>
                  </a:lnTo>
                  <a:lnTo>
                    <a:pt x="2529" y="1776"/>
                  </a:lnTo>
                  <a:lnTo>
                    <a:pt x="2527" y="1806"/>
                  </a:lnTo>
                  <a:lnTo>
                    <a:pt x="2517" y="1834"/>
                  </a:lnTo>
                  <a:lnTo>
                    <a:pt x="2504" y="1860"/>
                  </a:lnTo>
                  <a:lnTo>
                    <a:pt x="2485" y="1883"/>
                  </a:lnTo>
                  <a:lnTo>
                    <a:pt x="2463" y="1901"/>
                  </a:lnTo>
                  <a:lnTo>
                    <a:pt x="2436" y="1915"/>
                  </a:lnTo>
                  <a:lnTo>
                    <a:pt x="2407" y="1924"/>
                  </a:lnTo>
                  <a:lnTo>
                    <a:pt x="2377" y="1927"/>
                  </a:lnTo>
                  <a:lnTo>
                    <a:pt x="2305" y="1927"/>
                  </a:lnTo>
                  <a:lnTo>
                    <a:pt x="2273" y="1924"/>
                  </a:lnTo>
                  <a:lnTo>
                    <a:pt x="2244" y="1915"/>
                  </a:lnTo>
                  <a:lnTo>
                    <a:pt x="2216" y="1924"/>
                  </a:lnTo>
                  <a:lnTo>
                    <a:pt x="2185" y="1927"/>
                  </a:lnTo>
                  <a:lnTo>
                    <a:pt x="2112" y="1927"/>
                  </a:lnTo>
                  <a:lnTo>
                    <a:pt x="2109" y="1926"/>
                  </a:lnTo>
                  <a:lnTo>
                    <a:pt x="2105" y="1926"/>
                  </a:lnTo>
                  <a:lnTo>
                    <a:pt x="2105" y="2071"/>
                  </a:lnTo>
                  <a:lnTo>
                    <a:pt x="2101" y="2098"/>
                  </a:lnTo>
                  <a:lnTo>
                    <a:pt x="2093" y="2123"/>
                  </a:lnTo>
                  <a:lnTo>
                    <a:pt x="2078" y="2145"/>
                  </a:lnTo>
                  <a:lnTo>
                    <a:pt x="2060" y="2164"/>
                  </a:lnTo>
                  <a:lnTo>
                    <a:pt x="2037" y="2179"/>
                  </a:lnTo>
                  <a:lnTo>
                    <a:pt x="2012" y="2187"/>
                  </a:lnTo>
                  <a:lnTo>
                    <a:pt x="1985" y="2191"/>
                  </a:lnTo>
                  <a:lnTo>
                    <a:pt x="1879" y="2191"/>
                  </a:lnTo>
                  <a:lnTo>
                    <a:pt x="1850" y="2187"/>
                  </a:lnTo>
                  <a:lnTo>
                    <a:pt x="1824" y="2176"/>
                  </a:lnTo>
                  <a:lnTo>
                    <a:pt x="1802" y="2161"/>
                  </a:lnTo>
                  <a:lnTo>
                    <a:pt x="1797" y="2355"/>
                  </a:lnTo>
                  <a:lnTo>
                    <a:pt x="1793" y="2387"/>
                  </a:lnTo>
                  <a:lnTo>
                    <a:pt x="1785" y="2415"/>
                  </a:lnTo>
                  <a:lnTo>
                    <a:pt x="1770" y="2441"/>
                  </a:lnTo>
                  <a:lnTo>
                    <a:pt x="1751" y="2464"/>
                  </a:lnTo>
                  <a:lnTo>
                    <a:pt x="1728" y="2483"/>
                  </a:lnTo>
                  <a:lnTo>
                    <a:pt x="1701" y="2497"/>
                  </a:lnTo>
                  <a:lnTo>
                    <a:pt x="1671" y="2506"/>
                  </a:lnTo>
                  <a:lnTo>
                    <a:pt x="1640" y="2510"/>
                  </a:lnTo>
                  <a:lnTo>
                    <a:pt x="1560" y="2510"/>
                  </a:lnTo>
                  <a:lnTo>
                    <a:pt x="1536" y="2508"/>
                  </a:lnTo>
                  <a:lnTo>
                    <a:pt x="1514" y="2503"/>
                  </a:lnTo>
                  <a:lnTo>
                    <a:pt x="1493" y="2494"/>
                  </a:lnTo>
                  <a:lnTo>
                    <a:pt x="1473" y="2503"/>
                  </a:lnTo>
                  <a:lnTo>
                    <a:pt x="1450" y="2508"/>
                  </a:lnTo>
                  <a:lnTo>
                    <a:pt x="1427" y="2510"/>
                  </a:lnTo>
                  <a:lnTo>
                    <a:pt x="1346" y="2510"/>
                  </a:lnTo>
                  <a:lnTo>
                    <a:pt x="1314" y="2506"/>
                  </a:lnTo>
                  <a:lnTo>
                    <a:pt x="1285" y="2497"/>
                  </a:lnTo>
                  <a:lnTo>
                    <a:pt x="1259" y="2482"/>
                  </a:lnTo>
                  <a:lnTo>
                    <a:pt x="1236" y="2464"/>
                  </a:lnTo>
                  <a:lnTo>
                    <a:pt x="1216" y="2440"/>
                  </a:lnTo>
                  <a:lnTo>
                    <a:pt x="1202" y="2413"/>
                  </a:lnTo>
                  <a:lnTo>
                    <a:pt x="1192" y="2384"/>
                  </a:lnTo>
                  <a:lnTo>
                    <a:pt x="1190" y="2353"/>
                  </a:lnTo>
                  <a:lnTo>
                    <a:pt x="1176" y="1824"/>
                  </a:lnTo>
                  <a:lnTo>
                    <a:pt x="1156" y="1806"/>
                  </a:lnTo>
                  <a:lnTo>
                    <a:pt x="1138" y="1785"/>
                  </a:lnTo>
                  <a:lnTo>
                    <a:pt x="1124" y="1762"/>
                  </a:lnTo>
                  <a:lnTo>
                    <a:pt x="1115" y="1735"/>
                  </a:lnTo>
                  <a:lnTo>
                    <a:pt x="1110" y="1708"/>
                  </a:lnTo>
                  <a:lnTo>
                    <a:pt x="1106" y="1672"/>
                  </a:lnTo>
                  <a:lnTo>
                    <a:pt x="1104" y="1638"/>
                  </a:lnTo>
                  <a:lnTo>
                    <a:pt x="933" y="1638"/>
                  </a:lnTo>
                  <a:lnTo>
                    <a:pt x="933" y="2071"/>
                  </a:lnTo>
                  <a:lnTo>
                    <a:pt x="930" y="2098"/>
                  </a:lnTo>
                  <a:lnTo>
                    <a:pt x="921" y="2123"/>
                  </a:lnTo>
                  <a:lnTo>
                    <a:pt x="907" y="2145"/>
                  </a:lnTo>
                  <a:lnTo>
                    <a:pt x="889" y="2164"/>
                  </a:lnTo>
                  <a:lnTo>
                    <a:pt x="866" y="2179"/>
                  </a:lnTo>
                  <a:lnTo>
                    <a:pt x="840" y="2187"/>
                  </a:lnTo>
                  <a:lnTo>
                    <a:pt x="814" y="2191"/>
                  </a:lnTo>
                  <a:lnTo>
                    <a:pt x="707" y="2191"/>
                  </a:lnTo>
                  <a:lnTo>
                    <a:pt x="682" y="2187"/>
                  </a:lnTo>
                  <a:lnTo>
                    <a:pt x="658" y="2180"/>
                  </a:lnTo>
                  <a:lnTo>
                    <a:pt x="637" y="2168"/>
                  </a:lnTo>
                  <a:lnTo>
                    <a:pt x="619" y="2151"/>
                  </a:lnTo>
                  <a:lnTo>
                    <a:pt x="605" y="2132"/>
                  </a:lnTo>
                  <a:lnTo>
                    <a:pt x="582" y="2142"/>
                  </a:lnTo>
                  <a:lnTo>
                    <a:pt x="555" y="2150"/>
                  </a:lnTo>
                  <a:lnTo>
                    <a:pt x="528" y="2152"/>
                  </a:lnTo>
                  <a:lnTo>
                    <a:pt x="451" y="2152"/>
                  </a:lnTo>
                  <a:lnTo>
                    <a:pt x="417" y="2149"/>
                  </a:lnTo>
                  <a:lnTo>
                    <a:pt x="387" y="2139"/>
                  </a:lnTo>
                  <a:lnTo>
                    <a:pt x="357" y="2149"/>
                  </a:lnTo>
                  <a:lnTo>
                    <a:pt x="323" y="2152"/>
                  </a:lnTo>
                  <a:lnTo>
                    <a:pt x="245" y="2152"/>
                  </a:lnTo>
                  <a:lnTo>
                    <a:pt x="214" y="2149"/>
                  </a:lnTo>
                  <a:lnTo>
                    <a:pt x="185" y="2140"/>
                  </a:lnTo>
                  <a:lnTo>
                    <a:pt x="158" y="2126"/>
                  </a:lnTo>
                  <a:lnTo>
                    <a:pt x="135" y="2106"/>
                  </a:lnTo>
                  <a:lnTo>
                    <a:pt x="116" y="2083"/>
                  </a:lnTo>
                  <a:lnTo>
                    <a:pt x="102" y="2057"/>
                  </a:lnTo>
                  <a:lnTo>
                    <a:pt x="93" y="2028"/>
                  </a:lnTo>
                  <a:lnTo>
                    <a:pt x="89" y="1996"/>
                  </a:lnTo>
                  <a:lnTo>
                    <a:pt x="77" y="1490"/>
                  </a:lnTo>
                  <a:lnTo>
                    <a:pt x="53" y="1467"/>
                  </a:lnTo>
                  <a:lnTo>
                    <a:pt x="34" y="1440"/>
                  </a:lnTo>
                  <a:lnTo>
                    <a:pt x="21" y="1409"/>
                  </a:lnTo>
                  <a:lnTo>
                    <a:pt x="13" y="1376"/>
                  </a:lnTo>
                  <a:lnTo>
                    <a:pt x="8" y="1312"/>
                  </a:lnTo>
                  <a:lnTo>
                    <a:pt x="4" y="1254"/>
                  </a:lnTo>
                  <a:lnTo>
                    <a:pt x="1" y="1202"/>
                  </a:lnTo>
                  <a:lnTo>
                    <a:pt x="0" y="1151"/>
                  </a:lnTo>
                  <a:lnTo>
                    <a:pt x="1" y="1099"/>
                  </a:lnTo>
                  <a:lnTo>
                    <a:pt x="2" y="1046"/>
                  </a:lnTo>
                  <a:lnTo>
                    <a:pt x="6" y="989"/>
                  </a:lnTo>
                  <a:lnTo>
                    <a:pt x="11" y="925"/>
                  </a:lnTo>
                  <a:lnTo>
                    <a:pt x="16" y="892"/>
                  </a:lnTo>
                  <a:lnTo>
                    <a:pt x="27" y="861"/>
                  </a:lnTo>
                  <a:lnTo>
                    <a:pt x="42" y="833"/>
                  </a:lnTo>
                  <a:lnTo>
                    <a:pt x="62" y="806"/>
                  </a:lnTo>
                  <a:lnTo>
                    <a:pt x="86" y="783"/>
                  </a:lnTo>
                  <a:lnTo>
                    <a:pt x="112" y="765"/>
                  </a:lnTo>
                  <a:lnTo>
                    <a:pt x="143" y="751"/>
                  </a:lnTo>
                  <a:lnTo>
                    <a:pt x="134" y="722"/>
                  </a:lnTo>
                  <a:lnTo>
                    <a:pt x="128" y="692"/>
                  </a:lnTo>
                  <a:lnTo>
                    <a:pt x="127" y="660"/>
                  </a:lnTo>
                  <a:lnTo>
                    <a:pt x="129" y="618"/>
                  </a:lnTo>
                  <a:lnTo>
                    <a:pt x="140" y="577"/>
                  </a:lnTo>
                  <a:lnTo>
                    <a:pt x="156" y="539"/>
                  </a:lnTo>
                  <a:lnTo>
                    <a:pt x="178" y="505"/>
                  </a:lnTo>
                  <a:lnTo>
                    <a:pt x="203" y="474"/>
                  </a:lnTo>
                  <a:lnTo>
                    <a:pt x="235" y="449"/>
                  </a:lnTo>
                  <a:lnTo>
                    <a:pt x="268" y="427"/>
                  </a:lnTo>
                  <a:lnTo>
                    <a:pt x="306" y="411"/>
                  </a:lnTo>
                  <a:lnTo>
                    <a:pt x="347" y="400"/>
                  </a:lnTo>
                  <a:lnTo>
                    <a:pt x="389" y="398"/>
                  </a:lnTo>
                  <a:lnTo>
                    <a:pt x="432" y="400"/>
                  </a:lnTo>
                  <a:lnTo>
                    <a:pt x="473" y="411"/>
                  </a:lnTo>
                  <a:lnTo>
                    <a:pt x="510" y="427"/>
                  </a:lnTo>
                  <a:lnTo>
                    <a:pt x="544" y="449"/>
                  </a:lnTo>
                  <a:lnTo>
                    <a:pt x="576" y="474"/>
                  </a:lnTo>
                  <a:lnTo>
                    <a:pt x="601" y="505"/>
                  </a:lnTo>
                  <a:lnTo>
                    <a:pt x="623" y="539"/>
                  </a:lnTo>
                  <a:lnTo>
                    <a:pt x="638" y="577"/>
                  </a:lnTo>
                  <a:lnTo>
                    <a:pt x="649" y="618"/>
                  </a:lnTo>
                  <a:lnTo>
                    <a:pt x="652" y="660"/>
                  </a:lnTo>
                  <a:lnTo>
                    <a:pt x="650" y="692"/>
                  </a:lnTo>
                  <a:lnTo>
                    <a:pt x="644" y="723"/>
                  </a:lnTo>
                  <a:lnTo>
                    <a:pt x="636" y="752"/>
                  </a:lnTo>
                  <a:lnTo>
                    <a:pt x="665" y="768"/>
                  </a:lnTo>
                  <a:lnTo>
                    <a:pt x="690" y="786"/>
                  </a:lnTo>
                  <a:lnTo>
                    <a:pt x="688" y="741"/>
                  </a:lnTo>
                  <a:lnTo>
                    <a:pt x="687" y="699"/>
                  </a:lnTo>
                  <a:lnTo>
                    <a:pt x="686" y="657"/>
                  </a:lnTo>
                  <a:lnTo>
                    <a:pt x="686" y="614"/>
                  </a:lnTo>
                  <a:lnTo>
                    <a:pt x="688" y="569"/>
                  </a:lnTo>
                  <a:lnTo>
                    <a:pt x="690" y="522"/>
                  </a:lnTo>
                  <a:lnTo>
                    <a:pt x="694" y="468"/>
                  </a:lnTo>
                  <a:lnTo>
                    <a:pt x="700" y="435"/>
                  </a:lnTo>
                  <a:lnTo>
                    <a:pt x="711" y="404"/>
                  </a:lnTo>
                  <a:lnTo>
                    <a:pt x="728" y="375"/>
                  </a:lnTo>
                  <a:lnTo>
                    <a:pt x="750" y="349"/>
                  </a:lnTo>
                  <a:lnTo>
                    <a:pt x="775" y="328"/>
                  </a:lnTo>
                  <a:lnTo>
                    <a:pt x="803" y="311"/>
                  </a:lnTo>
                  <a:lnTo>
                    <a:pt x="796" y="278"/>
                  </a:lnTo>
                  <a:lnTo>
                    <a:pt x="793" y="243"/>
                  </a:lnTo>
                  <a:lnTo>
                    <a:pt x="797" y="203"/>
                  </a:lnTo>
                  <a:lnTo>
                    <a:pt x="805" y="166"/>
                  </a:lnTo>
                  <a:lnTo>
                    <a:pt x="821" y="132"/>
                  </a:lnTo>
                  <a:lnTo>
                    <a:pt x="840" y="99"/>
                  </a:lnTo>
                  <a:lnTo>
                    <a:pt x="864" y="71"/>
                  </a:lnTo>
                  <a:lnTo>
                    <a:pt x="892" y="47"/>
                  </a:lnTo>
                  <a:lnTo>
                    <a:pt x="925" y="28"/>
                  </a:lnTo>
                  <a:lnTo>
                    <a:pt x="959" y="13"/>
                  </a:lnTo>
                  <a:lnTo>
                    <a:pt x="996" y="4"/>
                  </a:lnTo>
                  <a:lnTo>
                    <a:pt x="1036" y="0"/>
                  </a:lnTo>
                  <a:close/>
                </a:path>
              </a:pathLst>
            </a:custGeom>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55"/>
            <p:cNvSpPr>
              <a:spLocks noEditPoints="1"/>
            </p:cNvSpPr>
            <p:nvPr/>
          </p:nvSpPr>
          <p:spPr bwMode="auto">
            <a:xfrm>
              <a:off x="14048290" y="2359605"/>
              <a:ext cx="547688" cy="441325"/>
            </a:xfrm>
            <a:custGeom>
              <a:avLst/>
              <a:gdLst>
                <a:gd name="T0" fmla="*/ 1499 w 1727"/>
                <a:gd name="T1" fmla="*/ 734 h 1390"/>
                <a:gd name="T2" fmla="*/ 1393 w 1727"/>
                <a:gd name="T3" fmla="*/ 1390 h 1390"/>
                <a:gd name="T4" fmla="*/ 1372 w 1727"/>
                <a:gd name="T5" fmla="*/ 838 h 1390"/>
                <a:gd name="T6" fmla="*/ 1374 w 1727"/>
                <a:gd name="T7" fmla="*/ 734 h 1390"/>
                <a:gd name="T8" fmla="*/ 641 w 1727"/>
                <a:gd name="T9" fmla="*/ 734 h 1390"/>
                <a:gd name="T10" fmla="*/ 641 w 1727"/>
                <a:gd name="T11" fmla="*/ 838 h 1390"/>
                <a:gd name="T12" fmla="*/ 328 w 1727"/>
                <a:gd name="T13" fmla="*/ 1390 h 1390"/>
                <a:gd name="T14" fmla="*/ 221 w 1727"/>
                <a:gd name="T15" fmla="*/ 734 h 1390"/>
                <a:gd name="T16" fmla="*/ 1242 w 1727"/>
                <a:gd name="T17" fmla="*/ 0 h 1390"/>
                <a:gd name="T18" fmla="*/ 1372 w 1727"/>
                <a:gd name="T19" fmla="*/ 660 h 1390"/>
                <a:gd name="T20" fmla="*/ 1365 w 1727"/>
                <a:gd name="T21" fmla="*/ 563 h 1390"/>
                <a:gd name="T22" fmla="*/ 1347 w 1727"/>
                <a:gd name="T23" fmla="*/ 499 h 1390"/>
                <a:gd name="T24" fmla="*/ 1308 w 1727"/>
                <a:gd name="T25" fmla="*/ 446 h 1390"/>
                <a:gd name="T26" fmla="*/ 1253 w 1727"/>
                <a:gd name="T27" fmla="*/ 410 h 1390"/>
                <a:gd name="T28" fmla="*/ 1236 w 1727"/>
                <a:gd name="T29" fmla="*/ 365 h 1390"/>
                <a:gd name="T30" fmla="*/ 1250 w 1727"/>
                <a:gd name="T31" fmla="*/ 285 h 1390"/>
                <a:gd name="T32" fmla="*/ 1238 w 1727"/>
                <a:gd name="T33" fmla="*/ 209 h 1390"/>
                <a:gd name="T34" fmla="*/ 1203 w 1727"/>
                <a:gd name="T35" fmla="*/ 142 h 1390"/>
                <a:gd name="T36" fmla="*/ 1151 w 1727"/>
                <a:gd name="T37" fmla="*/ 90 h 1390"/>
                <a:gd name="T38" fmla="*/ 1086 w 1727"/>
                <a:gd name="T39" fmla="*/ 57 h 1390"/>
                <a:gd name="T40" fmla="*/ 1010 w 1727"/>
                <a:gd name="T41" fmla="*/ 44 h 1390"/>
                <a:gd name="T42" fmla="*/ 933 w 1727"/>
                <a:gd name="T43" fmla="*/ 57 h 1390"/>
                <a:gd name="T44" fmla="*/ 867 w 1727"/>
                <a:gd name="T45" fmla="*/ 90 h 1390"/>
                <a:gd name="T46" fmla="*/ 815 w 1727"/>
                <a:gd name="T47" fmla="*/ 142 h 1390"/>
                <a:gd name="T48" fmla="*/ 781 w 1727"/>
                <a:gd name="T49" fmla="*/ 209 h 1390"/>
                <a:gd name="T50" fmla="*/ 769 w 1727"/>
                <a:gd name="T51" fmla="*/ 285 h 1390"/>
                <a:gd name="T52" fmla="*/ 782 w 1727"/>
                <a:gd name="T53" fmla="*/ 364 h 1390"/>
                <a:gd name="T54" fmla="*/ 765 w 1727"/>
                <a:gd name="T55" fmla="*/ 408 h 1390"/>
                <a:gd name="T56" fmla="*/ 709 w 1727"/>
                <a:gd name="T57" fmla="*/ 443 h 1390"/>
                <a:gd name="T58" fmla="*/ 667 w 1727"/>
                <a:gd name="T59" fmla="*/ 498 h 1390"/>
                <a:gd name="T60" fmla="*/ 648 w 1727"/>
                <a:gd name="T61" fmla="*/ 563 h 1390"/>
                <a:gd name="T62" fmla="*/ 642 w 1727"/>
                <a:gd name="T63" fmla="*/ 660 h 1390"/>
                <a:gd name="T64" fmla="*/ 497 w 1727"/>
                <a:gd name="T65" fmla="*/ 0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7" h="1390">
                  <a:moveTo>
                    <a:pt x="1374" y="734"/>
                  </a:moveTo>
                  <a:lnTo>
                    <a:pt x="1499" y="734"/>
                  </a:lnTo>
                  <a:lnTo>
                    <a:pt x="1499" y="1390"/>
                  </a:lnTo>
                  <a:lnTo>
                    <a:pt x="1393" y="1390"/>
                  </a:lnTo>
                  <a:lnTo>
                    <a:pt x="1393" y="838"/>
                  </a:lnTo>
                  <a:lnTo>
                    <a:pt x="1372" y="838"/>
                  </a:lnTo>
                  <a:lnTo>
                    <a:pt x="1374" y="786"/>
                  </a:lnTo>
                  <a:lnTo>
                    <a:pt x="1374" y="734"/>
                  </a:lnTo>
                  <a:close/>
                  <a:moveTo>
                    <a:pt x="221" y="734"/>
                  </a:moveTo>
                  <a:lnTo>
                    <a:pt x="641" y="734"/>
                  </a:lnTo>
                  <a:lnTo>
                    <a:pt x="641" y="786"/>
                  </a:lnTo>
                  <a:lnTo>
                    <a:pt x="641" y="838"/>
                  </a:lnTo>
                  <a:lnTo>
                    <a:pt x="328" y="838"/>
                  </a:lnTo>
                  <a:lnTo>
                    <a:pt x="328" y="1390"/>
                  </a:lnTo>
                  <a:lnTo>
                    <a:pt x="221" y="1390"/>
                  </a:lnTo>
                  <a:lnTo>
                    <a:pt x="221" y="734"/>
                  </a:lnTo>
                  <a:close/>
                  <a:moveTo>
                    <a:pt x="497" y="0"/>
                  </a:moveTo>
                  <a:lnTo>
                    <a:pt x="1242" y="0"/>
                  </a:lnTo>
                  <a:lnTo>
                    <a:pt x="1727" y="660"/>
                  </a:lnTo>
                  <a:lnTo>
                    <a:pt x="1372" y="660"/>
                  </a:lnTo>
                  <a:lnTo>
                    <a:pt x="1369" y="613"/>
                  </a:lnTo>
                  <a:lnTo>
                    <a:pt x="1365" y="563"/>
                  </a:lnTo>
                  <a:lnTo>
                    <a:pt x="1359" y="529"/>
                  </a:lnTo>
                  <a:lnTo>
                    <a:pt x="1347" y="499"/>
                  </a:lnTo>
                  <a:lnTo>
                    <a:pt x="1330" y="470"/>
                  </a:lnTo>
                  <a:lnTo>
                    <a:pt x="1308" y="446"/>
                  </a:lnTo>
                  <a:lnTo>
                    <a:pt x="1282" y="425"/>
                  </a:lnTo>
                  <a:lnTo>
                    <a:pt x="1253" y="410"/>
                  </a:lnTo>
                  <a:lnTo>
                    <a:pt x="1220" y="401"/>
                  </a:lnTo>
                  <a:lnTo>
                    <a:pt x="1236" y="365"/>
                  </a:lnTo>
                  <a:lnTo>
                    <a:pt x="1247" y="326"/>
                  </a:lnTo>
                  <a:lnTo>
                    <a:pt x="1250" y="285"/>
                  </a:lnTo>
                  <a:lnTo>
                    <a:pt x="1247" y="246"/>
                  </a:lnTo>
                  <a:lnTo>
                    <a:pt x="1238" y="209"/>
                  </a:lnTo>
                  <a:lnTo>
                    <a:pt x="1222" y="175"/>
                  </a:lnTo>
                  <a:lnTo>
                    <a:pt x="1203" y="142"/>
                  </a:lnTo>
                  <a:lnTo>
                    <a:pt x="1179" y="115"/>
                  </a:lnTo>
                  <a:lnTo>
                    <a:pt x="1151" y="90"/>
                  </a:lnTo>
                  <a:lnTo>
                    <a:pt x="1120" y="71"/>
                  </a:lnTo>
                  <a:lnTo>
                    <a:pt x="1086" y="57"/>
                  </a:lnTo>
                  <a:lnTo>
                    <a:pt x="1048" y="48"/>
                  </a:lnTo>
                  <a:lnTo>
                    <a:pt x="1010" y="44"/>
                  </a:lnTo>
                  <a:lnTo>
                    <a:pt x="971" y="48"/>
                  </a:lnTo>
                  <a:lnTo>
                    <a:pt x="933" y="57"/>
                  </a:lnTo>
                  <a:lnTo>
                    <a:pt x="900" y="71"/>
                  </a:lnTo>
                  <a:lnTo>
                    <a:pt x="867" y="90"/>
                  </a:lnTo>
                  <a:lnTo>
                    <a:pt x="839" y="115"/>
                  </a:lnTo>
                  <a:lnTo>
                    <a:pt x="815" y="142"/>
                  </a:lnTo>
                  <a:lnTo>
                    <a:pt x="796" y="175"/>
                  </a:lnTo>
                  <a:lnTo>
                    <a:pt x="781" y="209"/>
                  </a:lnTo>
                  <a:lnTo>
                    <a:pt x="773" y="246"/>
                  </a:lnTo>
                  <a:lnTo>
                    <a:pt x="769" y="285"/>
                  </a:lnTo>
                  <a:lnTo>
                    <a:pt x="773" y="325"/>
                  </a:lnTo>
                  <a:lnTo>
                    <a:pt x="782" y="364"/>
                  </a:lnTo>
                  <a:lnTo>
                    <a:pt x="798" y="400"/>
                  </a:lnTo>
                  <a:lnTo>
                    <a:pt x="765" y="408"/>
                  </a:lnTo>
                  <a:lnTo>
                    <a:pt x="735" y="424"/>
                  </a:lnTo>
                  <a:lnTo>
                    <a:pt x="709" y="443"/>
                  </a:lnTo>
                  <a:lnTo>
                    <a:pt x="686" y="469"/>
                  </a:lnTo>
                  <a:lnTo>
                    <a:pt x="667" y="498"/>
                  </a:lnTo>
                  <a:lnTo>
                    <a:pt x="654" y="529"/>
                  </a:lnTo>
                  <a:lnTo>
                    <a:pt x="648" y="563"/>
                  </a:lnTo>
                  <a:lnTo>
                    <a:pt x="644" y="613"/>
                  </a:lnTo>
                  <a:lnTo>
                    <a:pt x="642" y="660"/>
                  </a:lnTo>
                  <a:lnTo>
                    <a:pt x="0" y="660"/>
                  </a:lnTo>
                  <a:lnTo>
                    <a:pt x="497" y="0"/>
                  </a:lnTo>
                  <a:close/>
                </a:path>
              </a:pathLst>
            </a:custGeom>
            <a:solidFill>
              <a:srgbClr val="FABE3C"/>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6"/>
            <p:cNvSpPr>
              <a:spLocks noEditPoints="1"/>
            </p:cNvSpPr>
            <p:nvPr/>
          </p:nvSpPr>
          <p:spPr bwMode="auto">
            <a:xfrm>
              <a:off x="13932402" y="2181805"/>
              <a:ext cx="752475" cy="720725"/>
            </a:xfrm>
            <a:custGeom>
              <a:avLst/>
              <a:gdLst>
                <a:gd name="T0" fmla="*/ 1979 w 2374"/>
                <a:gd name="T1" fmla="*/ 1684 h 2270"/>
                <a:gd name="T2" fmla="*/ 1360 w 2374"/>
                <a:gd name="T3" fmla="*/ 1041 h 2270"/>
                <a:gd name="T4" fmla="*/ 1604 w 2374"/>
                <a:gd name="T5" fmla="*/ 1069 h 2270"/>
                <a:gd name="T6" fmla="*/ 1650 w 2374"/>
                <a:gd name="T7" fmla="*/ 1376 h 2270"/>
                <a:gd name="T8" fmla="*/ 1596 w 2374"/>
                <a:gd name="T9" fmla="*/ 1617 h 2270"/>
                <a:gd name="T10" fmla="*/ 1546 w 2374"/>
                <a:gd name="T11" fmla="*/ 2259 h 2270"/>
                <a:gd name="T12" fmla="*/ 1402 w 2374"/>
                <a:gd name="T13" fmla="*/ 1721 h 2270"/>
                <a:gd name="T14" fmla="*/ 1211 w 2374"/>
                <a:gd name="T15" fmla="*/ 2267 h 2270"/>
                <a:gd name="T16" fmla="*/ 1159 w 2374"/>
                <a:gd name="T17" fmla="*/ 1619 h 2270"/>
                <a:gd name="T18" fmla="*/ 1098 w 2374"/>
                <a:gd name="T19" fmla="*/ 1422 h 2270"/>
                <a:gd name="T20" fmla="*/ 1124 w 2374"/>
                <a:gd name="T21" fmla="*/ 1085 h 2270"/>
                <a:gd name="T22" fmla="*/ 1360 w 2374"/>
                <a:gd name="T23" fmla="*/ 1041 h 2270"/>
                <a:gd name="T24" fmla="*/ 469 w 2374"/>
                <a:gd name="T25" fmla="*/ 742 h 2270"/>
                <a:gd name="T26" fmla="*/ 298 w 2374"/>
                <a:gd name="T27" fmla="*/ 1194 h 2270"/>
                <a:gd name="T28" fmla="*/ 459 w 2374"/>
                <a:gd name="T29" fmla="*/ 1292 h 2270"/>
                <a:gd name="T30" fmla="*/ 306 w 2374"/>
                <a:gd name="T31" fmla="*/ 1902 h 2270"/>
                <a:gd name="T32" fmla="*/ 217 w 2374"/>
                <a:gd name="T33" fmla="*/ 1910 h 2270"/>
                <a:gd name="T34" fmla="*/ 67 w 2374"/>
                <a:gd name="T35" fmla="*/ 1287 h 2270"/>
                <a:gd name="T36" fmla="*/ 13 w 2374"/>
                <a:gd name="T37" fmla="*/ 1245 h 2270"/>
                <a:gd name="T38" fmla="*/ 9 w 2374"/>
                <a:gd name="T39" fmla="*/ 815 h 2270"/>
                <a:gd name="T40" fmla="*/ 199 w 2374"/>
                <a:gd name="T41" fmla="*/ 730 h 2270"/>
                <a:gd name="T42" fmla="*/ 1499 w 2374"/>
                <a:gd name="T43" fmla="*/ 763 h 2270"/>
                <a:gd name="T44" fmla="*/ 1459 w 2374"/>
                <a:gd name="T45" fmla="*/ 969 h 2270"/>
                <a:gd name="T46" fmla="*/ 1252 w 2374"/>
                <a:gd name="T47" fmla="*/ 929 h 2270"/>
                <a:gd name="T48" fmla="*/ 1292 w 2374"/>
                <a:gd name="T49" fmla="*/ 723 h 2270"/>
                <a:gd name="T50" fmla="*/ 2247 w 2374"/>
                <a:gd name="T51" fmla="*/ 586 h 2270"/>
                <a:gd name="T52" fmla="*/ 2372 w 2374"/>
                <a:gd name="T53" fmla="*/ 770 h 2270"/>
                <a:gd name="T54" fmla="*/ 2350 w 2374"/>
                <a:gd name="T55" fmla="*/ 1088 h 2270"/>
                <a:gd name="T56" fmla="*/ 2290 w 2374"/>
                <a:gd name="T57" fmla="*/ 1654 h 2270"/>
                <a:gd name="T58" fmla="*/ 2153 w 2374"/>
                <a:gd name="T59" fmla="*/ 1667 h 2270"/>
                <a:gd name="T60" fmla="*/ 2151 w 2374"/>
                <a:gd name="T61" fmla="*/ 1177 h 2270"/>
                <a:gd name="T62" fmla="*/ 1935 w 2374"/>
                <a:gd name="T63" fmla="*/ 593 h 2270"/>
                <a:gd name="T64" fmla="*/ 298 w 2374"/>
                <a:gd name="T65" fmla="*/ 400 h 2270"/>
                <a:gd name="T66" fmla="*/ 408 w 2374"/>
                <a:gd name="T67" fmla="*/ 573 h 2270"/>
                <a:gd name="T68" fmla="*/ 214 w 2374"/>
                <a:gd name="T69" fmla="*/ 672 h 2270"/>
                <a:gd name="T70" fmla="*/ 138 w 2374"/>
                <a:gd name="T71" fmla="*/ 485 h 2270"/>
                <a:gd name="T72" fmla="*/ 1569 w 2374"/>
                <a:gd name="T73" fmla="*/ 284 h 2270"/>
                <a:gd name="T74" fmla="*/ 1760 w 2374"/>
                <a:gd name="T75" fmla="*/ 338 h 2270"/>
                <a:gd name="T76" fmla="*/ 1769 w 2374"/>
                <a:gd name="T77" fmla="*/ 659 h 2270"/>
                <a:gd name="T78" fmla="*/ 1321 w 2374"/>
                <a:gd name="T79" fmla="*/ 406 h 2270"/>
                <a:gd name="T80" fmla="*/ 1466 w 2374"/>
                <a:gd name="T81" fmla="*/ 286 h 2270"/>
                <a:gd name="T82" fmla="*/ 1026 w 2374"/>
                <a:gd name="T83" fmla="*/ 289 h 2270"/>
                <a:gd name="T84" fmla="*/ 1140 w 2374"/>
                <a:gd name="T85" fmla="*/ 448 h 2270"/>
                <a:gd name="T86" fmla="*/ 688 w 2374"/>
                <a:gd name="T87" fmla="*/ 624 h 2270"/>
                <a:gd name="T88" fmla="*/ 708 w 2374"/>
                <a:gd name="T89" fmla="*/ 320 h 2270"/>
                <a:gd name="T90" fmla="*/ 914 w 2374"/>
                <a:gd name="T91" fmla="*/ 284 h 2270"/>
                <a:gd name="T92" fmla="*/ 2261 w 2374"/>
                <a:gd name="T93" fmla="*/ 405 h 2270"/>
                <a:gd name="T94" fmla="*/ 2096 w 2374"/>
                <a:gd name="T95" fmla="*/ 535 h 2270"/>
                <a:gd name="T96" fmla="*/ 2007 w 2374"/>
                <a:gd name="T97" fmla="*/ 345 h 2270"/>
                <a:gd name="T98" fmla="*/ 1601 w 2374"/>
                <a:gd name="T99" fmla="*/ 13 h 2270"/>
                <a:gd name="T100" fmla="*/ 1643 w 2374"/>
                <a:gd name="T101" fmla="*/ 199 h 2270"/>
                <a:gd name="T102" fmla="*/ 1452 w 2374"/>
                <a:gd name="T103" fmla="*/ 199 h 2270"/>
                <a:gd name="T104" fmla="*/ 1493 w 2374"/>
                <a:gd name="T105" fmla="*/ 13 h 2270"/>
                <a:gd name="T106" fmla="*/ 1026 w 2374"/>
                <a:gd name="T107" fmla="*/ 69 h 2270"/>
                <a:gd name="T108" fmla="*/ 944 w 2374"/>
                <a:gd name="T109" fmla="*/ 241 h 2270"/>
                <a:gd name="T110" fmla="*/ 793 w 2374"/>
                <a:gd name="T111" fmla="*/ 123 h 2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74" h="2270">
                  <a:moveTo>
                    <a:pt x="2099" y="1291"/>
                  </a:moveTo>
                  <a:lnTo>
                    <a:pt x="2099" y="1654"/>
                  </a:lnTo>
                  <a:lnTo>
                    <a:pt x="2096" y="1667"/>
                  </a:lnTo>
                  <a:lnTo>
                    <a:pt x="2089" y="1678"/>
                  </a:lnTo>
                  <a:lnTo>
                    <a:pt x="2078" y="1684"/>
                  </a:lnTo>
                  <a:lnTo>
                    <a:pt x="2065" y="1688"/>
                  </a:lnTo>
                  <a:lnTo>
                    <a:pt x="1992" y="1688"/>
                  </a:lnTo>
                  <a:lnTo>
                    <a:pt x="1979" y="1684"/>
                  </a:lnTo>
                  <a:lnTo>
                    <a:pt x="1968" y="1678"/>
                  </a:lnTo>
                  <a:lnTo>
                    <a:pt x="1962" y="1667"/>
                  </a:lnTo>
                  <a:lnTo>
                    <a:pt x="1958" y="1654"/>
                  </a:lnTo>
                  <a:lnTo>
                    <a:pt x="1950" y="1292"/>
                  </a:lnTo>
                  <a:lnTo>
                    <a:pt x="2093" y="1292"/>
                  </a:lnTo>
                  <a:lnTo>
                    <a:pt x="2096" y="1292"/>
                  </a:lnTo>
                  <a:lnTo>
                    <a:pt x="2099" y="1291"/>
                  </a:lnTo>
                  <a:close/>
                  <a:moveTo>
                    <a:pt x="1360" y="1041"/>
                  </a:moveTo>
                  <a:lnTo>
                    <a:pt x="1387" y="1041"/>
                  </a:lnTo>
                  <a:lnTo>
                    <a:pt x="1413" y="1042"/>
                  </a:lnTo>
                  <a:lnTo>
                    <a:pt x="1442" y="1043"/>
                  </a:lnTo>
                  <a:lnTo>
                    <a:pt x="1476" y="1044"/>
                  </a:lnTo>
                  <a:lnTo>
                    <a:pt x="1513" y="1047"/>
                  </a:lnTo>
                  <a:lnTo>
                    <a:pt x="1558" y="1050"/>
                  </a:lnTo>
                  <a:lnTo>
                    <a:pt x="1582" y="1056"/>
                  </a:lnTo>
                  <a:lnTo>
                    <a:pt x="1604" y="1069"/>
                  </a:lnTo>
                  <a:lnTo>
                    <a:pt x="1622" y="1085"/>
                  </a:lnTo>
                  <a:lnTo>
                    <a:pt x="1634" y="1107"/>
                  </a:lnTo>
                  <a:lnTo>
                    <a:pt x="1640" y="1131"/>
                  </a:lnTo>
                  <a:lnTo>
                    <a:pt x="1644" y="1187"/>
                  </a:lnTo>
                  <a:lnTo>
                    <a:pt x="1648" y="1239"/>
                  </a:lnTo>
                  <a:lnTo>
                    <a:pt x="1649" y="1286"/>
                  </a:lnTo>
                  <a:lnTo>
                    <a:pt x="1650" y="1331"/>
                  </a:lnTo>
                  <a:lnTo>
                    <a:pt x="1650" y="1376"/>
                  </a:lnTo>
                  <a:lnTo>
                    <a:pt x="1648" y="1422"/>
                  </a:lnTo>
                  <a:lnTo>
                    <a:pt x="1645" y="1469"/>
                  </a:lnTo>
                  <a:lnTo>
                    <a:pt x="1642" y="1521"/>
                  </a:lnTo>
                  <a:lnTo>
                    <a:pt x="1637" y="1576"/>
                  </a:lnTo>
                  <a:lnTo>
                    <a:pt x="1632" y="1592"/>
                  </a:lnTo>
                  <a:lnTo>
                    <a:pt x="1623" y="1604"/>
                  </a:lnTo>
                  <a:lnTo>
                    <a:pt x="1611" y="1613"/>
                  </a:lnTo>
                  <a:lnTo>
                    <a:pt x="1596" y="1617"/>
                  </a:lnTo>
                  <a:lnTo>
                    <a:pt x="1587" y="1619"/>
                  </a:lnTo>
                  <a:lnTo>
                    <a:pt x="1584" y="1619"/>
                  </a:lnTo>
                  <a:lnTo>
                    <a:pt x="1582" y="1620"/>
                  </a:lnTo>
                  <a:lnTo>
                    <a:pt x="1580" y="1621"/>
                  </a:lnTo>
                  <a:lnTo>
                    <a:pt x="1573" y="1622"/>
                  </a:lnTo>
                  <a:lnTo>
                    <a:pt x="1557" y="2233"/>
                  </a:lnTo>
                  <a:lnTo>
                    <a:pt x="1555" y="2247"/>
                  </a:lnTo>
                  <a:lnTo>
                    <a:pt x="1546" y="2259"/>
                  </a:lnTo>
                  <a:lnTo>
                    <a:pt x="1534" y="2267"/>
                  </a:lnTo>
                  <a:lnTo>
                    <a:pt x="1520" y="2270"/>
                  </a:lnTo>
                  <a:lnTo>
                    <a:pt x="1440" y="2270"/>
                  </a:lnTo>
                  <a:lnTo>
                    <a:pt x="1425" y="2267"/>
                  </a:lnTo>
                  <a:lnTo>
                    <a:pt x="1413" y="2259"/>
                  </a:lnTo>
                  <a:lnTo>
                    <a:pt x="1405" y="2247"/>
                  </a:lnTo>
                  <a:lnTo>
                    <a:pt x="1402" y="2233"/>
                  </a:lnTo>
                  <a:lnTo>
                    <a:pt x="1402" y="1721"/>
                  </a:lnTo>
                  <a:lnTo>
                    <a:pt x="1344" y="1721"/>
                  </a:lnTo>
                  <a:lnTo>
                    <a:pt x="1344" y="2233"/>
                  </a:lnTo>
                  <a:lnTo>
                    <a:pt x="1341" y="2247"/>
                  </a:lnTo>
                  <a:lnTo>
                    <a:pt x="1333" y="2259"/>
                  </a:lnTo>
                  <a:lnTo>
                    <a:pt x="1321" y="2267"/>
                  </a:lnTo>
                  <a:lnTo>
                    <a:pt x="1307" y="2270"/>
                  </a:lnTo>
                  <a:lnTo>
                    <a:pt x="1226" y="2270"/>
                  </a:lnTo>
                  <a:lnTo>
                    <a:pt x="1211" y="2267"/>
                  </a:lnTo>
                  <a:lnTo>
                    <a:pt x="1200" y="2259"/>
                  </a:lnTo>
                  <a:lnTo>
                    <a:pt x="1192" y="2247"/>
                  </a:lnTo>
                  <a:lnTo>
                    <a:pt x="1189" y="2233"/>
                  </a:lnTo>
                  <a:lnTo>
                    <a:pt x="1174" y="1622"/>
                  </a:lnTo>
                  <a:lnTo>
                    <a:pt x="1165" y="1621"/>
                  </a:lnTo>
                  <a:lnTo>
                    <a:pt x="1163" y="1620"/>
                  </a:lnTo>
                  <a:lnTo>
                    <a:pt x="1162" y="1619"/>
                  </a:lnTo>
                  <a:lnTo>
                    <a:pt x="1159" y="1619"/>
                  </a:lnTo>
                  <a:lnTo>
                    <a:pt x="1150" y="1617"/>
                  </a:lnTo>
                  <a:lnTo>
                    <a:pt x="1135" y="1613"/>
                  </a:lnTo>
                  <a:lnTo>
                    <a:pt x="1123" y="1604"/>
                  </a:lnTo>
                  <a:lnTo>
                    <a:pt x="1113" y="1592"/>
                  </a:lnTo>
                  <a:lnTo>
                    <a:pt x="1110" y="1576"/>
                  </a:lnTo>
                  <a:lnTo>
                    <a:pt x="1105" y="1521"/>
                  </a:lnTo>
                  <a:lnTo>
                    <a:pt x="1100" y="1469"/>
                  </a:lnTo>
                  <a:lnTo>
                    <a:pt x="1098" y="1422"/>
                  </a:lnTo>
                  <a:lnTo>
                    <a:pt x="1096" y="1376"/>
                  </a:lnTo>
                  <a:lnTo>
                    <a:pt x="1096" y="1331"/>
                  </a:lnTo>
                  <a:lnTo>
                    <a:pt x="1098" y="1286"/>
                  </a:lnTo>
                  <a:lnTo>
                    <a:pt x="1099" y="1239"/>
                  </a:lnTo>
                  <a:lnTo>
                    <a:pt x="1102" y="1187"/>
                  </a:lnTo>
                  <a:lnTo>
                    <a:pt x="1106" y="1131"/>
                  </a:lnTo>
                  <a:lnTo>
                    <a:pt x="1112" y="1107"/>
                  </a:lnTo>
                  <a:lnTo>
                    <a:pt x="1124" y="1085"/>
                  </a:lnTo>
                  <a:lnTo>
                    <a:pt x="1142" y="1069"/>
                  </a:lnTo>
                  <a:lnTo>
                    <a:pt x="1163" y="1056"/>
                  </a:lnTo>
                  <a:lnTo>
                    <a:pt x="1187" y="1050"/>
                  </a:lnTo>
                  <a:lnTo>
                    <a:pt x="1232" y="1047"/>
                  </a:lnTo>
                  <a:lnTo>
                    <a:pt x="1270" y="1044"/>
                  </a:lnTo>
                  <a:lnTo>
                    <a:pt x="1303" y="1043"/>
                  </a:lnTo>
                  <a:lnTo>
                    <a:pt x="1332" y="1042"/>
                  </a:lnTo>
                  <a:lnTo>
                    <a:pt x="1360" y="1041"/>
                  </a:lnTo>
                  <a:close/>
                  <a:moveTo>
                    <a:pt x="254" y="729"/>
                  </a:moveTo>
                  <a:lnTo>
                    <a:pt x="280" y="729"/>
                  </a:lnTo>
                  <a:lnTo>
                    <a:pt x="306" y="729"/>
                  </a:lnTo>
                  <a:lnTo>
                    <a:pt x="335" y="730"/>
                  </a:lnTo>
                  <a:lnTo>
                    <a:pt x="366" y="732"/>
                  </a:lnTo>
                  <a:lnTo>
                    <a:pt x="402" y="735"/>
                  </a:lnTo>
                  <a:lnTo>
                    <a:pt x="446" y="737"/>
                  </a:lnTo>
                  <a:lnTo>
                    <a:pt x="469" y="742"/>
                  </a:lnTo>
                  <a:lnTo>
                    <a:pt x="489" y="754"/>
                  </a:lnTo>
                  <a:lnTo>
                    <a:pt x="506" y="771"/>
                  </a:lnTo>
                  <a:lnTo>
                    <a:pt x="518" y="792"/>
                  </a:lnTo>
                  <a:lnTo>
                    <a:pt x="524" y="815"/>
                  </a:lnTo>
                  <a:lnTo>
                    <a:pt x="527" y="851"/>
                  </a:lnTo>
                  <a:lnTo>
                    <a:pt x="529" y="884"/>
                  </a:lnTo>
                  <a:lnTo>
                    <a:pt x="308" y="1177"/>
                  </a:lnTo>
                  <a:lnTo>
                    <a:pt x="298" y="1194"/>
                  </a:lnTo>
                  <a:lnTo>
                    <a:pt x="295" y="1214"/>
                  </a:lnTo>
                  <a:lnTo>
                    <a:pt x="295" y="1233"/>
                  </a:lnTo>
                  <a:lnTo>
                    <a:pt x="302" y="1252"/>
                  </a:lnTo>
                  <a:lnTo>
                    <a:pt x="313" y="1269"/>
                  </a:lnTo>
                  <a:lnTo>
                    <a:pt x="327" y="1281"/>
                  </a:lnTo>
                  <a:lnTo>
                    <a:pt x="345" y="1290"/>
                  </a:lnTo>
                  <a:lnTo>
                    <a:pt x="366" y="1292"/>
                  </a:lnTo>
                  <a:lnTo>
                    <a:pt x="459" y="1292"/>
                  </a:lnTo>
                  <a:lnTo>
                    <a:pt x="445" y="1876"/>
                  </a:lnTo>
                  <a:lnTo>
                    <a:pt x="441" y="1891"/>
                  </a:lnTo>
                  <a:lnTo>
                    <a:pt x="434" y="1902"/>
                  </a:lnTo>
                  <a:lnTo>
                    <a:pt x="423" y="1910"/>
                  </a:lnTo>
                  <a:lnTo>
                    <a:pt x="408" y="1912"/>
                  </a:lnTo>
                  <a:lnTo>
                    <a:pt x="331" y="1912"/>
                  </a:lnTo>
                  <a:lnTo>
                    <a:pt x="316" y="1910"/>
                  </a:lnTo>
                  <a:lnTo>
                    <a:pt x="306" y="1902"/>
                  </a:lnTo>
                  <a:lnTo>
                    <a:pt x="298" y="1891"/>
                  </a:lnTo>
                  <a:lnTo>
                    <a:pt x="295" y="1876"/>
                  </a:lnTo>
                  <a:lnTo>
                    <a:pt x="295" y="1384"/>
                  </a:lnTo>
                  <a:lnTo>
                    <a:pt x="239" y="1384"/>
                  </a:lnTo>
                  <a:lnTo>
                    <a:pt x="239" y="1876"/>
                  </a:lnTo>
                  <a:lnTo>
                    <a:pt x="235" y="1891"/>
                  </a:lnTo>
                  <a:lnTo>
                    <a:pt x="228" y="1902"/>
                  </a:lnTo>
                  <a:lnTo>
                    <a:pt x="217" y="1910"/>
                  </a:lnTo>
                  <a:lnTo>
                    <a:pt x="203" y="1912"/>
                  </a:lnTo>
                  <a:lnTo>
                    <a:pt x="125" y="1912"/>
                  </a:lnTo>
                  <a:lnTo>
                    <a:pt x="111" y="1910"/>
                  </a:lnTo>
                  <a:lnTo>
                    <a:pt x="100" y="1902"/>
                  </a:lnTo>
                  <a:lnTo>
                    <a:pt x="93" y="1891"/>
                  </a:lnTo>
                  <a:lnTo>
                    <a:pt x="89" y="1876"/>
                  </a:lnTo>
                  <a:lnTo>
                    <a:pt x="75" y="1289"/>
                  </a:lnTo>
                  <a:lnTo>
                    <a:pt x="67" y="1287"/>
                  </a:lnTo>
                  <a:lnTo>
                    <a:pt x="65" y="1286"/>
                  </a:lnTo>
                  <a:lnTo>
                    <a:pt x="64" y="1285"/>
                  </a:lnTo>
                  <a:lnTo>
                    <a:pt x="60" y="1285"/>
                  </a:lnTo>
                  <a:lnTo>
                    <a:pt x="52" y="1284"/>
                  </a:lnTo>
                  <a:lnTo>
                    <a:pt x="38" y="1280"/>
                  </a:lnTo>
                  <a:lnTo>
                    <a:pt x="25" y="1270"/>
                  </a:lnTo>
                  <a:lnTo>
                    <a:pt x="17" y="1258"/>
                  </a:lnTo>
                  <a:lnTo>
                    <a:pt x="13" y="1245"/>
                  </a:lnTo>
                  <a:lnTo>
                    <a:pt x="7" y="1183"/>
                  </a:lnTo>
                  <a:lnTo>
                    <a:pt x="3" y="1129"/>
                  </a:lnTo>
                  <a:lnTo>
                    <a:pt x="1" y="1078"/>
                  </a:lnTo>
                  <a:lnTo>
                    <a:pt x="0" y="1030"/>
                  </a:lnTo>
                  <a:lnTo>
                    <a:pt x="1" y="981"/>
                  </a:lnTo>
                  <a:lnTo>
                    <a:pt x="2" y="931"/>
                  </a:lnTo>
                  <a:lnTo>
                    <a:pt x="6" y="875"/>
                  </a:lnTo>
                  <a:lnTo>
                    <a:pt x="9" y="815"/>
                  </a:lnTo>
                  <a:lnTo>
                    <a:pt x="15" y="792"/>
                  </a:lnTo>
                  <a:lnTo>
                    <a:pt x="27" y="771"/>
                  </a:lnTo>
                  <a:lnTo>
                    <a:pt x="44" y="754"/>
                  </a:lnTo>
                  <a:lnTo>
                    <a:pt x="65" y="742"/>
                  </a:lnTo>
                  <a:lnTo>
                    <a:pt x="88" y="737"/>
                  </a:lnTo>
                  <a:lnTo>
                    <a:pt x="131" y="735"/>
                  </a:lnTo>
                  <a:lnTo>
                    <a:pt x="168" y="732"/>
                  </a:lnTo>
                  <a:lnTo>
                    <a:pt x="199" y="730"/>
                  </a:lnTo>
                  <a:lnTo>
                    <a:pt x="228" y="729"/>
                  </a:lnTo>
                  <a:lnTo>
                    <a:pt x="254" y="729"/>
                  </a:lnTo>
                  <a:close/>
                  <a:moveTo>
                    <a:pt x="1376" y="697"/>
                  </a:moveTo>
                  <a:lnTo>
                    <a:pt x="1406" y="700"/>
                  </a:lnTo>
                  <a:lnTo>
                    <a:pt x="1434" y="709"/>
                  </a:lnTo>
                  <a:lnTo>
                    <a:pt x="1459" y="723"/>
                  </a:lnTo>
                  <a:lnTo>
                    <a:pt x="1481" y="741"/>
                  </a:lnTo>
                  <a:lnTo>
                    <a:pt x="1499" y="763"/>
                  </a:lnTo>
                  <a:lnTo>
                    <a:pt x="1512" y="788"/>
                  </a:lnTo>
                  <a:lnTo>
                    <a:pt x="1521" y="816"/>
                  </a:lnTo>
                  <a:lnTo>
                    <a:pt x="1524" y="846"/>
                  </a:lnTo>
                  <a:lnTo>
                    <a:pt x="1521" y="876"/>
                  </a:lnTo>
                  <a:lnTo>
                    <a:pt x="1512" y="904"/>
                  </a:lnTo>
                  <a:lnTo>
                    <a:pt x="1499" y="929"/>
                  </a:lnTo>
                  <a:lnTo>
                    <a:pt x="1481" y="951"/>
                  </a:lnTo>
                  <a:lnTo>
                    <a:pt x="1459" y="969"/>
                  </a:lnTo>
                  <a:lnTo>
                    <a:pt x="1434" y="983"/>
                  </a:lnTo>
                  <a:lnTo>
                    <a:pt x="1406" y="991"/>
                  </a:lnTo>
                  <a:lnTo>
                    <a:pt x="1376" y="995"/>
                  </a:lnTo>
                  <a:lnTo>
                    <a:pt x="1345" y="991"/>
                  </a:lnTo>
                  <a:lnTo>
                    <a:pt x="1318" y="983"/>
                  </a:lnTo>
                  <a:lnTo>
                    <a:pt x="1292" y="969"/>
                  </a:lnTo>
                  <a:lnTo>
                    <a:pt x="1270" y="951"/>
                  </a:lnTo>
                  <a:lnTo>
                    <a:pt x="1252" y="929"/>
                  </a:lnTo>
                  <a:lnTo>
                    <a:pt x="1239" y="904"/>
                  </a:lnTo>
                  <a:lnTo>
                    <a:pt x="1229" y="876"/>
                  </a:lnTo>
                  <a:lnTo>
                    <a:pt x="1227" y="846"/>
                  </a:lnTo>
                  <a:lnTo>
                    <a:pt x="1229" y="816"/>
                  </a:lnTo>
                  <a:lnTo>
                    <a:pt x="1239" y="788"/>
                  </a:lnTo>
                  <a:lnTo>
                    <a:pt x="1252" y="763"/>
                  </a:lnTo>
                  <a:lnTo>
                    <a:pt x="1270" y="741"/>
                  </a:lnTo>
                  <a:lnTo>
                    <a:pt x="1292" y="723"/>
                  </a:lnTo>
                  <a:lnTo>
                    <a:pt x="1318" y="709"/>
                  </a:lnTo>
                  <a:lnTo>
                    <a:pt x="1345" y="700"/>
                  </a:lnTo>
                  <a:lnTo>
                    <a:pt x="1376" y="697"/>
                  </a:lnTo>
                  <a:close/>
                  <a:moveTo>
                    <a:pt x="2124" y="580"/>
                  </a:moveTo>
                  <a:lnTo>
                    <a:pt x="2151" y="581"/>
                  </a:lnTo>
                  <a:lnTo>
                    <a:pt x="2180" y="581"/>
                  </a:lnTo>
                  <a:lnTo>
                    <a:pt x="2211" y="584"/>
                  </a:lnTo>
                  <a:lnTo>
                    <a:pt x="2247" y="586"/>
                  </a:lnTo>
                  <a:lnTo>
                    <a:pt x="2292" y="588"/>
                  </a:lnTo>
                  <a:lnTo>
                    <a:pt x="2314" y="593"/>
                  </a:lnTo>
                  <a:lnTo>
                    <a:pt x="2333" y="605"/>
                  </a:lnTo>
                  <a:lnTo>
                    <a:pt x="2349" y="621"/>
                  </a:lnTo>
                  <a:lnTo>
                    <a:pt x="2360" y="640"/>
                  </a:lnTo>
                  <a:lnTo>
                    <a:pt x="2365" y="661"/>
                  </a:lnTo>
                  <a:lnTo>
                    <a:pt x="2369" y="718"/>
                  </a:lnTo>
                  <a:lnTo>
                    <a:pt x="2372" y="770"/>
                  </a:lnTo>
                  <a:lnTo>
                    <a:pt x="2373" y="817"/>
                  </a:lnTo>
                  <a:lnTo>
                    <a:pt x="2374" y="862"/>
                  </a:lnTo>
                  <a:lnTo>
                    <a:pt x="2373" y="908"/>
                  </a:lnTo>
                  <a:lnTo>
                    <a:pt x="2371" y="955"/>
                  </a:lnTo>
                  <a:lnTo>
                    <a:pt x="2367" y="1006"/>
                  </a:lnTo>
                  <a:lnTo>
                    <a:pt x="2362" y="1062"/>
                  </a:lnTo>
                  <a:lnTo>
                    <a:pt x="2359" y="1076"/>
                  </a:lnTo>
                  <a:lnTo>
                    <a:pt x="2350" y="1088"/>
                  </a:lnTo>
                  <a:lnTo>
                    <a:pt x="2339" y="1095"/>
                  </a:lnTo>
                  <a:lnTo>
                    <a:pt x="2325" y="1099"/>
                  </a:lnTo>
                  <a:lnTo>
                    <a:pt x="2318" y="1100"/>
                  </a:lnTo>
                  <a:lnTo>
                    <a:pt x="2315" y="1101"/>
                  </a:lnTo>
                  <a:lnTo>
                    <a:pt x="2314" y="1102"/>
                  </a:lnTo>
                  <a:lnTo>
                    <a:pt x="2311" y="1102"/>
                  </a:lnTo>
                  <a:lnTo>
                    <a:pt x="2304" y="1104"/>
                  </a:lnTo>
                  <a:lnTo>
                    <a:pt x="2290" y="1654"/>
                  </a:lnTo>
                  <a:lnTo>
                    <a:pt x="2287" y="1667"/>
                  </a:lnTo>
                  <a:lnTo>
                    <a:pt x="2280" y="1678"/>
                  </a:lnTo>
                  <a:lnTo>
                    <a:pt x="2270" y="1684"/>
                  </a:lnTo>
                  <a:lnTo>
                    <a:pt x="2257" y="1688"/>
                  </a:lnTo>
                  <a:lnTo>
                    <a:pt x="2185" y="1688"/>
                  </a:lnTo>
                  <a:lnTo>
                    <a:pt x="2171" y="1684"/>
                  </a:lnTo>
                  <a:lnTo>
                    <a:pt x="2160" y="1678"/>
                  </a:lnTo>
                  <a:lnTo>
                    <a:pt x="2153" y="1667"/>
                  </a:lnTo>
                  <a:lnTo>
                    <a:pt x="2151" y="1654"/>
                  </a:lnTo>
                  <a:lnTo>
                    <a:pt x="2151" y="1262"/>
                  </a:lnTo>
                  <a:lnTo>
                    <a:pt x="2154" y="1257"/>
                  </a:lnTo>
                  <a:lnTo>
                    <a:pt x="2157" y="1252"/>
                  </a:lnTo>
                  <a:lnTo>
                    <a:pt x="2164" y="1234"/>
                  </a:lnTo>
                  <a:lnTo>
                    <a:pt x="2165" y="1215"/>
                  </a:lnTo>
                  <a:lnTo>
                    <a:pt x="2160" y="1195"/>
                  </a:lnTo>
                  <a:lnTo>
                    <a:pt x="2151" y="1177"/>
                  </a:lnTo>
                  <a:lnTo>
                    <a:pt x="1876" y="805"/>
                  </a:lnTo>
                  <a:lnTo>
                    <a:pt x="1877" y="760"/>
                  </a:lnTo>
                  <a:lnTo>
                    <a:pt x="1880" y="713"/>
                  </a:lnTo>
                  <a:lnTo>
                    <a:pt x="1885" y="661"/>
                  </a:lnTo>
                  <a:lnTo>
                    <a:pt x="1889" y="640"/>
                  </a:lnTo>
                  <a:lnTo>
                    <a:pt x="1900" y="621"/>
                  </a:lnTo>
                  <a:lnTo>
                    <a:pt x="1916" y="605"/>
                  </a:lnTo>
                  <a:lnTo>
                    <a:pt x="1935" y="593"/>
                  </a:lnTo>
                  <a:lnTo>
                    <a:pt x="1957" y="588"/>
                  </a:lnTo>
                  <a:lnTo>
                    <a:pt x="2001" y="586"/>
                  </a:lnTo>
                  <a:lnTo>
                    <a:pt x="2038" y="584"/>
                  </a:lnTo>
                  <a:lnTo>
                    <a:pt x="2070" y="581"/>
                  </a:lnTo>
                  <a:lnTo>
                    <a:pt x="2099" y="581"/>
                  </a:lnTo>
                  <a:lnTo>
                    <a:pt x="2124" y="580"/>
                  </a:lnTo>
                  <a:close/>
                  <a:moveTo>
                    <a:pt x="269" y="397"/>
                  </a:moveTo>
                  <a:lnTo>
                    <a:pt x="298" y="400"/>
                  </a:lnTo>
                  <a:lnTo>
                    <a:pt x="325" y="408"/>
                  </a:lnTo>
                  <a:lnTo>
                    <a:pt x="349" y="422"/>
                  </a:lnTo>
                  <a:lnTo>
                    <a:pt x="371" y="439"/>
                  </a:lnTo>
                  <a:lnTo>
                    <a:pt x="388" y="460"/>
                  </a:lnTo>
                  <a:lnTo>
                    <a:pt x="401" y="485"/>
                  </a:lnTo>
                  <a:lnTo>
                    <a:pt x="410" y="511"/>
                  </a:lnTo>
                  <a:lnTo>
                    <a:pt x="412" y="540"/>
                  </a:lnTo>
                  <a:lnTo>
                    <a:pt x="408" y="573"/>
                  </a:lnTo>
                  <a:lnTo>
                    <a:pt x="397" y="603"/>
                  </a:lnTo>
                  <a:lnTo>
                    <a:pt x="381" y="630"/>
                  </a:lnTo>
                  <a:lnTo>
                    <a:pt x="359" y="651"/>
                  </a:lnTo>
                  <a:lnTo>
                    <a:pt x="332" y="668"/>
                  </a:lnTo>
                  <a:lnTo>
                    <a:pt x="302" y="679"/>
                  </a:lnTo>
                  <a:lnTo>
                    <a:pt x="269" y="684"/>
                  </a:lnTo>
                  <a:lnTo>
                    <a:pt x="240" y="680"/>
                  </a:lnTo>
                  <a:lnTo>
                    <a:pt x="214" y="672"/>
                  </a:lnTo>
                  <a:lnTo>
                    <a:pt x="190" y="659"/>
                  </a:lnTo>
                  <a:lnTo>
                    <a:pt x="168" y="642"/>
                  </a:lnTo>
                  <a:lnTo>
                    <a:pt x="151" y="620"/>
                  </a:lnTo>
                  <a:lnTo>
                    <a:pt x="138" y="596"/>
                  </a:lnTo>
                  <a:lnTo>
                    <a:pt x="129" y="569"/>
                  </a:lnTo>
                  <a:lnTo>
                    <a:pt x="127" y="540"/>
                  </a:lnTo>
                  <a:lnTo>
                    <a:pt x="129" y="511"/>
                  </a:lnTo>
                  <a:lnTo>
                    <a:pt x="138" y="485"/>
                  </a:lnTo>
                  <a:lnTo>
                    <a:pt x="151" y="460"/>
                  </a:lnTo>
                  <a:lnTo>
                    <a:pt x="168" y="439"/>
                  </a:lnTo>
                  <a:lnTo>
                    <a:pt x="190" y="422"/>
                  </a:lnTo>
                  <a:lnTo>
                    <a:pt x="214" y="408"/>
                  </a:lnTo>
                  <a:lnTo>
                    <a:pt x="240" y="400"/>
                  </a:lnTo>
                  <a:lnTo>
                    <a:pt x="269" y="397"/>
                  </a:lnTo>
                  <a:close/>
                  <a:moveTo>
                    <a:pt x="1545" y="284"/>
                  </a:moveTo>
                  <a:lnTo>
                    <a:pt x="1569" y="284"/>
                  </a:lnTo>
                  <a:lnTo>
                    <a:pt x="1594" y="285"/>
                  </a:lnTo>
                  <a:lnTo>
                    <a:pt x="1623" y="286"/>
                  </a:lnTo>
                  <a:lnTo>
                    <a:pt x="1657" y="289"/>
                  </a:lnTo>
                  <a:lnTo>
                    <a:pt x="1698" y="291"/>
                  </a:lnTo>
                  <a:lnTo>
                    <a:pt x="1718" y="296"/>
                  </a:lnTo>
                  <a:lnTo>
                    <a:pt x="1736" y="306"/>
                  </a:lnTo>
                  <a:lnTo>
                    <a:pt x="1750" y="320"/>
                  </a:lnTo>
                  <a:lnTo>
                    <a:pt x="1760" y="338"/>
                  </a:lnTo>
                  <a:lnTo>
                    <a:pt x="1765" y="358"/>
                  </a:lnTo>
                  <a:lnTo>
                    <a:pt x="1769" y="407"/>
                  </a:lnTo>
                  <a:lnTo>
                    <a:pt x="1771" y="453"/>
                  </a:lnTo>
                  <a:lnTo>
                    <a:pt x="1773" y="494"/>
                  </a:lnTo>
                  <a:lnTo>
                    <a:pt x="1773" y="534"/>
                  </a:lnTo>
                  <a:lnTo>
                    <a:pt x="1772" y="574"/>
                  </a:lnTo>
                  <a:lnTo>
                    <a:pt x="1771" y="615"/>
                  </a:lnTo>
                  <a:lnTo>
                    <a:pt x="1769" y="659"/>
                  </a:lnTo>
                  <a:lnTo>
                    <a:pt x="1665" y="518"/>
                  </a:lnTo>
                  <a:lnTo>
                    <a:pt x="1654" y="506"/>
                  </a:lnTo>
                  <a:lnTo>
                    <a:pt x="1639" y="497"/>
                  </a:lnTo>
                  <a:lnTo>
                    <a:pt x="1623" y="491"/>
                  </a:lnTo>
                  <a:lnTo>
                    <a:pt x="1608" y="489"/>
                  </a:lnTo>
                  <a:lnTo>
                    <a:pt x="1318" y="489"/>
                  </a:lnTo>
                  <a:lnTo>
                    <a:pt x="1319" y="448"/>
                  </a:lnTo>
                  <a:lnTo>
                    <a:pt x="1321" y="406"/>
                  </a:lnTo>
                  <a:lnTo>
                    <a:pt x="1325" y="358"/>
                  </a:lnTo>
                  <a:lnTo>
                    <a:pt x="1330" y="338"/>
                  </a:lnTo>
                  <a:lnTo>
                    <a:pt x="1339" y="320"/>
                  </a:lnTo>
                  <a:lnTo>
                    <a:pt x="1354" y="306"/>
                  </a:lnTo>
                  <a:lnTo>
                    <a:pt x="1372" y="296"/>
                  </a:lnTo>
                  <a:lnTo>
                    <a:pt x="1391" y="291"/>
                  </a:lnTo>
                  <a:lnTo>
                    <a:pt x="1432" y="289"/>
                  </a:lnTo>
                  <a:lnTo>
                    <a:pt x="1466" y="286"/>
                  </a:lnTo>
                  <a:lnTo>
                    <a:pt x="1495" y="285"/>
                  </a:lnTo>
                  <a:lnTo>
                    <a:pt x="1521" y="284"/>
                  </a:lnTo>
                  <a:lnTo>
                    <a:pt x="1545" y="284"/>
                  </a:lnTo>
                  <a:close/>
                  <a:moveTo>
                    <a:pt x="914" y="284"/>
                  </a:moveTo>
                  <a:lnTo>
                    <a:pt x="938" y="284"/>
                  </a:lnTo>
                  <a:lnTo>
                    <a:pt x="963" y="285"/>
                  </a:lnTo>
                  <a:lnTo>
                    <a:pt x="992" y="286"/>
                  </a:lnTo>
                  <a:lnTo>
                    <a:pt x="1026" y="289"/>
                  </a:lnTo>
                  <a:lnTo>
                    <a:pt x="1067" y="291"/>
                  </a:lnTo>
                  <a:lnTo>
                    <a:pt x="1087" y="296"/>
                  </a:lnTo>
                  <a:lnTo>
                    <a:pt x="1105" y="306"/>
                  </a:lnTo>
                  <a:lnTo>
                    <a:pt x="1119" y="320"/>
                  </a:lnTo>
                  <a:lnTo>
                    <a:pt x="1129" y="338"/>
                  </a:lnTo>
                  <a:lnTo>
                    <a:pt x="1134" y="358"/>
                  </a:lnTo>
                  <a:lnTo>
                    <a:pt x="1137" y="406"/>
                  </a:lnTo>
                  <a:lnTo>
                    <a:pt x="1140" y="448"/>
                  </a:lnTo>
                  <a:lnTo>
                    <a:pt x="1141" y="489"/>
                  </a:lnTo>
                  <a:lnTo>
                    <a:pt x="863" y="489"/>
                  </a:lnTo>
                  <a:lnTo>
                    <a:pt x="846" y="491"/>
                  </a:lnTo>
                  <a:lnTo>
                    <a:pt x="830" y="497"/>
                  </a:lnTo>
                  <a:lnTo>
                    <a:pt x="817" y="505"/>
                  </a:lnTo>
                  <a:lnTo>
                    <a:pt x="805" y="517"/>
                  </a:lnTo>
                  <a:lnTo>
                    <a:pt x="691" y="668"/>
                  </a:lnTo>
                  <a:lnTo>
                    <a:pt x="688" y="624"/>
                  </a:lnTo>
                  <a:lnTo>
                    <a:pt x="686" y="580"/>
                  </a:lnTo>
                  <a:lnTo>
                    <a:pt x="685" y="539"/>
                  </a:lnTo>
                  <a:lnTo>
                    <a:pt x="685" y="498"/>
                  </a:lnTo>
                  <a:lnTo>
                    <a:pt x="688" y="455"/>
                  </a:lnTo>
                  <a:lnTo>
                    <a:pt x="690" y="410"/>
                  </a:lnTo>
                  <a:lnTo>
                    <a:pt x="694" y="358"/>
                  </a:lnTo>
                  <a:lnTo>
                    <a:pt x="699" y="338"/>
                  </a:lnTo>
                  <a:lnTo>
                    <a:pt x="708" y="320"/>
                  </a:lnTo>
                  <a:lnTo>
                    <a:pt x="723" y="306"/>
                  </a:lnTo>
                  <a:lnTo>
                    <a:pt x="741" y="296"/>
                  </a:lnTo>
                  <a:lnTo>
                    <a:pt x="760" y="291"/>
                  </a:lnTo>
                  <a:lnTo>
                    <a:pt x="801" y="289"/>
                  </a:lnTo>
                  <a:lnTo>
                    <a:pt x="835" y="286"/>
                  </a:lnTo>
                  <a:lnTo>
                    <a:pt x="864" y="285"/>
                  </a:lnTo>
                  <a:lnTo>
                    <a:pt x="890" y="284"/>
                  </a:lnTo>
                  <a:lnTo>
                    <a:pt x="914" y="284"/>
                  </a:lnTo>
                  <a:close/>
                  <a:moveTo>
                    <a:pt x="2126" y="271"/>
                  </a:moveTo>
                  <a:lnTo>
                    <a:pt x="2158" y="274"/>
                  </a:lnTo>
                  <a:lnTo>
                    <a:pt x="2186" y="285"/>
                  </a:lnTo>
                  <a:lnTo>
                    <a:pt x="2210" y="301"/>
                  </a:lnTo>
                  <a:lnTo>
                    <a:pt x="2232" y="321"/>
                  </a:lnTo>
                  <a:lnTo>
                    <a:pt x="2247" y="345"/>
                  </a:lnTo>
                  <a:lnTo>
                    <a:pt x="2257" y="374"/>
                  </a:lnTo>
                  <a:lnTo>
                    <a:pt x="2261" y="405"/>
                  </a:lnTo>
                  <a:lnTo>
                    <a:pt x="2257" y="435"/>
                  </a:lnTo>
                  <a:lnTo>
                    <a:pt x="2247" y="464"/>
                  </a:lnTo>
                  <a:lnTo>
                    <a:pt x="2232" y="488"/>
                  </a:lnTo>
                  <a:lnTo>
                    <a:pt x="2210" y="509"/>
                  </a:lnTo>
                  <a:lnTo>
                    <a:pt x="2186" y="524"/>
                  </a:lnTo>
                  <a:lnTo>
                    <a:pt x="2158" y="535"/>
                  </a:lnTo>
                  <a:lnTo>
                    <a:pt x="2126" y="539"/>
                  </a:lnTo>
                  <a:lnTo>
                    <a:pt x="2096" y="535"/>
                  </a:lnTo>
                  <a:lnTo>
                    <a:pt x="2068" y="524"/>
                  </a:lnTo>
                  <a:lnTo>
                    <a:pt x="2043" y="509"/>
                  </a:lnTo>
                  <a:lnTo>
                    <a:pt x="2022" y="488"/>
                  </a:lnTo>
                  <a:lnTo>
                    <a:pt x="2007" y="464"/>
                  </a:lnTo>
                  <a:lnTo>
                    <a:pt x="1996" y="435"/>
                  </a:lnTo>
                  <a:lnTo>
                    <a:pt x="1993" y="405"/>
                  </a:lnTo>
                  <a:lnTo>
                    <a:pt x="1996" y="374"/>
                  </a:lnTo>
                  <a:lnTo>
                    <a:pt x="2007" y="345"/>
                  </a:lnTo>
                  <a:lnTo>
                    <a:pt x="2022" y="321"/>
                  </a:lnTo>
                  <a:lnTo>
                    <a:pt x="2043" y="301"/>
                  </a:lnTo>
                  <a:lnTo>
                    <a:pt x="2068" y="285"/>
                  </a:lnTo>
                  <a:lnTo>
                    <a:pt x="2096" y="274"/>
                  </a:lnTo>
                  <a:lnTo>
                    <a:pt x="2126" y="271"/>
                  </a:lnTo>
                  <a:close/>
                  <a:moveTo>
                    <a:pt x="1547" y="0"/>
                  </a:moveTo>
                  <a:lnTo>
                    <a:pt x="1575" y="3"/>
                  </a:lnTo>
                  <a:lnTo>
                    <a:pt x="1601" y="13"/>
                  </a:lnTo>
                  <a:lnTo>
                    <a:pt x="1623" y="27"/>
                  </a:lnTo>
                  <a:lnTo>
                    <a:pt x="1643" y="46"/>
                  </a:lnTo>
                  <a:lnTo>
                    <a:pt x="1657" y="69"/>
                  </a:lnTo>
                  <a:lnTo>
                    <a:pt x="1667" y="94"/>
                  </a:lnTo>
                  <a:lnTo>
                    <a:pt x="1669" y="123"/>
                  </a:lnTo>
                  <a:lnTo>
                    <a:pt x="1667" y="151"/>
                  </a:lnTo>
                  <a:lnTo>
                    <a:pt x="1657" y="176"/>
                  </a:lnTo>
                  <a:lnTo>
                    <a:pt x="1643" y="199"/>
                  </a:lnTo>
                  <a:lnTo>
                    <a:pt x="1623" y="219"/>
                  </a:lnTo>
                  <a:lnTo>
                    <a:pt x="1601" y="233"/>
                  </a:lnTo>
                  <a:lnTo>
                    <a:pt x="1575" y="241"/>
                  </a:lnTo>
                  <a:lnTo>
                    <a:pt x="1547" y="245"/>
                  </a:lnTo>
                  <a:lnTo>
                    <a:pt x="1520" y="241"/>
                  </a:lnTo>
                  <a:lnTo>
                    <a:pt x="1493" y="233"/>
                  </a:lnTo>
                  <a:lnTo>
                    <a:pt x="1470" y="219"/>
                  </a:lnTo>
                  <a:lnTo>
                    <a:pt x="1452" y="199"/>
                  </a:lnTo>
                  <a:lnTo>
                    <a:pt x="1437" y="176"/>
                  </a:lnTo>
                  <a:lnTo>
                    <a:pt x="1428" y="151"/>
                  </a:lnTo>
                  <a:lnTo>
                    <a:pt x="1424" y="123"/>
                  </a:lnTo>
                  <a:lnTo>
                    <a:pt x="1428" y="94"/>
                  </a:lnTo>
                  <a:lnTo>
                    <a:pt x="1437" y="69"/>
                  </a:lnTo>
                  <a:lnTo>
                    <a:pt x="1452" y="46"/>
                  </a:lnTo>
                  <a:lnTo>
                    <a:pt x="1470" y="27"/>
                  </a:lnTo>
                  <a:lnTo>
                    <a:pt x="1493" y="13"/>
                  </a:lnTo>
                  <a:lnTo>
                    <a:pt x="1520" y="3"/>
                  </a:lnTo>
                  <a:lnTo>
                    <a:pt x="1547" y="0"/>
                  </a:lnTo>
                  <a:close/>
                  <a:moveTo>
                    <a:pt x="916" y="0"/>
                  </a:moveTo>
                  <a:lnTo>
                    <a:pt x="944" y="3"/>
                  </a:lnTo>
                  <a:lnTo>
                    <a:pt x="969" y="13"/>
                  </a:lnTo>
                  <a:lnTo>
                    <a:pt x="992" y="27"/>
                  </a:lnTo>
                  <a:lnTo>
                    <a:pt x="1012" y="46"/>
                  </a:lnTo>
                  <a:lnTo>
                    <a:pt x="1026" y="69"/>
                  </a:lnTo>
                  <a:lnTo>
                    <a:pt x="1035" y="94"/>
                  </a:lnTo>
                  <a:lnTo>
                    <a:pt x="1038" y="123"/>
                  </a:lnTo>
                  <a:lnTo>
                    <a:pt x="1035" y="151"/>
                  </a:lnTo>
                  <a:lnTo>
                    <a:pt x="1026" y="176"/>
                  </a:lnTo>
                  <a:lnTo>
                    <a:pt x="1012" y="199"/>
                  </a:lnTo>
                  <a:lnTo>
                    <a:pt x="992" y="219"/>
                  </a:lnTo>
                  <a:lnTo>
                    <a:pt x="969" y="233"/>
                  </a:lnTo>
                  <a:lnTo>
                    <a:pt x="944" y="241"/>
                  </a:lnTo>
                  <a:lnTo>
                    <a:pt x="916" y="245"/>
                  </a:lnTo>
                  <a:lnTo>
                    <a:pt x="887" y="241"/>
                  </a:lnTo>
                  <a:lnTo>
                    <a:pt x="862" y="233"/>
                  </a:lnTo>
                  <a:lnTo>
                    <a:pt x="839" y="219"/>
                  </a:lnTo>
                  <a:lnTo>
                    <a:pt x="819" y="199"/>
                  </a:lnTo>
                  <a:lnTo>
                    <a:pt x="805" y="176"/>
                  </a:lnTo>
                  <a:lnTo>
                    <a:pt x="796" y="151"/>
                  </a:lnTo>
                  <a:lnTo>
                    <a:pt x="793" y="123"/>
                  </a:lnTo>
                  <a:lnTo>
                    <a:pt x="796" y="94"/>
                  </a:lnTo>
                  <a:lnTo>
                    <a:pt x="805" y="69"/>
                  </a:lnTo>
                  <a:lnTo>
                    <a:pt x="819" y="46"/>
                  </a:lnTo>
                  <a:lnTo>
                    <a:pt x="839" y="27"/>
                  </a:lnTo>
                  <a:lnTo>
                    <a:pt x="862" y="13"/>
                  </a:lnTo>
                  <a:lnTo>
                    <a:pt x="887" y="3"/>
                  </a:lnTo>
                  <a:lnTo>
                    <a:pt x="916" y="0"/>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8922137" y="3144002"/>
            <a:ext cx="1826142" cy="1862048"/>
          </a:xfrm>
          <a:prstGeom prst="rect">
            <a:avLst/>
          </a:prstGeom>
          <a:noFill/>
        </p:spPr>
        <p:txBody>
          <a:bodyPr wrap="none" lIns="91440" tIns="45720" rIns="91440" bIns="45720">
            <a:spAutoFit/>
          </a:bodyPr>
          <a:lstStyle/>
          <a:p>
            <a:pPr algn="ctr"/>
            <a:r>
              <a:rPr lang="en-US" sz="115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21</a:t>
            </a:r>
            <a:endParaRPr lang="en-US" sz="115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9386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8"/>
          <p:cNvSpPr txBox="1">
            <a:spLocks/>
          </p:cNvSpPr>
          <p:nvPr/>
        </p:nvSpPr>
        <p:spPr>
          <a:xfrm rot="16200000">
            <a:off x="-2636555" y="3092186"/>
            <a:ext cx="6577999" cy="95362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000099"/>
                </a:solidFill>
                <a:latin typeface="Arial" panose="020B0604020202020204" pitchFamily="34" charset="0"/>
                <a:cs typeface="Arial" panose="020B0604020202020204" pitchFamily="34" charset="0"/>
              </a:rPr>
              <a:t>Policy &amp; Governance</a:t>
            </a:r>
          </a:p>
          <a:p>
            <a:pPr marL="0" indent="0" algn="ctr">
              <a:buNone/>
            </a:pPr>
            <a:r>
              <a:rPr lang="en-US" sz="4000" b="1" dirty="0">
                <a:solidFill>
                  <a:srgbClr val="000099"/>
                </a:solidFill>
                <a:latin typeface="Arial" panose="020B0604020202020204" pitchFamily="34" charset="0"/>
                <a:cs typeface="Arial" panose="020B0604020202020204" pitchFamily="34" charset="0"/>
              </a:rPr>
              <a:t>(People)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829" y="0"/>
            <a:ext cx="10327342" cy="6858000"/>
          </a:xfrm>
          <a:prstGeom prst="rect">
            <a:avLst/>
          </a:prstGeom>
          <a:ln>
            <a:noFill/>
          </a:ln>
          <a:effectLst>
            <a:outerShdw blurRad="190500" algn="tl" rotWithShape="0">
              <a:srgbClr val="000000">
                <a:alpha val="70000"/>
              </a:srgbClr>
            </a:outerShdw>
          </a:effectLst>
        </p:spPr>
      </p:pic>
      <p:sp>
        <p:nvSpPr>
          <p:cNvPr id="6" name="Rectangle 5"/>
          <p:cNvSpPr/>
          <p:nvPr/>
        </p:nvSpPr>
        <p:spPr>
          <a:xfrm>
            <a:off x="1136650" y="-12387"/>
            <a:ext cx="11061700" cy="1077218"/>
          </a:xfrm>
          <a:prstGeom prst="rect">
            <a:avLst/>
          </a:prstGeom>
        </p:spPr>
        <p:txBody>
          <a:bodyPr wrap="square">
            <a:spAutoFit/>
          </a:bodyPr>
          <a:lstStyle/>
          <a:p>
            <a:pPr algn="ctr"/>
            <a:r>
              <a:rPr lang="en-US" sz="3200" b="1" dirty="0" err="1">
                <a:latin typeface="Arial" panose="020B0604020202020204" pitchFamily="34" charset="0"/>
                <a:cs typeface="Arial" panose="020B0604020202020204" pitchFamily="34" charset="0"/>
              </a:rPr>
              <a:t>MyGDI</a:t>
            </a:r>
            <a:r>
              <a:rPr lang="en-US" sz="3200" b="1" dirty="0">
                <a:latin typeface="Arial" panose="020B0604020202020204" pitchFamily="34" charset="0"/>
                <a:cs typeface="Arial" panose="020B0604020202020204" pitchFamily="34" charset="0"/>
              </a:rPr>
              <a:t> Marine Technical Committee</a:t>
            </a:r>
          </a:p>
          <a:p>
            <a:pPr algn="ctr"/>
            <a:r>
              <a:rPr lang="en-US" sz="3200" b="1" dirty="0" smtClean="0">
                <a:latin typeface="Arial" panose="020B0604020202020204" pitchFamily="34" charset="0"/>
                <a:cs typeface="Arial" panose="020B0604020202020204" pitchFamily="34" charset="0"/>
              </a:rPr>
              <a:t>  6</a:t>
            </a:r>
            <a:r>
              <a:rPr lang="en-US" sz="3200" b="1" baseline="30000" dirty="0" smtClean="0">
                <a:latin typeface="Arial" panose="020B0604020202020204" pitchFamily="34" charset="0"/>
                <a:cs typeface="Arial" panose="020B0604020202020204" pitchFamily="34" charset="0"/>
              </a:rPr>
              <a:t>th</a:t>
            </a:r>
            <a:r>
              <a:rPr lang="en-US" sz="3200" b="1" dirty="0" smtClean="0">
                <a:latin typeface="Arial" panose="020B0604020202020204" pitchFamily="34" charset="0"/>
                <a:cs typeface="Arial" panose="020B0604020202020204" pitchFamily="34" charset="0"/>
              </a:rPr>
              <a:t> Oct 2016</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612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9643" y="114300"/>
            <a:ext cx="2483857" cy="35060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3500" y="0"/>
            <a:ext cx="5422900" cy="3490602"/>
          </a:xfrm>
          <a:prstGeom prst="rect">
            <a:avLst/>
          </a:prstGeom>
        </p:spPr>
      </p:pic>
      <p:sp>
        <p:nvSpPr>
          <p:cNvPr id="5" name="Subtitle 8"/>
          <p:cNvSpPr txBox="1">
            <a:spLocks/>
          </p:cNvSpPr>
          <p:nvPr/>
        </p:nvSpPr>
        <p:spPr>
          <a:xfrm rot="16200000">
            <a:off x="-1308472" y="2898754"/>
            <a:ext cx="4995345" cy="754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buNone/>
            </a:pPr>
            <a:r>
              <a:rPr lang="en-US" sz="3400" b="1" dirty="0">
                <a:solidFill>
                  <a:srgbClr val="000099"/>
                </a:solidFill>
                <a:latin typeface="Arial" panose="020B0604020202020204" pitchFamily="34" charset="0"/>
                <a:cs typeface="Arial" panose="020B0604020202020204" pitchFamily="34" charset="0"/>
              </a:rPr>
              <a:t>Technical Standards</a:t>
            </a:r>
          </a:p>
          <a:p>
            <a:pPr marL="0" indent="0" algn="ctr">
              <a:lnSpc>
                <a:spcPct val="70000"/>
              </a:lnSpc>
              <a:buNone/>
            </a:pPr>
            <a:r>
              <a:rPr lang="en-US" sz="3400" b="1" dirty="0">
                <a:solidFill>
                  <a:srgbClr val="000099"/>
                </a:solidFill>
                <a:latin typeface="Arial" panose="020B0604020202020204" pitchFamily="34" charset="0"/>
                <a:cs typeface="Arial" panose="020B0604020202020204" pitchFamily="34" charset="0"/>
              </a:rPr>
              <a:t>(Standards)</a:t>
            </a:r>
          </a:p>
        </p:txBody>
      </p:sp>
      <p:sp>
        <p:nvSpPr>
          <p:cNvPr id="6" name="Rectangle 5"/>
          <p:cNvSpPr/>
          <p:nvPr/>
        </p:nvSpPr>
        <p:spPr>
          <a:xfrm>
            <a:off x="4439414" y="3805039"/>
            <a:ext cx="6849952" cy="461665"/>
          </a:xfrm>
          <a:prstGeom prst="rect">
            <a:avLst/>
          </a:prstGeom>
        </p:spPr>
        <p:txBody>
          <a:bodyPr wrap="none">
            <a:spAutoFit/>
          </a:bodyPr>
          <a:lstStyle/>
          <a:p>
            <a:r>
              <a:rPr lang="en-US" sz="2400" b="1" dirty="0" smtClean="0">
                <a:solidFill>
                  <a:schemeClr val="bg1"/>
                </a:solidFill>
                <a:latin typeface="Arial" panose="020B0604020202020204" pitchFamily="34" charset="0"/>
                <a:cs typeface="Arial" panose="020B0604020202020204" pitchFamily="34" charset="0"/>
              </a:rPr>
              <a:t>S-57 / S-100 and others product specification </a:t>
            </a:r>
            <a:endParaRPr lang="en-US" sz="2400" dirty="0"/>
          </a:p>
        </p:txBody>
      </p:sp>
      <p:sp>
        <p:nvSpPr>
          <p:cNvPr id="7" name="Rectangle 6"/>
          <p:cNvSpPr/>
          <p:nvPr/>
        </p:nvSpPr>
        <p:spPr>
          <a:xfrm>
            <a:off x="4395937" y="5938103"/>
            <a:ext cx="6893429" cy="830997"/>
          </a:xfrm>
          <a:prstGeom prst="rect">
            <a:avLst/>
          </a:prstGeom>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Data dissemination </a:t>
            </a:r>
            <a:r>
              <a:rPr lang="en-US" sz="2400" b="1" dirty="0" smtClean="0">
                <a:solidFill>
                  <a:schemeClr val="bg1"/>
                </a:solidFill>
                <a:latin typeface="Arial" panose="020B0604020202020204" pitchFamily="34" charset="0"/>
                <a:cs typeface="Arial" panose="020B0604020202020204" pitchFamily="34" charset="0"/>
              </a:rPr>
              <a:t>through OGC Web Service …….WMS/WMTS/WFS/WCS </a:t>
            </a:r>
            <a:r>
              <a:rPr lang="en-US" sz="2400" b="1" dirty="0" err="1">
                <a:solidFill>
                  <a:schemeClr val="bg1"/>
                </a:solidFill>
                <a:latin typeface="Arial" panose="020B0604020202020204" pitchFamily="34" charset="0"/>
                <a:cs typeface="Arial" panose="020B0604020202020204" pitchFamily="34" charset="0"/>
              </a:rPr>
              <a:t>etc</a:t>
            </a:r>
            <a:r>
              <a:rPr lang="en-US" sz="2400" b="1" dirty="0">
                <a:solidFill>
                  <a:schemeClr val="bg1"/>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a:stretch>
            <a:fillRect/>
          </a:stretch>
        </p:blipFill>
        <p:spPr>
          <a:xfrm>
            <a:off x="6140450" y="4423628"/>
            <a:ext cx="3009900" cy="1514475"/>
          </a:xfrm>
          <a:prstGeom prst="rect">
            <a:avLst/>
          </a:prstGeom>
        </p:spPr>
      </p:pic>
    </p:spTree>
    <p:extLst>
      <p:ext uri="{BB962C8B-B14F-4D97-AF65-F5344CB8AC3E}">
        <p14:creationId xmlns:p14="http://schemas.microsoft.com/office/powerpoint/2010/main" val="1765906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461796812"/>
              </p:ext>
            </p:extLst>
          </p:nvPr>
        </p:nvGraphicFramePr>
        <p:xfrm>
          <a:off x="6019800" y="914400"/>
          <a:ext cx="4267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6335580" y="1066800"/>
            <a:ext cx="1512722" cy="338554"/>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rPr>
              <a:t>CATEGORIES</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endParaRPr>
          </a:p>
        </p:txBody>
      </p:sp>
      <p:sp>
        <p:nvSpPr>
          <p:cNvPr id="12" name="Rectangle 11"/>
          <p:cNvSpPr/>
          <p:nvPr/>
        </p:nvSpPr>
        <p:spPr>
          <a:xfrm>
            <a:off x="8370950" y="1066800"/>
            <a:ext cx="1822807" cy="338554"/>
          </a:xfrm>
          <a:prstGeom prst="rect">
            <a:avLst/>
          </a:prstGeom>
        </p:spPr>
        <p:style>
          <a:lnRef idx="3">
            <a:schemeClr val="lt1"/>
          </a:lnRef>
          <a:fillRef idx="1">
            <a:schemeClr val="accent1"/>
          </a:fillRef>
          <a:effectRef idx="1">
            <a:schemeClr val="accent1"/>
          </a:effectRef>
          <a:fontRef idx="minor">
            <a:schemeClr val="lt1"/>
          </a:fontRef>
        </p:style>
        <p:txBody>
          <a:bodyPr wrap="none" lIns="91440" tIns="45720" rIns="91440" bIns="45720">
            <a:spAutoFit/>
          </a:bodyPr>
          <a:lstStyle/>
          <a:p>
            <a:pPr algn="ct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rPr>
              <a:t>LEAD AGENCIES</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itchFamily="34" charset="0"/>
            </a:endParaRPr>
          </a:p>
        </p:txBody>
      </p:sp>
      <p:sp>
        <p:nvSpPr>
          <p:cNvPr id="2" name="Title 1"/>
          <p:cNvSpPr>
            <a:spLocks noGrp="1"/>
          </p:cNvSpPr>
          <p:nvPr>
            <p:ph type="title" idx="4294967295"/>
          </p:nvPr>
        </p:nvSpPr>
        <p:spPr>
          <a:xfrm>
            <a:off x="2070100" y="133411"/>
            <a:ext cx="8839200" cy="602878"/>
          </a:xfrm>
        </p:spPr>
        <p:txBody>
          <a:bodyPr>
            <a:normAutofit/>
          </a:bodyPr>
          <a:lstStyle/>
          <a:p>
            <a:pPr algn="ctr" defTabSz="457200"/>
            <a:r>
              <a:rPr lang="en-US" sz="3200" b="1" noProof="1">
                <a:solidFill>
                  <a:srgbClr val="003399"/>
                </a:solidFill>
                <a:latin typeface="Arial" panose="020B0604020202020204" pitchFamily="34" charset="0"/>
                <a:ea typeface="+mn-ea"/>
                <a:cs typeface="Arial" panose="020B0604020202020204" pitchFamily="34" charset="0"/>
              </a:rPr>
              <a:t>Framework Data Categories</a:t>
            </a:r>
          </a:p>
        </p:txBody>
      </p:sp>
      <p:pic>
        <p:nvPicPr>
          <p:cNvPr id="7" name="Picture 6" descr="general.gif"/>
          <p:cNvPicPr>
            <a:picLocks noChangeAspect="1"/>
          </p:cNvPicPr>
          <p:nvPr/>
        </p:nvPicPr>
        <p:blipFill>
          <a:blip r:embed="rId8" cstate="print"/>
          <a:stretch>
            <a:fillRect/>
          </a:stretch>
        </p:blipFill>
        <p:spPr>
          <a:xfrm>
            <a:off x="4067197" y="4779448"/>
            <a:ext cx="1475413" cy="1392753"/>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8" name="Picture 7" descr="specialuse.gif"/>
          <p:cNvPicPr>
            <a:picLocks noChangeAspect="1"/>
          </p:cNvPicPr>
          <p:nvPr/>
        </p:nvPicPr>
        <p:blipFill>
          <a:blip r:embed="rId9" cstate="print"/>
          <a:stretch>
            <a:fillRect/>
          </a:stretch>
        </p:blipFill>
        <p:spPr>
          <a:xfrm>
            <a:off x="4067197" y="4371231"/>
            <a:ext cx="1453221" cy="1408349"/>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9" name="Picture 8" descr="vegetation.gif"/>
          <p:cNvPicPr>
            <a:picLocks noChangeAspect="1"/>
          </p:cNvPicPr>
          <p:nvPr/>
        </p:nvPicPr>
        <p:blipFill>
          <a:blip r:embed="rId10" cstate="print"/>
          <a:stretch>
            <a:fillRect/>
          </a:stretch>
        </p:blipFill>
        <p:spPr>
          <a:xfrm>
            <a:off x="4067197" y="3993630"/>
            <a:ext cx="1475413" cy="1408349"/>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3" name="Picture 12" descr="utility.gif"/>
          <p:cNvPicPr>
            <a:picLocks noChangeAspect="1"/>
          </p:cNvPicPr>
          <p:nvPr/>
        </p:nvPicPr>
        <p:blipFill>
          <a:blip r:embed="rId11" cstate="print"/>
          <a:stretch>
            <a:fillRect/>
          </a:stretch>
        </p:blipFill>
        <p:spPr>
          <a:xfrm>
            <a:off x="4067197" y="3636440"/>
            <a:ext cx="1466461" cy="1408349"/>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4" name="Picture 13" descr="transfortation.gif"/>
          <p:cNvPicPr>
            <a:picLocks noChangeAspect="1"/>
          </p:cNvPicPr>
          <p:nvPr/>
        </p:nvPicPr>
        <p:blipFill>
          <a:blip r:embed="rId12" cstate="print"/>
          <a:stretch>
            <a:fillRect/>
          </a:stretch>
        </p:blipFill>
        <p:spPr>
          <a:xfrm>
            <a:off x="4067196" y="3243919"/>
            <a:ext cx="1475412" cy="1392652"/>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5" name="Picture 14" descr="soil.gif"/>
          <p:cNvPicPr>
            <a:picLocks noChangeAspect="1"/>
          </p:cNvPicPr>
          <p:nvPr/>
        </p:nvPicPr>
        <p:blipFill>
          <a:blip r:embed="rId13" cstate="print"/>
          <a:stretch>
            <a:fillRect/>
          </a:stretch>
        </p:blipFill>
        <p:spPr>
          <a:xfrm>
            <a:off x="4067197" y="2942471"/>
            <a:ext cx="1466461" cy="1408349"/>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6" name="Picture 15" descr="hypsography.gif"/>
          <p:cNvPicPr>
            <a:picLocks noChangeAspect="1"/>
          </p:cNvPicPr>
          <p:nvPr/>
        </p:nvPicPr>
        <p:blipFill>
          <a:blip r:embed="rId14" cstate="print"/>
          <a:stretch>
            <a:fillRect/>
          </a:stretch>
        </p:blipFill>
        <p:spPr>
          <a:xfrm>
            <a:off x="4067196" y="2636307"/>
            <a:ext cx="1475412" cy="1377578"/>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7" name="Picture 16" descr="hydrography.gif"/>
          <p:cNvPicPr>
            <a:picLocks noChangeAspect="1"/>
          </p:cNvPicPr>
          <p:nvPr/>
        </p:nvPicPr>
        <p:blipFill>
          <a:blip r:embed="rId15" cstate="print"/>
          <a:stretch>
            <a:fillRect/>
          </a:stretch>
        </p:blipFill>
        <p:spPr>
          <a:xfrm>
            <a:off x="4138635" y="2279118"/>
            <a:ext cx="1409704" cy="1408349"/>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8" name="Picture 17" descr="geology.gif"/>
          <p:cNvPicPr>
            <a:picLocks noChangeAspect="1"/>
          </p:cNvPicPr>
          <p:nvPr/>
        </p:nvPicPr>
        <p:blipFill>
          <a:blip r:embed="rId16" cstate="print"/>
          <a:stretch>
            <a:fillRect/>
          </a:stretch>
        </p:blipFill>
        <p:spPr>
          <a:xfrm>
            <a:off x="4067197" y="1921928"/>
            <a:ext cx="1455353" cy="1430603"/>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19" name="Picture 18" descr="demarcation.gif"/>
          <p:cNvPicPr>
            <a:picLocks noChangeAspect="1"/>
          </p:cNvPicPr>
          <p:nvPr/>
        </p:nvPicPr>
        <p:blipFill>
          <a:blip r:embed="rId17" cstate="print"/>
          <a:stretch>
            <a:fillRect/>
          </a:stretch>
        </p:blipFill>
        <p:spPr>
          <a:xfrm>
            <a:off x="4067196" y="1564738"/>
            <a:ext cx="1475412" cy="1438635"/>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33" name="Picture 2" descr="C:\Documents and Settings\tarmizi\Desktop\slaid harmonize\Satu_Malaysia copy.png"/>
          <p:cNvPicPr>
            <a:picLocks noChangeAspect="1" noChangeArrowheads="1"/>
          </p:cNvPicPr>
          <p:nvPr/>
        </p:nvPicPr>
        <p:blipFill>
          <a:blip r:embed="rId18" cstate="print"/>
          <a:srcRect/>
          <a:stretch>
            <a:fillRect/>
          </a:stretch>
        </p:blipFill>
        <p:spPr bwMode="auto">
          <a:xfrm>
            <a:off x="1524000" y="1143001"/>
            <a:ext cx="2133600" cy="4941379"/>
          </a:xfrm>
          <a:prstGeom prst="rect">
            <a:avLst/>
          </a:prstGeom>
          <a:noFill/>
        </p:spPr>
      </p:pic>
      <p:pic>
        <p:nvPicPr>
          <p:cNvPr id="35" name="Picture 34" descr="builtenvironment.gif"/>
          <p:cNvPicPr>
            <a:picLocks noChangeAspect="1"/>
          </p:cNvPicPr>
          <p:nvPr/>
        </p:nvPicPr>
        <p:blipFill>
          <a:blip r:embed="rId19" cstate="print"/>
          <a:stretch>
            <a:fillRect/>
          </a:stretch>
        </p:blipFill>
        <p:spPr>
          <a:xfrm>
            <a:off x="4038601" y="1228599"/>
            <a:ext cx="1475413" cy="1407700"/>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pic>
        <p:nvPicPr>
          <p:cNvPr id="34" name="Picture 33" descr="aeronautical.gif"/>
          <p:cNvPicPr>
            <a:picLocks noChangeAspect="1"/>
          </p:cNvPicPr>
          <p:nvPr/>
        </p:nvPicPr>
        <p:blipFill>
          <a:blip r:embed="rId20" cstate="print"/>
          <a:stretch>
            <a:fillRect/>
          </a:stretch>
        </p:blipFill>
        <p:spPr>
          <a:xfrm>
            <a:off x="4038600" y="838200"/>
            <a:ext cx="1524000" cy="1500198"/>
          </a:xfrm>
          <a:prstGeom prst="wave">
            <a:avLst/>
          </a:prstGeom>
          <a:noFill/>
          <a:ln>
            <a:noFill/>
          </a:ln>
          <a:effectLst>
            <a:outerShdw blurRad="50800" dist="228600" dir="2700000" algn="tl" rotWithShape="0">
              <a:prstClr val="black">
                <a:alpha val="40000"/>
              </a:prstClr>
            </a:outerShdw>
          </a:effectLst>
          <a:scene3d>
            <a:camera prst="orthographicFront">
              <a:rot lat="18574557" lon="3507311" rev="17728198"/>
            </a:camera>
            <a:lightRig rig="threePt" dir="t"/>
          </a:scene3d>
          <a:sp3d>
            <a:bevelT h="63500" prst="softRound"/>
          </a:sp3d>
        </p:spPr>
      </p:pic>
      <p:sp>
        <p:nvSpPr>
          <p:cNvPr id="20" name="Subtitle 8"/>
          <p:cNvSpPr txBox="1">
            <a:spLocks/>
          </p:cNvSpPr>
          <p:nvPr/>
        </p:nvSpPr>
        <p:spPr>
          <a:xfrm rot="16200000">
            <a:off x="-2457700" y="2863851"/>
            <a:ext cx="6756401" cy="12318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7030A0"/>
                </a:solidFill>
                <a:latin typeface="Arial" panose="020B0604020202020204" pitchFamily="34" charset="0"/>
                <a:cs typeface="Arial" panose="020B0604020202020204" pitchFamily="34" charset="0"/>
              </a:rPr>
              <a:t>Geographic </a:t>
            </a:r>
            <a:r>
              <a:rPr lang="en-US" sz="4000" b="1" dirty="0" smtClean="0">
                <a:solidFill>
                  <a:srgbClr val="7030A0"/>
                </a:solidFill>
                <a:latin typeface="Arial" panose="020B0604020202020204" pitchFamily="34" charset="0"/>
                <a:cs typeface="Arial" panose="020B0604020202020204" pitchFamily="34" charset="0"/>
              </a:rPr>
              <a:t>Content (Data)</a:t>
            </a:r>
            <a:endParaRPr lang="en-US" sz="4000" b="1" dirty="0">
              <a:solidFill>
                <a:srgbClr val="7030A0"/>
              </a:solidFill>
              <a:latin typeface="Arial" panose="020B0604020202020204" pitchFamily="34" charset="0"/>
              <a:cs typeface="Arial" panose="020B0604020202020204" pitchFamily="34" charset="0"/>
            </a:endParaRPr>
          </a:p>
        </p:txBody>
      </p:sp>
      <p:sp>
        <p:nvSpPr>
          <p:cNvPr id="4" name="Rounded Rectangle 3"/>
          <p:cNvSpPr/>
          <p:nvPr/>
        </p:nvSpPr>
        <p:spPr>
          <a:xfrm>
            <a:off x="6019800" y="2907302"/>
            <a:ext cx="4267200" cy="3014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59075"/>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Depth">
  <a:themeElements>
    <a:clrScheme name="Custom 1">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002060"/>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True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True</RequiresSignIn>
</EsriMapsInfo>
</file>

<file path=customXml/item15.xml><?xml version="1.0" encoding="utf-8"?>
<EsriMapsInfo xmlns="ESRI.ArcGIS.Mapping.OfficeIntegration.PowerPointInfo">
  <Version>Version1</Version>
  <RequiresSignIn>True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True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True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True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True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9985E00E-EA07-4EC2-9414-7C801C8811FF}">
  <ds:schemaRefs>
    <ds:schemaRef ds:uri="ESRI.ArcGIS.Mapping.OfficeIntegration.PowerPointInfo"/>
  </ds:schemaRefs>
</ds:datastoreItem>
</file>

<file path=customXml/itemProps10.xml><?xml version="1.0" encoding="utf-8"?>
<ds:datastoreItem xmlns:ds="http://schemas.openxmlformats.org/officeDocument/2006/customXml" ds:itemID="{33A1F50E-B696-4614-A12B-11D12510AF23}">
  <ds:schemaRefs>
    <ds:schemaRef ds:uri="ESRI.ArcGIS.Mapping.OfficeIntegration.PowerPointInfo"/>
  </ds:schemaRefs>
</ds:datastoreItem>
</file>

<file path=customXml/itemProps11.xml><?xml version="1.0" encoding="utf-8"?>
<ds:datastoreItem xmlns:ds="http://schemas.openxmlformats.org/officeDocument/2006/customXml" ds:itemID="{0BA8430E-8CF4-415C-85ED-9BD5F253AD2D}">
  <ds:schemaRefs>
    <ds:schemaRef ds:uri="ESRI.ArcGIS.Mapping.OfficeIntegration.PowerPointInfo"/>
  </ds:schemaRefs>
</ds:datastoreItem>
</file>

<file path=customXml/itemProps12.xml><?xml version="1.0" encoding="utf-8"?>
<ds:datastoreItem xmlns:ds="http://schemas.openxmlformats.org/officeDocument/2006/customXml" ds:itemID="{83808761-DF43-4ECB-B178-0C8B3C9A93DB}">
  <ds:schemaRefs>
    <ds:schemaRef ds:uri="ESRI.ArcGIS.Mapping.OfficeIntegration.PowerPointInfo"/>
  </ds:schemaRefs>
</ds:datastoreItem>
</file>

<file path=customXml/itemProps13.xml><?xml version="1.0" encoding="utf-8"?>
<ds:datastoreItem xmlns:ds="http://schemas.openxmlformats.org/officeDocument/2006/customXml" ds:itemID="{0E00E7C8-6624-4332-BFB6-50620A2D4D70}">
  <ds:schemaRefs>
    <ds:schemaRef ds:uri="ESRI.ArcGIS.Mapping.OfficeIntegration.PowerPointInfo"/>
  </ds:schemaRefs>
</ds:datastoreItem>
</file>

<file path=customXml/itemProps14.xml><?xml version="1.0" encoding="utf-8"?>
<ds:datastoreItem xmlns:ds="http://schemas.openxmlformats.org/officeDocument/2006/customXml" ds:itemID="{70C995D0-AFEE-458E-92C0-6897ECC122E0}">
  <ds:schemaRefs>
    <ds:schemaRef ds:uri="ESRI.ArcGIS.Mapping.OfficeIntegration.PowerPointInfo"/>
  </ds:schemaRefs>
</ds:datastoreItem>
</file>

<file path=customXml/itemProps15.xml><?xml version="1.0" encoding="utf-8"?>
<ds:datastoreItem xmlns:ds="http://schemas.openxmlformats.org/officeDocument/2006/customXml" ds:itemID="{372F1216-4961-4B1A-B544-05753B739DEE}">
  <ds:schemaRefs>
    <ds:schemaRef ds:uri="ESRI.ArcGIS.Mapping.OfficeIntegration.PowerPointInfo"/>
  </ds:schemaRefs>
</ds:datastoreItem>
</file>

<file path=customXml/itemProps16.xml><?xml version="1.0" encoding="utf-8"?>
<ds:datastoreItem xmlns:ds="http://schemas.openxmlformats.org/officeDocument/2006/customXml" ds:itemID="{97FC1B03-7F47-4989-B8EC-E05E02EBE070}">
  <ds:schemaRefs>
    <ds:schemaRef ds:uri="ESRI.ArcGIS.Mapping.OfficeIntegration.PowerPointInfo"/>
  </ds:schemaRefs>
</ds:datastoreItem>
</file>

<file path=customXml/itemProps17.xml><?xml version="1.0" encoding="utf-8"?>
<ds:datastoreItem xmlns:ds="http://schemas.openxmlformats.org/officeDocument/2006/customXml" ds:itemID="{B05F7D4F-E461-441B-9649-C9BE3AFD79A7}">
  <ds:schemaRefs>
    <ds:schemaRef ds:uri="ESRI.ArcGIS.Mapping.OfficeIntegration.PowerPointInfo"/>
  </ds:schemaRefs>
</ds:datastoreItem>
</file>

<file path=customXml/itemProps18.xml><?xml version="1.0" encoding="utf-8"?>
<ds:datastoreItem xmlns:ds="http://schemas.openxmlformats.org/officeDocument/2006/customXml" ds:itemID="{833B9500-D98D-4715-B2A1-AB48A2A7DEF6}">
  <ds:schemaRefs>
    <ds:schemaRef ds:uri="ESRI.ArcGIS.Mapping.OfficeIntegration.PowerPointInfo"/>
  </ds:schemaRefs>
</ds:datastoreItem>
</file>

<file path=customXml/itemProps19.xml><?xml version="1.0" encoding="utf-8"?>
<ds:datastoreItem xmlns:ds="http://schemas.openxmlformats.org/officeDocument/2006/customXml" ds:itemID="{E5BD5640-6FFE-43A5-B900-74D471415AA0}">
  <ds:schemaRefs>
    <ds:schemaRef ds:uri="ESRI.ArcGIS.Mapping.OfficeIntegration.PowerPointInfo"/>
  </ds:schemaRefs>
</ds:datastoreItem>
</file>

<file path=customXml/itemProps2.xml><?xml version="1.0" encoding="utf-8"?>
<ds:datastoreItem xmlns:ds="http://schemas.openxmlformats.org/officeDocument/2006/customXml" ds:itemID="{97D46ACF-1E2F-4336-9700-FFBD6AA28E32}">
  <ds:schemaRefs>
    <ds:schemaRef ds:uri="ESRI.ArcGIS.Mapping.OfficeIntegration.PowerPointInfo"/>
  </ds:schemaRefs>
</ds:datastoreItem>
</file>

<file path=customXml/itemProps20.xml><?xml version="1.0" encoding="utf-8"?>
<ds:datastoreItem xmlns:ds="http://schemas.openxmlformats.org/officeDocument/2006/customXml" ds:itemID="{DF073E98-8BD9-44B8-9F92-093237DB28BB}">
  <ds:schemaRefs>
    <ds:schemaRef ds:uri="ESRI.ArcGIS.Mapping.OfficeIntegration.PowerPointInfo"/>
  </ds:schemaRefs>
</ds:datastoreItem>
</file>

<file path=customXml/itemProps21.xml><?xml version="1.0" encoding="utf-8"?>
<ds:datastoreItem xmlns:ds="http://schemas.openxmlformats.org/officeDocument/2006/customXml" ds:itemID="{A8610D2F-A1BB-4BE5-88B4-99C575B05493}">
  <ds:schemaRefs>
    <ds:schemaRef ds:uri="ESRI.ArcGIS.Mapping.OfficeIntegration.PowerPointInfo"/>
  </ds:schemaRefs>
</ds:datastoreItem>
</file>

<file path=customXml/itemProps22.xml><?xml version="1.0" encoding="utf-8"?>
<ds:datastoreItem xmlns:ds="http://schemas.openxmlformats.org/officeDocument/2006/customXml" ds:itemID="{01D0BCC3-917C-41F3-B801-7FADF55FAEE2}">
  <ds:schemaRefs>
    <ds:schemaRef ds:uri="ESRI.ArcGIS.Mapping.OfficeIntegration.PowerPointInfo"/>
  </ds:schemaRefs>
</ds:datastoreItem>
</file>

<file path=customXml/itemProps23.xml><?xml version="1.0" encoding="utf-8"?>
<ds:datastoreItem xmlns:ds="http://schemas.openxmlformats.org/officeDocument/2006/customXml" ds:itemID="{60008CE0-2BC6-45E8-9223-9AEE14B84851}">
  <ds:schemaRefs>
    <ds:schemaRef ds:uri="ESRI.ArcGIS.Mapping.OfficeIntegration.PowerPointInfo"/>
  </ds:schemaRefs>
</ds:datastoreItem>
</file>

<file path=customXml/itemProps24.xml><?xml version="1.0" encoding="utf-8"?>
<ds:datastoreItem xmlns:ds="http://schemas.openxmlformats.org/officeDocument/2006/customXml" ds:itemID="{1B71D977-DEE3-4CD0-9D63-89DF1BCEE93B}">
  <ds:schemaRefs>
    <ds:schemaRef ds:uri="ESRI.ArcGIS.Mapping.OfficeIntegration.PowerPointInfo"/>
  </ds:schemaRefs>
</ds:datastoreItem>
</file>

<file path=customXml/itemProps25.xml><?xml version="1.0" encoding="utf-8"?>
<ds:datastoreItem xmlns:ds="http://schemas.openxmlformats.org/officeDocument/2006/customXml" ds:itemID="{71D846AE-8386-4D50-8FA0-6B480925BC2F}">
  <ds:schemaRefs>
    <ds:schemaRef ds:uri="ESRI.ArcGIS.Mapping.OfficeIntegration.PowerPointInfo"/>
  </ds:schemaRefs>
</ds:datastoreItem>
</file>

<file path=customXml/itemProps26.xml><?xml version="1.0" encoding="utf-8"?>
<ds:datastoreItem xmlns:ds="http://schemas.openxmlformats.org/officeDocument/2006/customXml" ds:itemID="{21E3019D-822C-4798-BD4C-2587D203D92D}">
  <ds:schemaRefs>
    <ds:schemaRef ds:uri="ESRI.ArcGIS.Mapping.OfficeIntegration.PowerPointInfo"/>
  </ds:schemaRefs>
</ds:datastoreItem>
</file>

<file path=customXml/itemProps27.xml><?xml version="1.0" encoding="utf-8"?>
<ds:datastoreItem xmlns:ds="http://schemas.openxmlformats.org/officeDocument/2006/customXml" ds:itemID="{E4C6443A-7508-458A-A83C-5F9293575CC9}">
  <ds:schemaRefs>
    <ds:schemaRef ds:uri="ESRI.ArcGIS.Mapping.OfficeIntegration.PowerPointInfo"/>
  </ds:schemaRefs>
</ds:datastoreItem>
</file>

<file path=customXml/itemProps28.xml><?xml version="1.0" encoding="utf-8"?>
<ds:datastoreItem xmlns:ds="http://schemas.openxmlformats.org/officeDocument/2006/customXml" ds:itemID="{D3720202-EF4E-4FD5-8628-B6E6F39D0A48}">
  <ds:schemaRefs>
    <ds:schemaRef ds:uri="ESRI.ArcGIS.Mapping.OfficeIntegration.PowerPointInfo"/>
  </ds:schemaRefs>
</ds:datastoreItem>
</file>

<file path=customXml/itemProps29.xml><?xml version="1.0" encoding="utf-8"?>
<ds:datastoreItem xmlns:ds="http://schemas.openxmlformats.org/officeDocument/2006/customXml" ds:itemID="{B3D6CFE4-A367-48F3-930E-5081E18867D3}">
  <ds:schemaRefs>
    <ds:schemaRef ds:uri="ESRI.ArcGIS.Mapping.OfficeIntegration.PowerPointInfo"/>
  </ds:schemaRefs>
</ds:datastoreItem>
</file>

<file path=customXml/itemProps3.xml><?xml version="1.0" encoding="utf-8"?>
<ds:datastoreItem xmlns:ds="http://schemas.openxmlformats.org/officeDocument/2006/customXml" ds:itemID="{D235C4F2-3070-49FE-BFCB-DC764168C069}">
  <ds:schemaRefs>
    <ds:schemaRef ds:uri="ESRI.ArcGIS.Mapping.OfficeIntegration.PowerPointInfo"/>
  </ds:schemaRefs>
</ds:datastoreItem>
</file>

<file path=customXml/itemProps4.xml><?xml version="1.0" encoding="utf-8"?>
<ds:datastoreItem xmlns:ds="http://schemas.openxmlformats.org/officeDocument/2006/customXml" ds:itemID="{A6A41132-2588-46EA-8F56-D476760825F0}">
  <ds:schemaRefs>
    <ds:schemaRef ds:uri="ESRI.ArcGIS.Mapping.OfficeIntegration.PowerPointInfo"/>
  </ds:schemaRefs>
</ds:datastoreItem>
</file>

<file path=customXml/itemProps5.xml><?xml version="1.0" encoding="utf-8"?>
<ds:datastoreItem xmlns:ds="http://schemas.openxmlformats.org/officeDocument/2006/customXml" ds:itemID="{62DF99E1-8BC4-43E7-898A-307E658641E5}">
  <ds:schemaRefs>
    <ds:schemaRef ds:uri="ESRI.ArcGIS.Mapping.OfficeIntegration.PowerPointInfo"/>
  </ds:schemaRefs>
</ds:datastoreItem>
</file>

<file path=customXml/itemProps6.xml><?xml version="1.0" encoding="utf-8"?>
<ds:datastoreItem xmlns:ds="http://schemas.openxmlformats.org/officeDocument/2006/customXml" ds:itemID="{1696DB2D-514E-40F8-B39A-8754E0E834DD}">
  <ds:schemaRefs>
    <ds:schemaRef ds:uri="ESRI.ArcGIS.Mapping.OfficeIntegration.PowerPointInfo"/>
  </ds:schemaRefs>
</ds:datastoreItem>
</file>

<file path=customXml/itemProps7.xml><?xml version="1.0" encoding="utf-8"?>
<ds:datastoreItem xmlns:ds="http://schemas.openxmlformats.org/officeDocument/2006/customXml" ds:itemID="{A360D101-7D10-4BBA-944F-DA00DE4E96DB}">
  <ds:schemaRefs>
    <ds:schemaRef ds:uri="ESRI.ArcGIS.Mapping.OfficeIntegration.PowerPointInfo"/>
  </ds:schemaRefs>
</ds:datastoreItem>
</file>

<file path=customXml/itemProps8.xml><?xml version="1.0" encoding="utf-8"?>
<ds:datastoreItem xmlns:ds="http://schemas.openxmlformats.org/officeDocument/2006/customXml" ds:itemID="{1DE00D25-4566-4D8A-93AA-69B4B1394BEA}">
  <ds:schemaRefs>
    <ds:schemaRef ds:uri="ESRI.ArcGIS.Mapping.OfficeIntegration.PowerPointInfo"/>
  </ds:schemaRefs>
</ds:datastoreItem>
</file>

<file path=customXml/itemProps9.xml><?xml version="1.0" encoding="utf-8"?>
<ds:datastoreItem xmlns:ds="http://schemas.openxmlformats.org/officeDocument/2006/customXml" ds:itemID="{C0CF9F67-6A39-4B63-A627-0DFA01DBFEF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TM04033923[[fn=Depth]]</Template>
  <TotalTime>13068</TotalTime>
  <Words>2550</Words>
  <Application>Microsoft Office PowerPoint</Application>
  <PresentationFormat>Widescreen</PresentationFormat>
  <Paragraphs>388</Paragraphs>
  <Slides>20</Slides>
  <Notes>17</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ＭＳ Ｐゴシック</vt:lpstr>
      <vt:lpstr>ＭＳ Ｐゴシック</vt:lpstr>
      <vt:lpstr>Aharoni</vt:lpstr>
      <vt:lpstr>Arial</vt:lpstr>
      <vt:lpstr>Arial Narrow</vt:lpstr>
      <vt:lpstr>Arial Rounded MT Bold</vt:lpstr>
      <vt:lpstr>Calibri</vt:lpstr>
      <vt:lpstr>Corbel</vt:lpstr>
      <vt:lpstr>HGｺﾞｼｯｸM</vt:lpstr>
      <vt:lpstr>Roboto Slab</vt:lpstr>
      <vt:lpstr>Source Sans Pro</vt:lpstr>
      <vt:lpstr>Tw Cen MT</vt:lpstr>
      <vt:lpstr>Ubuntu</vt:lpstr>
      <vt:lpstr>Wingdings</vt:lpstr>
      <vt:lpstr>Depth</vt:lpstr>
      <vt:lpstr>   8th MSDI Working Group National Report (MALAYSIA)  31 Jan 2017 Vancouver, Canada</vt:lpstr>
      <vt:lpstr>Malaysia Geospatial Data Infrastructure (MyGDI) </vt:lpstr>
      <vt:lpstr>PowerPoint Presentation</vt:lpstr>
      <vt:lpstr>PowerPoint Presentation</vt:lpstr>
      <vt:lpstr>PowerPoint Presentation</vt:lpstr>
      <vt:lpstr>PowerPoint Presentation</vt:lpstr>
      <vt:lpstr>PowerPoint Presentation</vt:lpstr>
      <vt:lpstr>PowerPoint Presentation</vt:lpstr>
      <vt:lpstr>Framework Data Categories</vt:lpstr>
      <vt:lpstr>PowerPoint Presentation</vt:lpstr>
      <vt:lpstr>PowerPoint Presentation</vt:lpstr>
      <vt:lpstr>PowerPoint Presentation</vt:lpstr>
      <vt:lpstr>PowerPoint Presentation</vt:lpstr>
      <vt:lpstr>MyGDI EXPLORER</vt:lpstr>
      <vt:lpstr>MyGDI Data Services</vt:lpstr>
      <vt:lpstr>Malaysia Geospatial Online Services (MyGOS)</vt:lpstr>
      <vt:lpstr>PowerPoint Presentation</vt:lpstr>
      <vt:lpstr>PowerPoint Presentation</vt:lpstr>
      <vt:lpstr>Thank you for your attention</vt:lpstr>
      <vt:lpstr>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Hydrographic Data Workflow and Format</dc:title>
  <dc:creator>Kamaruddin Yusoff</dc:creator>
  <cp:lastModifiedBy>Alberto Costa Neves</cp:lastModifiedBy>
  <cp:revision>456</cp:revision>
  <cp:lastPrinted>2016-05-15T08:04:05Z</cp:lastPrinted>
  <dcterms:created xsi:type="dcterms:W3CDTF">2014-02-17T01:02:11Z</dcterms:created>
  <dcterms:modified xsi:type="dcterms:W3CDTF">2017-02-01T21:30:47Z</dcterms:modified>
</cp:coreProperties>
</file>