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71" r:id="rId3"/>
    <p:sldId id="275" r:id="rId4"/>
    <p:sldId id="267" r:id="rId5"/>
    <p:sldId id="268" r:id="rId6"/>
    <p:sldId id="259" r:id="rId7"/>
    <p:sldId id="273" r:id="rId8"/>
    <p:sldId id="260" r:id="rId9"/>
    <p:sldId id="272" r:id="rId10"/>
    <p:sldId id="276" r:id="rId11"/>
    <p:sldId id="262" r:id="rId12"/>
    <p:sldId id="269" r:id="rId13"/>
    <p:sldId id="274" r:id="rId14"/>
    <p:sldId id="270" r:id="rId1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998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5DC076D-3C8C-4373-AC84-7F3DE8BC94A5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0C94737-0685-4982-B07A-F0C8CAE3E21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007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94737-0685-4982-B07A-F0C8CAE3E21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604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94737-0685-4982-B07A-F0C8CAE3E214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72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94737-0685-4982-B07A-F0C8CAE3E214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603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94737-0685-4982-B07A-F0C8CAE3E214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724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94737-0685-4982-B07A-F0C8CAE3E214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820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94737-0685-4982-B07A-F0C8CAE3E214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553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94737-0685-4982-B07A-F0C8CAE3E214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94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94737-0685-4982-B07A-F0C8CAE3E214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72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94737-0685-4982-B07A-F0C8CAE3E214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069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94737-0685-4982-B07A-F0C8CAE3E214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879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94737-0685-4982-B07A-F0C8CAE3E214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269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94737-0685-4982-B07A-F0C8CAE3E214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665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94737-0685-4982-B07A-F0C8CAE3E214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486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94737-0685-4982-B07A-F0C8CAE3E214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95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C074-E6FF-4FAF-83E5-D19F6159B9A9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8D3D-7C8F-4068-9A6F-E7823913194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C074-E6FF-4FAF-83E5-D19F6159B9A9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8D3D-7C8F-4068-9A6F-E7823913194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C074-E6FF-4FAF-83E5-D19F6159B9A9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8D3D-7C8F-4068-9A6F-E7823913194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C074-E6FF-4FAF-83E5-D19F6159B9A9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8D3D-7C8F-4068-9A6F-E7823913194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C074-E6FF-4FAF-83E5-D19F6159B9A9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8D3D-7C8F-4068-9A6F-E7823913194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C074-E6FF-4FAF-83E5-D19F6159B9A9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8D3D-7C8F-4068-9A6F-E7823913194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C074-E6FF-4FAF-83E5-D19F6159B9A9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8D3D-7C8F-4068-9A6F-E7823913194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C074-E6FF-4FAF-83E5-D19F6159B9A9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8D3D-7C8F-4068-9A6F-E7823913194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C074-E6FF-4FAF-83E5-D19F6159B9A9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8D3D-7C8F-4068-9A6F-E7823913194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C074-E6FF-4FAF-83E5-D19F6159B9A9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8D3D-7C8F-4068-9A6F-E7823913194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C074-E6FF-4FAF-83E5-D19F6159B9A9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368D3D-7C8F-4068-9A6F-E7823913194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93C074-E6FF-4FAF-83E5-D19F6159B9A9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368D3D-7C8F-4068-9A6F-E78239131941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oSBGVojf1KI&amp;index=1&amp;list=PL4rFyzt5w0m7qcTxaS3JsOtfZcSzfcS_I" TargetMode="Externa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200" y="438150"/>
            <a:ext cx="7391400" cy="13906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F4E998"/>
                </a:solidFill>
              </a:rPr>
              <a:t>INTernational</a:t>
            </a:r>
            <a:r>
              <a:rPr lang="en-US" dirty="0" smtClean="0">
                <a:solidFill>
                  <a:srgbClr val="F4E998"/>
                </a:solidFill>
              </a:rPr>
              <a:t> Chart Web Catalogue is ready for </a:t>
            </a:r>
            <a:r>
              <a:rPr lang="en-US" sz="6700" dirty="0" smtClean="0">
                <a:solidFill>
                  <a:srgbClr val="F4E998"/>
                </a:solidFill>
              </a:rPr>
              <a:t>USE</a:t>
            </a:r>
            <a:endParaRPr lang="fr-FR" sz="6700" dirty="0">
              <a:solidFill>
                <a:srgbClr val="F4E998"/>
              </a:solidFill>
            </a:endParaRPr>
          </a:p>
        </p:txBody>
      </p:sp>
      <p:pic>
        <p:nvPicPr>
          <p:cNvPr id="6" name="Image 5" descr="PackCataloguePresentationVer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534810"/>
            <a:ext cx="5995997" cy="5323190"/>
          </a:xfrm>
          <a:prstGeom prst="rect">
            <a:avLst/>
          </a:prstGeom>
        </p:spPr>
      </p:pic>
      <p:pic>
        <p:nvPicPr>
          <p:cNvPr id="7" name="Image 6" descr="IhoLogo_.png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696200" y="5105400"/>
            <a:ext cx="965996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762000"/>
            <a:ext cx="7772400" cy="914400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fr-FR" dirty="0" err="1" smtClean="0">
                <a:solidFill>
                  <a:srgbClr val="F4E998"/>
                </a:solidFill>
              </a:rPr>
              <a:t>Practical</a:t>
            </a:r>
            <a:r>
              <a:rPr lang="fr-FR" dirty="0" smtClean="0">
                <a:solidFill>
                  <a:srgbClr val="F4E998"/>
                </a:solidFill>
              </a:rPr>
              <a:t> </a:t>
            </a:r>
            <a:r>
              <a:rPr lang="fr-FR" dirty="0" err="1" smtClean="0">
                <a:solidFill>
                  <a:srgbClr val="F4E998"/>
                </a:solidFill>
              </a:rPr>
              <a:t>Exercise</a:t>
            </a:r>
            <a:r>
              <a:rPr lang="fr-FR" dirty="0">
                <a:solidFill>
                  <a:srgbClr val="F4E998"/>
                </a:solidFill>
              </a:rPr>
              <a:t/>
            </a:r>
            <a:br>
              <a:rPr lang="fr-FR" dirty="0">
                <a:solidFill>
                  <a:srgbClr val="F4E998"/>
                </a:solidFill>
              </a:rPr>
            </a:br>
            <a:r>
              <a:rPr lang="fr-FR" sz="4000" dirty="0" smtClean="0">
                <a:solidFill>
                  <a:srgbClr val="F4E998"/>
                </a:solidFill>
              </a:rPr>
              <a:t>Example with Region K</a:t>
            </a:r>
            <a:endParaRPr lang="fr-FR" sz="4000" dirty="0">
              <a:solidFill>
                <a:srgbClr val="F4E998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IntChartWebCataloguepart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9801"/>
            <a:ext cx="9144000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0352" y="5562600"/>
            <a:ext cx="838504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chemeClr val="bg2"/>
                </a:solidFill>
              </a:rPr>
              <a:t>Scenario 1 :	Modify an INT Chart</a:t>
            </a:r>
          </a:p>
          <a:p>
            <a:r>
              <a:rPr lang="en-US" sz="3800" dirty="0" smtClean="0">
                <a:solidFill>
                  <a:schemeClr val="bg1"/>
                </a:solidFill>
              </a:rPr>
              <a:t>Scenario 2 :	Insert a NEW INT chart</a:t>
            </a:r>
            <a:endParaRPr lang="en-US" sz="3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52400"/>
            <a:ext cx="9144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500" dirty="0" smtClean="0">
                <a:solidFill>
                  <a:srgbClr val="F4E998"/>
                </a:solidFill>
              </a:rPr>
              <a:t>Scenario 2: insert a new INT </a:t>
            </a:r>
            <a:r>
              <a:rPr lang="fr-FR" sz="4500" dirty="0" err="1" smtClean="0">
                <a:solidFill>
                  <a:srgbClr val="F4E998"/>
                </a:solidFill>
              </a:rPr>
              <a:t>Chart</a:t>
            </a:r>
            <a:r>
              <a:rPr lang="fr-FR" sz="4500" dirty="0" smtClean="0">
                <a:solidFill>
                  <a:srgbClr val="F4E998"/>
                </a:solidFill>
              </a:rPr>
              <a:t>(1/2)</a:t>
            </a:r>
            <a:endParaRPr lang="fr-FR" sz="4500" dirty="0">
              <a:solidFill>
                <a:srgbClr val="F4E998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meeting suite presentationPART1NEWCHARTB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500" dirty="0" smtClean="0">
                <a:solidFill>
                  <a:srgbClr val="F4E998"/>
                </a:solidFill>
              </a:rPr>
              <a:t>Scenario 2: insert a new INT </a:t>
            </a:r>
            <a:r>
              <a:rPr lang="fr-FR" sz="4500" dirty="0" err="1" smtClean="0">
                <a:solidFill>
                  <a:srgbClr val="F4E998"/>
                </a:solidFill>
              </a:rPr>
              <a:t>Chart</a:t>
            </a:r>
            <a:r>
              <a:rPr lang="fr-FR" sz="4500" dirty="0" smtClean="0">
                <a:solidFill>
                  <a:srgbClr val="F4E998"/>
                </a:solidFill>
              </a:rPr>
              <a:t> (2/2)</a:t>
            </a:r>
            <a:endParaRPr lang="fr-FR" sz="4500" dirty="0">
              <a:solidFill>
                <a:srgbClr val="F4E998"/>
              </a:solidFill>
            </a:endParaRPr>
          </a:p>
        </p:txBody>
      </p:sp>
      <p:pic>
        <p:nvPicPr>
          <p:cNvPr id="5" name="Image 4" descr="meeting suite presentationPAR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04016"/>
            <a:ext cx="9144000" cy="5353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8382000" cy="838200"/>
          </a:xfrm>
        </p:spPr>
        <p:txBody>
          <a:bodyPr>
            <a:normAutofit/>
          </a:bodyPr>
          <a:lstStyle/>
          <a:p>
            <a:pPr algn="ctr"/>
            <a:r>
              <a:rPr lang="fr-FR" sz="4500" dirty="0" err="1" smtClean="0">
                <a:solidFill>
                  <a:srgbClr val="F4E998"/>
                </a:solidFill>
              </a:rPr>
              <a:t>Ready</a:t>
            </a:r>
            <a:r>
              <a:rPr lang="fr-FR" sz="4500" dirty="0" smtClean="0">
                <a:solidFill>
                  <a:srgbClr val="F4E998"/>
                </a:solidFill>
              </a:rPr>
              <a:t> to </a:t>
            </a:r>
            <a:r>
              <a:rPr lang="fr-FR" sz="4500" dirty="0" err="1" smtClean="0">
                <a:solidFill>
                  <a:srgbClr val="F4E998"/>
                </a:solidFill>
              </a:rPr>
              <a:t>start</a:t>
            </a:r>
            <a:r>
              <a:rPr lang="fr-FR" sz="4500" dirty="0" smtClean="0">
                <a:solidFill>
                  <a:srgbClr val="F4E998"/>
                </a:solidFill>
              </a:rPr>
              <a:t> </a:t>
            </a:r>
            <a:r>
              <a:rPr lang="fr-FR" sz="4500" dirty="0" err="1" smtClean="0">
                <a:solidFill>
                  <a:srgbClr val="F4E998"/>
                </a:solidFill>
              </a:rPr>
              <a:t>again</a:t>
            </a:r>
            <a:r>
              <a:rPr lang="fr-FR" sz="4500" dirty="0" smtClean="0">
                <a:solidFill>
                  <a:srgbClr val="F4E998"/>
                </a:solidFill>
              </a:rPr>
              <a:t>…</a:t>
            </a:r>
            <a:endParaRPr lang="fr-FR" sz="4500" dirty="0">
              <a:solidFill>
                <a:srgbClr val="F4E998"/>
              </a:solidFill>
            </a:endParaRPr>
          </a:p>
        </p:txBody>
      </p:sp>
      <p:pic>
        <p:nvPicPr>
          <p:cNvPr id="10" name="Image 9" descr="ENDmanua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612"/>
            <a:ext cx="9144000" cy="5733388"/>
          </a:xfrm>
          <a:prstGeom prst="rect">
            <a:avLst/>
          </a:prstGeom>
        </p:spPr>
      </p:pic>
      <p:pic>
        <p:nvPicPr>
          <p:cNvPr id="9" name="Image 8" descr="TinCataloguePresenta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90395"/>
            <a:ext cx="1341028" cy="2195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>
            <a:hlinkClick r:id="rId5"/>
          </p:cNvPr>
          <p:cNvSpPr txBox="1"/>
          <p:nvPr/>
        </p:nvSpPr>
        <p:spPr>
          <a:xfrm>
            <a:off x="1170908" y="2508646"/>
            <a:ext cx="6802183" cy="61555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solidFill>
                  <a:srgbClr val="C00000"/>
                </a:solidFill>
                <a:latin typeface="+mj-lt"/>
              </a:rPr>
              <a:t>Online training video clip is available</a:t>
            </a:r>
            <a:endParaRPr lang="en-US" sz="34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400" y="2438400"/>
            <a:ext cx="9144000" cy="1219200"/>
          </a:xfrm>
        </p:spPr>
        <p:txBody>
          <a:bodyPr>
            <a:normAutofit/>
          </a:bodyPr>
          <a:lstStyle/>
          <a:p>
            <a:pPr algn="ctr"/>
            <a:r>
              <a:rPr lang="fr-FR" sz="5500" dirty="0" smtClean="0">
                <a:solidFill>
                  <a:srgbClr val="F4E998"/>
                </a:solidFill>
              </a:rPr>
              <a:t>Thank you</a:t>
            </a:r>
            <a:endParaRPr lang="fr-FR" sz="5500" dirty="0">
              <a:solidFill>
                <a:srgbClr val="F4E9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l="18066" t="23821" r="50830" b="7651"/>
          <a:stretch/>
        </p:blipFill>
        <p:spPr>
          <a:xfrm>
            <a:off x="2438399" y="1142999"/>
            <a:ext cx="4658081" cy="552758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29209"/>
            <a:ext cx="7391400" cy="914400"/>
          </a:xfrm>
        </p:spPr>
        <p:txBody>
          <a:bodyPr/>
          <a:lstStyle/>
          <a:p>
            <a:r>
              <a:rPr lang="fr-FR" dirty="0" err="1" smtClean="0">
                <a:solidFill>
                  <a:srgbClr val="F4E998"/>
                </a:solidFill>
              </a:rPr>
              <a:t>Workflows</a:t>
            </a:r>
            <a:endParaRPr lang="fr-FR" dirty="0">
              <a:solidFill>
                <a:srgbClr val="F4E998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/>
          <a:srcRect l="18248" t="26179" r="51062" b="6064"/>
          <a:stretch/>
        </p:blipFill>
        <p:spPr>
          <a:xfrm>
            <a:off x="2438400" y="1143000"/>
            <a:ext cx="4648200" cy="552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8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762000"/>
            <a:ext cx="7772400" cy="914400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fr-FR" dirty="0" err="1" smtClean="0">
                <a:solidFill>
                  <a:srgbClr val="F4E998"/>
                </a:solidFill>
              </a:rPr>
              <a:t>Practical</a:t>
            </a:r>
            <a:r>
              <a:rPr lang="fr-FR" dirty="0" smtClean="0">
                <a:solidFill>
                  <a:srgbClr val="F4E998"/>
                </a:solidFill>
              </a:rPr>
              <a:t> </a:t>
            </a:r>
            <a:r>
              <a:rPr lang="fr-FR" dirty="0" err="1" smtClean="0">
                <a:solidFill>
                  <a:srgbClr val="F4E998"/>
                </a:solidFill>
              </a:rPr>
              <a:t>Exercise</a:t>
            </a:r>
            <a:r>
              <a:rPr lang="fr-FR" dirty="0">
                <a:solidFill>
                  <a:srgbClr val="F4E998"/>
                </a:solidFill>
              </a:rPr>
              <a:t/>
            </a:r>
            <a:br>
              <a:rPr lang="fr-FR" dirty="0">
                <a:solidFill>
                  <a:srgbClr val="F4E998"/>
                </a:solidFill>
              </a:rPr>
            </a:br>
            <a:r>
              <a:rPr lang="fr-FR" sz="4000" dirty="0" smtClean="0">
                <a:solidFill>
                  <a:srgbClr val="F4E998"/>
                </a:solidFill>
              </a:rPr>
              <a:t>Example with Region K</a:t>
            </a:r>
            <a:endParaRPr lang="fr-FR" sz="4000" dirty="0">
              <a:solidFill>
                <a:srgbClr val="F4E998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IntChartWebCataloguepart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9801"/>
            <a:ext cx="9144000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0352" y="5562600"/>
            <a:ext cx="7772400" cy="11387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chemeClr val="bg2"/>
                </a:solidFill>
              </a:rPr>
              <a:t>Scenario 1 :	Modify an INT Chart</a:t>
            </a:r>
          </a:p>
          <a:p>
            <a:r>
              <a:rPr lang="en-US" sz="3400" dirty="0" smtClean="0">
                <a:solidFill>
                  <a:schemeClr val="bg2"/>
                </a:solidFill>
              </a:rPr>
              <a:t>Scenario 2 : 	Insert a NEW INT chart</a:t>
            </a:r>
            <a:endParaRPr lang="en-US" sz="3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Webcatalogue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762000"/>
          </a:xfrm>
        </p:spPr>
        <p:txBody>
          <a:bodyPr/>
          <a:lstStyle/>
          <a:p>
            <a:pPr algn="ctr">
              <a:lnSpc>
                <a:spcPts val="4100"/>
              </a:lnSpc>
              <a:spcBef>
                <a:spcPts val="0"/>
              </a:spcBef>
            </a:pPr>
            <a:r>
              <a:rPr lang="fr-FR" sz="4000" dirty="0" err="1" smtClean="0">
                <a:solidFill>
                  <a:srgbClr val="F4E998"/>
                </a:solidFill>
              </a:rPr>
              <a:t>Download</a:t>
            </a:r>
            <a:r>
              <a:rPr lang="fr-FR" sz="4000" dirty="0" smtClean="0">
                <a:solidFill>
                  <a:srgbClr val="F4E998"/>
                </a:solidFill>
              </a:rPr>
              <a:t> </a:t>
            </a:r>
            <a:r>
              <a:rPr lang="fr-FR" sz="4000" dirty="0" err="1" smtClean="0">
                <a:solidFill>
                  <a:srgbClr val="F4E998"/>
                </a:solidFill>
              </a:rPr>
              <a:t>charts</a:t>
            </a:r>
            <a:r>
              <a:rPr lang="fr-FR" sz="4000" dirty="0" smtClean="0">
                <a:solidFill>
                  <a:srgbClr val="F4E998"/>
                </a:solidFill>
              </a:rPr>
              <a:t> &amp; </a:t>
            </a:r>
            <a:r>
              <a:rPr lang="fr-FR" sz="4000" dirty="0" err="1" smtClean="0">
                <a:solidFill>
                  <a:srgbClr val="F4E998"/>
                </a:solidFill>
              </a:rPr>
              <a:t>create</a:t>
            </a:r>
            <a:r>
              <a:rPr lang="fr-FR" sz="4000" dirty="0" smtClean="0">
                <a:solidFill>
                  <a:srgbClr val="F4E998"/>
                </a:solidFill>
              </a:rPr>
              <a:t> an Excel </a:t>
            </a:r>
            <a:r>
              <a:rPr lang="fr-FR" sz="4000" dirty="0" err="1" smtClean="0">
                <a:solidFill>
                  <a:srgbClr val="F4E998"/>
                </a:solidFill>
              </a:rPr>
              <a:t>spreadsheet</a:t>
            </a:r>
            <a:r>
              <a:rPr lang="fr-FR" sz="4000" dirty="0" smtClean="0">
                <a:solidFill>
                  <a:srgbClr val="F4E998"/>
                </a:solidFill>
              </a:rPr>
              <a:t>…</a:t>
            </a:r>
            <a:endParaRPr lang="fr-FR" sz="4000" dirty="0">
              <a:solidFill>
                <a:srgbClr val="F4E99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762000"/>
          </a:xfrm>
        </p:spPr>
        <p:txBody>
          <a:bodyPr/>
          <a:lstStyle/>
          <a:p>
            <a:pPr algn="ctr"/>
            <a:r>
              <a:rPr lang="fr-FR" sz="4000" dirty="0" smtClean="0">
                <a:solidFill>
                  <a:srgbClr val="F4E998"/>
                </a:solidFill>
              </a:rPr>
              <a:t>…and enter </a:t>
            </a:r>
            <a:r>
              <a:rPr lang="fr-FR" sz="4000" dirty="0" err="1" smtClean="0">
                <a:solidFill>
                  <a:srgbClr val="F4E998"/>
                </a:solidFill>
              </a:rPr>
              <a:t>your</a:t>
            </a:r>
            <a:r>
              <a:rPr lang="fr-FR" sz="4000" dirty="0" smtClean="0">
                <a:solidFill>
                  <a:srgbClr val="F4E998"/>
                </a:solidFill>
              </a:rPr>
              <a:t> changes</a:t>
            </a:r>
            <a:endParaRPr lang="fr-FR" sz="4000" dirty="0">
              <a:solidFill>
                <a:srgbClr val="F4E998"/>
              </a:solidFill>
            </a:endParaRPr>
          </a:p>
        </p:txBody>
      </p:sp>
      <p:pic>
        <p:nvPicPr>
          <p:cNvPr id="6" name="Image 5" descr="TableauExcelRegionKmodificationsSui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177"/>
            <a:ext cx="9144000" cy="4191423"/>
          </a:xfrm>
          <a:prstGeom prst="rect">
            <a:avLst/>
          </a:prstGeom>
        </p:spPr>
      </p:pic>
      <p:pic>
        <p:nvPicPr>
          <p:cNvPr id="5" name="Image 4" descr="Bandeau-Excel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371600"/>
            <a:ext cx="4175010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26592"/>
          </a:xfrm>
        </p:spPr>
        <p:txBody>
          <a:bodyPr/>
          <a:lstStyle/>
          <a:p>
            <a:pPr algn="ctr"/>
            <a:r>
              <a:rPr lang="fr-FR" sz="4100" dirty="0" smtClean="0">
                <a:solidFill>
                  <a:srgbClr val="F4E998"/>
                </a:solidFill>
              </a:rPr>
              <a:t>Scenario 1: </a:t>
            </a:r>
            <a:r>
              <a:rPr lang="fr-FR" sz="4100" dirty="0" err="1" smtClean="0">
                <a:solidFill>
                  <a:srgbClr val="F4E998"/>
                </a:solidFill>
              </a:rPr>
              <a:t>modify</a:t>
            </a:r>
            <a:r>
              <a:rPr lang="fr-FR" sz="4100" dirty="0" smtClean="0">
                <a:solidFill>
                  <a:srgbClr val="F4E998"/>
                </a:solidFill>
              </a:rPr>
              <a:t> an INT </a:t>
            </a:r>
            <a:r>
              <a:rPr lang="fr-FR" sz="4100" dirty="0" err="1" smtClean="0">
                <a:solidFill>
                  <a:srgbClr val="F4E998"/>
                </a:solidFill>
              </a:rPr>
              <a:t>Chart</a:t>
            </a:r>
            <a:r>
              <a:rPr lang="fr-FR" sz="4100" dirty="0" smtClean="0">
                <a:solidFill>
                  <a:srgbClr val="F4E998"/>
                </a:solidFill>
              </a:rPr>
              <a:t>(1A/2</a:t>
            </a:r>
            <a:r>
              <a:rPr lang="fr-FR" sz="4500" dirty="0" smtClean="0">
                <a:solidFill>
                  <a:srgbClr val="F4E998"/>
                </a:solidFill>
              </a:rPr>
              <a:t>)</a:t>
            </a:r>
            <a:endParaRPr lang="fr-FR" sz="4500" dirty="0">
              <a:solidFill>
                <a:srgbClr val="F4E998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Logo Manag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524000"/>
            <a:ext cx="762000" cy="301356"/>
          </a:xfrm>
          <a:prstGeom prst="rect">
            <a:avLst/>
          </a:prstGeom>
        </p:spPr>
      </p:pic>
      <p:pic>
        <p:nvPicPr>
          <p:cNvPr id="10" name="Image 9" descr="meeting suite presentationPART1 cop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91462"/>
            <a:ext cx="9144000" cy="5966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fr-FR" sz="4100" dirty="0" smtClean="0">
                <a:solidFill>
                  <a:srgbClr val="F4E998"/>
                </a:solidFill>
              </a:rPr>
              <a:t>Scenario 1: </a:t>
            </a:r>
            <a:r>
              <a:rPr lang="fr-FR" sz="4100" dirty="0" err="1" smtClean="0">
                <a:solidFill>
                  <a:srgbClr val="F4E998"/>
                </a:solidFill>
              </a:rPr>
              <a:t>modify</a:t>
            </a:r>
            <a:r>
              <a:rPr lang="fr-FR" sz="4100" dirty="0" smtClean="0">
                <a:solidFill>
                  <a:srgbClr val="F4E998"/>
                </a:solidFill>
              </a:rPr>
              <a:t> an INT </a:t>
            </a:r>
            <a:r>
              <a:rPr lang="fr-FR" sz="4100" dirty="0" err="1" smtClean="0">
                <a:solidFill>
                  <a:srgbClr val="F4E998"/>
                </a:solidFill>
              </a:rPr>
              <a:t>Chart</a:t>
            </a:r>
            <a:r>
              <a:rPr lang="fr-FR" sz="4100" dirty="0" smtClean="0">
                <a:solidFill>
                  <a:srgbClr val="F4E998"/>
                </a:solidFill>
              </a:rPr>
              <a:t>(1B/2)</a:t>
            </a:r>
            <a:endParaRPr lang="fr-FR" sz="4100" dirty="0">
              <a:solidFill>
                <a:srgbClr val="F4E998"/>
              </a:solidFill>
            </a:endParaRPr>
          </a:p>
        </p:txBody>
      </p:sp>
      <p:pic>
        <p:nvPicPr>
          <p:cNvPr id="7" name="Image 6" descr="meeting suite presentationPART2NewChart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838200"/>
            <a:ext cx="85344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algn="ctr"/>
            <a:r>
              <a:rPr lang="fr-FR" sz="4500" dirty="0" smtClean="0">
                <a:solidFill>
                  <a:srgbClr val="F4E998"/>
                </a:solidFill>
              </a:rPr>
              <a:t>Scenario 1: </a:t>
            </a:r>
            <a:r>
              <a:rPr lang="fr-FR" sz="4500" dirty="0" err="1" smtClean="0">
                <a:solidFill>
                  <a:srgbClr val="F4E998"/>
                </a:solidFill>
              </a:rPr>
              <a:t>modify</a:t>
            </a:r>
            <a:r>
              <a:rPr lang="fr-FR" sz="4500" dirty="0" smtClean="0">
                <a:solidFill>
                  <a:srgbClr val="F4E998"/>
                </a:solidFill>
              </a:rPr>
              <a:t> an INT </a:t>
            </a:r>
            <a:r>
              <a:rPr lang="fr-FR" sz="4500" dirty="0" err="1" smtClean="0">
                <a:solidFill>
                  <a:srgbClr val="F4E998"/>
                </a:solidFill>
              </a:rPr>
              <a:t>Chart</a:t>
            </a:r>
            <a:r>
              <a:rPr lang="fr-FR" sz="4500" dirty="0" smtClean="0">
                <a:solidFill>
                  <a:srgbClr val="F4E998"/>
                </a:solidFill>
              </a:rPr>
              <a:t>(2/2)</a:t>
            </a:r>
            <a:endParaRPr lang="fr-FR" sz="4500" dirty="0">
              <a:solidFill>
                <a:srgbClr val="F4E998"/>
              </a:solidFill>
            </a:endParaRPr>
          </a:p>
        </p:txBody>
      </p:sp>
      <p:pic>
        <p:nvPicPr>
          <p:cNvPr id="6" name="Image 5" descr="meeting suite presentationPAR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04016"/>
            <a:ext cx="9144000" cy="5353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19200"/>
          </a:xfrm>
        </p:spPr>
        <p:txBody>
          <a:bodyPr/>
          <a:lstStyle/>
          <a:p>
            <a:pPr algn="ctr">
              <a:lnSpc>
                <a:spcPts val="4500"/>
              </a:lnSpc>
              <a:spcBef>
                <a:spcPts val="0"/>
              </a:spcBef>
            </a:pPr>
            <a:r>
              <a:rPr lang="fr-FR" sz="4100" dirty="0" smtClean="0">
                <a:solidFill>
                  <a:srgbClr val="F4E998"/>
                </a:solidFill>
              </a:rPr>
              <a:t>E-mail notification </a:t>
            </a:r>
            <a:r>
              <a:rPr lang="fr-FR" sz="4100" dirty="0" err="1" smtClean="0">
                <a:solidFill>
                  <a:srgbClr val="F4E998"/>
                </a:solidFill>
              </a:rPr>
              <a:t>according</a:t>
            </a:r>
            <a:r>
              <a:rPr lang="fr-FR" sz="4100" dirty="0" smtClean="0">
                <a:solidFill>
                  <a:srgbClr val="F4E998"/>
                </a:solidFill>
              </a:rPr>
              <a:t> to the </a:t>
            </a:r>
            <a:r>
              <a:rPr lang="fr-FR" sz="4100" dirty="0" err="1" smtClean="0">
                <a:solidFill>
                  <a:srgbClr val="F4E998"/>
                </a:solidFill>
              </a:rPr>
              <a:t>workflow</a:t>
            </a:r>
            <a:endParaRPr lang="fr-FR" sz="4100" dirty="0">
              <a:solidFill>
                <a:srgbClr val="F4E998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339029"/>
            <a:ext cx="9144000" cy="5518971"/>
            <a:chOff x="0" y="1143000"/>
            <a:chExt cx="9144000" cy="551897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43000"/>
              <a:ext cx="9144000" cy="5518971"/>
            </a:xfrm>
            <a:prstGeom prst="rect">
              <a:avLst/>
            </a:prstGeom>
          </p:spPr>
        </p:pic>
        <p:pic>
          <p:nvPicPr>
            <p:cNvPr id="1026" name="Picture 2" descr="http://chart.iho.int:8080/webManager/images/ihoAdmin/mail_imag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962400"/>
              <a:ext cx="1977788" cy="561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1468</TotalTime>
  <Words>105</Words>
  <Application>Microsoft Office PowerPoint</Application>
  <PresentationFormat>On-screen Show (4:3)</PresentationFormat>
  <Paragraphs>33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Constantia</vt:lpstr>
      <vt:lpstr>Wingdings 2</vt:lpstr>
      <vt:lpstr>Débit</vt:lpstr>
      <vt:lpstr>INTernational Chart Web Catalogue is ready for USE</vt:lpstr>
      <vt:lpstr>Workflows</vt:lpstr>
      <vt:lpstr> Practical Exercise Example with Region K</vt:lpstr>
      <vt:lpstr>Download charts &amp; create an Excel spreadsheet…</vt:lpstr>
      <vt:lpstr>…and enter your changes</vt:lpstr>
      <vt:lpstr>Scenario 1: modify an INT Chart(1A/2)</vt:lpstr>
      <vt:lpstr>Scenario 1: modify an INT Chart(1B/2)</vt:lpstr>
      <vt:lpstr>Scenario 1: modify an INT Chart(2/2)</vt:lpstr>
      <vt:lpstr>E-mail notification according to the workflow</vt:lpstr>
      <vt:lpstr> Practical Exercise Example with Region K</vt:lpstr>
      <vt:lpstr>Scenario 2: insert a new INT Chart(1/2)</vt:lpstr>
      <vt:lpstr>Scenario 2: insert a new INT Chart (2/2)</vt:lpstr>
      <vt:lpstr>Ready to start again…</vt:lpstr>
      <vt:lpstr>Thank you</vt:lpstr>
    </vt:vector>
  </TitlesOfParts>
  <Company>IHB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asschart</dc:creator>
  <cp:lastModifiedBy>ADCS</cp:lastModifiedBy>
  <cp:revision>125</cp:revision>
  <dcterms:created xsi:type="dcterms:W3CDTF">2016-04-07T10:38:46Z</dcterms:created>
  <dcterms:modified xsi:type="dcterms:W3CDTF">2016-04-25T06:20:50Z</dcterms:modified>
</cp:coreProperties>
</file>