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9" r:id="rId3"/>
    <p:sldId id="292" r:id="rId4"/>
    <p:sldId id="276" r:id="rId5"/>
    <p:sldId id="265" r:id="rId6"/>
    <p:sldId id="293" r:id="rId7"/>
    <p:sldId id="263" r:id="rId8"/>
    <p:sldId id="294" r:id="rId9"/>
    <p:sldId id="280" r:id="rId10"/>
    <p:sldId id="297" r:id="rId11"/>
    <p:sldId id="272" r:id="rId12"/>
    <p:sldId id="273" r:id="rId13"/>
    <p:sldId id="295" r:id="rId14"/>
    <p:sldId id="285" r:id="rId15"/>
    <p:sldId id="278" r:id="rId16"/>
    <p:sldId id="298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A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0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-666" y="-108"/>
      </p:cViewPr>
      <p:guideLst>
        <p:guide orient="horz" pos="768"/>
        <p:guide pos="5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319" y="0"/>
            <a:ext cx="3437937" cy="114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4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82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-1" y="0"/>
            <a:ext cx="1884104" cy="942458"/>
            <a:chOff x="-1" y="0"/>
            <a:chExt cx="1884104" cy="942458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9566" y="818"/>
              <a:ext cx="944537" cy="94164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1952573" y="54592"/>
            <a:ext cx="10239428" cy="883167"/>
          </a:xfrm>
        </p:spPr>
        <p:txBody>
          <a:bodyPr>
            <a:normAutofit/>
          </a:bodyPr>
          <a:lstStyle>
            <a:lvl1pPr>
              <a:defRPr sz="3600" b="1" cap="none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10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87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94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80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1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31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33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75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DD24-6168-4C6E-B4D2-E6B466BDF756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50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617365"/>
            <a:ext cx="12192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Nautical Cartography Working Group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NCWG-5, Stockholm, Sweden, 5-8 November 2019</a:t>
            </a:r>
          </a:p>
          <a:p>
            <a:pPr algn="ctr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NCWG5-06.1A</a:t>
            </a:r>
            <a:br>
              <a:rPr lang="en-US" sz="20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</a:t>
            </a:r>
            <a:r>
              <a:rPr lang="en-US" sz="20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0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Presentation)</a:t>
            </a:r>
            <a:r>
              <a:rPr lang="en-US" sz="2000" b="1" dirty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Finalizing the</a:t>
            </a:r>
          </a:p>
          <a:p>
            <a:pPr algn="ctr"/>
            <a:r>
              <a:rPr lang="en-US" sz="28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</a:t>
            </a:r>
            <a:r>
              <a:rPr lang="en-US" sz="2800" b="1" dirty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Paper </a:t>
            </a:r>
            <a:r>
              <a:rPr lang="en-US" sz="28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Nautical Chart Report</a:t>
            </a:r>
            <a:endParaRPr lang="en-US" sz="3100" dirty="0">
              <a:solidFill>
                <a:srgbClr val="00A9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0" y="5379751"/>
            <a:ext cx="6096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/>
              <a:t>Colby Harmon - </a:t>
            </a:r>
            <a:r>
              <a:rPr lang="en-US" sz="2000" dirty="0" smtClean="0"/>
              <a:t>US </a:t>
            </a:r>
            <a:r>
              <a:rPr lang="en-US" sz="2000" dirty="0"/>
              <a:t>(NOAA)</a:t>
            </a:r>
          </a:p>
          <a:p>
            <a:r>
              <a:rPr lang="en-US" dirty="0" smtClean="0"/>
              <a:t>Future </a:t>
            </a:r>
            <a:r>
              <a:rPr lang="en-US" dirty="0"/>
              <a:t>of the Paper Nautical </a:t>
            </a:r>
            <a:r>
              <a:rPr lang="en-US" dirty="0" smtClean="0"/>
              <a:t>Chart Sub-working Group Lead</a:t>
            </a:r>
          </a:p>
        </p:txBody>
      </p:sp>
    </p:spTree>
    <p:extLst>
      <p:ext uri="{BB962C8B-B14F-4D97-AF65-F5344CB8AC3E}">
        <p14:creationId xmlns:p14="http://schemas.microsoft.com/office/powerpoint/2010/main" val="39145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 </a:t>
            </a:r>
            <a:r>
              <a:rPr lang="en-US" dirty="0" smtClean="0"/>
              <a:t>Chart Production </a:t>
            </a:r>
            <a:r>
              <a:rPr lang="en-US" dirty="0"/>
              <a:t>by </a:t>
            </a:r>
            <a:r>
              <a:rPr lang="en-US" dirty="0" smtClean="0"/>
              <a:t>Charting </a:t>
            </a:r>
            <a:r>
              <a:rPr lang="en-US" dirty="0"/>
              <a:t>R</a:t>
            </a:r>
            <a:r>
              <a:rPr lang="en-US" dirty="0" smtClean="0"/>
              <a:t>egion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192"/>
            <a:ext cx="10607040" cy="2619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75" y="3772094"/>
            <a:ext cx="10570464" cy="290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7641771" y="2068285"/>
            <a:ext cx="609600" cy="460273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9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INT Chart Production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219200"/>
            <a:ext cx="9144000" cy="460162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52540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to rescheme paper/raster charts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219200"/>
            <a:ext cx="9144000" cy="543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03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19200"/>
            <a:ext cx="11218460" cy="4351338"/>
          </a:xfrm>
        </p:spPr>
        <p:txBody>
          <a:bodyPr>
            <a:noAutofit/>
          </a:bodyPr>
          <a:lstStyle/>
          <a:p>
            <a:r>
              <a:rPr lang="en-US" b="1" dirty="0" smtClean="0"/>
              <a:t>Are there recommendations </a:t>
            </a:r>
            <a:r>
              <a:rPr lang="en-US" b="1" dirty="0" smtClean="0"/>
              <a:t>regarding:</a:t>
            </a:r>
            <a:endParaRPr lang="en-US" b="1" dirty="0" smtClean="0"/>
          </a:p>
          <a:p>
            <a:pPr lvl="1"/>
            <a:r>
              <a:rPr lang="en-US" b="1" dirty="0" smtClean="0"/>
              <a:t>INT chart production</a:t>
            </a:r>
          </a:p>
          <a:p>
            <a:pPr lvl="1"/>
            <a:r>
              <a:rPr lang="en-US" b="1" dirty="0" smtClean="0"/>
              <a:t>Purpose and structure of </a:t>
            </a:r>
            <a:r>
              <a:rPr lang="en-US" b="1" dirty="0" smtClean="0"/>
              <a:t>INT Chart Coordinating Committees</a:t>
            </a:r>
          </a:p>
          <a:p>
            <a:r>
              <a:rPr lang="en-US" b="1" dirty="0" smtClean="0"/>
              <a:t>Ideas from:</a:t>
            </a:r>
          </a:p>
          <a:p>
            <a:pPr lvl="1"/>
            <a:r>
              <a:rPr lang="en-US" b="1" dirty="0" smtClean="0"/>
              <a:t>Monday’s charting regions coordinators workshop?</a:t>
            </a:r>
          </a:p>
          <a:p>
            <a:pPr lvl="1"/>
            <a:r>
              <a:rPr lang="en-US" b="1" dirty="0" smtClean="0"/>
              <a:t>Survey </a:t>
            </a:r>
            <a:r>
              <a:rPr lang="en-US" b="1" dirty="0" smtClean="0"/>
              <a:t>results?</a:t>
            </a:r>
            <a:endParaRPr lang="en-US" b="1" dirty="0" smtClean="0"/>
          </a:p>
          <a:p>
            <a:pPr lvl="1"/>
            <a:r>
              <a:rPr lang="en-US" b="1" dirty="0" smtClean="0"/>
              <a:t>Other </a:t>
            </a:r>
            <a:r>
              <a:rPr lang="en-US" b="1" dirty="0" smtClean="0"/>
              <a:t>sources?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Future of INT Chart C</a:t>
            </a:r>
            <a:r>
              <a:rPr lang="en-US" dirty="0" smtClean="0"/>
              <a:t>oncept</a:t>
            </a:r>
            <a:endParaRPr lang="en-US" cap="none" dirty="0"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88668"/>
            <a:ext cx="4903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Based on C-3 Guidance</a:t>
            </a:r>
          </a:p>
        </p:txBody>
      </p:sp>
    </p:spTree>
    <p:extLst>
      <p:ext uri="{BB962C8B-B14F-4D97-AF65-F5344CB8AC3E}">
        <p14:creationId xmlns:p14="http://schemas.microsoft.com/office/powerpoint/2010/main" val="135015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8740" y="1219200"/>
            <a:ext cx="11218460" cy="435133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sz="2000" b="1" dirty="0" smtClean="0"/>
              <a:t>S-4 </a:t>
            </a:r>
            <a:r>
              <a:rPr lang="en-AU" sz="2000" b="1" dirty="0"/>
              <a:t>Portrayal Catalogue</a:t>
            </a:r>
            <a:r>
              <a:rPr lang="en-AU" sz="2000" dirty="0"/>
              <a:t> - Implement </a:t>
            </a:r>
            <a:r>
              <a:rPr lang="en-AU" sz="2000" dirty="0" smtClean="0"/>
              <a:t>S-4 </a:t>
            </a:r>
            <a:r>
              <a:rPr lang="en-AU" sz="2000" dirty="0"/>
              <a:t>symbology in an S-100 Portrayal Catalogue for </a:t>
            </a:r>
            <a:r>
              <a:rPr lang="en-AU" sz="2000" dirty="0" smtClean="0"/>
              <a:t>raster charts 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AU" sz="2000" b="1" dirty="0" smtClean="0"/>
              <a:t>Freezing </a:t>
            </a:r>
            <a:r>
              <a:rPr lang="en-AU" sz="2000" b="1" dirty="0"/>
              <a:t>S-4</a:t>
            </a:r>
            <a:r>
              <a:rPr lang="en-AU" sz="2000" dirty="0"/>
              <a:t> and the S-4 based portions of national INT1 and Chart 1 documents, so that future NCWG efforts can focus exclusively on enhancing the portrayal of S-57 and S-101 ENCs and other S-100 based products</a:t>
            </a:r>
            <a:r>
              <a:rPr lang="en-AU" sz="2000" dirty="0" smtClean="0"/>
              <a:t>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AU" sz="2000" b="1" dirty="0" smtClean="0"/>
              <a:t>Enhance </a:t>
            </a:r>
            <a:r>
              <a:rPr lang="en-AU" sz="2000" b="1" dirty="0"/>
              <a:t>ECDIS Portrayal of ENC</a:t>
            </a:r>
            <a:r>
              <a:rPr lang="en-AU" sz="2000" dirty="0"/>
              <a:t> – Make it a priority to understand users' concerns about issues with the portrayal of ENC data – both S-57 and S-101 – and </a:t>
            </a:r>
            <a:r>
              <a:rPr lang="en-AU" sz="2000" dirty="0" smtClean="0"/>
              <a:t>take actions to improve it. 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AU" sz="2000" b="1" dirty="0" smtClean="0"/>
              <a:t>* Paper/Raster charts from ENC Data </a:t>
            </a:r>
            <a:r>
              <a:rPr lang="en-AU" sz="2000" dirty="0" smtClean="0"/>
              <a:t>- </a:t>
            </a:r>
            <a:r>
              <a:rPr lang="en-AU" sz="2000" dirty="0"/>
              <a:t>Develop a standard means of generating raster nautical charts from ENC data</a:t>
            </a:r>
            <a:r>
              <a:rPr lang="en-AU" sz="2000" dirty="0" smtClean="0"/>
              <a:t>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AU" sz="2000" b="1" dirty="0" smtClean="0"/>
              <a:t>* Backup </a:t>
            </a:r>
            <a:r>
              <a:rPr lang="en-AU" sz="2000" b="1" dirty="0"/>
              <a:t>Chart Specification</a:t>
            </a:r>
            <a:r>
              <a:rPr lang="en-AU" sz="2000" dirty="0"/>
              <a:t> - Develop a specification for – or general guidelines for – a simplified paper/raster chart that would be suitable as a back-up for ECDIS and </a:t>
            </a:r>
            <a:r>
              <a:rPr lang="en-AU" sz="2000" dirty="0" smtClean="0"/>
              <a:t>ECS.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AU" sz="2000" b="1" dirty="0" smtClean="0"/>
              <a:t>Chart </a:t>
            </a:r>
            <a:r>
              <a:rPr lang="en-AU" sz="2000" b="1" dirty="0"/>
              <a:t>on Demand / Custom Chart </a:t>
            </a:r>
            <a:r>
              <a:rPr lang="en-AU" sz="2000" dirty="0"/>
              <a:t>– Coordinate efforts of various HOs that are developing online "Chart on Demand" or bespoke "Custom Chart" </a:t>
            </a:r>
            <a:r>
              <a:rPr lang="en-AU" sz="2000" dirty="0" smtClean="0"/>
              <a:t>capabilities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AU" sz="2000" b="1" dirty="0" smtClean="0"/>
              <a:t>* INT </a:t>
            </a:r>
            <a:r>
              <a:rPr lang="en-AU" sz="2000" b="1" dirty="0"/>
              <a:t>Chart Production and Coordination</a:t>
            </a:r>
            <a:r>
              <a:rPr lang="en-AU" sz="2000" dirty="0"/>
              <a:t> – </a:t>
            </a:r>
            <a:r>
              <a:rPr lang="en-AU" sz="2000" dirty="0" smtClean="0"/>
              <a:t>What does NCWG want to recommend regarding </a:t>
            </a:r>
            <a:r>
              <a:rPr lang="en-AU" sz="2000" dirty="0" err="1" smtClean="0"/>
              <a:t>ICCWGs</a:t>
            </a:r>
            <a:r>
              <a:rPr lang="en-AU" sz="2000" dirty="0" smtClean="0"/>
              <a:t> coordination of chart </a:t>
            </a:r>
            <a:r>
              <a:rPr lang="en-AU" sz="2000" dirty="0"/>
              <a:t>or ENC </a:t>
            </a:r>
            <a:r>
              <a:rPr lang="en-AU" sz="2000" dirty="0" smtClean="0"/>
              <a:t>production?</a:t>
            </a:r>
          </a:p>
          <a:p>
            <a:pPr marL="0" indent="0" algn="r">
              <a:buNone/>
            </a:pPr>
            <a:r>
              <a:rPr lang="en-AU" sz="2000" dirty="0" smtClean="0"/>
              <a:t>* Discussed in previous slides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Possible recommendations for </a:t>
            </a:r>
            <a:r>
              <a:rPr lang="en-US" dirty="0" smtClean="0"/>
              <a:t>NCWG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3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Customized charts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219200"/>
            <a:ext cx="9144000" cy="446510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524000" y="5828738"/>
            <a:ext cx="44530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69% </a:t>
            </a:r>
            <a:r>
              <a:rPr lang="en-US" sz="2400" b="1" dirty="0"/>
              <a:t>– </a:t>
            </a:r>
            <a:r>
              <a:rPr lang="en-US" sz="2400" b="1" dirty="0" smtClean="0"/>
              <a:t>No  </a:t>
            </a:r>
          </a:p>
          <a:p>
            <a:r>
              <a:rPr lang="en-US" sz="2400" b="1" dirty="0" smtClean="0"/>
              <a:t>31% </a:t>
            </a:r>
            <a:r>
              <a:rPr lang="en-US" sz="2400" b="1" dirty="0"/>
              <a:t>– </a:t>
            </a:r>
            <a:r>
              <a:rPr lang="en-US" sz="2400" b="1" dirty="0" smtClean="0"/>
              <a:t>Yes or considering doing so</a:t>
            </a:r>
          </a:p>
        </p:txBody>
      </p:sp>
    </p:spTree>
    <p:extLst>
      <p:ext uri="{BB962C8B-B14F-4D97-AF65-F5344CB8AC3E}">
        <p14:creationId xmlns:p14="http://schemas.microsoft.com/office/powerpoint/2010/main" val="397908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8740" y="1219200"/>
            <a:ext cx="11218460" cy="435133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NCWG</a:t>
            </a:r>
            <a:r>
              <a:rPr lang="en-US" b="1" dirty="0" smtClean="0"/>
              <a:t> </a:t>
            </a:r>
            <a:r>
              <a:rPr lang="en-US" b="1" dirty="0"/>
              <a:t>Work Plan </a:t>
            </a:r>
            <a:r>
              <a:rPr lang="en-US" dirty="0"/>
              <a:t>– Are there </a:t>
            </a:r>
            <a:r>
              <a:rPr lang="en-US" smtClean="0"/>
              <a:t>any other work </a:t>
            </a:r>
            <a:r>
              <a:rPr lang="en-US" dirty="0"/>
              <a:t>items related to the future of the paper nautical chart that should be added, changed, or removed from </a:t>
            </a:r>
            <a:r>
              <a:rPr lang="en-US" dirty="0" err="1"/>
              <a:t>NCWG's</a:t>
            </a:r>
            <a:r>
              <a:rPr lang="en-US" dirty="0"/>
              <a:t> work plan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NCWG</a:t>
            </a:r>
            <a:r>
              <a:rPr lang="en-US" b="1" dirty="0" smtClean="0"/>
              <a:t> </a:t>
            </a:r>
            <a:r>
              <a:rPr lang="en-US" b="1" dirty="0" err="1"/>
              <a:t>TORs</a:t>
            </a:r>
            <a:r>
              <a:rPr lang="en-US" b="1" dirty="0"/>
              <a:t> </a:t>
            </a:r>
            <a:r>
              <a:rPr lang="en-US" dirty="0"/>
              <a:t>– Are there revisions to the </a:t>
            </a:r>
            <a:r>
              <a:rPr lang="en-US" dirty="0" err="1"/>
              <a:t>NCWG</a:t>
            </a:r>
            <a:r>
              <a:rPr lang="en-US" dirty="0"/>
              <a:t> </a:t>
            </a:r>
            <a:r>
              <a:rPr lang="en-US" dirty="0" smtClean="0"/>
              <a:t>Terms of Reference and </a:t>
            </a:r>
            <a:r>
              <a:rPr lang="en-US" dirty="0"/>
              <a:t>Objectives that should be made in accordance with decisions made at </a:t>
            </a:r>
            <a:r>
              <a:rPr lang="en-US" dirty="0" err="1"/>
              <a:t>HSSC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Disband </a:t>
            </a:r>
            <a:r>
              <a:rPr lang="en-US" b="1" dirty="0"/>
              <a:t>the </a:t>
            </a:r>
            <a:r>
              <a:rPr lang="en-US" b="1" dirty="0" err="1"/>
              <a:t>NCWG</a:t>
            </a:r>
            <a:r>
              <a:rPr lang="en-US" b="1" dirty="0"/>
              <a:t> </a:t>
            </a:r>
            <a:r>
              <a:rPr lang="en-US" dirty="0"/>
              <a:t>– Is it time to disband the working group and assign its activities to a Project Team under S100WG or </a:t>
            </a:r>
            <a:r>
              <a:rPr lang="en-US" dirty="0" err="1"/>
              <a:t>ENCWG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 there changes that should be made to </a:t>
            </a:r>
            <a:r>
              <a:rPr lang="en-US" b="1" dirty="0" smtClean="0"/>
              <a:t>other </a:t>
            </a:r>
            <a:r>
              <a:rPr lang="en-US" b="1" dirty="0" err="1" smtClean="0"/>
              <a:t>HSSC</a:t>
            </a:r>
            <a:r>
              <a:rPr lang="en-US" b="1" dirty="0" smtClean="0"/>
              <a:t> working groups?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Possible recommendations for </a:t>
            </a:r>
            <a:r>
              <a:rPr lang="en-US" dirty="0" err="1" smtClean="0"/>
              <a:t>HSSC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working </a:t>
            </a:r>
            <a:r>
              <a:rPr lang="en-US" dirty="0"/>
              <a:t>group </a:t>
            </a:r>
            <a:r>
              <a:rPr lang="en-US" dirty="0" smtClean="0"/>
              <a:t>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63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 and Paper chart sales compared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412" y="1172026"/>
            <a:ext cx="7123176" cy="56388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8419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8740" y="1219200"/>
            <a:ext cx="11218460" cy="435133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Production of paper charts from ENCs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Simplified </a:t>
            </a:r>
            <a:r>
              <a:rPr lang="en-US" b="1" dirty="0"/>
              <a:t>standard for paper charts meeting functional 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Future of INT Chart </a:t>
            </a:r>
            <a:r>
              <a:rPr lang="en-US" b="1" dirty="0" smtClean="0"/>
              <a:t>concept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Subsequent alignment of </a:t>
            </a:r>
            <a:r>
              <a:rPr lang="en-US" b="1" dirty="0" err="1"/>
              <a:t>WGs</a:t>
            </a:r>
            <a:r>
              <a:rPr lang="en-US" b="1" dirty="0"/>
              <a:t>’ program of 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etc.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Recommendation Topics Based </a:t>
            </a:r>
            <a:r>
              <a:rPr lang="en-US" sz="3200" b="1" cap="none" dirty="0">
                <a:latin typeface="Arial" panose="020B0604020202020204" pitchFamily="34" charset="0"/>
                <a:cs typeface="Arial" panose="020B0604020202020204" pitchFamily="34" charset="0"/>
              </a:rPr>
              <a:t>on C-3 Guidance</a:t>
            </a:r>
          </a:p>
        </p:txBody>
      </p:sp>
    </p:spTree>
    <p:extLst>
      <p:ext uri="{BB962C8B-B14F-4D97-AF65-F5344CB8AC3E}">
        <p14:creationId xmlns:p14="http://schemas.microsoft.com/office/powerpoint/2010/main" val="679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Charts from ENC Data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219200"/>
            <a:ext cx="9144000" cy="432752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524000" y="5828738"/>
            <a:ext cx="66715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29% </a:t>
            </a:r>
            <a:r>
              <a:rPr lang="en-US" sz="2400" b="1" dirty="0"/>
              <a:t>– </a:t>
            </a:r>
            <a:r>
              <a:rPr lang="en-US" sz="2400" b="1" dirty="0" smtClean="0"/>
              <a:t>No  </a:t>
            </a:r>
          </a:p>
          <a:p>
            <a:r>
              <a:rPr lang="en-US" sz="2400" b="1" dirty="0" smtClean="0"/>
              <a:t>71% </a:t>
            </a:r>
            <a:r>
              <a:rPr lang="en-US" sz="2400" b="1" dirty="0"/>
              <a:t>– </a:t>
            </a:r>
            <a:r>
              <a:rPr lang="en-US" sz="2400" b="1" dirty="0" smtClean="0"/>
              <a:t>Yes, in some manner or considering doing so</a:t>
            </a:r>
          </a:p>
        </p:txBody>
      </p:sp>
    </p:spTree>
    <p:extLst>
      <p:ext uri="{BB962C8B-B14F-4D97-AF65-F5344CB8AC3E}">
        <p14:creationId xmlns:p14="http://schemas.microsoft.com/office/powerpoint/2010/main" val="256741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S-4 Symbolized Raster Charts from S-57 Data</a:t>
            </a:r>
            <a:endParaRPr lang="en-US" sz="36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219200"/>
            <a:ext cx="9144000" cy="459223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809027" y="2715904"/>
            <a:ext cx="12019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No – 17</a:t>
            </a:r>
          </a:p>
          <a:p>
            <a:r>
              <a:rPr lang="en-US" sz="2400" b="1" dirty="0" smtClean="0"/>
              <a:t>Yes – 26</a:t>
            </a:r>
          </a:p>
        </p:txBody>
      </p:sp>
    </p:spTree>
    <p:extLst>
      <p:ext uri="{BB962C8B-B14F-4D97-AF65-F5344CB8AC3E}">
        <p14:creationId xmlns:p14="http://schemas.microsoft.com/office/powerpoint/2010/main" val="203561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19200"/>
            <a:ext cx="10874829" cy="4351338"/>
          </a:xfrm>
        </p:spPr>
        <p:txBody>
          <a:bodyPr>
            <a:noAutofit/>
          </a:bodyPr>
          <a:lstStyle/>
          <a:p>
            <a:r>
              <a:rPr lang="en-US" sz="2400" b="1" dirty="0" err="1" smtClean="0"/>
              <a:t>HSSC</a:t>
            </a:r>
            <a:r>
              <a:rPr lang="en-US" sz="2400" b="1" dirty="0" smtClean="0"/>
              <a:t> Action 11/47 – </a:t>
            </a:r>
            <a:r>
              <a:rPr lang="en-US" sz="2400" b="1" dirty="0" err="1" smtClean="0"/>
              <a:t>NCWG</a:t>
            </a:r>
            <a:r>
              <a:rPr lang="en-US" sz="2400" b="1" dirty="0" smtClean="0"/>
              <a:t> </a:t>
            </a:r>
            <a:r>
              <a:rPr lang="en-US" sz="2400" b="1" dirty="0"/>
              <a:t>to anticipate the need </a:t>
            </a:r>
            <a:r>
              <a:rPr lang="en-US" sz="2400" b="1" dirty="0" smtClean="0"/>
              <a:t>to consider </a:t>
            </a:r>
            <a:r>
              <a:rPr lang="en-US" sz="2400" b="1" dirty="0"/>
              <a:t>the proposals made </a:t>
            </a:r>
            <a:r>
              <a:rPr lang="en-US" sz="2400" b="1" dirty="0" smtClean="0"/>
              <a:t>at HSSC-11 [by </a:t>
            </a:r>
            <a:r>
              <a:rPr lang="en-US" sz="2400" b="1" dirty="0" err="1" smtClean="0"/>
              <a:t>Aus</a:t>
            </a:r>
            <a:r>
              <a:rPr lang="en-US" sz="2400" b="1" dirty="0" smtClean="0"/>
              <a:t>, Can, Fra, </a:t>
            </a:r>
            <a:r>
              <a:rPr lang="en-US" sz="2400" b="1" dirty="0" err="1" smtClean="0"/>
              <a:t>Ger</a:t>
            </a:r>
            <a:r>
              <a:rPr lang="en-US" sz="2400" b="1" dirty="0" smtClean="0"/>
              <a:t>, UK, and US] </a:t>
            </a:r>
            <a:r>
              <a:rPr lang="en-US" sz="2400" b="1" dirty="0"/>
              <a:t>on the </a:t>
            </a:r>
            <a:r>
              <a:rPr lang="en-US" sz="2400" b="1" dirty="0" smtClean="0"/>
              <a:t>automated production </a:t>
            </a:r>
            <a:r>
              <a:rPr lang="en-US" sz="2400" b="1" dirty="0"/>
              <a:t>of </a:t>
            </a:r>
            <a:r>
              <a:rPr lang="en-US" sz="2400" b="1" dirty="0" smtClean="0"/>
              <a:t>paper </a:t>
            </a:r>
            <a:r>
              <a:rPr lang="en-US" sz="2400" b="1" dirty="0"/>
              <a:t>charts </a:t>
            </a:r>
            <a:r>
              <a:rPr lang="en-US" sz="2400" b="1" dirty="0" smtClean="0"/>
              <a:t>from ENCs </a:t>
            </a:r>
            <a:r>
              <a:rPr lang="en-US" sz="2400" b="1" dirty="0"/>
              <a:t>at its next </a:t>
            </a:r>
            <a:r>
              <a:rPr lang="en-US" sz="2400" b="1" dirty="0" smtClean="0"/>
              <a:t>meeting.</a:t>
            </a:r>
          </a:p>
          <a:p>
            <a:r>
              <a:rPr lang="en-US" sz="2400" b="1" dirty="0" smtClean="0"/>
              <a:t>Possible Recommendation: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“Add task to </a:t>
            </a:r>
            <a:r>
              <a:rPr lang="en-US" b="1" dirty="0" err="1" smtClean="0">
                <a:solidFill>
                  <a:srgbClr val="0000FF"/>
                </a:solidFill>
              </a:rPr>
              <a:t>NCWG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workplan</a:t>
            </a:r>
            <a:r>
              <a:rPr lang="en-US" b="1" dirty="0" smtClean="0">
                <a:solidFill>
                  <a:srgbClr val="0000FF"/>
                </a:solidFill>
              </a:rPr>
              <a:t> to develop ways to enable or enhance </a:t>
            </a:r>
            <a:r>
              <a:rPr lang="en-US" b="1" dirty="0" err="1" smtClean="0">
                <a:solidFill>
                  <a:srgbClr val="0000FF"/>
                </a:solidFill>
              </a:rPr>
              <a:t>HO’s</a:t>
            </a:r>
            <a:r>
              <a:rPr lang="en-US" b="1" dirty="0" smtClean="0">
                <a:solidFill>
                  <a:srgbClr val="0000FF"/>
                </a:solidFill>
              </a:rPr>
              <a:t> ability to produce paper charts or raster chart images from ENC or other S-57 or S-101 encoded data.”</a:t>
            </a:r>
          </a:p>
          <a:p>
            <a:r>
              <a:rPr lang="en-US" sz="2400" b="1" dirty="0" smtClean="0"/>
              <a:t> This task could include:</a:t>
            </a:r>
          </a:p>
          <a:p>
            <a:pPr lvl="1"/>
            <a:r>
              <a:rPr lang="en-US" sz="2000" b="1" dirty="0" smtClean="0"/>
              <a:t>Developing new, or adapting existing, ENC portrayal rules to support production of S-4 based paper charts</a:t>
            </a:r>
          </a:p>
          <a:p>
            <a:pPr lvl="1"/>
            <a:r>
              <a:rPr lang="en-US" sz="2000" b="1" dirty="0" smtClean="0"/>
              <a:t>Modifying some S-4 symbols and/or guidance to better facilitate use of ENC data to create paper charts</a:t>
            </a:r>
          </a:p>
          <a:p>
            <a:pPr lvl="1"/>
            <a:r>
              <a:rPr lang="en-US" sz="2000" b="1" dirty="0" smtClean="0"/>
              <a:t>Related to, or could be an effort combined with developing a “Simplified” or “Backup Chart” Spec</a:t>
            </a:r>
            <a:endParaRPr lang="en-US" sz="2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cap="none" dirty="0">
                <a:latin typeface="Arial" panose="020B0604020202020204" pitchFamily="34" charset="0"/>
                <a:cs typeface="Arial" panose="020B0604020202020204" pitchFamily="34" charset="0"/>
              </a:rPr>
              <a:t>Production of </a:t>
            </a:r>
            <a:r>
              <a:rPr lang="en-US" sz="36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Paper Charts </a:t>
            </a:r>
            <a:r>
              <a:rPr lang="en-US" sz="3600" b="1" cap="none" dirty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36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ENCs</a:t>
            </a:r>
            <a:endParaRPr lang="en-US" sz="36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88668"/>
            <a:ext cx="4903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Based on C-3 Guidance</a:t>
            </a:r>
          </a:p>
        </p:txBody>
      </p:sp>
    </p:spTree>
    <p:extLst>
      <p:ext uri="{BB962C8B-B14F-4D97-AF65-F5344CB8AC3E}">
        <p14:creationId xmlns:p14="http://schemas.microsoft.com/office/powerpoint/2010/main" val="105187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for Developing Simplified Backup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219200"/>
            <a:ext cx="9144000" cy="5583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809027" y="2715904"/>
            <a:ext cx="12019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No – 39</a:t>
            </a:r>
          </a:p>
          <a:p>
            <a:r>
              <a:rPr lang="en-US" sz="2400" b="1" dirty="0" smtClean="0"/>
              <a:t>Yes – 13</a:t>
            </a:r>
          </a:p>
        </p:txBody>
      </p:sp>
    </p:spTree>
    <p:extLst>
      <p:ext uri="{BB962C8B-B14F-4D97-AF65-F5344CB8AC3E}">
        <p14:creationId xmlns:p14="http://schemas.microsoft.com/office/powerpoint/2010/main" val="103090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19200"/>
            <a:ext cx="11059886" cy="4351338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Not a particularly popular concept at the moment, but some simplification may be needed to help create paper charts from ENC data</a:t>
            </a:r>
            <a:r>
              <a:rPr lang="en-US" sz="2400" b="1" dirty="0" smtClean="0"/>
              <a:t>.</a:t>
            </a:r>
          </a:p>
          <a:p>
            <a:r>
              <a:rPr lang="en-US" sz="2400" b="1" dirty="0" smtClean="0"/>
              <a:t>Users still want a paper backup, even as some </a:t>
            </a:r>
            <a:r>
              <a:rPr lang="en-US" sz="2400" b="1" dirty="0" err="1" smtClean="0"/>
              <a:t>HOs</a:t>
            </a:r>
            <a:r>
              <a:rPr lang="en-US" sz="2400" b="1" dirty="0" smtClean="0"/>
              <a:t> consider ending paper chart production. What is the best way to provide a backup?</a:t>
            </a:r>
          </a:p>
          <a:p>
            <a:r>
              <a:rPr lang="en-US" sz="2400" b="1" dirty="0" smtClean="0"/>
              <a:t>Will </a:t>
            </a:r>
            <a:r>
              <a:rPr lang="en-US" sz="2400" b="1" dirty="0" err="1" smtClean="0"/>
              <a:t>HO’s</a:t>
            </a:r>
            <a:r>
              <a:rPr lang="en-US" sz="2400" b="1" dirty="0"/>
              <a:t> </a:t>
            </a:r>
            <a:r>
              <a:rPr lang="en-US" sz="2400" b="1" dirty="0" smtClean="0"/>
              <a:t>provide both “Complete” charts and “Simplified” charts?</a:t>
            </a:r>
          </a:p>
          <a:p>
            <a:pPr lvl="1"/>
            <a:r>
              <a:rPr lang="en-US" sz="2000" b="1" dirty="0" smtClean="0"/>
              <a:t>Will “Simplified” charts ultimately come to fill the role of “Standard” charts?</a:t>
            </a:r>
            <a:endParaRPr lang="en-US" sz="2000" b="1" dirty="0" smtClean="0"/>
          </a:p>
          <a:p>
            <a:r>
              <a:rPr lang="en-US" sz="2400" b="1" dirty="0" err="1" smtClean="0"/>
              <a:t>FPNC</a:t>
            </a:r>
            <a:r>
              <a:rPr lang="en-US" sz="2400" b="1" dirty="0" smtClean="0"/>
              <a:t> has a section on the idea. </a:t>
            </a:r>
            <a:r>
              <a:rPr lang="en-US" sz="2400" b="1" dirty="0" err="1" smtClean="0"/>
              <a:t>Aus</a:t>
            </a:r>
            <a:r>
              <a:rPr lang="en-US" sz="2400" b="1" dirty="0" smtClean="0"/>
              <a:t> has done work in this area</a:t>
            </a:r>
            <a:endParaRPr lang="en-US" sz="2400" b="1" dirty="0"/>
          </a:p>
          <a:p>
            <a:r>
              <a:rPr lang="en-US" sz="2400" b="1" dirty="0" smtClean="0"/>
              <a:t>Possible </a:t>
            </a:r>
            <a:r>
              <a:rPr lang="en-US" sz="2400" b="1" dirty="0"/>
              <a:t>Recommendation: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0000FF"/>
                </a:solidFill>
              </a:rPr>
              <a:t>“Add task to </a:t>
            </a:r>
            <a:r>
              <a:rPr lang="en-US" b="1" dirty="0" err="1">
                <a:solidFill>
                  <a:srgbClr val="0000FF"/>
                </a:solidFill>
              </a:rPr>
              <a:t>NCWG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workplan</a:t>
            </a:r>
            <a:r>
              <a:rPr lang="en-US" b="1" dirty="0">
                <a:solidFill>
                  <a:srgbClr val="0000FF"/>
                </a:solidFill>
              </a:rPr>
              <a:t> to develop </a:t>
            </a:r>
            <a:r>
              <a:rPr lang="en-US" b="1" dirty="0" smtClean="0">
                <a:solidFill>
                  <a:srgbClr val="0000FF"/>
                </a:solidFill>
              </a:rPr>
              <a:t>guidance or a new specification for creating simplified charts, either as a new type of traditional, “standard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chart” or as a chart specifically for “backup.”</a:t>
            </a:r>
            <a:endParaRPr lang="en-US" b="1" dirty="0">
              <a:solidFill>
                <a:srgbClr val="0000FF"/>
              </a:solidFill>
            </a:endParaRPr>
          </a:p>
          <a:p>
            <a:r>
              <a:rPr lang="en-US" sz="2400" b="1" dirty="0"/>
              <a:t> This task could </a:t>
            </a:r>
            <a:r>
              <a:rPr lang="en-US" sz="2400" b="1" dirty="0" smtClean="0"/>
              <a:t>include specifying:</a:t>
            </a:r>
            <a:endParaRPr lang="en-US" sz="2400" b="1" dirty="0"/>
          </a:p>
          <a:p>
            <a:pPr lvl="1"/>
            <a:r>
              <a:rPr lang="en-US" sz="2000" b="1" dirty="0" smtClean="0"/>
              <a:t>Features that must be included or may be omitted</a:t>
            </a:r>
          </a:p>
          <a:p>
            <a:pPr lvl="1"/>
            <a:r>
              <a:rPr lang="en-US" sz="2000" b="1" dirty="0" smtClean="0"/>
              <a:t>Guidance on inclusion of chart marginalia and notes</a:t>
            </a:r>
          </a:p>
          <a:p>
            <a:pPr lvl="1"/>
            <a:endParaRPr lang="en-US" sz="2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Simplified Standard for Paper Charts</a:t>
            </a:r>
            <a:endParaRPr lang="en-US" sz="28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88668"/>
            <a:ext cx="4903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Based on C-3 Guidance</a:t>
            </a:r>
          </a:p>
        </p:txBody>
      </p:sp>
    </p:spTree>
    <p:extLst>
      <p:ext uri="{BB962C8B-B14F-4D97-AF65-F5344CB8AC3E}">
        <p14:creationId xmlns:p14="http://schemas.microsoft.com/office/powerpoint/2010/main" val="376481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New INT Chart Production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96961" y="5657671"/>
            <a:ext cx="819807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Except for 2017</a:t>
            </a:r>
            <a:r>
              <a:rPr lang="en-GB" alt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alt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production has been declining since 2011.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2017 S-11 Part B, </a:t>
            </a:r>
            <a:r>
              <a:rPr kumimoji="0" lang="en-GB" alt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Catalogue of INT charts</a:t>
            </a:r>
            <a:r>
              <a:rPr lang="en-GB" alt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showed</a:t>
            </a:r>
            <a:r>
              <a:rPr kumimoji="0" lang="en-GB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1691 INT</a:t>
            </a:r>
            <a:b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charts produced, out of a total of 2086 INT charts schemed. </a:t>
            </a: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982" y="1219200"/>
            <a:ext cx="8814035" cy="4231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39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_IHO_New_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aster_IHO_New_Logo" id="{92376390-61D0-4A4A-9DAB-DA9E6EE3EAC4}" vid="{E943696B-60C2-4457-926B-515312E413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Master_IHO_New_Logo</Template>
  <TotalTime>1358</TotalTime>
  <Words>844</Words>
  <Application>Microsoft Office PowerPoint</Application>
  <PresentationFormat>Custom</PresentationFormat>
  <Paragraphs>76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Master_IHO_New_Logo</vt:lpstr>
      <vt:lpstr>PowerPoint Presentation</vt:lpstr>
      <vt:lpstr>ENC and Paper chart sales compared</vt:lpstr>
      <vt:lpstr>Recommendation Topics Based on C-3 Guidance</vt:lpstr>
      <vt:lpstr>Paper Charts from ENC Data</vt:lpstr>
      <vt:lpstr>S-4 Symbolized Raster Charts from S-57 Data</vt:lpstr>
      <vt:lpstr>Production of Paper Charts from ENCs</vt:lpstr>
      <vt:lpstr>Plans for Developing Simplified Backup </vt:lpstr>
      <vt:lpstr>Simplified Standard for Paper Charts</vt:lpstr>
      <vt:lpstr>Recent New INT Chart Production</vt:lpstr>
      <vt:lpstr>INT Chart Production by Charting Region</vt:lpstr>
      <vt:lpstr>Planned INT Chart Production</vt:lpstr>
      <vt:lpstr>Plans to rescheme paper/raster charts</vt:lpstr>
      <vt:lpstr>Future of INT Chart Concept</vt:lpstr>
      <vt:lpstr>Possible recommendations for NCWG activities</vt:lpstr>
      <vt:lpstr>Customized charts</vt:lpstr>
      <vt:lpstr>Possible recommendations for HSSC working group organization</vt:lpstr>
    </vt:vector>
  </TitlesOfParts>
  <Company>International Hydrographic Bureau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Belmonte</dc:creator>
  <cp:lastModifiedBy>Harmon</cp:lastModifiedBy>
  <cp:revision>126</cp:revision>
  <dcterms:created xsi:type="dcterms:W3CDTF">2019-06-26T12:25:46Z</dcterms:created>
  <dcterms:modified xsi:type="dcterms:W3CDTF">2019-11-03T22:45:18Z</dcterms:modified>
</cp:coreProperties>
</file>