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7" r:id="rId2"/>
    <p:sldId id="361" r:id="rId3"/>
    <p:sldId id="363" r:id="rId4"/>
    <p:sldId id="362" r:id="rId5"/>
    <p:sldId id="364" r:id="rId6"/>
    <p:sldId id="365" r:id="rId7"/>
    <p:sldId id="367" r:id="rId8"/>
    <p:sldId id="368" r:id="rId9"/>
    <p:sldId id="366" r:id="rId10"/>
    <p:sldId id="329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CC3399"/>
    <a:srgbClr val="6666FF"/>
    <a:srgbClr val="993366"/>
    <a:srgbClr val="FFFF00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3" autoAdjust="0"/>
    <p:restoredTop sz="96643" autoAdjust="0"/>
  </p:normalViewPr>
  <p:slideViewPr>
    <p:cSldViewPr>
      <p:cViewPr>
        <p:scale>
          <a:sx n="112" d="100"/>
          <a:sy n="112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22" y="5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00A34BA-EC66-4467-9548-E134E21A2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0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38C9AC5A-DB1D-4E05-AF30-3141A7908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77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002"/>
            <a:fld id="{DCEC66D7-37F0-4848-BC6B-EB5ECE93DD34}" type="slidenum">
              <a:rPr lang="en-US"/>
              <a:pPr defTabSz="911002"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Version 8; 28 Feb 2011; 4:15 PM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AACG_Title_Header_Shape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  <p:sp>
        <p:nvSpPr>
          <p:cNvPr id="5" name="AACG_Title_Footer_Shape"/>
          <p:cNvSpPr txBox="1"/>
          <p:nvPr userDrawn="1"/>
        </p:nvSpPr>
        <p:spPr>
          <a:xfrm>
            <a:off x="0" y="-276999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4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4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54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24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24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45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6" descr="pg2banner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ACG_Header_Shape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  <p:sp>
        <p:nvSpPr>
          <p:cNvPr id="3" name="AACG_Footer_Shape"/>
          <p:cNvSpPr txBox="1"/>
          <p:nvPr userDrawn="1"/>
        </p:nvSpPr>
        <p:spPr>
          <a:xfrm>
            <a:off x="0" y="-276999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over_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09800" y="1763713"/>
            <a:ext cx="6781800" cy="1436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000" b="1" kern="0" dirty="0" smtClean="0">
                <a:solidFill>
                  <a:srgbClr val="5379A0"/>
                </a:solidFill>
                <a:latin typeface="+mn-lt"/>
                <a:ea typeface="+mj-ea"/>
                <a:cs typeface="Angsana New" pitchFamily="18" charset="-34"/>
              </a:rPr>
              <a:t>NGA </a:t>
            </a:r>
            <a:r>
              <a:rPr lang="en-US" sz="3000" b="1" kern="0" smtClean="0">
                <a:solidFill>
                  <a:srgbClr val="5379A0"/>
                </a:solidFill>
                <a:latin typeface="+mn-lt"/>
                <a:ea typeface="+mj-ea"/>
                <a:cs typeface="Angsana New" pitchFamily="18" charset="-34"/>
              </a:rPr>
              <a:t>Geotagging </a:t>
            </a:r>
            <a:r>
              <a:rPr lang="en-US" sz="3000" b="1" kern="0" smtClean="0">
                <a:solidFill>
                  <a:srgbClr val="5379A0"/>
                </a:solidFill>
                <a:latin typeface="+mn-lt"/>
                <a:ea typeface="+mj-ea"/>
                <a:cs typeface="Angsana New" pitchFamily="18" charset="-34"/>
              </a:rPr>
              <a:t>Project Update</a:t>
            </a:r>
            <a:r>
              <a:rPr lang="en-US" sz="3200" b="1" kern="0" dirty="0">
                <a:solidFill>
                  <a:srgbClr val="5379A0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3200" b="1" kern="0" dirty="0">
                <a:solidFill>
                  <a:srgbClr val="5379A0"/>
                </a:solidFill>
                <a:latin typeface="+mn-lt"/>
                <a:ea typeface="+mj-ea"/>
                <a:cs typeface="+mj-cs"/>
              </a:rPr>
            </a:br>
            <a:r>
              <a:rPr lang="en-US" sz="2400" kern="0" dirty="0" smtClean="0">
                <a:solidFill>
                  <a:srgbClr val="5379A0"/>
                </a:solidFill>
                <a:latin typeface="+mn-lt"/>
                <a:ea typeface="+mj-ea"/>
                <a:cs typeface="+mj-cs"/>
              </a:rPr>
              <a:t>Michael Kushla</a:t>
            </a:r>
            <a:endParaRPr lang="en-US" sz="2400" kern="0" dirty="0">
              <a:solidFill>
                <a:srgbClr val="5379A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233613" y="3200400"/>
            <a:ext cx="6262687" cy="68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solidFill>
                <a:srgbClr val="5379A0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5379A0"/>
                </a:solidFill>
                <a:latin typeface="+mn-lt"/>
                <a:cs typeface="+mn-cs"/>
              </a:rPr>
              <a:t>2 July </a:t>
            </a:r>
            <a:r>
              <a:rPr lang="en-US" kern="0" dirty="0" smtClean="0">
                <a:solidFill>
                  <a:srgbClr val="5379A0"/>
                </a:solidFill>
                <a:latin typeface="+mn-lt"/>
                <a:cs typeface="+mn-cs"/>
              </a:rPr>
              <a:t>2015</a:t>
            </a:r>
            <a:endParaRPr lang="en-US" kern="0" dirty="0">
              <a:solidFill>
                <a:srgbClr val="5379A0"/>
              </a:solidFill>
              <a:latin typeface="+mn-lt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486400" y="5257800"/>
            <a:ext cx="2895600" cy="1143000"/>
          </a:xfrm>
          <a:prstGeom prst="rect">
            <a:avLst/>
          </a:prstGeom>
        </p:spPr>
        <p:txBody>
          <a:bodyPr lIns="101882" tIns="50941" rIns="101882" bIns="50941">
            <a:noAutofit/>
          </a:bodyPr>
          <a:lstStyle/>
          <a:p>
            <a:pPr algn="r" defTabSz="1018824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rgbClr val="384863"/>
                </a:solidFill>
                <a:latin typeface="+mn-lt"/>
                <a:cs typeface="+mn-cs"/>
              </a:rPr>
              <a:t>UNCLASSIFIED</a:t>
            </a:r>
            <a:endParaRPr lang="en-US" sz="1400" b="1" dirty="0">
              <a:solidFill>
                <a:srgbClr val="384863"/>
              </a:solidFill>
              <a:latin typeface="+mn-lt"/>
              <a:cs typeface="+mn-cs"/>
            </a:endParaRP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ck_FI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27000" y="6597650"/>
            <a:ext cx="307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/>
              <a:t>UNCLASSIFIED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70675" y="152400"/>
            <a:ext cx="2320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200" b="1" dirty="0"/>
              <a:t>UNCLASSIFIED</a:t>
            </a: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Sailing Directions—42 volumes.</a:t>
            </a:r>
          </a:p>
          <a:p>
            <a:r>
              <a:rPr lang="en-US" dirty="0"/>
              <a:t>Covers the world except for:</a:t>
            </a:r>
          </a:p>
          <a:p>
            <a:pPr marL="457200" indent="228600">
              <a:buNone/>
              <a:tabLst>
                <a:tab pos="1033463" algn="l"/>
              </a:tabLst>
            </a:pPr>
            <a:r>
              <a:rPr lang="en-US" dirty="0"/>
              <a:t>1.	US territorial waters (Coast Pilot).</a:t>
            </a:r>
          </a:p>
          <a:p>
            <a:pPr marL="457200" indent="228600">
              <a:buNone/>
              <a:tabLst>
                <a:tab pos="1033463" algn="l"/>
              </a:tabLst>
            </a:pPr>
            <a:r>
              <a:rPr lang="en-US" dirty="0"/>
              <a:t>2.	Black Sea.</a:t>
            </a:r>
          </a:p>
          <a:p>
            <a:pPr marL="457200" indent="228600">
              <a:buNone/>
              <a:tabLst>
                <a:tab pos="1033463" algn="l"/>
              </a:tabLst>
            </a:pPr>
            <a:r>
              <a:rPr lang="en-US" dirty="0"/>
              <a:t>3.	Canadian Arctic.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400800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NGA provides </a:t>
            </a:r>
            <a:r>
              <a:rPr lang="en-US" sz="2400" dirty="0" err="1" smtClean="0"/>
              <a:t>Framemaker</a:t>
            </a:r>
            <a:r>
              <a:rPr lang="en-US" sz="2400" dirty="0" smtClean="0"/>
              <a:t> files to contractor.</a:t>
            </a:r>
          </a:p>
          <a:p>
            <a:r>
              <a:rPr lang="en-US" sz="2400" dirty="0"/>
              <a:t>Contractor creates </a:t>
            </a:r>
            <a:r>
              <a:rPr lang="en-US" sz="2400" dirty="0" smtClean="0"/>
              <a:t>new </a:t>
            </a:r>
            <a:r>
              <a:rPr lang="en-US" sz="2400" dirty="0" err="1" smtClean="0"/>
              <a:t>Framemaker</a:t>
            </a:r>
            <a:r>
              <a:rPr lang="en-US" sz="2400" dirty="0" smtClean="0"/>
              <a:t> </a:t>
            </a:r>
            <a:r>
              <a:rPr lang="en-US" sz="2400" dirty="0"/>
              <a:t>Element titled </a:t>
            </a:r>
            <a:r>
              <a:rPr lang="en-US" sz="2400" b="1" dirty="0"/>
              <a:t>Geotag</a:t>
            </a:r>
            <a:r>
              <a:rPr lang="en-US" sz="2400" dirty="0"/>
              <a:t> with the following </a:t>
            </a:r>
            <a:r>
              <a:rPr lang="en-US" sz="2400" dirty="0" smtClean="0"/>
              <a:t>attributes and attribute values:</a:t>
            </a:r>
            <a:endParaRPr lang="en-US" sz="2400" dirty="0"/>
          </a:p>
          <a:p>
            <a:pPr marL="457200" indent="228600">
              <a:buNone/>
              <a:tabLst>
                <a:tab pos="1033463" algn="l"/>
              </a:tabLst>
            </a:pPr>
            <a:r>
              <a:rPr lang="en-US" sz="1800" dirty="0"/>
              <a:t>1.	</a:t>
            </a:r>
            <a:r>
              <a:rPr lang="en-US" sz="2000" dirty="0" smtClean="0"/>
              <a:t>Coordinate String.</a:t>
            </a:r>
            <a:endParaRPr lang="en-US" sz="2000" dirty="0"/>
          </a:p>
          <a:p>
            <a:pPr marL="457200" indent="228600">
              <a:buNone/>
              <a:tabLst>
                <a:tab pos="1033463" algn="l"/>
              </a:tabLst>
            </a:pPr>
            <a:r>
              <a:rPr lang="en-US" sz="2000" dirty="0" smtClean="0"/>
              <a:t>2.	Geometry </a:t>
            </a:r>
            <a:r>
              <a:rPr lang="en-US" sz="2000" dirty="0"/>
              <a:t>Type (</a:t>
            </a:r>
            <a:r>
              <a:rPr lang="en-US" sz="2000" dirty="0" smtClean="0"/>
              <a:t>point/line/polygon).</a:t>
            </a:r>
          </a:p>
          <a:p>
            <a:pPr marL="457200" lvl="4" indent="228600">
              <a:buNone/>
              <a:tabLst>
                <a:tab pos="1033463" algn="l"/>
              </a:tabLst>
            </a:pPr>
            <a:r>
              <a:rPr lang="en-US" sz="2000" dirty="0" smtClean="0"/>
              <a:t>3.	</a:t>
            </a:r>
            <a:r>
              <a:rPr lang="en-US" dirty="0" smtClean="0"/>
              <a:t>Maritime Type (including 98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sub-attributes). </a:t>
            </a:r>
            <a:endParaRPr lang="en-US" sz="2000" dirty="0" smtClean="0"/>
          </a:p>
          <a:p>
            <a:pPr marL="457200" indent="228600">
              <a:buNone/>
              <a:tabLst>
                <a:tab pos="1033463" algn="l"/>
              </a:tabLst>
            </a:pPr>
            <a:r>
              <a:rPr lang="en-US" sz="2000" dirty="0" smtClean="0"/>
              <a:t>4.	Feature </a:t>
            </a:r>
            <a:r>
              <a:rPr lang="en-US" sz="2000" dirty="0"/>
              <a:t>ID (contractor created</a:t>
            </a:r>
            <a:r>
              <a:rPr lang="en-US" sz="2000" dirty="0" smtClean="0"/>
              <a:t>).</a:t>
            </a:r>
          </a:p>
          <a:p>
            <a:pPr marL="457200" indent="228600">
              <a:buNone/>
              <a:tabLst>
                <a:tab pos="1033463" algn="l"/>
              </a:tabLst>
            </a:pPr>
            <a:r>
              <a:rPr lang="en-US" sz="2000" dirty="0" smtClean="0"/>
              <a:t>5.	Source Type (where information came from—light list, publication, DNC, ECR).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27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695700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6957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2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/>
          <a:lstStyle/>
          <a:p>
            <a:r>
              <a:rPr lang="en-US" dirty="0"/>
              <a:t>Process </a:t>
            </a:r>
            <a:r>
              <a:rPr lang="en-US" dirty="0" smtClean="0"/>
              <a:t>Flow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63963"/>
          </a:xfrm>
        </p:spPr>
        <p:txBody>
          <a:bodyPr/>
          <a:lstStyle/>
          <a:p>
            <a:r>
              <a:rPr lang="en-US" sz="2400" dirty="0" smtClean="0"/>
              <a:t>Contractor </a:t>
            </a:r>
            <a:r>
              <a:rPr lang="en-US" sz="2400" dirty="0"/>
              <a:t>has </a:t>
            </a:r>
            <a:r>
              <a:rPr lang="en-US" sz="2400" dirty="0" smtClean="0"/>
              <a:t>30 </a:t>
            </a:r>
            <a:r>
              <a:rPr lang="en-US" sz="2400" dirty="0"/>
              <a:t>days to </a:t>
            </a:r>
            <a:r>
              <a:rPr lang="en-US" sz="2400" dirty="0" smtClean="0"/>
              <a:t>create </a:t>
            </a:r>
            <a:r>
              <a:rPr lang="en-US" sz="2400" dirty="0"/>
              <a:t>shape files based on Geometry Type for each Maritime Type </a:t>
            </a:r>
            <a:r>
              <a:rPr lang="en-US" sz="2400" dirty="0" smtClean="0"/>
              <a:t>and to initially geotag </a:t>
            </a:r>
            <a:r>
              <a:rPr lang="en-US" sz="2400" dirty="0"/>
              <a:t>the publication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NGA has 60 days to </a:t>
            </a:r>
            <a:r>
              <a:rPr lang="en-US" sz="2400" dirty="0" smtClean="0"/>
              <a:t>complete the initial review of the publication.</a:t>
            </a:r>
          </a:p>
          <a:p>
            <a:r>
              <a:rPr lang="en-US" sz="2400" dirty="0"/>
              <a:t>Simple corrections can be made by NGA; more complex changes are referred back to the contractor for correction.</a:t>
            </a:r>
          </a:p>
          <a:p>
            <a:r>
              <a:rPr lang="en-US" sz="2400" dirty="0"/>
              <a:t>Contractor has </a:t>
            </a:r>
            <a:r>
              <a:rPr lang="en-US" sz="2400" dirty="0" smtClean="0"/>
              <a:t>30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days </a:t>
            </a:r>
            <a:r>
              <a:rPr lang="en-US" sz="2400" dirty="0"/>
              <a:t>to make changes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Flow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NGA has 14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days to review the resubmitted </a:t>
            </a:r>
            <a:r>
              <a:rPr lang="en-US" sz="2400" dirty="0" smtClean="0"/>
              <a:t>publications.</a:t>
            </a:r>
          </a:p>
          <a:p>
            <a:r>
              <a:rPr lang="en-US" sz="2400" dirty="0"/>
              <a:t>NGA either </a:t>
            </a:r>
            <a:r>
              <a:rPr lang="en-US" sz="2400" dirty="0" smtClean="0"/>
              <a:t>accepts </a:t>
            </a:r>
            <a:r>
              <a:rPr lang="en-US" sz="2400" dirty="0"/>
              <a:t>or </a:t>
            </a:r>
            <a:r>
              <a:rPr lang="en-US" sz="2400" dirty="0" smtClean="0"/>
              <a:t>rejects the publication.</a:t>
            </a:r>
          </a:p>
          <a:p>
            <a:r>
              <a:rPr lang="en-US" sz="2400" dirty="0" smtClean="0"/>
              <a:t>Geotagging all publications is scheduled to be completed by the contractor by 30 September 2015.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12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r>
              <a:rPr lang="en-US" dirty="0" smtClean="0"/>
              <a:t>Status as </a:t>
            </a:r>
            <a:r>
              <a:rPr lang="en-US" smtClean="0"/>
              <a:t>of 10 </a:t>
            </a:r>
            <a:r>
              <a:rPr lang="en-US" dirty="0" smtClean="0"/>
              <a:t>June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400" dirty="0"/>
              <a:t>P</a:t>
            </a:r>
            <a:r>
              <a:rPr lang="en-US" sz="2400" dirty="0" smtClean="0"/>
              <a:t>ublications accepted by NGA—12.</a:t>
            </a:r>
          </a:p>
          <a:p>
            <a:r>
              <a:rPr lang="en-US" sz="2400" dirty="0" smtClean="0"/>
              <a:t>Publications in geotagging process—3.</a:t>
            </a:r>
          </a:p>
          <a:p>
            <a:r>
              <a:rPr lang="en-US" sz="2400" dirty="0" smtClean="0"/>
              <a:t>Publications in NGA review process—7.</a:t>
            </a:r>
          </a:p>
          <a:p>
            <a:r>
              <a:rPr lang="en-US" sz="2400" dirty="0" err="1"/>
              <a:t>Shapefile</a:t>
            </a:r>
            <a:r>
              <a:rPr lang="en-US" sz="2400" dirty="0"/>
              <a:t> breakdown </a:t>
            </a:r>
            <a:r>
              <a:rPr lang="en-US" sz="2400" dirty="0" smtClean="0"/>
              <a:t>(based on five </a:t>
            </a:r>
            <a:r>
              <a:rPr lang="en-US" sz="2400" dirty="0"/>
              <a:t>publications):</a:t>
            </a:r>
          </a:p>
          <a:p>
            <a:pPr marL="457200" indent="228600">
              <a:buNone/>
              <a:tabLst>
                <a:tab pos="1262063" algn="l"/>
                <a:tab pos="3827463" algn="r"/>
              </a:tabLst>
            </a:pPr>
            <a:r>
              <a:rPr lang="en-US" sz="2000" dirty="0"/>
              <a:t>1.	</a:t>
            </a:r>
            <a:r>
              <a:rPr lang="en-US" sz="2000" dirty="0" smtClean="0"/>
              <a:t>Points</a:t>
            </a:r>
            <a:r>
              <a:rPr lang="en-US" sz="2000" dirty="0"/>
              <a:t>:	98.60%</a:t>
            </a:r>
          </a:p>
          <a:p>
            <a:pPr marL="457200" indent="228600">
              <a:buNone/>
              <a:tabLst>
                <a:tab pos="1262063" algn="l"/>
                <a:tab pos="3827463" algn="r"/>
              </a:tabLst>
            </a:pPr>
            <a:r>
              <a:rPr lang="en-US" sz="2000" dirty="0"/>
              <a:t>2.	</a:t>
            </a:r>
            <a:r>
              <a:rPr lang="en-US" sz="2000" dirty="0" smtClean="0"/>
              <a:t>Polygons</a:t>
            </a:r>
            <a:r>
              <a:rPr lang="en-US" sz="2000" dirty="0"/>
              <a:t>:	1.33%</a:t>
            </a:r>
          </a:p>
          <a:p>
            <a:pPr marL="457200" indent="228600">
              <a:buNone/>
              <a:tabLst>
                <a:tab pos="1262063" algn="l"/>
                <a:tab pos="3827463" algn="r"/>
              </a:tabLst>
            </a:pPr>
            <a:r>
              <a:rPr lang="en-US" sz="2000" dirty="0"/>
              <a:t>3</a:t>
            </a:r>
            <a:r>
              <a:rPr lang="en-US" sz="2000" dirty="0" smtClean="0"/>
              <a:t>.	Lines</a:t>
            </a:r>
            <a:r>
              <a:rPr lang="en-US" sz="2000" dirty="0"/>
              <a:t>:	0.07%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Ability to edit existing geotags and add new geotags to the database.</a:t>
            </a:r>
          </a:p>
          <a:p>
            <a:r>
              <a:rPr lang="en-US" sz="2400" dirty="0" smtClean="0"/>
              <a:t>Output options in XML:</a:t>
            </a:r>
          </a:p>
          <a:p>
            <a:pPr lvl="1"/>
            <a:r>
              <a:rPr lang="en-US" sz="2000" dirty="0" smtClean="0"/>
              <a:t>Allows for commercial industry product development.</a:t>
            </a:r>
          </a:p>
          <a:p>
            <a:pPr lvl="1"/>
            <a:r>
              <a:rPr lang="en-US" sz="2000" dirty="0" smtClean="0"/>
              <a:t>Allows for easier updating methods (</a:t>
            </a:r>
            <a:r>
              <a:rPr lang="en-US" sz="2000" dirty="0" err="1" smtClean="0"/>
              <a:t>ie</a:t>
            </a:r>
            <a:r>
              <a:rPr lang="en-US" sz="2000" dirty="0" smtClean="0"/>
              <a:t> updating XML vs PDF).</a:t>
            </a:r>
          </a:p>
          <a:p>
            <a:r>
              <a:rPr lang="en-US" sz="2400" dirty="0" smtClean="0"/>
              <a:t>Ability for the customer to search for and extract the exact Navigation Information for their needs.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rovided shape files enable customer to spatially view publication information outside the ECDIS platform. 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RostockSNPWG">
  <a:themeElements>
    <a:clrScheme name="New_white_vers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_white_vers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charset="0"/>
            <a:ea typeface="+mn-ea"/>
            <a:cs typeface="Arial" charset="0"/>
          </a:defRPr>
        </a:defPPr>
      </a:lstStyle>
    </a:txDef>
  </a:objectDefaults>
  <a:extraClrSchemeLst>
    <a:extraClrScheme>
      <a:clrScheme name="New_white_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01RostockSNPWG</Template>
  <TotalTime>845</TotalTime>
  <Words>272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01RostockSNPWG</vt:lpstr>
      <vt:lpstr>PowerPoint Presentation</vt:lpstr>
      <vt:lpstr>Background</vt:lpstr>
      <vt:lpstr>PowerPoint Presentation</vt:lpstr>
      <vt:lpstr>Process Flow</vt:lpstr>
      <vt:lpstr>PowerPoint Presentation</vt:lpstr>
      <vt:lpstr>Process Flow (continued)</vt:lpstr>
      <vt:lpstr>Process Flow (continued)</vt:lpstr>
      <vt:lpstr>Status as of 10 June 2015</vt:lpstr>
      <vt:lpstr>Future Plans</vt:lpstr>
      <vt:lpstr>PowerPoint Presentation</vt:lpstr>
    </vt:vector>
  </TitlesOfParts>
  <Company>NGA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kushlams</dc:creator>
  <cp:lastModifiedBy>Kushla Michael S Mr NGA-SHGB USA CIV</cp:lastModifiedBy>
  <cp:revision>123</cp:revision>
  <cp:lastPrinted>2015-06-08T14:22:00Z</cp:lastPrinted>
  <dcterms:created xsi:type="dcterms:W3CDTF">2014-05-20T19:39:03Z</dcterms:created>
  <dcterms:modified xsi:type="dcterms:W3CDTF">2015-06-11T11:34:30Z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CG_OFFICE_DLL">
    <vt:bool>true</vt:bool>
  </property>
  <property fmtid="{D5CDD505-2E9C-101B-9397-08002B2CF9AE}" pid="3" name="AACG_Created">
    <vt:bool>true</vt:bool>
  </property>
  <property fmtid="{D5CDD505-2E9C-101B-9397-08002B2CF9AE}" pid="4" name="AACG_DescMarkings">
    <vt:lpwstr/>
  </property>
  <property fmtid="{D5CDD505-2E9C-101B-9397-08002B2CF9AE}" pid="5" name="AACG_AddMark">
    <vt:lpwstr/>
  </property>
  <property fmtid="{D5CDD505-2E9C-101B-9397-08002B2CF9AE}" pid="6" name="AACG_Header">
    <vt:lpwstr>UNCLASSIFIED</vt:lpwstr>
  </property>
  <property fmtid="{D5CDD505-2E9C-101B-9397-08002B2CF9AE}" pid="7" name="AACG_Footer">
    <vt:lpwstr>_x000d_UNCLASSIFIED</vt:lpwstr>
  </property>
  <property fmtid="{D5CDD505-2E9C-101B-9397-08002B2CF9AE}" pid="8" name="AACG_ClassBlock">
    <vt:lpwstr/>
  </property>
  <property fmtid="{D5CDD505-2E9C-101B-9397-08002B2CF9AE}" pid="9" name="AACG_ClassType">
    <vt:lpwstr>USClassificationMarking</vt:lpwstr>
  </property>
  <property fmtid="{D5CDD505-2E9C-101B-9397-08002B2CF9AE}" pid="10" name="AACG_DeclOnList">
    <vt:lpwstr/>
  </property>
  <property fmtid="{D5CDD505-2E9C-101B-9397-08002B2CF9AE}" pid="11" name="AACG_USAF_Derivatives">
    <vt:lpwstr/>
  </property>
  <property fmtid="{D5CDD505-2E9C-101B-9397-08002B2CF9AE}" pid="12" name="AACG_SCI_Other">
    <vt:lpwstr/>
  </property>
  <property fmtid="{D5CDD505-2E9C-101B-9397-08002B2CF9AE}" pid="13" name="AACG_Dissem_Other">
    <vt:lpwstr/>
  </property>
  <property fmtid="{D5CDD505-2E9C-101B-9397-08002B2CF9AE}" pid="14" name="AACG_NonInt_Other">
    <vt:lpwstr/>
  </property>
</Properties>
</file>