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Varela Round"/>
      <p:regular r:id="rId27"/>
    </p:embeddedFont>
    <p:embeddedFont>
      <p:font typeface="Shadows Into Light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7787323-30D5-42E0-B81A-EC2AE66DBFCB}">
  <a:tblStyle styleId="{A7787323-30D5-42E0-B81A-EC2AE66DBFCB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ShadowsIntoLight-regular.fntdata"/><Relationship Id="rId27" Type="http://schemas.openxmlformats.org/officeDocument/2006/relationships/font" Target="fonts/VarelaRou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ideas for the workshop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8255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An introduction of member states current production systems for publications (brief papers)</a:t>
            </a:r>
          </a:p>
          <a:p>
            <a:pPr indent="-298450" lvl="0" marL="596900">
              <a:spcBef>
                <a:spcPts val="0"/>
              </a:spcBef>
              <a:buClr>
                <a:schemeClr val="dk1"/>
              </a:buClr>
              <a:buSzPct val="100000"/>
              <a:buFont typeface="Varela Round"/>
              <a:buChar char="▧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brief papers - </a:t>
            </a:r>
            <a:b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possibly send out an organized template for the paper that lists sections for each of NIPWG's product specifications.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   If something of their data isn't represented in the outline, they should add it at the end to make sure we know what doesn't have a home.</a:t>
            </a:r>
          </a:p>
          <a:p>
            <a:pPr indent="-228600" lvl="1" marL="1054100">
              <a:spcBef>
                <a:spcPts val="0"/>
              </a:spcBef>
              <a:buClr>
                <a:schemeClr val="dk1"/>
              </a:buClr>
              <a:buSzPct val="100000"/>
              <a:buFont typeface="Varela Round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requested in advance of meeting for all to look over and become familiar with.THIS SHOULD BE MANDATORY BY ALL ATTENDEES and accompany their registration for the event.</a:t>
            </a:r>
          </a:p>
          <a:p>
            <a:pPr indent="-298450" lvl="0" marL="596900">
              <a:spcBef>
                <a:spcPts val="0"/>
              </a:spcBef>
              <a:buClr>
                <a:schemeClr val="dk1"/>
              </a:buClr>
              <a:buSzPct val="100000"/>
              <a:buFont typeface="Varela Round"/>
              <a:buChar char="▧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sample data </a:t>
            </a:r>
          </a:p>
          <a:p>
            <a:pPr indent="-298450" lvl="0" marL="596900">
              <a:spcBef>
                <a:spcPts val="0"/>
              </a:spcBef>
              <a:buClr>
                <a:schemeClr val="dk1"/>
              </a:buClr>
              <a:buSzPct val="45833"/>
              <a:buFont typeface="Varela Round"/>
              <a:buChar char="▧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from their system so developers can brainstorm ideas/solutions too. THIS SHOULD BE MANDATORY BY ALL ATTENDEES and accompany their registration for the event.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Tony Dungy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S-100 Viewer (ROK)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DCEG Viewer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Anthropocene Institute: test-bed for MPA S-122 visualizations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WR Systems: test-bed for S-101, S-102 (and S-111!)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CARIS visualization systems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Jeppesen (?)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ChUM - Chart Updates Mashup (briana's critical chart corrections visualization from Notice to Mariners)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iCPilot - interactive Coast Pilot (briana’s visualization tool for physical environment)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Benjamin Franklin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88925" lvl="0" marL="4572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Open discussion of the planned end result of the product specifications (white board sketches are fine)...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what information is needed during which tasks? 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What is simply metadata and how will that be accessed? 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How do the attributes and features discussed in the meetings tie into the ultimate XML product that is expected from the product specifications developed?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Ideas for data structure and examples to show why different structures produce different visualization results.</a:t>
            </a:r>
          </a:p>
          <a:p>
            <a:pPr indent="-288925" lvl="0" marL="5969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Visual outputs in ECDIS, and for public discovery (i.e. websites - this would suggest a "universal" interface for display for countries who want guidance, but allow conversation to be had on ideas)</a:t>
            </a:r>
          </a:p>
          <a:p>
            <a:pPr indent="-288925" lvl="0" marL="457200">
              <a:spcBef>
                <a:spcPts val="0"/>
              </a:spcBef>
              <a:buClr>
                <a:srgbClr val="222222"/>
              </a:buClr>
              <a:buSzPct val="95000"/>
              <a:buFont typeface="Varela Round"/>
              <a:buChar char="▧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possible break out sessions for task groups….the day could be broken up into specifications (to focus on one at a time).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-old english proverb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yellow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44" name="Shape 44"/>
          <p:cNvSpPr/>
          <p:nvPr/>
        </p:nvSpPr>
        <p:spPr>
          <a:xfrm>
            <a:off x="3120675" y="1533250"/>
            <a:ext cx="3060325" cy="15325"/>
          </a:xfrm>
          <a:custGeom>
            <a:pathLst>
              <a:path extrusionOk="0" h="613" w="122413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5" name="Shape 45"/>
          <p:cNvSpPr/>
          <p:nvPr/>
        </p:nvSpPr>
        <p:spPr>
          <a:xfrm>
            <a:off x="3068250" y="1577725"/>
            <a:ext cx="3226850" cy="15875"/>
          </a:xfrm>
          <a:custGeom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980400" y="5494075"/>
            <a:ext cx="7183199" cy="692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360"/>
              </a:spcBef>
              <a:buClr>
                <a:srgbClr val="979CB8"/>
              </a:buClr>
              <a:buSzPct val="100000"/>
              <a:buNone/>
              <a:defRPr sz="1600">
                <a:solidFill>
                  <a:srgbClr val="979CB8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yellow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magent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magent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1404600" y="2882400"/>
            <a:ext cx="6334799" cy="109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21" name="Shape 21"/>
          <p:cNvSpPr txBox="1"/>
          <p:nvPr/>
        </p:nvSpPr>
        <p:spPr>
          <a:xfrm>
            <a:off x="3593400" y="16514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</a:p>
        </p:txBody>
      </p:sp>
      <p:sp>
        <p:nvSpPr>
          <p:cNvPr id="22" name="Shape 22"/>
          <p:cNvSpPr/>
          <p:nvPr/>
        </p:nvSpPr>
        <p:spPr>
          <a:xfrm>
            <a:off x="3950607" y="1571221"/>
            <a:ext cx="1308410" cy="1159078"/>
          </a:xfrm>
          <a:custGeom>
            <a:pathLst>
              <a:path extrusionOk="0" h="52447" w="59251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3" name="Shape 23"/>
          <p:cNvSpPr/>
          <p:nvPr/>
        </p:nvSpPr>
        <p:spPr>
          <a:xfrm>
            <a:off x="3874667" y="1485125"/>
            <a:ext cx="1394664" cy="1302551"/>
          </a:xfrm>
          <a:custGeom>
            <a:pathLst>
              <a:path extrusionOk="0" h="58939" w="63157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/>
          <p:nvPr/>
        </p:nvSpPr>
        <p:spPr>
          <a:xfrm>
            <a:off x="3120675" y="1533250"/>
            <a:ext cx="3060325" cy="15325"/>
          </a:xfrm>
          <a:custGeom>
            <a:pathLst>
              <a:path extrusionOk="0" h="613" w="122413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8" name="Shape 28"/>
          <p:cNvSpPr/>
          <p:nvPr/>
        </p:nvSpPr>
        <p:spPr>
          <a:xfrm>
            <a:off x="3068250" y="1577725"/>
            <a:ext cx="3226850" cy="15875"/>
          </a:xfrm>
          <a:custGeom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1109975" y="1831450"/>
            <a:ext cx="3266399" cy="411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33" name="Shape 33"/>
          <p:cNvSpPr/>
          <p:nvPr/>
        </p:nvSpPr>
        <p:spPr>
          <a:xfrm>
            <a:off x="3120675" y="1533250"/>
            <a:ext cx="3060325" cy="15325"/>
          </a:xfrm>
          <a:custGeom>
            <a:pathLst>
              <a:path extrusionOk="0" h="613" w="122413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4" name="Shape 34"/>
          <p:cNvSpPr/>
          <p:nvPr/>
        </p:nvSpPr>
        <p:spPr>
          <a:xfrm>
            <a:off x="3068250" y="1577725"/>
            <a:ext cx="3226850" cy="15875"/>
          </a:xfrm>
          <a:custGeom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1014825" y="1902800"/>
            <a:ext cx="2297399" cy="409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3429925" y="1902800"/>
            <a:ext cx="2297399" cy="409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x="5845025" y="1902800"/>
            <a:ext cx="2297399" cy="409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40" name="Shape 40"/>
          <p:cNvSpPr/>
          <p:nvPr/>
        </p:nvSpPr>
        <p:spPr>
          <a:xfrm>
            <a:off x="3120675" y="1533250"/>
            <a:ext cx="3060325" cy="15325"/>
          </a:xfrm>
          <a:custGeom>
            <a:pathLst>
              <a:path extrusionOk="0" h="613" w="122413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" name="Shape 41"/>
          <p:cNvSpPr/>
          <p:nvPr/>
        </p:nvSpPr>
        <p:spPr>
          <a:xfrm>
            <a:off x="3068250" y="1577725"/>
            <a:ext cx="3226850" cy="15875"/>
          </a:xfrm>
          <a:custGeom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24550" y="689775"/>
            <a:ext cx="7547699" cy="910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Visualization of Nautical Information</a:t>
            </a:r>
          </a:p>
        </p:txBody>
      </p:sp>
      <p:sp>
        <p:nvSpPr>
          <p:cNvPr id="58" name="Shape 58"/>
          <p:cNvSpPr/>
          <p:nvPr/>
        </p:nvSpPr>
        <p:spPr>
          <a:xfrm rot="-4140551">
            <a:off x="2545344" y="1556492"/>
            <a:ext cx="402308" cy="1167266"/>
          </a:xfrm>
          <a:custGeom>
            <a:pathLst>
              <a:path extrusionOk="0" h="89819" w="30959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stealth"/>
          </a:ln>
        </p:spPr>
      </p:sp>
      <p:sp>
        <p:nvSpPr>
          <p:cNvPr id="59" name="Shape 59"/>
          <p:cNvSpPr/>
          <p:nvPr/>
        </p:nvSpPr>
        <p:spPr>
          <a:xfrm>
            <a:off x="2496775" y="4255850"/>
            <a:ext cx="3153375" cy="34500"/>
          </a:xfrm>
          <a:custGeom>
            <a:pathLst>
              <a:path extrusionOk="0" h="1380" w="126135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0" name="Shape 60"/>
          <p:cNvSpPr/>
          <p:nvPr/>
        </p:nvSpPr>
        <p:spPr>
          <a:xfrm>
            <a:off x="2423800" y="4303603"/>
            <a:ext cx="3177700" cy="41425"/>
          </a:xfrm>
          <a:custGeom>
            <a:pathLst>
              <a:path extrusionOk="0" h="1657" w="127108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cxnSp>
        <p:nvCxnSpPr>
          <p:cNvPr id="61" name="Shape 61"/>
          <p:cNvCxnSpPr/>
          <p:nvPr/>
        </p:nvCxnSpPr>
        <p:spPr>
          <a:xfrm flipH="1" rot="10800000">
            <a:off x="3927512" y="2011400"/>
            <a:ext cx="291900" cy="54299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stealth"/>
            <a:tailEnd len="lg" w="lg" type="none"/>
          </a:ln>
        </p:spPr>
      </p:cxnSp>
      <p:sp>
        <p:nvSpPr>
          <p:cNvPr id="62" name="Shape 62"/>
          <p:cNvSpPr/>
          <p:nvPr/>
        </p:nvSpPr>
        <p:spPr>
          <a:xfrm>
            <a:off x="5064442" y="2448191"/>
            <a:ext cx="1345200" cy="1025100"/>
          </a:xfrm>
          <a:custGeom>
            <a:pathLst>
              <a:path extrusionOk="0" h="41004" w="53808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3" name="Shape 63"/>
          <p:cNvSpPr txBox="1"/>
          <p:nvPr/>
        </p:nvSpPr>
        <p:spPr>
          <a:xfrm>
            <a:off x="3987750" y="4353350"/>
            <a:ext cx="35118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i="1" lang="en">
                <a:solidFill>
                  <a:srgbClr val="FFFFFF"/>
                </a:solidFill>
              </a:rPr>
              <a:t>VONI </a:t>
            </a:r>
            <a:r>
              <a:rPr b="1" i="1" lang="en" sz="1200">
                <a:solidFill>
                  <a:srgbClr val="FFFFFF"/>
                </a:solidFill>
              </a:rPr>
              <a:t>workshop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 Production System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Overview of responses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Sample data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Open discussion about issues, desires, needs, goals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TA on Vimeo" id="135" name="Shape 135"/>
          <p:cNvPicPr preferRelativeResize="0"/>
          <p:nvPr/>
        </p:nvPicPr>
        <p:blipFill rotWithShape="1">
          <a:blip r:embed="rId3">
            <a:alphaModFix/>
          </a:blip>
          <a:srcRect b="0" l="8333" r="8333" t="0"/>
          <a:stretch/>
        </p:blipFill>
        <p:spPr>
          <a:xfrm>
            <a:off x="0" y="0"/>
            <a:ext cx="9144000" cy="6857998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6" name="Shape 136"/>
          <p:cNvSpPr/>
          <p:nvPr/>
        </p:nvSpPr>
        <p:spPr>
          <a:xfrm>
            <a:off x="2954850" y="1836150"/>
            <a:ext cx="3234300" cy="3185700"/>
          </a:xfrm>
          <a:prstGeom prst="wedgeEllipseCallout">
            <a:avLst>
              <a:gd fmla="val 0" name="adj1"/>
              <a:gd fmla="val 59798" name="adj2"/>
            </a:avLst>
          </a:prstGeom>
          <a:solidFill>
            <a:srgbClr val="FFFFFF">
              <a:alpha val="7923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9AC0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Envision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979CB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1404600" y="2882400"/>
            <a:ext cx="6334800" cy="162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first step toward creating an improved future is developing the ability to envision it.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4294967295" type="ctrTitle"/>
          </p:nvPr>
        </p:nvSpPr>
        <p:spPr>
          <a:xfrm>
            <a:off x="685800" y="3025523"/>
            <a:ext cx="7772400" cy="1546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01ABCF"/>
                </a:solidFill>
              </a:rPr>
              <a:t>Visualization System</a:t>
            </a:r>
          </a:p>
        </p:txBody>
      </p:sp>
      <p:sp>
        <p:nvSpPr>
          <p:cNvPr id="147" name="Shape 147"/>
          <p:cNvSpPr txBox="1"/>
          <p:nvPr>
            <p:ph idx="4294967295" type="subTitle"/>
          </p:nvPr>
        </p:nvSpPr>
        <p:spPr>
          <a:xfrm>
            <a:off x="1414500" y="4548750"/>
            <a:ext cx="63150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How are they viewing it?</a:t>
            </a:r>
          </a:p>
        </p:txBody>
      </p:sp>
      <p:sp>
        <p:nvSpPr>
          <p:cNvPr id="148" name="Shape 148"/>
          <p:cNvSpPr/>
          <p:nvPr/>
        </p:nvSpPr>
        <p:spPr>
          <a:xfrm>
            <a:off x="3777525" y="1491575"/>
            <a:ext cx="1734900" cy="1702500"/>
          </a:xfrm>
          <a:prstGeom prst="wedgeEllipseCallout">
            <a:avLst>
              <a:gd fmla="val 463" name="adj1"/>
              <a:gd fmla="val 63799" name="adj2"/>
            </a:avLst>
          </a:prstGeom>
          <a:solidFill>
            <a:srgbClr val="01ABC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le:Eye open font awesome.svg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550" y="1740474"/>
            <a:ext cx="1208849" cy="120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01ABCF"/>
                </a:solidFill>
              </a:rPr>
              <a:t>Day 2.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Envision</a:t>
            </a:r>
          </a:p>
        </p:txBody>
      </p:sp>
      <p:sp>
        <p:nvSpPr>
          <p:cNvPr id="155" name="Shape 155"/>
          <p:cNvSpPr txBox="1"/>
          <p:nvPr>
            <p:ph idx="1" type="subTitle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is visualizing what?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Visualizations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S-100 Viewer (ROK)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DCEG Viewer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Antropocene Institute: MPA S-122 vis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WR Systems: S-101, S-102 (and S-111)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Rose Point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Garmin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CARIS visualization systems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ChUM - Chart Updates Mashup (NtM)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iCPilot - Interactive Coast Pilot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Jeppesen(?)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Others?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. plan | by tec_estromberg" id="166" name="Shape 166"/>
          <p:cNvPicPr preferRelativeResize="0"/>
          <p:nvPr/>
        </p:nvPicPr>
        <p:blipFill rotWithShape="1">
          <a:blip r:embed="rId3">
            <a:alphaModFix/>
          </a:blip>
          <a:srcRect b="0" l="5665" r="5665" t="0"/>
          <a:stretch/>
        </p:blipFill>
        <p:spPr>
          <a:xfrm>
            <a:off x="0" y="0"/>
            <a:ext cx="9144000" cy="6857998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7" name="Shape 167"/>
          <p:cNvSpPr/>
          <p:nvPr/>
        </p:nvSpPr>
        <p:spPr>
          <a:xfrm>
            <a:off x="2954850" y="1836150"/>
            <a:ext cx="3234300" cy="3185700"/>
          </a:xfrm>
          <a:prstGeom prst="wedgeEllipseCallout">
            <a:avLst>
              <a:gd fmla="val 0" name="adj1"/>
              <a:gd fmla="val 59798" name="adj2"/>
            </a:avLst>
          </a:prstGeom>
          <a:solidFill>
            <a:srgbClr val="FFFFFF">
              <a:alpha val="7923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9AC0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AACF2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Plan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979CB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1404600" y="2882400"/>
            <a:ext cx="6334800" cy="162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By failing to prepare, you are preparing to fail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4294967295" type="ctrTitle"/>
          </p:nvPr>
        </p:nvSpPr>
        <p:spPr>
          <a:xfrm>
            <a:off x="685800" y="3025523"/>
            <a:ext cx="7772400" cy="1546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AACF20"/>
                </a:solidFill>
              </a:rPr>
              <a:t>Future System</a:t>
            </a:r>
          </a:p>
        </p:txBody>
      </p:sp>
      <p:sp>
        <p:nvSpPr>
          <p:cNvPr id="178" name="Shape 178"/>
          <p:cNvSpPr txBox="1"/>
          <p:nvPr>
            <p:ph idx="4294967295" type="subTitle"/>
          </p:nvPr>
        </p:nvSpPr>
        <p:spPr>
          <a:xfrm>
            <a:off x="1414500" y="4548750"/>
            <a:ext cx="63150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How will we do it?</a:t>
            </a:r>
          </a:p>
        </p:txBody>
      </p:sp>
      <p:sp>
        <p:nvSpPr>
          <p:cNvPr id="179" name="Shape 179"/>
          <p:cNvSpPr/>
          <p:nvPr/>
        </p:nvSpPr>
        <p:spPr>
          <a:xfrm>
            <a:off x="3777525" y="1491575"/>
            <a:ext cx="1734900" cy="1702500"/>
          </a:xfrm>
          <a:prstGeom prst="wedgeEllipseCallout">
            <a:avLst>
              <a:gd fmla="val 463" name="adj1"/>
              <a:gd fmla="val 63799" name="adj2"/>
            </a:avLst>
          </a:prstGeom>
          <a:solidFill>
            <a:srgbClr val="AACF2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4113746" y="1840660"/>
            <a:ext cx="961681" cy="1111247"/>
          </a:xfrm>
          <a:custGeom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AACF20"/>
                </a:solidFill>
              </a:rPr>
              <a:t>Day 3.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Plan</a:t>
            </a:r>
          </a:p>
        </p:txBody>
      </p:sp>
      <p:sp>
        <p:nvSpPr>
          <p:cNvPr id="186" name="Shape 186"/>
          <p:cNvSpPr txBox="1"/>
          <p:nvPr>
            <p:ph idx="1" type="subTitle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we get there?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4294967295" type="ctrTitle"/>
          </p:nvPr>
        </p:nvSpPr>
        <p:spPr>
          <a:xfrm>
            <a:off x="2618324" y="722025"/>
            <a:ext cx="49611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9600">
                <a:solidFill>
                  <a:srgbClr val="01ABCF"/>
                </a:solidFill>
              </a:rPr>
              <a:t>Mark</a:t>
            </a:r>
          </a:p>
        </p:txBody>
      </p:sp>
      <p:sp>
        <p:nvSpPr>
          <p:cNvPr id="69" name="Shape 69"/>
          <p:cNvSpPr txBox="1"/>
          <p:nvPr>
            <p:ph idx="4294967295" type="subTitle"/>
          </p:nvPr>
        </p:nvSpPr>
        <p:spPr>
          <a:xfrm>
            <a:off x="5042374" y="1533050"/>
            <a:ext cx="33591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your calendars </a:t>
            </a:r>
          </a:p>
        </p:txBody>
      </p:sp>
      <p:sp>
        <p:nvSpPr>
          <p:cNvPr id="70" name="Shape 70"/>
          <p:cNvSpPr txBox="1"/>
          <p:nvPr>
            <p:ph idx="4294967295" type="body"/>
          </p:nvPr>
        </p:nvSpPr>
        <p:spPr>
          <a:xfrm>
            <a:off x="1150500" y="5635600"/>
            <a:ext cx="7388400" cy="203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8255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/>
          </a:p>
          <a:p>
            <a:pPr indent="8255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/>
          </a:p>
          <a:p>
            <a:pPr indent="8255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1ABCF"/>
              </a:solidFill>
            </a:endParaRPr>
          </a:p>
        </p:txBody>
      </p:sp>
      <p:pic>
        <p:nvPicPr>
          <p:cNvPr descr="Agenda, Calendar, Schedule ..." id="71" name="Shape 71"/>
          <p:cNvPicPr preferRelativeResize="0"/>
          <p:nvPr/>
        </p:nvPicPr>
        <p:blipFill rotWithShape="1">
          <a:blip r:embed="rId3">
            <a:alphaModFix/>
          </a:blip>
          <a:srcRect b="0" l="15575" r="15568" t="0"/>
          <a:stretch/>
        </p:blipFill>
        <p:spPr>
          <a:xfrm>
            <a:off x="1140125" y="874425"/>
            <a:ext cx="1407300" cy="1407300"/>
          </a:xfrm>
          <a:prstGeom prst="wedgeEllipseCallout">
            <a:avLst>
              <a:gd fmla="val 47110" name="adj1"/>
              <a:gd fmla="val 46541" name="adj2"/>
            </a:avLst>
          </a:prstGeom>
          <a:noFill/>
          <a:ln cap="flat" cmpd="sng" w="9525">
            <a:solidFill>
              <a:srgbClr val="505670"/>
            </a:solidFill>
            <a:prstDash val="dash"/>
            <a:round/>
            <a:headEnd len="med" w="med" type="none"/>
            <a:tailEnd len="med" w="med" type="none"/>
          </a:ln>
        </p:spPr>
      </p:pic>
      <p:graphicFrame>
        <p:nvGraphicFramePr>
          <p:cNvPr id="72" name="Shape 72"/>
          <p:cNvGraphicFramePr/>
          <p:nvPr/>
        </p:nvGraphicFramePr>
        <p:xfrm>
          <a:off x="961475" y="2663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{A7787323-30D5-42E0-B81A-EC2AE66DBFCB}</a:tableStyleId>
              </a:tblPr>
              <a:tblGrid>
                <a:gridCol w="1061275"/>
                <a:gridCol w="62406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82550"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01ABC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When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May 23-25th, 2017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82550"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01ABC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Where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University of New Hampshire, Durham, NH USA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82550"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01ABC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Who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subject matter experts (you...HO’s)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technical experts (your developer of choice)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industry experts (you….non-HO’s)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acadamia (me, others?)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600"/>
                        </a:spcBef>
                        <a:buNone/>
                      </a:pPr>
                      <a:r>
                        <a:rPr lang="en" sz="1800">
                          <a:solidFill>
                            <a:srgbClr val="01ABCF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Why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600"/>
                        </a:spcBef>
                        <a:buNone/>
                      </a:pPr>
                      <a:r>
                        <a:rPr lang="en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 ...that’s the rest of this presentation…..stay with me….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Planning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Whiteboard sketches of ideas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Task dependant data/use cases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Metadata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Attributes and features in catalogue and the end product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 structure ideas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Visual output for ECDIS and for public discovery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Break out sessions for task groups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4294967295" type="ctrTitle"/>
          </p:nvPr>
        </p:nvSpPr>
        <p:spPr>
          <a:xfrm>
            <a:off x="1669950" y="1332700"/>
            <a:ext cx="5804100" cy="734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3F3F3"/>
                </a:solidFill>
              </a:rPr>
              <a:t>Thanks!</a:t>
            </a:r>
          </a:p>
        </p:txBody>
      </p:sp>
      <p:sp>
        <p:nvSpPr>
          <p:cNvPr id="198" name="Shape 198"/>
          <p:cNvSpPr txBox="1"/>
          <p:nvPr>
            <p:ph idx="4294967295" type="subTitle"/>
          </p:nvPr>
        </p:nvSpPr>
        <p:spPr>
          <a:xfrm>
            <a:off x="1177800" y="2948587"/>
            <a:ext cx="6788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Any comments?</a:t>
            </a:r>
          </a:p>
        </p:txBody>
      </p:sp>
      <p:sp>
        <p:nvSpPr>
          <p:cNvPr id="199" name="Shape 199"/>
          <p:cNvSpPr txBox="1"/>
          <p:nvPr>
            <p:ph idx="4294967295" type="body"/>
          </p:nvPr>
        </p:nvSpPr>
        <p:spPr>
          <a:xfrm>
            <a:off x="1177800" y="4741850"/>
            <a:ext cx="6788400" cy="129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You can find me at: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briana@ccom.unh.edu</a:t>
            </a:r>
          </a:p>
        </p:txBody>
      </p:sp>
      <p:sp>
        <p:nvSpPr>
          <p:cNvPr id="200" name="Shape 200"/>
          <p:cNvSpPr/>
          <p:nvPr/>
        </p:nvSpPr>
        <p:spPr>
          <a:xfrm>
            <a:off x="2076850" y="2456224"/>
            <a:ext cx="4748538" cy="1896499"/>
          </a:xfrm>
          <a:custGeom>
            <a:pathLst>
              <a:path extrusionOk="0" h="66288" w="16318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cxnSp>
        <p:nvCxnSpPr>
          <p:cNvPr id="201" name="Shape 201"/>
          <p:cNvCxnSpPr/>
          <p:nvPr/>
        </p:nvCxnSpPr>
        <p:spPr>
          <a:xfrm flipH="1">
            <a:off x="6023075" y="2253575"/>
            <a:ext cx="810600" cy="705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02" name="Shape 202"/>
          <p:cNvCxnSpPr/>
          <p:nvPr/>
        </p:nvCxnSpPr>
        <p:spPr>
          <a:xfrm>
            <a:off x="3380350" y="2302225"/>
            <a:ext cx="219000" cy="559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03" name="Shape 203"/>
          <p:cNvCxnSpPr/>
          <p:nvPr/>
        </p:nvCxnSpPr>
        <p:spPr>
          <a:xfrm flipH="1" rot="10800000">
            <a:off x="2350850" y="3858550"/>
            <a:ext cx="826800" cy="648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04" name="Shape 204"/>
          <p:cNvCxnSpPr/>
          <p:nvPr/>
        </p:nvCxnSpPr>
        <p:spPr>
          <a:xfrm rot="10800000">
            <a:off x="5406800" y="3850500"/>
            <a:ext cx="178500" cy="713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05" name="Shape 205"/>
          <p:cNvCxnSpPr/>
          <p:nvPr/>
        </p:nvCxnSpPr>
        <p:spPr>
          <a:xfrm rot="10800000">
            <a:off x="5707050" y="3793625"/>
            <a:ext cx="186300" cy="170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NIPWG4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079525" y="1693925"/>
            <a:ext cx="7088100" cy="31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i="1" lang="en" sz="1800" u="sng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NOTE: There is a proposal to combine the workshop with NIPWG4.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0567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Char char="●"/>
            </a:pPr>
            <a:r>
              <a:rPr lang="en" sz="1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Due to budget constraints that most HOs are confronted with.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Char char="●"/>
            </a:pPr>
            <a:r>
              <a:rPr lang="en" sz="1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Take a whole week meeting with the workshop to be conducted for 2-3 days.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Char char="●"/>
            </a:pPr>
            <a:r>
              <a:rPr lang="en" sz="18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It is proposed to have longer days if we see the need to address all VONI/NIPWG items.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Three days to...</a:t>
            </a:r>
          </a:p>
        </p:txBody>
      </p:sp>
      <p:sp>
        <p:nvSpPr>
          <p:cNvPr id="84" name="Shape 84"/>
          <p:cNvSpPr/>
          <p:nvPr/>
        </p:nvSpPr>
        <p:spPr>
          <a:xfrm>
            <a:off x="1134899" y="2545650"/>
            <a:ext cx="2517600" cy="1766700"/>
          </a:xfrm>
          <a:prstGeom prst="homePlate">
            <a:avLst>
              <a:gd fmla="val 30129" name="adj"/>
            </a:avLst>
          </a:prstGeom>
          <a:solidFill>
            <a:srgbClr val="F9AC08"/>
          </a:solidFill>
          <a:ln cap="flat" cmpd="sng" w="9525">
            <a:solidFill>
              <a:srgbClr val="50567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discuss</a:t>
            </a:r>
          </a:p>
        </p:txBody>
      </p:sp>
      <p:sp>
        <p:nvSpPr>
          <p:cNvPr id="85" name="Shape 85"/>
          <p:cNvSpPr/>
          <p:nvPr/>
        </p:nvSpPr>
        <p:spPr>
          <a:xfrm>
            <a:off x="3318246" y="2545650"/>
            <a:ext cx="2566200" cy="1766700"/>
          </a:xfrm>
          <a:prstGeom prst="chevron">
            <a:avLst>
              <a:gd fmla="val 29853" name="adj"/>
            </a:avLst>
          </a:prstGeom>
          <a:solidFill>
            <a:srgbClr val="01ABCF"/>
          </a:solidFill>
          <a:ln cap="flat" cmpd="sng" w="9525">
            <a:solidFill>
              <a:srgbClr val="50567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envision</a:t>
            </a:r>
          </a:p>
        </p:txBody>
      </p:sp>
      <p:sp>
        <p:nvSpPr>
          <p:cNvPr id="86" name="Shape 86"/>
          <p:cNvSpPr/>
          <p:nvPr/>
        </p:nvSpPr>
        <p:spPr>
          <a:xfrm>
            <a:off x="5550008" y="2545650"/>
            <a:ext cx="2566200" cy="1766700"/>
          </a:xfrm>
          <a:prstGeom prst="chevron">
            <a:avLst>
              <a:gd fmla="val 29853" name="adj"/>
            </a:avLst>
          </a:prstGeom>
          <a:solidFill>
            <a:srgbClr val="AACF20"/>
          </a:solidFill>
          <a:ln cap="flat" cmpd="sng" w="9525">
            <a:solidFill>
              <a:srgbClr val="50567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plan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Agriculture Secretary Tom ..." id="91" name="Shape 91"/>
          <p:cNvPicPr preferRelativeResize="0"/>
          <p:nvPr/>
        </p:nvPicPr>
        <p:blipFill rotWithShape="1">
          <a:blip r:embed="rId3">
            <a:alphaModFix/>
          </a:blip>
          <a:srcRect b="0" l="5720" r="5720" t="0"/>
          <a:stretch/>
        </p:blipFill>
        <p:spPr>
          <a:xfrm>
            <a:off x="0" y="0"/>
            <a:ext cx="9143999" cy="6857998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2" name="Shape 92"/>
          <p:cNvSpPr/>
          <p:nvPr/>
        </p:nvSpPr>
        <p:spPr>
          <a:xfrm>
            <a:off x="2954850" y="1836150"/>
            <a:ext cx="3234300" cy="3185700"/>
          </a:xfrm>
          <a:prstGeom prst="wedgeEllipseCallout">
            <a:avLst>
              <a:gd fmla="val 0" name="adj1"/>
              <a:gd fmla="val 59798" name="adj2"/>
            </a:avLst>
          </a:prstGeom>
          <a:solidFill>
            <a:srgbClr val="FFFFFF">
              <a:alpha val="7923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9AC0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9AC0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Discuss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979CB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1404600" y="2882400"/>
            <a:ext cx="6334800" cy="109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 don’t know where you’re going until you know where you’ve been.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4294967295" type="ctrTitle"/>
          </p:nvPr>
        </p:nvSpPr>
        <p:spPr>
          <a:xfrm>
            <a:off x="685800" y="3025523"/>
            <a:ext cx="7772400" cy="1546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9900"/>
                </a:solidFill>
              </a:rPr>
              <a:t>Production System</a:t>
            </a:r>
          </a:p>
        </p:txBody>
      </p:sp>
      <p:sp>
        <p:nvSpPr>
          <p:cNvPr id="103" name="Shape 103"/>
          <p:cNvSpPr txBox="1"/>
          <p:nvPr>
            <p:ph idx="4294967295" type="subTitle"/>
          </p:nvPr>
        </p:nvSpPr>
        <p:spPr>
          <a:xfrm>
            <a:off x="1414500" y="4548750"/>
            <a:ext cx="63150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How are you doing it?</a:t>
            </a:r>
          </a:p>
        </p:txBody>
      </p:sp>
      <p:sp>
        <p:nvSpPr>
          <p:cNvPr id="104" name="Shape 104"/>
          <p:cNvSpPr/>
          <p:nvPr/>
        </p:nvSpPr>
        <p:spPr>
          <a:xfrm>
            <a:off x="3777525" y="1491575"/>
            <a:ext cx="1734900" cy="1702500"/>
          </a:xfrm>
          <a:prstGeom prst="wedgeEllipseCallout">
            <a:avLst>
              <a:gd fmla="val 463" name="adj1"/>
              <a:gd fmla="val 63799" name="adj2"/>
            </a:avLst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riginal file   (SVG ...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950" y="1784225"/>
            <a:ext cx="1046400" cy="10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esbozo_n_50-01.pn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850" y="1841200"/>
            <a:ext cx="7563251" cy="382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Feedback from HO’s</a:t>
            </a:r>
          </a:p>
        </p:txBody>
      </p:sp>
      <p:sp>
        <p:nvSpPr>
          <p:cNvPr id="112" name="Shape 112"/>
          <p:cNvSpPr/>
          <p:nvPr/>
        </p:nvSpPr>
        <p:spPr>
          <a:xfrm rot="8100000">
            <a:off x="4498609" y="2297702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 rot="8100000">
            <a:off x="2340634" y="29027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 rot="8100000">
            <a:off x="2548234" y="269517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 rot="8100000">
            <a:off x="4498609" y="2505314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 rot="8100000">
            <a:off x="3949010" y="2505327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 rot="8100000">
            <a:off x="1744335" y="3406752"/>
            <a:ext cx="146795" cy="146795"/>
          </a:xfrm>
          <a:prstGeom prst="teardrop">
            <a:avLst>
              <a:gd fmla="val 100000" name="adj"/>
            </a:avLst>
          </a:prstGeom>
          <a:solidFill>
            <a:srgbClr val="EA3A68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794575" y="5585725"/>
            <a:ext cx="7589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b="1" lang="en" sz="1600">
                <a:solidFill>
                  <a:srgbClr val="00839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Production System Questionnaire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9AC08"/>
                </a:solidFill>
              </a:rPr>
              <a:t>Day 1.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Discuss</a:t>
            </a:r>
          </a:p>
        </p:txBody>
      </p:sp>
      <p:sp>
        <p:nvSpPr>
          <p:cNvPr id="124" name="Shape 124"/>
          <p:cNvSpPr txBox="1"/>
          <p:nvPr>
            <p:ph idx="1" type="subTitle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things currently work in each HO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