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72" r:id="rId4"/>
    <p:sldId id="260" r:id="rId5"/>
    <p:sldId id="271" r:id="rId6"/>
    <p:sldId id="261" r:id="rId7"/>
    <p:sldId id="267" r:id="rId8"/>
    <p:sldId id="268" r:id="rId9"/>
    <p:sldId id="269" r:id="rId10"/>
    <p:sldId id="263" r:id="rId11"/>
    <p:sldId id="270" r:id="rId12"/>
    <p:sldId id="273" r:id="rId13"/>
    <p:sldId id="27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66032" autoAdjust="0"/>
  </p:normalViewPr>
  <p:slideViewPr>
    <p:cSldViewPr snapToGrid="0">
      <p:cViewPr varScale="1">
        <p:scale>
          <a:sx n="48" d="100"/>
          <a:sy n="48" d="100"/>
        </p:scale>
        <p:origin x="18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000" dirty="0" smtClean="0"/>
              <a:t>Sailing</a:t>
            </a:r>
            <a:r>
              <a:rPr lang="en-US" sz="1000" baseline="0" dirty="0" smtClean="0"/>
              <a:t> Directions go back thousands of years and they were really one of the first tools in a mariners navigation toolbox.</a:t>
            </a:r>
          </a:p>
          <a:p>
            <a:pPr rtl="0"/>
            <a:endParaRPr lang="en-US" sz="1000" baseline="0" dirty="0" smtClean="0"/>
          </a:p>
          <a:p>
            <a:pPr rtl="0"/>
            <a:r>
              <a:rPr lang="en-US" sz="1000" baseline="0" dirty="0" smtClean="0"/>
              <a:t>Predate mass-produced charts and magnetic compasses</a:t>
            </a:r>
          </a:p>
          <a:p>
            <a:pPr rtl="0"/>
            <a:endParaRPr lang="en-US" sz="1000" baseline="0" dirty="0" smtClean="0"/>
          </a:p>
          <a:p>
            <a:pPr rtl="0"/>
            <a:r>
              <a:rPr lang="en-US" sz="1000" baseline="0" dirty="0" smtClean="0"/>
              <a:t>We are part of a very long chain of SD providers that go back centuries but in the last decade or so, we have gone through some considerable changes.</a:t>
            </a:r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Moving away from very traditional methods of compilation and production</a:t>
            </a:r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electronic distribution</a:t>
            </a:r>
            <a:endParaRPr lang="en-US" sz="1000" baseline="0" dirty="0"/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weekly updates</a:t>
            </a:r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fulfilling carriage requirements with electronic documents</a:t>
            </a:r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Print on Demand </a:t>
            </a:r>
          </a:p>
          <a:p>
            <a:pPr marL="171450" indent="-171450" rtl="0">
              <a:buFontTx/>
              <a:buChar char="-"/>
            </a:pPr>
            <a:r>
              <a:rPr lang="en-US" sz="1000" baseline="0" dirty="0" smtClean="0"/>
              <a:t>Much, much more</a:t>
            </a:r>
          </a:p>
          <a:p>
            <a:pPr marL="171450" indent="-171450" rtl="0">
              <a:buFontTx/>
              <a:buChar char="-"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My Boss wants to see some tangible results</a:t>
            </a:r>
          </a:p>
          <a:p>
            <a:pPr>
              <a:spcBef>
                <a:spcPct val="0"/>
              </a:spcBef>
            </a:pPr>
            <a:r>
              <a:rPr lang="en-US" altLang="en-US" sz="1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My Boss is talking to your Boss</a:t>
            </a:r>
          </a:p>
          <a:p>
            <a:pPr>
              <a:spcBef>
                <a:spcPct val="0"/>
              </a:spcBef>
            </a:pPr>
            <a:r>
              <a:rPr lang="en-US" altLang="en-US" sz="1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Your Boss may be asking you the same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5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000" dirty="0" smtClean="0"/>
              <a:t>But we still have some challenges to overcome.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000" dirty="0" smtClean="0"/>
              <a:t>My</a:t>
            </a:r>
            <a:r>
              <a:rPr lang="en-US" altLang="en-US" sz="1000" baseline="0" dirty="0" smtClean="0"/>
              <a:t> boss – Admiral Smith – sent me a note a few weeks ago that I wanted share some sections with you that might be important to us as a group.</a:t>
            </a:r>
          </a:p>
          <a:p>
            <a:endParaRPr lang="en-US" altLang="en-US" sz="1000" baseline="0" dirty="0" smtClean="0"/>
          </a:p>
          <a:p>
            <a:r>
              <a:rPr lang="en-US" altLang="en-US" sz="1000" baseline="0" dirty="0" smtClean="0"/>
              <a:t>The idea is to “rejuvenate” Coast Pilot in the next 5 years and keep it relevant in the electronic age.</a:t>
            </a:r>
            <a:endParaRPr lang="en-US" alt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000" dirty="0" smtClean="0"/>
              <a:t>As a for instance, we have a very difficult time of updating information about port</a:t>
            </a:r>
            <a:r>
              <a:rPr lang="en-US" altLang="en-US" sz="1000" baseline="0" dirty="0" smtClean="0"/>
              <a:t> facilities.</a:t>
            </a:r>
          </a:p>
          <a:p>
            <a:endParaRPr lang="en-US" altLang="en-US" sz="1000" baseline="0" dirty="0" smtClean="0"/>
          </a:p>
          <a:p>
            <a:r>
              <a:rPr lang="en-US" altLang="en-US" sz="1000" baseline="0" dirty="0" smtClean="0"/>
              <a:t>Much of our information is over 10 years old and we have no way to systematically update the information around the U.S.</a:t>
            </a:r>
            <a:endParaRPr lang="en-US" alt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coast.pilot@noa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homas.loeper@noaa.go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3039" y="2539025"/>
            <a:ext cx="410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54698"/>
                </a:solidFill>
              </a:rPr>
              <a:t>Coast Pilot</a:t>
            </a:r>
            <a:endParaRPr lang="en-US" sz="48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3858328" y="3315938"/>
            <a:ext cx="498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Strategy for moving forward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Recent  observations</a:t>
            </a:r>
            <a:endParaRPr lang="en-US" sz="2800" dirty="0">
              <a:solidFill>
                <a:srgbClr val="008DE7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7678" r="1337" b="1598"/>
          <a:stretch/>
        </p:blipFill>
        <p:spPr bwMode="auto">
          <a:xfrm>
            <a:off x="170480" y="2774095"/>
            <a:ext cx="238950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65761" y="4594611"/>
            <a:ext cx="4985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Tom Loeper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(301)367-5680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thomas.loeper@noaa.gov</a:t>
            </a:r>
            <a:endParaRPr lang="en-US" sz="28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220653" y="2254910"/>
            <a:ext cx="875322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SD’s </a:t>
            </a:r>
            <a:r>
              <a:rPr lang="en-US" altLang="en-US" sz="3600" dirty="0">
                <a:solidFill>
                  <a:srgbClr val="054698"/>
                </a:solidFill>
                <a:latin typeface="Calibri" panose="020F0502020204030204" pitchFamily="34" charset="0"/>
              </a:rPr>
              <a:t>are still important to the Mariner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54698"/>
                </a:solidFill>
                <a:latin typeface="Calibri" panose="020F0502020204030204" pitchFamily="34" charset="0"/>
              </a:rPr>
              <a:t>Want to devote time, energy and resources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54698"/>
                </a:solidFill>
                <a:latin typeface="Calibri" panose="020F0502020204030204" pitchFamily="34" charset="0"/>
              </a:rPr>
              <a:t>Our work has a high profile and it is valuable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54698"/>
                </a:solidFill>
                <a:latin typeface="Calibri" panose="020F0502020204030204" pitchFamily="34" charset="0"/>
              </a:rPr>
              <a:t>Demanding some </a:t>
            </a: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results</a:t>
            </a:r>
            <a:endParaRPr lang="en-US" altLang="en-US" sz="36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What can NIPWG learn from this?</a:t>
            </a:r>
            <a:endParaRPr lang="en-US" sz="3600" dirty="0">
              <a:solidFill>
                <a:srgbClr val="008DE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Looking ahead.</a:t>
            </a:r>
            <a:endParaRPr lang="en-US" sz="3600" dirty="0">
              <a:solidFill>
                <a:srgbClr val="008DE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20653" y="2254910"/>
            <a:ext cx="8753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Maintain information that is to some extent readable by humans</a:t>
            </a:r>
            <a:endParaRPr lang="en-US" altLang="en-US" sz="36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Transform current information in a machine readable format</a:t>
            </a:r>
            <a:endParaRPr lang="en-US" altLang="en-US" sz="36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More automation on ships</a:t>
            </a:r>
            <a:endParaRPr lang="en-US" altLang="en-US" sz="36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Eventually autonomous ship</a:t>
            </a:r>
            <a:endParaRPr lang="en-US" altLang="en-US" sz="36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Strategies for how do we get there?</a:t>
            </a:r>
            <a:endParaRPr lang="en-US" sz="3600" dirty="0">
              <a:solidFill>
                <a:srgbClr val="008DE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20653" y="2036252"/>
            <a:ext cx="875322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Leverage completed work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Work from </a:t>
            </a:r>
            <a:r>
              <a:rPr lang="en-US" altLang="en-US" sz="3200" dirty="0" err="1" smtClean="0">
                <a:solidFill>
                  <a:srgbClr val="054698"/>
                </a:solidFill>
                <a:latin typeface="Calibri" panose="020F0502020204030204" pitchFamily="34" charset="0"/>
              </a:rPr>
              <a:t>Wilford</a:t>
            </a: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, Briana, Korea and Anthropocene Institute</a:t>
            </a: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Take some small first steps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Inventory your information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Make a list of priorities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Remove information when and if possible</a:t>
            </a:r>
            <a:endParaRPr lang="en-US" altLang="en-US" sz="32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20653" y="1104921"/>
            <a:ext cx="893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Strategies for how do we get there?</a:t>
            </a:r>
            <a:r>
              <a:rPr lang="en-US" sz="2400" dirty="0" smtClean="0">
                <a:solidFill>
                  <a:srgbClr val="008DE7"/>
                </a:solidFill>
              </a:rPr>
              <a:t> (cont.)</a:t>
            </a:r>
            <a:endParaRPr lang="en-US" sz="2400" dirty="0">
              <a:solidFill>
                <a:srgbClr val="008DE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20653" y="2036252"/>
            <a:ext cx="875322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Try to work on web services</a:t>
            </a: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Work on some authoritative overlays</a:t>
            </a:r>
            <a:endParaRPr lang="en-US" altLang="en-US" sz="32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Consider non-regulated mariners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We know surveys are difficult to create and results can be misleading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Use these mariners as your test subjects.</a:t>
            </a:r>
          </a:p>
        </p:txBody>
      </p:sp>
    </p:spTree>
    <p:extLst>
      <p:ext uri="{BB962C8B-B14F-4D97-AF65-F5344CB8AC3E}">
        <p14:creationId xmlns:p14="http://schemas.microsoft.com/office/powerpoint/2010/main" val="1261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7678" r="1337" b="1598"/>
          <a:stretch/>
        </p:blipFill>
        <p:spPr bwMode="auto">
          <a:xfrm>
            <a:off x="170480" y="1554904"/>
            <a:ext cx="3003945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74425" y="3409287"/>
            <a:ext cx="5676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8DE7"/>
                </a:solidFill>
              </a:rPr>
              <a:t>Tom Loeper</a:t>
            </a:r>
          </a:p>
          <a:p>
            <a:pPr algn="r"/>
            <a:r>
              <a:rPr lang="en-US" sz="3600" dirty="0" smtClean="0">
                <a:solidFill>
                  <a:srgbClr val="008DE7"/>
                </a:solidFill>
              </a:rPr>
              <a:t>(301)367-5680</a:t>
            </a:r>
          </a:p>
          <a:p>
            <a:pPr algn="r"/>
            <a:r>
              <a:rPr lang="en-US" sz="3600" dirty="0" smtClean="0">
                <a:solidFill>
                  <a:srgbClr val="008DE7"/>
                </a:solidFill>
                <a:hlinkClick r:id="rId6"/>
              </a:rPr>
              <a:t>thomas.loeper@noaa.gov</a:t>
            </a:r>
            <a:endParaRPr lang="en-US" sz="3600" dirty="0" smtClean="0">
              <a:solidFill>
                <a:srgbClr val="008DE7"/>
              </a:solidFill>
            </a:endParaRPr>
          </a:p>
          <a:p>
            <a:pPr algn="r"/>
            <a:r>
              <a:rPr lang="en-US" sz="3600" dirty="0" smtClean="0">
                <a:solidFill>
                  <a:srgbClr val="008DE7"/>
                </a:solidFill>
                <a:hlinkClick r:id="rId7"/>
              </a:rPr>
              <a:t>coast.pilot@noaa.gov</a:t>
            </a:r>
            <a:endParaRPr lang="en-US" sz="3600" dirty="0" smtClean="0">
              <a:solidFill>
                <a:srgbClr val="008DE7"/>
              </a:solidFill>
            </a:endParaRPr>
          </a:p>
          <a:p>
            <a:pPr algn="r"/>
            <a:endParaRPr lang="en-US" sz="3600" dirty="0" smtClean="0">
              <a:solidFill>
                <a:srgbClr val="008DE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119153"/>
            <a:ext cx="91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Where are we now?</a:t>
            </a:r>
            <a:endParaRPr lang="en-US" sz="3600" dirty="0">
              <a:solidFill>
                <a:srgbClr val="008DE7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-15194" y="1973948"/>
            <a:ext cx="91440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Pro 45 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NeueLT Pro 45 L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NeueLT Pro 45 L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Pro 45 L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9pPr>
          </a:lstStyle>
          <a:p>
            <a:r>
              <a:rPr lang="en-US" sz="3200" dirty="0" smtClean="0"/>
              <a:t>NIPWG work is moving as planned</a:t>
            </a:r>
          </a:p>
          <a:p>
            <a:r>
              <a:rPr lang="en-US" sz="3200" dirty="0" smtClean="0"/>
              <a:t>We know we need to normalize or fix our data</a:t>
            </a:r>
          </a:p>
          <a:p>
            <a:r>
              <a:rPr lang="en-US" sz="3200" dirty="0" smtClean="0"/>
              <a:t>We don’t really have the proper tools to start coding to our own standards</a:t>
            </a:r>
          </a:p>
          <a:p>
            <a:r>
              <a:rPr lang="en-US" sz="3200" dirty="0" smtClean="0"/>
              <a:t>We may not have the proper skill sets</a:t>
            </a:r>
          </a:p>
          <a:p>
            <a:r>
              <a:rPr lang="en-US" sz="3200" dirty="0" smtClean="0"/>
              <a:t>We don’t know if this will work in an ECDIS environment</a:t>
            </a:r>
          </a:p>
        </p:txBody>
      </p:sp>
    </p:spTree>
    <p:extLst>
      <p:ext uri="{BB962C8B-B14F-4D97-AF65-F5344CB8AC3E}">
        <p14:creationId xmlns:p14="http://schemas.microsoft.com/office/powerpoint/2010/main" val="737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119153"/>
            <a:ext cx="91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Inventory of what we have now.</a:t>
            </a:r>
            <a:endParaRPr lang="en-US" sz="3600" dirty="0">
              <a:solidFill>
                <a:srgbClr val="008DE7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-15194" y="1973948"/>
            <a:ext cx="91440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Pro 45 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NeueLT Pro 45 L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NeueLT Pro 45 L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Pro 45 L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Pro 45 Lt"/>
              </a:defRPr>
            </a:lvl9pPr>
          </a:lstStyle>
          <a:p>
            <a:r>
              <a:rPr lang="en-US" sz="3200" dirty="0" smtClean="0"/>
              <a:t>Endorsement from our leadership to continue working</a:t>
            </a:r>
          </a:p>
          <a:p>
            <a:r>
              <a:rPr lang="en-US" sz="3200" dirty="0" smtClean="0"/>
              <a:t>We do know about many of our data shortcomings and structure – our data holes</a:t>
            </a:r>
          </a:p>
          <a:p>
            <a:r>
              <a:rPr lang="en-US" sz="3200" dirty="0" smtClean="0"/>
              <a:t>There are some automated tools available</a:t>
            </a:r>
          </a:p>
          <a:p>
            <a:r>
              <a:rPr lang="en-US" sz="3200" dirty="0" smtClean="0"/>
              <a:t>We do have some portrayal schemes as a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248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53" y="2150432"/>
            <a:ext cx="8525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evelop </a:t>
            </a:r>
            <a:r>
              <a:rPr lang="en-US" sz="3600" dirty="0"/>
              <a:t>a new end-state for services to complement digital charts and electronic navigation.  These services should include navigation regulations, safety-related navigation recommendations, and authoritative overlays for MPAs, NDZs, speed zones, and perhaps fisheries regulations</a:t>
            </a:r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1119153"/>
            <a:ext cx="91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My orders are to. . . </a:t>
            </a:r>
            <a:endParaRPr lang="en-US" sz="36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53" y="2110666"/>
            <a:ext cx="8525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 . . There should be no mention of chart numbers, since these are de-emphasized in electronic navigation.  Since we have a really hard time maintaining information about specific facilities in ports, and users are successfully using other means to obtain this information, I would eliminate them.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1119153"/>
            <a:ext cx="91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My orders are to </a:t>
            </a:r>
            <a:r>
              <a:rPr lang="en-US" sz="2800" dirty="0" smtClean="0">
                <a:solidFill>
                  <a:srgbClr val="008DE7"/>
                </a:solidFill>
              </a:rPr>
              <a:t>(cont.)</a:t>
            </a:r>
            <a:r>
              <a:rPr lang="en-US" sz="3600" dirty="0" smtClean="0">
                <a:solidFill>
                  <a:srgbClr val="008DE7"/>
                </a:solidFill>
              </a:rPr>
              <a:t>. . . </a:t>
            </a:r>
            <a:endParaRPr lang="en-US" sz="36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0653" y="1848511"/>
            <a:ext cx="8753226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Inventory </a:t>
            </a:r>
            <a:r>
              <a:rPr lang="en-US" sz="2800" dirty="0"/>
              <a:t>the types of information that are in the current Coast Pilot.</a:t>
            </a:r>
          </a:p>
          <a:p>
            <a:r>
              <a:rPr lang="en-US" sz="2800" dirty="0" smtClean="0"/>
              <a:t>Using Inquiry Management System </a:t>
            </a:r>
            <a:r>
              <a:rPr lang="en-US" sz="2800" dirty="0"/>
              <a:t>and discussions </a:t>
            </a:r>
            <a:r>
              <a:rPr lang="en-US" sz="2800" dirty="0" smtClean="0"/>
              <a:t>within NOAA and mariners to </a:t>
            </a:r>
            <a:r>
              <a:rPr lang="en-US" sz="2800" dirty="0"/>
              <a:t>identify information that is not currently well served in Coast Pilot, but which users need (</a:t>
            </a:r>
            <a:r>
              <a:rPr lang="en-US" sz="2800" dirty="0" smtClean="0"/>
              <a:t>No Discharge Zones, </a:t>
            </a:r>
            <a:r>
              <a:rPr lang="en-US" sz="2800" dirty="0"/>
              <a:t>MPAs, speed zones, fisheries regulations, </a:t>
            </a:r>
            <a:r>
              <a:rPr lang="en-US" sz="2800" dirty="0" err="1"/>
              <a:t>etc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Several important points</a:t>
            </a:r>
            <a:endParaRPr lang="en-US" sz="36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0653" y="2298431"/>
            <a:ext cx="8753226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Identify </a:t>
            </a:r>
            <a:r>
              <a:rPr lang="en-US" sz="2800" dirty="0"/>
              <a:t>mechanisms for dissemination of this information (in the chart, as an S-10X overlay, as a non-S-10X overlay, as a web service, in a book).</a:t>
            </a:r>
          </a:p>
          <a:p>
            <a:r>
              <a:rPr lang="en-US" sz="2800" dirty="0" smtClean="0"/>
              <a:t>Match </a:t>
            </a:r>
            <a:r>
              <a:rPr lang="en-US" sz="2800" dirty="0"/>
              <a:t>up types of information to available dissemination mechanisms.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Several important points </a:t>
            </a:r>
            <a:r>
              <a:rPr lang="en-US" sz="2800" dirty="0" smtClean="0">
                <a:solidFill>
                  <a:srgbClr val="008DE7"/>
                </a:solidFill>
              </a:rPr>
              <a:t>(cont.)</a:t>
            </a:r>
            <a:endParaRPr lang="en-US" sz="28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0653" y="1848511"/>
            <a:ext cx="8753226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Develop a plan for “next-generation Coast Pilot” that is a collection of authoritative overlays, web services, and publications.  This plan will be disseminated for public comment.  </a:t>
            </a:r>
          </a:p>
          <a:p>
            <a:r>
              <a:rPr lang="en-US" sz="2800" dirty="0" smtClean="0"/>
              <a:t>Develop </a:t>
            </a:r>
            <a:r>
              <a:rPr lang="en-US" sz="2800" dirty="0"/>
              <a:t>a </a:t>
            </a:r>
            <a:r>
              <a:rPr lang="en-US" sz="2800" dirty="0" smtClean="0"/>
              <a:t>“</a:t>
            </a:r>
            <a:r>
              <a:rPr lang="en-US" sz="2800" dirty="0" err="1" smtClean="0"/>
              <a:t>resourceable</a:t>
            </a:r>
            <a:r>
              <a:rPr lang="en-US" sz="2800" dirty="0" smtClean="0"/>
              <a:t>” </a:t>
            </a:r>
            <a:r>
              <a:rPr lang="en-US" sz="2800" dirty="0"/>
              <a:t>implementation plan, that includes technology, staffing requirements, and a timeline for service transition.  The new services should be fully in place by 2022.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Several important </a:t>
            </a:r>
            <a:r>
              <a:rPr lang="en-US" sz="3600" dirty="0">
                <a:solidFill>
                  <a:srgbClr val="008DE7"/>
                </a:solidFill>
              </a:rPr>
              <a:t>points </a:t>
            </a:r>
            <a:r>
              <a:rPr lang="en-US" sz="2800" dirty="0">
                <a:solidFill>
                  <a:srgbClr val="008DE7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8920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0653" y="102635"/>
            <a:ext cx="867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4698"/>
                </a:solidFill>
              </a:rPr>
              <a:t>Coast Pilot</a:t>
            </a:r>
            <a:endParaRPr lang="en-US" sz="4400" dirty="0">
              <a:solidFill>
                <a:srgbClr val="054698"/>
              </a:solidFill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0653" y="1848511"/>
            <a:ext cx="8753226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The </a:t>
            </a:r>
            <a:r>
              <a:rPr lang="en-US" sz="2800" dirty="0"/>
              <a:t>final approved plan should be published NLT Feb 1, 2019.  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implementation plan can be drafted concurrently with public review.  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can begin to resource the transition and new services once we have an initial draft of the implementation plan.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653" y="1104921"/>
            <a:ext cx="74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DE7"/>
                </a:solidFill>
              </a:rPr>
              <a:t>Timelines</a:t>
            </a:r>
            <a:endParaRPr lang="en-US" sz="36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9631</TotalTime>
  <Words>840</Words>
  <Application>Microsoft Office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HelveticaNeueLT Pro 45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Thomas Loeper</cp:lastModifiedBy>
  <cp:revision>98</cp:revision>
  <dcterms:created xsi:type="dcterms:W3CDTF">2017-03-02T00:26:29Z</dcterms:created>
  <dcterms:modified xsi:type="dcterms:W3CDTF">2018-03-15T13:40:22Z</dcterms:modified>
</cp:coreProperties>
</file>