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27" r:id="rId6"/>
    <p:sldId id="381" r:id="rId7"/>
    <p:sldId id="396" r:id="rId8"/>
    <p:sldId id="397" r:id="rId9"/>
    <p:sldId id="376" r:id="rId10"/>
    <p:sldId id="403" r:id="rId11"/>
    <p:sldId id="370" r:id="rId12"/>
    <p:sldId id="377" r:id="rId13"/>
    <p:sldId id="398" r:id="rId14"/>
    <p:sldId id="399" r:id="rId15"/>
    <p:sldId id="400" r:id="rId16"/>
    <p:sldId id="401" r:id="rId17"/>
    <p:sldId id="371" r:id="rId18"/>
    <p:sldId id="32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  <a:srgbClr val="CC3399"/>
    <a:srgbClr val="6666FF"/>
    <a:srgbClr val="993366"/>
    <a:srgbClr val="FFFF00"/>
    <a:srgbClr val="CC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4" autoAdjust="0"/>
    <p:restoredTop sz="95399" autoAdjust="0"/>
  </p:normalViewPr>
  <p:slideViewPr>
    <p:cSldViewPr>
      <p:cViewPr varScale="1">
        <p:scale>
          <a:sx n="110" d="100"/>
          <a:sy n="110" d="100"/>
        </p:scale>
        <p:origin x="20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22" y="5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0A34BA-EC66-4467-9548-E134E21A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0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defTabSz="93167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7" tIns="46549" rIns="93097" bIns="46549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38C9AC5A-DB1D-4E05-AF30-3141A7908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002"/>
            <a:fld id="{DCEC66D7-37F0-4848-BC6B-EB5ECE93DD34}" type="slidenum">
              <a:rPr lang="en-US"/>
              <a:pPr defTabSz="911002"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/>
              <a:t>Version 8; 28 Feb 2011; 4:15 PM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AACG_Title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5" name="AACG_Title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24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45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pg2banner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ACG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  <p:sp>
        <p:nvSpPr>
          <p:cNvPr id="3" name="AACG_Footer_Shape"/>
          <p:cNvSpPr txBox="1"/>
          <p:nvPr userDrawn="1"/>
        </p:nvSpPr>
        <p:spPr>
          <a:xfrm>
            <a:off x="0" y="-276999"/>
            <a:ext cx="9144000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over_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14500" y="1795023"/>
            <a:ext cx="6781800" cy="9032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000" b="1" kern="0" dirty="0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Updating S-49 (Mariners’ </a:t>
            </a:r>
            <a:r>
              <a:rPr lang="en-US" sz="3000" b="1" kern="0" dirty="0" err="1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Routeing</a:t>
            </a:r>
            <a:r>
              <a:rPr lang="en-US" sz="3000" b="1" kern="0" dirty="0" smtClean="0">
                <a:solidFill>
                  <a:srgbClr val="5379A0"/>
                </a:solidFill>
                <a:latin typeface="+mn-lt"/>
                <a:ea typeface="+mj-ea"/>
                <a:cs typeface="Angsana New" pitchFamily="18" charset="-34"/>
              </a:rPr>
              <a:t> Guide)</a:t>
            </a:r>
            <a:r>
              <a:rPr lang="en-US" sz="3200" b="1" kern="0" dirty="0">
                <a:solidFill>
                  <a:srgbClr val="5379A0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3200" b="1" kern="0" dirty="0">
                <a:solidFill>
                  <a:srgbClr val="5379A0"/>
                </a:solidFill>
                <a:latin typeface="+mn-lt"/>
                <a:ea typeface="+mj-ea"/>
                <a:cs typeface="+mj-cs"/>
              </a:rPr>
            </a:br>
            <a:endParaRPr lang="en-US" sz="2400" kern="0" dirty="0">
              <a:solidFill>
                <a:srgbClr val="5379A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33613" y="3333750"/>
            <a:ext cx="6262687" cy="9334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600" kern="0" dirty="0" smtClean="0">
                <a:solidFill>
                  <a:srgbClr val="5379A0"/>
                </a:solidFill>
                <a:latin typeface="+mn-lt"/>
                <a:cs typeface="+mn-cs"/>
              </a:rPr>
              <a:t>Michael Kushla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kern="0" dirty="0" smtClean="0">
                <a:solidFill>
                  <a:srgbClr val="5379A0"/>
                </a:solidFill>
                <a:latin typeface="+mn-lt"/>
                <a:cs typeface="+mn-cs"/>
              </a:rPr>
              <a:t>28 January 2019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600" kern="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486400" y="5257800"/>
            <a:ext cx="2895600" cy="1143000"/>
          </a:xfrm>
          <a:prstGeom prst="rect">
            <a:avLst/>
          </a:prstGeom>
        </p:spPr>
        <p:txBody>
          <a:bodyPr lIns="101882" tIns="50941" rIns="101882" bIns="50941">
            <a:noAutofit/>
          </a:bodyPr>
          <a:lstStyle/>
          <a:p>
            <a:pPr algn="r" defTabSz="1018824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rgbClr val="384863"/>
              </a:solidFill>
              <a:latin typeface="+mn-lt"/>
              <a:cs typeface="+mn-cs"/>
            </a:endParaRP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Discussion of Proposed Changes (USEFUL)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New USEFUL item designated U6.6 (Seismic Activity):</a:t>
            </a:r>
          </a:p>
          <a:p>
            <a:pPr marL="1206500" lvl="1" indent="-457200">
              <a:buAutoNum type="arabicPeriod"/>
            </a:pPr>
            <a:r>
              <a:rPr lang="en-US" sz="1600" dirty="0" smtClean="0"/>
              <a:t>Only if specific to the area.</a:t>
            </a:r>
            <a:endParaRPr lang="en-AU" sz="1600" dirty="0"/>
          </a:p>
          <a:p>
            <a:pPr marL="1206500" lvl="1" indent="-457200">
              <a:buAutoNum type="arabicPeriod"/>
            </a:pPr>
            <a:r>
              <a:rPr lang="en-US" sz="1600" dirty="0" smtClean="0"/>
              <a:t>Includes earthquakes, volcanoes, and tsunamis.</a:t>
            </a:r>
          </a:p>
          <a:p>
            <a:pPr marL="749300" lvl="1" indent="0">
              <a:buNone/>
            </a:pPr>
            <a:endParaRPr lang="en-US" sz="1600" dirty="0" smtClean="0"/>
          </a:p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/>
              <a:t>New </a:t>
            </a:r>
            <a:r>
              <a:rPr lang="en-US" sz="2000" dirty="0" smtClean="0"/>
              <a:t>USEFUL </a:t>
            </a:r>
            <a:r>
              <a:rPr lang="en-US" sz="2000" dirty="0"/>
              <a:t>item designated </a:t>
            </a:r>
            <a:r>
              <a:rPr lang="en-US" sz="2000" dirty="0" smtClean="0"/>
              <a:t>U6.7 (Magnetic Anomalies)—For local variations based on ocean floor magnetism.</a:t>
            </a:r>
          </a:p>
          <a:p>
            <a:pPr marL="806450" indent="-457200">
              <a:buFont typeface="Wingdings" panose="05000000000000000000" pitchFamily="2" charset="2"/>
              <a:buChar char="Ø"/>
            </a:pPr>
            <a:endParaRPr lang="en-AU" sz="1600" dirty="0"/>
          </a:p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New USEFUL item designated U6.8 (Maritime Boundaries)—For special comments such as territorial sea, EEZ, harbor limits, 3-mile limits, etc.</a:t>
            </a:r>
          </a:p>
        </p:txBody>
      </p:sp>
    </p:spTree>
    <p:extLst>
      <p:ext uri="{BB962C8B-B14F-4D97-AF65-F5344CB8AC3E}">
        <p14:creationId xmlns:p14="http://schemas.microsoft.com/office/powerpoint/2010/main" val="25945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Discussion of Proposed Changes</a:t>
            </a:r>
            <a:br>
              <a:rPr lang="en-US" sz="3600" dirty="0" smtClean="0"/>
            </a:br>
            <a:r>
              <a:rPr lang="en-US" sz="3600" dirty="0" smtClean="0"/>
              <a:t>(NOT APPROPRIATE)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New NOT APPROPRIATE item designated N8.2 (Automatic Identification System):</a:t>
            </a:r>
          </a:p>
          <a:p>
            <a:pPr marL="1206500" lvl="1" indent="-457200">
              <a:buAutoNum type="arabicPeriod"/>
            </a:pPr>
            <a:r>
              <a:rPr lang="en-US" sz="1600" dirty="0" smtClean="0"/>
              <a:t>Consensus to include, with exception of Japan.</a:t>
            </a:r>
          </a:p>
          <a:p>
            <a:pPr marL="1206500" lvl="1" indent="-457200">
              <a:buAutoNum type="arabicPeriod"/>
            </a:pPr>
            <a:r>
              <a:rPr lang="en-US" sz="1600" dirty="0" smtClean="0"/>
              <a:t>Japan has a requirement for vessels to include AIS Destination Indicating Symbols for AIS-based vessel reporting.</a:t>
            </a:r>
            <a:endParaRPr lang="en-AU" sz="1600" dirty="0"/>
          </a:p>
          <a:p>
            <a:pPr marL="1206500" lvl="1" indent="-457200">
              <a:buAutoNum type="arabicPeriod"/>
            </a:pPr>
            <a:r>
              <a:rPr lang="en-US" sz="1600" dirty="0" smtClean="0"/>
              <a:t>N8.2 is only intended to apply to </a:t>
            </a:r>
            <a:r>
              <a:rPr lang="en-US" sz="1600" dirty="0" err="1" smtClean="0"/>
              <a:t>AtoN</a:t>
            </a:r>
            <a:r>
              <a:rPr lang="en-US" sz="1600" dirty="0" smtClean="0"/>
              <a:t>-based AIS information, similar to N1.2 (Detailed characteristics of local Aids to Navigation), and would not refer to vessel reporting requirements.</a:t>
            </a:r>
          </a:p>
          <a:p>
            <a:pPr marL="7493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5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Discussion of Proposed Changes</a:t>
            </a:r>
            <a:br>
              <a:rPr lang="en-US" sz="3600" dirty="0" smtClean="0"/>
            </a:br>
            <a:r>
              <a:rPr lang="en-US" sz="3600" dirty="0" smtClean="0"/>
              <a:t>(HO Availability of </a:t>
            </a:r>
            <a:r>
              <a:rPr lang="en-US" sz="3600" dirty="0" err="1"/>
              <a:t>R</a:t>
            </a:r>
            <a:r>
              <a:rPr lang="en-US" sz="3600" dirty="0" err="1" smtClean="0"/>
              <a:t>outeing</a:t>
            </a:r>
            <a:r>
              <a:rPr lang="en-US" sz="3600" dirty="0" smtClean="0"/>
              <a:t> Guides)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Three options (no Member State consensus):</a:t>
            </a:r>
          </a:p>
          <a:p>
            <a:pPr marL="1206500" lvl="1" indent="-457200">
              <a:buAutoNum type="arabicPeriod"/>
            </a:pPr>
            <a:r>
              <a:rPr lang="en-US" sz="1600" dirty="0" smtClean="0"/>
              <a:t>No changes to current </a:t>
            </a:r>
            <a:r>
              <a:rPr lang="en-US" sz="1600" dirty="0" smtClean="0"/>
              <a:t>format (as of November 2009).</a:t>
            </a:r>
          </a:p>
          <a:p>
            <a:pPr marL="1206500" lvl="1" indent="-457200">
              <a:buAutoNum type="arabicPeriod"/>
            </a:pPr>
            <a:endParaRPr lang="en-US" sz="1600" dirty="0"/>
          </a:p>
          <a:p>
            <a:pPr marL="1206500" lvl="1" indent="-457200">
              <a:buAutoNum type="arabicPeriod"/>
            </a:pPr>
            <a:endParaRPr lang="en-US" sz="1600" dirty="0" smtClean="0"/>
          </a:p>
          <a:p>
            <a:pPr marL="1206500" lvl="1" indent="-457200">
              <a:buAutoNum type="arabicPeriod"/>
            </a:pPr>
            <a:endParaRPr lang="en-US" sz="1600" dirty="0"/>
          </a:p>
          <a:p>
            <a:pPr marL="1206500" lvl="1" indent="-457200">
              <a:buAutoNum type="arabicPeriod"/>
            </a:pPr>
            <a:endParaRPr lang="en-US" sz="1600" dirty="0" smtClean="0"/>
          </a:p>
          <a:p>
            <a:pPr marL="1206500" lvl="1" indent="-457200">
              <a:buAutoNum type="arabicPeriod"/>
            </a:pPr>
            <a:endParaRPr lang="en-US" sz="1600" dirty="0"/>
          </a:p>
          <a:p>
            <a:pPr marL="1206500" lvl="1" indent="-457200">
              <a:buAutoNum type="arabicPeriod"/>
            </a:pPr>
            <a:endParaRPr lang="en-US" sz="1600" dirty="0" smtClean="0"/>
          </a:p>
          <a:p>
            <a:pPr marL="1206500" lvl="1" indent="-457200">
              <a:buAutoNum type="arabicPeriod"/>
            </a:pPr>
            <a:endParaRPr lang="en-US" sz="1600" dirty="0"/>
          </a:p>
          <a:p>
            <a:pPr marL="1206500" lvl="1" indent="-457200">
              <a:buAutoNum type="arabicPeriod"/>
            </a:pPr>
            <a:endParaRPr lang="en-US" sz="1600" dirty="0" smtClean="0"/>
          </a:p>
          <a:p>
            <a:pPr marL="1206500" lvl="1" indent="-457200">
              <a:buAutoNum type="arabicPeriod"/>
            </a:pPr>
            <a:endParaRPr lang="en-US" sz="1600" dirty="0" smtClean="0"/>
          </a:p>
          <a:p>
            <a:pPr marL="1206500" lvl="1" indent="-457200">
              <a:buAutoNum type="arabicPeriod"/>
            </a:pPr>
            <a:endParaRPr lang="en-US" sz="800" dirty="0"/>
          </a:p>
          <a:p>
            <a:pPr marL="1206500" lvl="1" indent="-457200">
              <a:buAutoNum type="arabicPeriod"/>
            </a:pPr>
            <a:r>
              <a:rPr lang="en-US" sz="1600" dirty="0" smtClean="0"/>
              <a:t>Provide </a:t>
            </a:r>
            <a:r>
              <a:rPr lang="en-US" sz="1600" dirty="0" smtClean="0"/>
              <a:t>a URL web link to individual HO catalogues.</a:t>
            </a:r>
            <a:endParaRPr lang="en-AU" sz="1600" dirty="0"/>
          </a:p>
          <a:p>
            <a:pPr marL="1206500" lvl="1" indent="-457200">
              <a:buAutoNum type="arabicPeriod"/>
            </a:pPr>
            <a:r>
              <a:rPr lang="en-US" sz="1600" dirty="0" smtClean="0"/>
              <a:t>Eliminate this section in its entirety.</a:t>
            </a:r>
          </a:p>
          <a:p>
            <a:pPr marL="749300" lvl="1" indent="0">
              <a:buNone/>
            </a:pPr>
            <a:endParaRPr lang="en-US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28174"/>
              </p:ext>
            </p:extLst>
          </p:nvPr>
        </p:nvGraphicFramePr>
        <p:xfrm>
          <a:off x="1340318" y="3048003"/>
          <a:ext cx="694944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3377714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1501903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71293069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270296112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902840640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National Chart Number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INT Chart Number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Title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Edition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163574"/>
                  </a:ext>
                </a:extLst>
              </a:tr>
              <a:tr h="174171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NL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1970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MRG Southern North Sea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July 2008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084920"/>
                  </a:ext>
                </a:extLst>
              </a:tr>
              <a:tr h="17417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HP8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Deep Draft Planning Guide Greenwich Buoy</a:t>
                      </a:r>
                      <a:r>
                        <a:rPr lang="en-US" sz="1000" baseline="0" dirty="0" smtClean="0"/>
                        <a:t> to </a:t>
                      </a:r>
                      <a:r>
                        <a:rPr lang="en-US" sz="1000" baseline="0" dirty="0" err="1" smtClean="0"/>
                        <a:t>Europoort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July 2008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05698"/>
                  </a:ext>
                </a:extLst>
              </a:tr>
              <a:tr h="174171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DE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2910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MRG German Bight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April 2008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910310"/>
                  </a:ext>
                </a:extLst>
              </a:tr>
              <a:tr h="17417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2911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1200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MRG Baltic Sea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November 2009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821430"/>
                  </a:ext>
                </a:extLst>
              </a:tr>
              <a:tr h="174171">
                <a:tc rowSpan="3">
                  <a:txBody>
                    <a:bodyPr/>
                    <a:lstStyle/>
                    <a:p>
                      <a:r>
                        <a:rPr lang="en-US" sz="1000" dirty="0" smtClean="0"/>
                        <a:t>UK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5500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MRG English Channel and Southern North Sea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July 2008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800178"/>
                  </a:ext>
                </a:extLst>
              </a:tr>
              <a:tr h="17417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5501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MRG Gulf of Suez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March 2009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652665"/>
                  </a:ext>
                </a:extLst>
              </a:tr>
              <a:tr h="174171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5502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--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MRG Malacca and Singapore</a:t>
                      </a:r>
                      <a:r>
                        <a:rPr lang="en-US" sz="1000" baseline="0" dirty="0" smtClean="0"/>
                        <a:t> Straits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January 2005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8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2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sz="3600" dirty="0" smtClean="0"/>
              <a:t>The Way Forward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lvl="0"/>
            <a:r>
              <a:rPr lang="en-AU" sz="1800" dirty="0" smtClean="0"/>
              <a:t>28-31 </a:t>
            </a:r>
            <a:r>
              <a:rPr lang="en-AU" sz="1800" dirty="0"/>
              <a:t>January 2019—Discussion of proposed S-49 revisions at NIPWG6.</a:t>
            </a:r>
            <a:endParaRPr lang="en-US" sz="1800" dirty="0"/>
          </a:p>
          <a:p>
            <a:pPr lvl="0"/>
            <a:r>
              <a:rPr lang="en-AU" sz="1800" dirty="0"/>
              <a:t>31 March 2019—Distribution of NIPWG Letter with S-49 Version 2.1.0 (draft) requesting final group comments.</a:t>
            </a:r>
            <a:endParaRPr lang="en-US" sz="1800" dirty="0"/>
          </a:p>
          <a:p>
            <a:pPr lvl="0"/>
            <a:r>
              <a:rPr lang="en-AU" sz="1800" dirty="0"/>
              <a:t>30 June 2019—Closing date for receipt of group comments on S-49 Version 2.1.0 (draft</a:t>
            </a:r>
            <a:r>
              <a:rPr lang="en-AU" sz="1800" dirty="0" smtClean="0"/>
              <a:t>).</a:t>
            </a:r>
          </a:p>
          <a:p>
            <a:pPr lvl="0"/>
            <a:r>
              <a:rPr lang="en-AU" sz="1800" dirty="0" smtClean="0"/>
              <a:t>Prepare S-49 Version 2.1.0 for submission to HSSC12 using existing Revision provisions described in IHO Resolution 2/2007.</a:t>
            </a:r>
            <a:endParaRPr lang="en-US" sz="1800" dirty="0"/>
          </a:p>
          <a:p>
            <a:pPr lvl="0"/>
            <a:r>
              <a:rPr lang="en-AU" sz="1800" dirty="0" smtClean="0"/>
              <a:t>Mid-March </a:t>
            </a:r>
            <a:r>
              <a:rPr lang="en-AU" sz="1800" dirty="0"/>
              <a:t>2020—Latest submission time for papers for HSSC12.</a:t>
            </a:r>
            <a:endParaRPr lang="en-US" sz="1800" dirty="0"/>
          </a:p>
          <a:p>
            <a:pPr lvl="0"/>
            <a:r>
              <a:rPr lang="en-AU" sz="1800" dirty="0"/>
              <a:t>Mid-May 2020 (projected)—Review and endorsement by HSSC12.</a:t>
            </a:r>
            <a:endParaRPr lang="en-US" sz="1800" dirty="0"/>
          </a:p>
          <a:p>
            <a:pPr lvl="0"/>
            <a:r>
              <a:rPr lang="en-AU" sz="1800" dirty="0"/>
              <a:t>November 2020 (projected)—IHO Circular Letter issued to conduct the voting process by Member States.</a:t>
            </a:r>
            <a:endParaRPr lang="en-US" sz="1800" dirty="0"/>
          </a:p>
          <a:p>
            <a:pPr lvl="0"/>
            <a:r>
              <a:rPr lang="en-AU" sz="1800" dirty="0"/>
              <a:t>January 2021 (projected)—Closing date for Member State approval</a:t>
            </a:r>
            <a:r>
              <a:rPr lang="en-AU" sz="1800" dirty="0" smtClean="0"/>
              <a:t>/ disapproval</a:t>
            </a:r>
            <a:r>
              <a:rPr lang="en-AU" sz="1800" dirty="0"/>
              <a:t>.</a:t>
            </a:r>
            <a:endParaRPr lang="en-US" sz="1800" dirty="0"/>
          </a:p>
          <a:p>
            <a:pPr marL="339725" indent="-339725">
              <a:buNone/>
            </a:pPr>
            <a:endParaRPr lang="en-GB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31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_FIN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27000" y="6597650"/>
            <a:ext cx="307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/>
              <a:t>UNCLASSIFIED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670675" y="152400"/>
            <a:ext cx="2320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bg1"/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200" b="1" dirty="0"/>
              <a:t>UNCLASSIFIED</a:t>
            </a: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>
          <a:xfrm>
            <a:off x="69342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31B01-86AB-4538-A4F6-E4FF6F3C27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Background Information.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Basic Content of S-49.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Areas of Potential Changes.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Discussion of Proposed </a:t>
            </a:r>
            <a:r>
              <a:rPr lang="en-US" sz="2000" dirty="0"/>
              <a:t>C</a:t>
            </a:r>
            <a:r>
              <a:rPr lang="en-US" sz="2000" dirty="0" smtClean="0"/>
              <a:t>hanges.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Way </a:t>
            </a:r>
            <a:r>
              <a:rPr lang="en-US" sz="2000" dirty="0"/>
              <a:t>F</a:t>
            </a:r>
            <a:r>
              <a:rPr lang="en-US" sz="2000" dirty="0" smtClean="0"/>
              <a:t>orward.</a:t>
            </a:r>
          </a:p>
        </p:txBody>
      </p:sp>
    </p:spTree>
    <p:extLst>
      <p:ext uri="{BB962C8B-B14F-4D97-AF65-F5344CB8AC3E}">
        <p14:creationId xmlns:p14="http://schemas.microsoft.com/office/powerpoint/2010/main" val="26830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en-US" sz="3600" dirty="0" smtClean="0"/>
              <a:t>Background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58" y="1828800"/>
            <a:ext cx="8305800" cy="4543926"/>
          </a:xfrm>
        </p:spPr>
        <p:txBody>
          <a:bodyPr/>
          <a:lstStyle/>
          <a:p>
            <a:pPr marL="803275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S-100WG </a:t>
            </a:r>
            <a:r>
              <a:rPr lang="en-US" sz="1600" dirty="0" err="1" smtClean="0"/>
              <a:t>Underkeel</a:t>
            </a:r>
            <a:r>
              <a:rPr lang="en-US" sz="1600" dirty="0" smtClean="0"/>
              <a:t> Clearance Management System Project Team (UKCMPT) requested NIPWG include UKCM System information in Marine Traffic Management (S-127).</a:t>
            </a:r>
          </a:p>
          <a:p>
            <a:pPr marL="803275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803275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NIPWG developed the </a:t>
            </a:r>
            <a:r>
              <a:rPr lang="en-US" sz="1600" dirty="0" err="1" smtClean="0"/>
              <a:t>Jussland</a:t>
            </a:r>
            <a:r>
              <a:rPr lang="en-US" sz="1600" dirty="0" smtClean="0"/>
              <a:t> UKCM System for S-127.</a:t>
            </a:r>
          </a:p>
          <a:p>
            <a:pPr marL="803275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803275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 official definitions existed for UKCM Systems.</a:t>
            </a:r>
          </a:p>
          <a:p>
            <a:pPr marL="803275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803275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NIPWG and the UKCMPT developed definitions for Static UKCM Systems and Dynamic UKCM Systems. (NIPWG6 Paper 6-09.1)</a:t>
            </a:r>
          </a:p>
          <a:p>
            <a:pPr marL="803275" indent="-285750">
              <a:buFont typeface="Wingdings" panose="05000000000000000000" pitchFamily="2" charset="2"/>
              <a:buChar char="Ø"/>
            </a:pPr>
            <a:endParaRPr lang="en-US" sz="1200" dirty="0" smtClean="0"/>
          </a:p>
          <a:p>
            <a:pPr marL="803275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NIPWG Chair requested information on how the UKCM Systems definitions may affect the Mariners’ </a:t>
            </a:r>
            <a:r>
              <a:rPr lang="en-US" sz="1600" dirty="0" err="1" smtClean="0"/>
              <a:t>Routeing</a:t>
            </a:r>
            <a:r>
              <a:rPr lang="en-US" sz="1600" dirty="0" smtClean="0"/>
              <a:t> Guide.</a:t>
            </a:r>
            <a:endParaRPr lang="en-US" sz="1600" dirty="0"/>
          </a:p>
          <a:p>
            <a:pPr marL="517525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317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85800"/>
          </a:xfrm>
        </p:spPr>
        <p:txBody>
          <a:bodyPr/>
          <a:lstStyle/>
          <a:p>
            <a:r>
              <a:rPr lang="en-US" sz="2400" b="1" u="sng" dirty="0" smtClean="0">
                <a:latin typeface="+mn-lt"/>
              </a:rPr>
              <a:t>Example of Mariners’ </a:t>
            </a:r>
            <a:r>
              <a:rPr lang="en-US" sz="2400" b="1" u="sng" dirty="0" err="1">
                <a:latin typeface="+mn-lt"/>
              </a:rPr>
              <a:t>R</a:t>
            </a:r>
            <a:r>
              <a:rPr lang="en-US" sz="2400" b="1" u="sng" dirty="0" err="1" smtClean="0">
                <a:latin typeface="+mn-lt"/>
              </a:rPr>
              <a:t>outeing</a:t>
            </a:r>
            <a:r>
              <a:rPr lang="en-US" sz="2400" b="1" u="sng" dirty="0" smtClean="0">
                <a:latin typeface="+mn-lt"/>
              </a:rPr>
              <a:t> Guide</a:t>
            </a:r>
            <a:endParaRPr lang="en-US" sz="2400" b="1" u="sng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2" y="1752600"/>
            <a:ext cx="7611776" cy="4561724"/>
          </a:xfrm>
        </p:spPr>
      </p:pic>
    </p:spTree>
    <p:extLst>
      <p:ext uri="{BB962C8B-B14F-4D97-AF65-F5344CB8AC3E}">
        <p14:creationId xmlns:p14="http://schemas.microsoft.com/office/powerpoint/2010/main" val="9151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r>
              <a:rPr lang="en-US" sz="3600" dirty="0" smtClean="0"/>
              <a:t>Basic Content of S-49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958" y="1828800"/>
            <a:ext cx="8305800" cy="45439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Section 1—Introduction.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Section 2—Recommendations—Format, layout, title, maintenance, language, </a:t>
            </a:r>
            <a:r>
              <a:rPr lang="en-US" sz="2000" dirty="0" err="1" smtClean="0"/>
              <a:t>symbology</a:t>
            </a:r>
            <a:r>
              <a:rPr lang="en-US" sz="2000" dirty="0" smtClean="0"/>
              <a:t>, acronyms, abbreviations, geographic location, and type of information.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Section 3—Recommended Information:	</a:t>
            </a:r>
          </a:p>
          <a:p>
            <a:pPr marL="687388">
              <a:buFont typeface="Wingdings" panose="05000000000000000000" pitchFamily="2" charset="2"/>
              <a:buChar char="§"/>
            </a:pPr>
            <a:r>
              <a:rPr lang="en-US" sz="1600" dirty="0" smtClean="0"/>
              <a:t>Definitions:</a:t>
            </a:r>
          </a:p>
          <a:p>
            <a:pPr marL="1027113" indent="-339725">
              <a:buFont typeface="Wingdings" panose="05000000000000000000" pitchFamily="2" charset="2"/>
              <a:buChar char="v"/>
            </a:pPr>
            <a:r>
              <a:rPr lang="en-US" sz="1200" dirty="0" smtClean="0"/>
              <a:t>Mariners’ </a:t>
            </a:r>
            <a:r>
              <a:rPr lang="en-US" sz="1200" dirty="0" err="1" smtClean="0"/>
              <a:t>Routeing</a:t>
            </a:r>
            <a:r>
              <a:rPr lang="en-US" sz="1200" dirty="0" smtClean="0"/>
              <a:t> Guide—A document used in conjunction with nautical charts or other nautical publications to provide the mariner with special information to plan safe navigation.</a:t>
            </a:r>
          </a:p>
          <a:p>
            <a:pPr marL="1027113" indent="-339725">
              <a:buFont typeface="Wingdings" panose="05000000000000000000" pitchFamily="2" charset="2"/>
              <a:buChar char="v"/>
            </a:pPr>
            <a:r>
              <a:rPr lang="en-US" sz="1200" dirty="0" smtClean="0"/>
              <a:t>ESSENTIAL (E)—Items of major importance to the safety of navigation guidance information.</a:t>
            </a:r>
          </a:p>
          <a:p>
            <a:pPr marL="1027113" indent="-339725">
              <a:buFont typeface="Wingdings" panose="05000000000000000000" pitchFamily="2" charset="2"/>
              <a:buChar char="v"/>
            </a:pPr>
            <a:r>
              <a:rPr lang="en-US" sz="1200" dirty="0" smtClean="0"/>
              <a:t>USEFUL (U)—Items which would be helpful to the mariner and its inclusion in an MRG would facilitate its use.</a:t>
            </a:r>
          </a:p>
          <a:p>
            <a:pPr marL="1027113" indent="-339725">
              <a:buFont typeface="Wingdings" panose="05000000000000000000" pitchFamily="2" charset="2"/>
              <a:buChar char="v"/>
            </a:pPr>
            <a:r>
              <a:rPr lang="en-US" sz="1200" dirty="0" smtClean="0"/>
              <a:t>NOT APPROPRIATE  (N)—Items which do not contribute to or may reduce the safety of navigation.</a:t>
            </a:r>
          </a:p>
          <a:p>
            <a:pPr marL="687388">
              <a:buFont typeface="Wingdings" panose="05000000000000000000" pitchFamily="2" charset="2"/>
              <a:buChar char="§"/>
            </a:pPr>
            <a:r>
              <a:rPr lang="en-US" sz="1600" dirty="0" smtClean="0"/>
              <a:t>Use of IMO “Ships’ </a:t>
            </a:r>
            <a:r>
              <a:rPr lang="en-US" sz="1600" dirty="0" err="1" smtClean="0"/>
              <a:t>Routeing</a:t>
            </a:r>
            <a:r>
              <a:rPr lang="en-US" sz="1600" dirty="0" smtClean="0"/>
              <a:t>.”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3108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Basic Content of </a:t>
            </a:r>
            <a:r>
              <a:rPr lang="en-US" sz="3600" dirty="0" smtClean="0"/>
              <a:t>S-49 (Continued)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799"/>
          </a:xfrm>
        </p:spPr>
        <p:txBody>
          <a:bodyPr/>
          <a:lstStyle/>
          <a:p>
            <a:pPr marL="687388">
              <a:buFont typeface="Wingdings" panose="05000000000000000000" pitchFamily="2" charset="2"/>
              <a:buChar char="§"/>
            </a:pPr>
            <a:r>
              <a:rPr lang="en-US" sz="1600" dirty="0"/>
              <a:t>Subject Matter—Items considered ESSENTIAL, USEFUL, and NOT APPROPRIATE and their enumeration </a:t>
            </a:r>
            <a:r>
              <a:rPr lang="en-US" sz="1600" dirty="0" smtClean="0"/>
              <a:t>order:</a:t>
            </a:r>
          </a:p>
          <a:p>
            <a:pPr marL="344488" indent="0">
              <a:buNone/>
            </a:pPr>
            <a:endParaRPr lang="en-US" sz="1600" dirty="0"/>
          </a:p>
          <a:p>
            <a:pPr marL="687388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0" fontAlgn="ctr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font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Section </a:t>
            </a:r>
            <a:r>
              <a:rPr lang="en-US" sz="2000" dirty="0"/>
              <a:t>4—Examples of Mariners’ </a:t>
            </a:r>
            <a:r>
              <a:rPr lang="en-US" sz="2000" dirty="0" err="1"/>
              <a:t>Routeing</a:t>
            </a:r>
            <a:r>
              <a:rPr lang="en-US" sz="2000" dirty="0"/>
              <a:t> </a:t>
            </a:r>
            <a:r>
              <a:rPr lang="en-US" sz="2000" dirty="0" smtClean="0"/>
              <a:t>Guides.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679220"/>
              </p:ext>
            </p:extLst>
          </p:nvPr>
        </p:nvGraphicFramePr>
        <p:xfrm>
          <a:off x="2590800" y="3048001"/>
          <a:ext cx="3962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835">
                  <a:extLst>
                    <a:ext uri="{9D8B030D-6E8A-4147-A177-3AD203B41FA5}">
                      <a16:colId xmlns:a16="http://schemas.microsoft.com/office/drawing/2014/main" val="3351628823"/>
                    </a:ext>
                  </a:extLst>
                </a:gridCol>
                <a:gridCol w="3445565">
                  <a:extLst>
                    <a:ext uri="{9D8B030D-6E8A-4147-A177-3AD203B41FA5}">
                      <a16:colId xmlns:a16="http://schemas.microsoft.com/office/drawing/2014/main" val="533271924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Plan(s) of the area (graphics).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896322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Passage planning (textual).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029838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Routeing</a:t>
                      </a:r>
                      <a:r>
                        <a:rPr lang="en-US" dirty="0" smtClean="0"/>
                        <a:t> order (textual).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517839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Communications (textual).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112629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Pilotage (textual).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102828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Natural environment (textual).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595941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General.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32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3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Areas of Potential Changes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C</a:t>
            </a:r>
            <a:r>
              <a:rPr lang="en-US" sz="2000" dirty="0" smtClean="0"/>
              <a:t>urrent information in proper E/U/N Subject Matter Categories?</a:t>
            </a:r>
          </a:p>
          <a:p>
            <a:endParaRPr lang="en-US" sz="1000" dirty="0" smtClean="0"/>
          </a:p>
          <a:p>
            <a:r>
              <a:rPr lang="en-US" sz="2000" dirty="0" smtClean="0"/>
              <a:t>Any information in E/U/N Subject Matter Categories suitable for deletion?</a:t>
            </a:r>
          </a:p>
          <a:p>
            <a:endParaRPr lang="en-US" sz="1000" dirty="0" smtClean="0"/>
          </a:p>
          <a:p>
            <a:r>
              <a:rPr lang="en-US" sz="2000" dirty="0" smtClean="0"/>
              <a:t>New E/U/N Subject Matter Categories?</a:t>
            </a:r>
          </a:p>
          <a:p>
            <a:endParaRPr lang="en-US" sz="1000" dirty="0" smtClean="0"/>
          </a:p>
          <a:p>
            <a:r>
              <a:rPr lang="en-US" sz="2000" dirty="0" smtClean="0"/>
              <a:t>Modifications for Section 1, 2, or 3?</a:t>
            </a:r>
          </a:p>
          <a:p>
            <a:endParaRPr lang="en-US" sz="1000" dirty="0" smtClean="0"/>
          </a:p>
          <a:p>
            <a:r>
              <a:rPr lang="en-US" sz="2000" dirty="0" smtClean="0"/>
              <a:t>Depiction of availability of Mariners’ </a:t>
            </a:r>
            <a:r>
              <a:rPr lang="en-US" sz="2000" dirty="0" err="1" smtClean="0"/>
              <a:t>Routeing</a:t>
            </a:r>
            <a:r>
              <a:rPr lang="en-US" sz="2000" dirty="0" smtClean="0"/>
              <a:t> Guides in Section </a:t>
            </a:r>
            <a:r>
              <a:rPr lang="en-US" sz="2000" dirty="0" smtClean="0"/>
              <a:t>4?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30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Discussion of Proposed Changes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marL="349250" indent="0">
              <a:buNone/>
            </a:pPr>
            <a:r>
              <a:rPr lang="en-US" sz="2000" dirty="0" smtClean="0"/>
              <a:t>Based on NIPWG Letter 5-2018 and Member State responses:</a:t>
            </a:r>
          </a:p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Current information in proper E/U/N Subject Matter Categories—Consensus is YES.</a:t>
            </a:r>
          </a:p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Current information in E/U/N Subject Matter Categories appropriate for deletion—Consensus is NO.</a:t>
            </a:r>
          </a:p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Modifications/changes/updates for Section 1, 2, or 3—Consensus is NO.</a:t>
            </a:r>
          </a:p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Updated E/U/N Subject Matter Categories:</a:t>
            </a:r>
          </a:p>
          <a:p>
            <a:pPr marL="1206500" lvl="1" indent="-457200">
              <a:buAutoNum type="arabicPeriod"/>
            </a:pPr>
            <a:r>
              <a:rPr lang="en-US" sz="1600" dirty="0" smtClean="0"/>
              <a:t>Category E2.3 currently reads </a:t>
            </a:r>
            <a:r>
              <a:rPr lang="en-AU" sz="1600" dirty="0"/>
              <a:t>“</a:t>
            </a:r>
            <a:r>
              <a:rPr lang="en-US" sz="1600" dirty="0" err="1"/>
              <a:t>Underkeel</a:t>
            </a:r>
            <a:r>
              <a:rPr lang="en-US" sz="1600" dirty="0"/>
              <a:t> clearance criteria and specific advice to deep draught vessels (if not included in E2.1 or E2.2).</a:t>
            </a:r>
            <a:r>
              <a:rPr lang="en-AU" sz="1600" dirty="0"/>
              <a:t>” </a:t>
            </a:r>
            <a:endParaRPr lang="en-AU" sz="1600" dirty="0" smtClean="0"/>
          </a:p>
          <a:p>
            <a:pPr marL="1206500" lvl="1" indent="-457200">
              <a:buAutoNum type="arabicPeriod"/>
            </a:pPr>
            <a:r>
              <a:rPr lang="en-AU" sz="1600" dirty="0" smtClean="0"/>
              <a:t>Propose change Category E2.3 to read “</a:t>
            </a:r>
            <a:r>
              <a:rPr lang="en-US" sz="1600" dirty="0" err="1" smtClean="0"/>
              <a:t>Underkeel</a:t>
            </a:r>
            <a:r>
              <a:rPr lang="en-US" sz="1600" dirty="0" smtClean="0"/>
              <a:t> </a:t>
            </a:r>
            <a:r>
              <a:rPr lang="en-US" sz="1600" dirty="0"/>
              <a:t>clearance criteria, including </a:t>
            </a:r>
            <a:r>
              <a:rPr lang="en-US" sz="1600" dirty="0" err="1"/>
              <a:t>Underkeel</a:t>
            </a:r>
            <a:r>
              <a:rPr lang="en-US" sz="1600" dirty="0"/>
              <a:t> Clearance Management Systems, and specific advice to deep draught vessels</a:t>
            </a:r>
            <a:r>
              <a:rPr lang="en-US" sz="16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316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Discussion of Proposed Changes (ESSENTIAL)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/>
          <a:lstStyle/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New ESSENTIAL item designated E4.3 (Areas to be Avoided (ATBA))—Two options:</a:t>
            </a:r>
          </a:p>
          <a:p>
            <a:pPr marL="1206500" lvl="1" indent="-457200">
              <a:buAutoNum type="arabicPeriod"/>
            </a:pPr>
            <a:r>
              <a:rPr lang="en-US" sz="1600" dirty="0" smtClean="0"/>
              <a:t>Include, but only those close to shipping lanes.</a:t>
            </a:r>
            <a:endParaRPr lang="en-AU" sz="1600" dirty="0"/>
          </a:p>
          <a:p>
            <a:pPr marL="1206500" lvl="1" indent="-457200">
              <a:buAutoNum type="arabicPeriod"/>
            </a:pPr>
            <a:r>
              <a:rPr lang="en-US" sz="1600" dirty="0" smtClean="0"/>
              <a:t>Do not include. Already covered in E1.1 (</a:t>
            </a:r>
            <a:r>
              <a:rPr lang="en-US" sz="1600" dirty="0" err="1" smtClean="0"/>
              <a:t>Routeing</a:t>
            </a:r>
            <a:r>
              <a:rPr lang="en-US" sz="1600" dirty="0" smtClean="0"/>
              <a:t> Measures).</a:t>
            </a:r>
          </a:p>
          <a:p>
            <a:pPr marL="1206500" lvl="1" indent="-457200">
              <a:buAutoNum type="arabicPeriod"/>
            </a:pPr>
            <a:r>
              <a:rPr lang="en-US" sz="1600" dirty="0" smtClean="0"/>
              <a:t>Would E3.3 be a more appropriate designation?</a:t>
            </a:r>
          </a:p>
          <a:p>
            <a:pPr marL="749300" lvl="1" indent="0">
              <a:buNone/>
            </a:pPr>
            <a:endParaRPr lang="en-US" sz="1600" dirty="0" smtClean="0"/>
          </a:p>
          <a:p>
            <a:pPr marL="806450" indent="-457200">
              <a:buFont typeface="Wingdings" panose="05000000000000000000" pitchFamily="2" charset="2"/>
              <a:buChar char="Ø"/>
            </a:pPr>
            <a:r>
              <a:rPr lang="en-US" sz="2000" dirty="0"/>
              <a:t>New ESSENTIAL item designated </a:t>
            </a:r>
            <a:r>
              <a:rPr lang="en-US" sz="2000" dirty="0" smtClean="0"/>
              <a:t>E4.4 (Vessel Traffic Service)—</a:t>
            </a:r>
            <a:r>
              <a:rPr lang="en-US" sz="2000" dirty="0"/>
              <a:t>Two options:</a:t>
            </a:r>
          </a:p>
          <a:p>
            <a:pPr marL="1206500" lvl="1" indent="-457200">
              <a:buAutoNum type="arabicPeriod"/>
            </a:pPr>
            <a:r>
              <a:rPr lang="en-US" sz="1600" dirty="0" smtClean="0"/>
              <a:t>Include. A VTS operates differently than an Vessel Reporting System.</a:t>
            </a:r>
            <a:endParaRPr lang="en-AU" sz="1600" dirty="0"/>
          </a:p>
          <a:p>
            <a:pPr marL="1206500" lvl="1" indent="-457200">
              <a:buAutoNum type="arabicPeriod"/>
            </a:pPr>
            <a:r>
              <a:rPr lang="en-US" sz="1600" dirty="0"/>
              <a:t>Do not include. Already covered in </a:t>
            </a:r>
            <a:r>
              <a:rPr lang="en-US" sz="1600" dirty="0" smtClean="0"/>
              <a:t>E4.1 (Vessel Reporting Systems).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43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RostockSNPWG">
  <a:themeElements>
    <a:clrScheme name="New_white_vers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_white_vers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+mn-ea"/>
            <a:cs typeface="Arial" charset="0"/>
          </a:defRPr>
        </a:defPPr>
      </a:lstStyle>
    </a:txDef>
  </a:objectDefaults>
  <a:extraClrSchemeLst>
    <a:extraClrScheme>
      <a:clrScheme name="New_white_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white_vers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white_vers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1E0F4306A2B4CA82B5063FFB47874" ma:contentTypeVersion="0" ma:contentTypeDescription="Create a new document." ma:contentTypeScope="" ma:versionID="62e13f16e1ce8c659a760826dd30dca4">
  <xsd:schema xmlns:xsd="http://www.w3.org/2001/XMLSchema" xmlns:xs="http://www.w3.org/2001/XMLSchema" xmlns:p="http://schemas.microsoft.com/office/2006/metadata/properties" xmlns:ns2="ebecbf97-fb1a-4f84-8768-d1c2a5e1dd0e" targetNamespace="http://schemas.microsoft.com/office/2006/metadata/properties" ma:root="true" ma:fieldsID="8999373cda08d38b999ce7cedf63bc4c" ns2:_="">
    <xsd:import namespace="ebecbf97-fb1a-4f84-8768-d1c2a5e1dd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cbf97-fb1a-4f84-8768-d1c2a5e1dd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becbf97-fb1a-4f84-8768-d1c2a5e1dd0e">JF74W5CYKHCT-1514386017-474</_dlc_DocId>
    <_dlc_DocIdUrl xmlns="ebecbf97-fb1a-4f84-8768-d1c2a5e1dd0e">
      <Url>https://www.intranet.nga.mil/org/s/s2/sh/Maritime_Strategic_Engagement/_layouts/15/DocIdRedir.aspx?ID=JF74W5CYKHCT-1514386017-474</Url>
      <Description>JF74W5CYKHCT-1514386017-474</Description>
    </_dlc_DocIdUrl>
  </documentManagement>
</p:properties>
</file>

<file path=customXml/itemProps1.xml><?xml version="1.0" encoding="utf-8"?>
<ds:datastoreItem xmlns:ds="http://schemas.openxmlformats.org/officeDocument/2006/customXml" ds:itemID="{AD7BFD23-C8E8-4C2C-9FB9-707D290A30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D72BA9-22FB-41C3-BC78-96D671E7B6D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4FF3653-1FB7-4721-A56C-9ED1D68E5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ecbf97-fb1a-4f84-8768-d1c2a5e1d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E6AA12D-A4D5-4306-BC71-CBB0DCE37CF2}">
  <ds:schemaRefs>
    <ds:schemaRef ds:uri="ebecbf97-fb1a-4f84-8768-d1c2a5e1dd0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01RostockSNPWG</Template>
  <TotalTime>3914</TotalTime>
  <Words>878</Words>
  <Application>Microsoft Office PowerPoint</Application>
  <PresentationFormat>On-screen Show (4:3)</PresentationFormat>
  <Paragraphs>166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Angsana New</vt:lpstr>
      <vt:lpstr>Arial</vt:lpstr>
      <vt:lpstr>Calibri</vt:lpstr>
      <vt:lpstr>Wingdings</vt:lpstr>
      <vt:lpstr>01RostockSNPWG</vt:lpstr>
      <vt:lpstr>PowerPoint Presentation</vt:lpstr>
      <vt:lpstr>Agenda</vt:lpstr>
      <vt:lpstr>Background Information</vt:lpstr>
      <vt:lpstr>Example of Mariners’ Routeing Guide</vt:lpstr>
      <vt:lpstr>Basic Content of S-49</vt:lpstr>
      <vt:lpstr>Basic Content of S-49 (Continued)</vt:lpstr>
      <vt:lpstr>Areas of Potential Changes</vt:lpstr>
      <vt:lpstr>Discussion of Proposed Changes</vt:lpstr>
      <vt:lpstr>Discussion of Proposed Changes (ESSENTIAL)</vt:lpstr>
      <vt:lpstr>Discussion of Proposed Changes (USEFUL)</vt:lpstr>
      <vt:lpstr>Discussion of Proposed Changes (NOT APPROPRIATE)</vt:lpstr>
      <vt:lpstr>Discussion of Proposed Changes (HO Availability of Routeing Guides)</vt:lpstr>
      <vt:lpstr>The Way Forward</vt:lpstr>
      <vt:lpstr>PowerPoint Presentation</vt:lpstr>
    </vt:vector>
  </TitlesOfParts>
  <Company>NGA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kushlams</dc:creator>
  <cp:lastModifiedBy>Kushla Michael S Mr NGA-SFHGB USA CIV</cp:lastModifiedBy>
  <cp:revision>537</cp:revision>
  <cp:lastPrinted>2019-01-18T16:09:17Z</cp:lastPrinted>
  <dcterms:created xsi:type="dcterms:W3CDTF">2014-05-20T19:39:03Z</dcterms:created>
  <dcterms:modified xsi:type="dcterms:W3CDTF">2019-01-20T14:32:51Z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  <property fmtid="{D5CDD505-2E9C-101B-9397-08002B2CF9AE}" pid="15" name="ContentTypeId">
    <vt:lpwstr>0x0101006A21E0F4306A2B4CA82B5063FFB47874</vt:lpwstr>
  </property>
  <property fmtid="{D5CDD505-2E9C-101B-9397-08002B2CF9AE}" pid="16" name="_dlc_DocIdItemGuid">
    <vt:lpwstr>92b72652-13e0-48cc-a76d-c44e9b62af50</vt:lpwstr>
  </property>
</Properties>
</file>