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90" r:id="rId1"/>
  </p:sldMasterIdLst>
  <p:notesMasterIdLst>
    <p:notesMasterId r:id="rId11"/>
  </p:notesMasterIdLst>
  <p:handoutMasterIdLst>
    <p:handoutMasterId r:id="rId12"/>
  </p:handoutMasterIdLst>
  <p:sldIdLst>
    <p:sldId id="394" r:id="rId2"/>
    <p:sldId id="385" r:id="rId3"/>
    <p:sldId id="427" r:id="rId4"/>
    <p:sldId id="443" r:id="rId5"/>
    <p:sldId id="447" r:id="rId6"/>
    <p:sldId id="444" r:id="rId7"/>
    <p:sldId id="445" r:id="rId8"/>
    <p:sldId id="446" r:id="rId9"/>
    <p:sldId id="431" r:id="rId1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717167"/>
    <a:srgbClr val="756D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19809" autoAdjust="0"/>
    <p:restoredTop sz="94660"/>
  </p:normalViewPr>
  <p:slideViewPr>
    <p:cSldViewPr>
      <p:cViewPr varScale="1">
        <p:scale>
          <a:sx n="74" d="100"/>
          <a:sy n="74" d="100"/>
        </p:scale>
        <p:origin x="-112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B1D8BD0-FB0C-ED47-8D30-471C796A6B40}" type="datetime1">
              <a:rPr lang="pt-BR"/>
              <a:pPr>
                <a:defRPr/>
              </a:pPr>
              <a:t>3/14/16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53BE12-F62F-454D-937F-EED2142A12B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35986F5-3F9F-BC4F-A250-80757B3A0235}" type="datetime1">
              <a:rPr lang="pt-BR"/>
              <a:pPr>
                <a:defRPr/>
              </a:pPr>
              <a:t>3/14/16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611B8D4-2240-8F46-8AFA-FE4A2226826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11B8D4-2240-8F46-8AFA-FE4A2226826A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3950-F525-B84F-A9A3-BD3A0D5A94D5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CB6C2-63BB-AE40-8600-2EC84A3897A8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423950-F525-B84F-A9A3-BD3A0D5A94D5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CB6C2-63BB-AE40-8600-2EC84A3897A8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609600"/>
            <a:ext cx="6781800" cy="1143000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8AF3E0-151B-4249-98CB-3179DAD67BF1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54A6E3-29B8-1146-8AA2-82C1C5C0386E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922366-3521-ED41-B0FF-14DAC3A63B9F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pt-B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6423950-F525-B84F-A9A3-BD3A0D5A94D5}" type="datetime1">
              <a:rPr lang="pt-BR" smtClean="0"/>
              <a:pPr>
                <a:defRPr/>
              </a:pPr>
              <a:t>3/14/16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CFCB6C2-63BB-AE40-8600-2EC84A3897A8}" type="slidenum">
              <a:rPr lang="pt-BR" smtClean="0"/>
              <a:pPr>
                <a:defRPr/>
              </a:pPr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gif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20" name="Text Box 8"/>
          <p:cNvSpPr txBox="1">
            <a:spLocks noChangeArrowheads="1"/>
          </p:cNvSpPr>
          <p:nvPr/>
        </p:nvSpPr>
        <p:spPr bwMode="auto">
          <a:xfrm>
            <a:off x="0" y="1663005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Status </a:t>
            </a:r>
            <a:r>
              <a:rPr lang="pt-BR" sz="3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Update</a:t>
            </a:r>
            <a:endParaRPr lang="pt-BR" sz="3600" dirty="0" smtClean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algn="ctr"/>
            <a: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JCOMM/ETMSS </a:t>
            </a:r>
            <a:r>
              <a:rPr lang="pt-BR" sz="36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Weather</a:t>
            </a:r>
            <a:r>
              <a:rPr lang="pt-BR" sz="36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Overlay Project</a:t>
            </a:r>
          </a:p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USA (NOAA NWS) </a:t>
            </a: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and</a:t>
            </a:r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</a:t>
            </a: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Brazil</a:t>
            </a:r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(DHN)</a:t>
            </a:r>
          </a:p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/>
            </a:r>
            <a:b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</a:br>
            <a:r>
              <a:rPr lang="pt-BR" sz="24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Tokyo-JAPAN</a:t>
            </a:r>
            <a:endParaRPr lang="pt-BR" sz="2400" dirty="0" smtClean="0">
              <a:effectLst>
                <a:outerShdw blurRad="38100" dist="38100" dir="2700000" algn="tl">
                  <a:srgbClr val="DDDDDD"/>
                </a:outerShdw>
              </a:effectLst>
              <a:latin typeface="+mn-lt"/>
            </a:endParaRPr>
          </a:p>
          <a:p>
            <a:pPr algn="ctr"/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Mar</a:t>
            </a:r>
            <a:r>
              <a:rPr lang="pt-BR" sz="24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+mn-lt"/>
              </a:rPr>
              <a:t> 14th -18th , 2016</a:t>
            </a:r>
            <a:endParaRPr lang="en-US" sz="220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  <p:pic>
        <p:nvPicPr>
          <p:cNvPr id="3077" name="Picture 10" descr="C:\Users\Luis Felipe\Documents\Marinha\RP\brasão CHM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0"/>
            <a:ext cx="756517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438400" y="4038600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 smtClean="0">
                <a:solidFill>
                  <a:srgbClr val="F2F2F2"/>
                </a:solidFill>
              </a:rPr>
              <a:t/>
            </a:r>
            <a:br>
              <a:rPr lang="pt-BR" sz="3200" dirty="0" smtClean="0">
                <a:solidFill>
                  <a:srgbClr val="F2F2F2"/>
                </a:solidFill>
              </a:rPr>
            </a:br>
            <a:r>
              <a:rPr lang="pt-BR" b="1" dirty="0" smtClean="0">
                <a:latin typeface="+mn-lt"/>
              </a:rPr>
              <a:t>CDR</a:t>
            </a:r>
            <a:r>
              <a:rPr lang="pt-BR" b="1" dirty="0" smtClean="0">
                <a:latin typeface="+mn-lt"/>
              </a:rPr>
              <a:t>. </a:t>
            </a:r>
            <a:r>
              <a:rPr lang="pt-BR" dirty="0" smtClean="0">
                <a:latin typeface="+mn-lt"/>
              </a:rPr>
              <a:t>Cesar </a:t>
            </a:r>
            <a:r>
              <a:rPr lang="pt-BR" b="1" dirty="0" smtClean="0">
                <a:latin typeface="+mn-lt"/>
              </a:rPr>
              <a:t>Reinert</a:t>
            </a:r>
            <a:r>
              <a:rPr lang="pt-BR" dirty="0" smtClean="0">
                <a:latin typeface="+mn-lt"/>
              </a:rPr>
              <a:t> Bulhões de Morais</a:t>
            </a:r>
            <a:r>
              <a:rPr lang="pt-BR" baseline="30000" dirty="0" smtClean="0">
                <a:latin typeface="+mn-lt"/>
              </a:rPr>
              <a:t>1</a:t>
            </a:r>
            <a:r>
              <a:rPr lang="pt-BR" baseline="30000" dirty="0" smtClean="0"/>
              <a:t/>
            </a:r>
            <a:br>
              <a:rPr lang="pt-BR" baseline="30000" dirty="0" smtClean="0"/>
            </a:b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633478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aseline="30000" dirty="0" smtClean="0">
                <a:latin typeface="+mj-lt"/>
              </a:rPr>
              <a:t>1</a:t>
            </a:r>
            <a:r>
              <a:rPr lang="pt-BR" sz="1400" dirty="0" smtClean="0">
                <a:latin typeface="+mj-lt"/>
              </a:rPr>
              <a:t> Centro de Hidrografia da Marinha(</a:t>
            </a:r>
            <a:r>
              <a:rPr lang="pt-BR" sz="1400" dirty="0" err="1" smtClean="0">
                <a:latin typeface="+mj-lt"/>
              </a:rPr>
              <a:t>CHM-Brazilian</a:t>
            </a:r>
            <a:r>
              <a:rPr lang="pt-BR" sz="1400" dirty="0" smtClean="0">
                <a:latin typeface="+mj-lt"/>
              </a:rPr>
              <a:t> </a:t>
            </a:r>
            <a:r>
              <a:rPr lang="pt-BR" sz="1400" dirty="0" err="1" smtClean="0">
                <a:latin typeface="+mj-lt"/>
              </a:rPr>
              <a:t>Navy</a:t>
            </a:r>
            <a:r>
              <a:rPr lang="pt-BR" sz="1400" dirty="0" smtClean="0">
                <a:latin typeface="+mj-lt"/>
              </a:rPr>
              <a:t> </a:t>
            </a:r>
            <a:r>
              <a:rPr lang="pt-BR" sz="1400" dirty="0" err="1" smtClean="0">
                <a:latin typeface="+mj-lt"/>
              </a:rPr>
              <a:t>Hydrographic</a:t>
            </a:r>
            <a:r>
              <a:rPr lang="pt-BR" sz="1400" dirty="0" smtClean="0">
                <a:latin typeface="+mj-lt"/>
              </a:rPr>
              <a:t> Center)</a:t>
            </a:r>
            <a:r>
              <a:rPr lang="pt-BR" sz="1400" dirty="0" smtClean="0"/>
              <a:t/>
            </a:r>
            <a:br>
              <a:rPr lang="pt-BR" sz="1400" dirty="0" smtClean="0"/>
            </a:br>
            <a:endParaRPr lang="en-US" sz="1400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914400" cy="914400"/>
          </a:xfrm>
          <a:prstGeom prst="rect">
            <a:avLst/>
          </a:prstGeom>
          <a:noFill/>
        </p:spPr>
      </p:pic>
      <p:pic>
        <p:nvPicPr>
          <p:cNvPr id="12" name="Picture 11" descr="jcomm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950" y="0"/>
            <a:ext cx="1416050" cy="1198196"/>
          </a:xfrm>
          <a:prstGeom prst="rect">
            <a:avLst/>
          </a:prstGeom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5791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S-100WG 1</a:t>
            </a:r>
            <a:r>
              <a:rPr lang="en-US" sz="4000" baseline="30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st</a:t>
            </a:r>
            <a:r>
              <a:rPr 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Meeting</a:t>
            </a:r>
            <a:endParaRPr lang="en-US" sz="4000" dirty="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139700"/>
            <a:ext cx="2806700" cy="812800"/>
          </a:xfrm>
          <a:ln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/>
              <a:t>Outline</a:t>
            </a:r>
            <a:endParaRPr lang="en-US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55600" y="1603375"/>
            <a:ext cx="8674100" cy="3743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Introduction/Background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Analysis/Discussion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Recommendations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Justification and Impacts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Action Required from</a:t>
            </a:r>
            <a:r>
              <a:rPr lang="en-US" sz="3600" dirty="0" smtClean="0">
                <a:latin typeface="+mj-lt"/>
              </a:rPr>
              <a:t> S-100WG</a:t>
            </a:r>
          </a:p>
          <a:p>
            <a:pPr algn="just">
              <a:buClr>
                <a:schemeClr val="tx1"/>
              </a:buClr>
              <a:buSzPct val="50000"/>
            </a:pP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139700"/>
            <a:ext cx="7404100" cy="812800"/>
          </a:xfrm>
          <a:ln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/>
              <a:t>Introduction/Background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1219200"/>
            <a:ext cx="86741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Develop a marine weather overlay for ECDIS - JCOMM 4</a:t>
            </a:r>
            <a:r>
              <a:rPr lang="en-US" sz="3600" baseline="30000" dirty="0" smtClean="0">
                <a:latin typeface="+mj-lt"/>
              </a:rPr>
              <a:t>th</a:t>
            </a:r>
            <a:r>
              <a:rPr lang="en-US" sz="3600" dirty="0" smtClean="0">
                <a:latin typeface="+mj-lt"/>
              </a:rPr>
              <a:t> session(2012)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Expected to improve marine safety services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Will provide: Analyses and forecast for maritime weather and sea state in S-100 ECDIS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NOAA/NWS/OPC is managing this project on behalf of </a:t>
            </a:r>
            <a:r>
              <a:rPr lang="en-US" sz="3600" dirty="0" err="1" smtClean="0">
                <a:latin typeface="+mj-lt"/>
              </a:rPr>
              <a:t>JCOMM’s</a:t>
            </a:r>
            <a:r>
              <a:rPr lang="en-US" sz="3600" dirty="0" smtClean="0">
                <a:latin typeface="+mj-lt"/>
              </a:rPr>
              <a:t> ETMSS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>
                <a:latin typeface="+mj-lt"/>
              </a:rPr>
              <a:t>DHN is collaborating with NOAA on this development</a:t>
            </a:r>
            <a:r>
              <a:rPr lang="en-US" sz="3600" dirty="0" smtClean="0">
                <a:latin typeface="+mj-lt"/>
              </a:rPr>
              <a:t> since 2014</a:t>
            </a:r>
          </a:p>
          <a:p>
            <a:pPr algn="just">
              <a:buClr>
                <a:schemeClr val="tx1"/>
              </a:buClr>
              <a:buSzPct val="50000"/>
            </a:pPr>
            <a:endParaRPr lang="en-US" sz="3600" dirty="0" smtClean="0">
              <a:latin typeface="+mj-lt"/>
            </a:endParaRPr>
          </a:p>
          <a:p>
            <a:pPr algn="just">
              <a:buClr>
                <a:schemeClr val="tx1"/>
              </a:buClr>
              <a:buSzPct val="50000"/>
              <a:buNone/>
            </a:pP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139700"/>
            <a:ext cx="7404100" cy="812800"/>
          </a:xfrm>
          <a:ln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/>
              <a:t>Analysis/Discussion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914400"/>
            <a:ext cx="8674100" cy="2590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Clr>
                <a:schemeClr val="tx1"/>
              </a:buClr>
              <a:buSzPct val="50000"/>
            </a:pPr>
            <a:r>
              <a:rPr lang="en-US" sz="2800" dirty="0" smtClean="0">
                <a:latin typeface="+mj-lt"/>
              </a:rPr>
              <a:t>NOAA/DHN wrote an article for Hydro International  describing the development of IHO S-412 “Weather Overlay”</a:t>
            </a:r>
          </a:p>
          <a:p>
            <a:pPr algn="just">
              <a:buClr>
                <a:schemeClr val="tx1"/>
              </a:buClr>
              <a:buSzPct val="50000"/>
            </a:pPr>
            <a:endParaRPr lang="en-US" sz="3600" dirty="0" smtClean="0">
              <a:latin typeface="+mj-lt"/>
            </a:endParaRPr>
          </a:p>
          <a:p>
            <a:pPr algn="just">
              <a:buClr>
                <a:schemeClr val="tx1"/>
              </a:buClr>
              <a:buSzPct val="50000"/>
            </a:pPr>
            <a:endParaRPr lang="en-US" sz="3600" dirty="0" smtClean="0">
              <a:latin typeface="+mj-lt"/>
            </a:endParaRPr>
          </a:p>
          <a:p>
            <a:pPr algn="just">
              <a:buClr>
                <a:schemeClr val="tx1"/>
              </a:buClr>
              <a:buSzPct val="50000"/>
              <a:buNone/>
            </a:pPr>
            <a:endParaRPr lang="en-US" sz="3600" dirty="0">
              <a:latin typeface="+mj-lt"/>
            </a:endParaRPr>
          </a:p>
        </p:txBody>
      </p:sp>
      <p:pic>
        <p:nvPicPr>
          <p:cNvPr id="4" name="Picture 3" descr="HYDRO_S412_cap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362200"/>
            <a:ext cx="2846756" cy="400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67046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i="1" dirty="0" err="1" smtClean="0"/>
              <a:t>Hydro</a:t>
            </a:r>
            <a:r>
              <a:rPr lang="pt-BR" sz="1600" i="1" dirty="0" smtClean="0"/>
              <a:t> Magazine</a:t>
            </a:r>
            <a:r>
              <a:rPr lang="pt-BR" sz="1600" dirty="0" smtClean="0"/>
              <a:t> </a:t>
            </a:r>
            <a:r>
              <a:rPr lang="pt-BR" sz="1600" dirty="0" err="1" smtClean="0"/>
              <a:t>cover</a:t>
            </a:r>
            <a:r>
              <a:rPr lang="pt-BR" sz="1600" dirty="0" smtClean="0"/>
              <a:t> </a:t>
            </a:r>
            <a:r>
              <a:rPr lang="pt-BR" sz="1600" dirty="0" err="1" smtClean="0"/>
              <a:t>page</a:t>
            </a:r>
            <a:r>
              <a:rPr lang="pt-BR" sz="1600" dirty="0" smtClean="0"/>
              <a:t> </a:t>
            </a:r>
            <a:r>
              <a:rPr lang="pt-BR" sz="1600" dirty="0" err="1" smtClean="0"/>
              <a:t>article</a:t>
            </a:r>
            <a:r>
              <a:rPr lang="pt-BR" sz="1600" dirty="0" smtClean="0"/>
              <a:t>: “</a:t>
            </a:r>
            <a:r>
              <a:rPr lang="pt-BR" sz="1600" dirty="0" err="1" smtClean="0"/>
              <a:t>Designing</a:t>
            </a:r>
            <a:r>
              <a:rPr lang="pt-BR" sz="1600" dirty="0" smtClean="0"/>
              <a:t> a </a:t>
            </a:r>
            <a:r>
              <a:rPr lang="pt-BR" sz="1600" dirty="0" err="1" smtClean="0"/>
              <a:t>New</a:t>
            </a:r>
            <a:r>
              <a:rPr lang="pt-BR" sz="1600" dirty="0" smtClean="0"/>
              <a:t> </a:t>
            </a:r>
            <a:r>
              <a:rPr lang="pt-BR" sz="1600" dirty="0" err="1" smtClean="0"/>
              <a:t>Way</a:t>
            </a:r>
            <a:r>
              <a:rPr lang="pt-BR" sz="1600" dirty="0" smtClean="0"/>
              <a:t> to </a:t>
            </a:r>
            <a:r>
              <a:rPr lang="pt-BR" sz="1600" dirty="0" err="1" smtClean="0"/>
              <a:t>Deliver</a:t>
            </a:r>
            <a:r>
              <a:rPr lang="pt-BR" sz="1600" dirty="0" smtClean="0"/>
              <a:t> Marine </a:t>
            </a:r>
            <a:r>
              <a:rPr lang="pt-BR" sz="1600" dirty="0" err="1" smtClean="0"/>
              <a:t>Weather</a:t>
            </a:r>
            <a:r>
              <a:rPr lang="pt-BR" sz="1600" dirty="0" smtClean="0"/>
              <a:t> Data”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139700"/>
            <a:ext cx="7404100" cy="812800"/>
          </a:xfrm>
          <a:ln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/>
              <a:t>Analysis/Discussion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1295400"/>
            <a:ext cx="8674100" cy="5410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/>
              <a:t>NOAA NWS has uploaded into the IHO Registry</a:t>
            </a:r>
            <a:r>
              <a:rPr lang="en-US" sz="3600" dirty="0" smtClean="0"/>
              <a:t> 38 objects and 23 attributes</a:t>
            </a:r>
          </a:p>
          <a:p>
            <a:pPr algn="just">
              <a:buClr>
                <a:schemeClr val="tx1"/>
              </a:buClr>
              <a:buSzPct val="50000"/>
            </a:pPr>
            <a:r>
              <a:rPr lang="en-US" sz="3600" dirty="0" smtClean="0"/>
              <a:t>Portrayal catalogue </a:t>
            </a:r>
            <a:r>
              <a:rPr lang="en-GB" sz="3600" dirty="0" smtClean="0"/>
              <a:t>is still under review </a:t>
            </a:r>
            <a:r>
              <a:rPr lang="en-AU" sz="3600" dirty="0" smtClean="0"/>
              <a:t>by ETMSS members and other interested international weather agencies</a:t>
            </a:r>
            <a:r>
              <a:rPr lang="pt-BR" sz="3600" dirty="0" smtClean="0"/>
              <a:t> </a:t>
            </a:r>
            <a:endParaRPr lang="en-US" sz="3600" dirty="0" smtClean="0"/>
          </a:p>
          <a:p>
            <a:pPr algn="just">
              <a:buClr>
                <a:schemeClr val="tx1"/>
              </a:buClr>
              <a:buSzPct val="50000"/>
              <a:buNone/>
            </a:pPr>
            <a:endParaRPr lang="en-US" sz="3600" dirty="0" smtClean="0">
              <a:latin typeface="+mj-lt"/>
            </a:endParaRPr>
          </a:p>
          <a:p>
            <a:pPr algn="just">
              <a:buClr>
                <a:schemeClr val="tx1"/>
              </a:buClr>
              <a:buSzPct val="50000"/>
            </a:pPr>
            <a:endParaRPr lang="en-US" sz="3600" dirty="0" smtClean="0">
              <a:latin typeface="+mj-lt"/>
            </a:endParaRPr>
          </a:p>
          <a:p>
            <a:pPr algn="just">
              <a:buClr>
                <a:schemeClr val="tx1"/>
              </a:buClr>
              <a:buSzPct val="50000"/>
              <a:buNone/>
            </a:pP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139700"/>
            <a:ext cx="7404100" cy="812800"/>
          </a:xfrm>
          <a:ln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/>
              <a:t>Recommendations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1295400"/>
            <a:ext cx="86741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r>
              <a:rPr lang="en-US" sz="2800" dirty="0" smtClean="0"/>
              <a:t>It is requested that S-</a:t>
            </a:r>
            <a:r>
              <a:rPr lang="en-US" sz="2800" dirty="0" smtClean="0"/>
              <a:t>100WG:</a:t>
            </a:r>
            <a:endParaRPr lang="pt-BR" sz="2800" dirty="0" smtClean="0"/>
          </a:p>
          <a:p>
            <a:r>
              <a:rPr lang="en-US" sz="3200" dirty="0" smtClean="0"/>
              <a:t>Continue </a:t>
            </a:r>
            <a:r>
              <a:rPr lang="en-GB" sz="3200" dirty="0" smtClean="0"/>
              <a:t>providing </a:t>
            </a:r>
            <a:r>
              <a:rPr lang="en-GB" sz="3200" dirty="0" smtClean="0"/>
              <a:t>advice and support for NOAA/DHN technical issues during S-412 development</a:t>
            </a:r>
            <a:r>
              <a:rPr lang="pt-BR" sz="3200" dirty="0" smtClean="0"/>
              <a:t> </a:t>
            </a:r>
          </a:p>
          <a:p>
            <a:r>
              <a:rPr lang="en-US" sz="3600" dirty="0" smtClean="0"/>
              <a:t>Continue </a:t>
            </a:r>
            <a:r>
              <a:rPr lang="en-GB" sz="3600" dirty="0" smtClean="0"/>
              <a:t>engaging private industry to develop an S-100 viewer for testing portrayal rules and conducting overlay quality control</a:t>
            </a:r>
            <a:r>
              <a:rPr lang="pt-BR" sz="3600" dirty="0" smtClean="0"/>
              <a:t> </a:t>
            </a:r>
          </a:p>
          <a:p>
            <a:r>
              <a:rPr lang="en-GB" sz="3600" dirty="0" smtClean="0"/>
              <a:t>Foster coordination with </a:t>
            </a:r>
            <a:r>
              <a:rPr lang="en-GB" sz="3600" dirty="0" smtClean="0"/>
              <a:t>other working groups to ensure there is no duplication in the feature definitions.</a:t>
            </a:r>
            <a:r>
              <a:rPr lang="pt-BR" sz="3600" dirty="0" smtClean="0"/>
              <a:t> </a:t>
            </a:r>
          </a:p>
          <a:p>
            <a:endParaRPr lang="en-US" sz="3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139700"/>
            <a:ext cx="7404100" cy="812800"/>
          </a:xfrm>
          <a:ln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/>
              <a:t>Justification and Impacts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4800" y="1295400"/>
            <a:ext cx="86741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800" dirty="0" smtClean="0"/>
              <a:t>As additional S-100 product specifications are developed, the potential for conflicting </a:t>
            </a:r>
            <a:r>
              <a:rPr lang="en-US" sz="2800" dirty="0" err="1" smtClean="0"/>
              <a:t>symbology</a:t>
            </a:r>
            <a:r>
              <a:rPr lang="en-US" sz="2800" dirty="0" smtClean="0"/>
              <a:t> and portrayals within ECDIS will increase.</a:t>
            </a:r>
            <a:r>
              <a:rPr lang="pt-BR" sz="2800" dirty="0" smtClean="0"/>
              <a:t>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 smtClean="0"/>
              <a:t>is expected that</a:t>
            </a:r>
            <a:r>
              <a:rPr lang="en-US" sz="2800" dirty="0" smtClean="0"/>
              <a:t> S-100WG </a:t>
            </a:r>
            <a:r>
              <a:rPr lang="en-US" sz="2800" dirty="0" smtClean="0"/>
              <a:t>comments will contribute significantly to this project’s development, assuring user requirements in this interdisciplinary project are met. </a:t>
            </a:r>
          </a:p>
          <a:p>
            <a:r>
              <a:rPr lang="en-US" sz="2800" dirty="0" smtClean="0"/>
              <a:t>This new product, together with other new products, shall impact industry and users interests transitioning to S-100 standard. </a:t>
            </a:r>
          </a:p>
          <a:p>
            <a:pPr algn="just">
              <a:buClr>
                <a:schemeClr val="tx1"/>
              </a:buClr>
              <a:buSzPct val="50000"/>
            </a:pPr>
            <a:endParaRPr lang="en-US" sz="3600" dirty="0" smtClean="0">
              <a:latin typeface="+mj-lt"/>
            </a:endParaRPr>
          </a:p>
          <a:p>
            <a:pPr algn="just">
              <a:buClr>
                <a:schemeClr val="tx1"/>
              </a:buClr>
              <a:buSzPct val="50000"/>
              <a:buNone/>
            </a:pP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139700"/>
            <a:ext cx="9004300" cy="812800"/>
          </a:xfrm>
          <a:ln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4000" dirty="0" smtClean="0"/>
              <a:t>Action Required from</a:t>
            </a:r>
            <a:r>
              <a:rPr lang="en-US" sz="4000" dirty="0" smtClean="0"/>
              <a:t> S-100WG</a:t>
            </a:r>
            <a:endParaRPr lang="en-US" sz="4000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1295400"/>
            <a:ext cx="9144000" cy="5562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sz="3600" dirty="0" smtClean="0"/>
              <a:t>The</a:t>
            </a:r>
            <a:r>
              <a:rPr lang="en-US" sz="3600" dirty="0" smtClean="0"/>
              <a:t> S-100 </a:t>
            </a:r>
            <a:r>
              <a:rPr lang="en-US" sz="3600" dirty="0" smtClean="0"/>
              <a:t>is invited to:</a:t>
            </a:r>
            <a:endParaRPr lang="en-US" sz="3600" dirty="0" smtClean="0"/>
          </a:p>
          <a:p>
            <a:pPr lvl="1">
              <a:buFont typeface="Wingdings" charset="2"/>
              <a:buChar char="ü"/>
            </a:pPr>
            <a:r>
              <a:rPr lang="en-GB" sz="3600" dirty="0" smtClean="0"/>
              <a:t>Note the progress being made in the development of this particular S-100 overlay product;</a:t>
            </a:r>
            <a:r>
              <a:rPr lang="pt-BR" sz="3600" dirty="0" smtClean="0"/>
              <a:t> </a:t>
            </a:r>
          </a:p>
          <a:p>
            <a:pPr lvl="1">
              <a:buFont typeface="Wingdings" charset="2"/>
              <a:buChar char="ü"/>
            </a:pPr>
            <a:r>
              <a:rPr lang="en-US" sz="3400" dirty="0" smtClean="0"/>
              <a:t>Provide </a:t>
            </a:r>
            <a:r>
              <a:rPr lang="en-US" sz="3400" dirty="0" smtClean="0"/>
              <a:t>recommendations that may be helpful in developing S-</a:t>
            </a:r>
            <a:r>
              <a:rPr lang="en-US" sz="3400" dirty="0" smtClean="0"/>
              <a:t>412; and</a:t>
            </a:r>
          </a:p>
          <a:p>
            <a:pPr lvl="1">
              <a:buFont typeface="Wingdings" charset="2"/>
              <a:buChar char="ü"/>
            </a:pPr>
            <a:r>
              <a:rPr lang="en-US" sz="3400" dirty="0" smtClean="0"/>
              <a:t>Support JCOMM/ETMSS S-412 activities </a:t>
            </a:r>
            <a:endParaRPr lang="en-US" sz="3400" dirty="0" smtClean="0">
              <a:latin typeface="+mj-lt"/>
            </a:endParaRPr>
          </a:p>
          <a:p>
            <a:pPr algn="just">
              <a:buClr>
                <a:schemeClr val="tx1"/>
              </a:buClr>
              <a:buSzPct val="50000"/>
              <a:buNone/>
            </a:pPr>
            <a:endParaRPr lang="en-US" sz="3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 l="1125" t="32760" r="40350" b="48330"/>
          <a:stretch>
            <a:fillRect/>
          </a:stretch>
        </p:blipFill>
        <p:spPr bwMode="auto">
          <a:xfrm>
            <a:off x="228600" y="2438400"/>
            <a:ext cx="8747330" cy="197679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28600" y="2438400"/>
            <a:ext cx="8686800" cy="1938992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sym typeface="Wingdings" charset="2"/>
              </a:rPr>
              <a:t>CESAR REINERT BULHÕES DE MORAIS</a:t>
            </a:r>
            <a:endParaRPr lang="pt-BR" sz="2400" b="1" dirty="0" smtClean="0">
              <a:solidFill>
                <a:schemeClr val="bg1"/>
              </a:solidFill>
              <a:sym typeface="Wingdings" charset="2"/>
            </a:endParaRPr>
          </a:p>
          <a:p>
            <a:pPr algn="ctr"/>
            <a:r>
              <a:rPr lang="pt-BR" sz="2400" b="1" dirty="0" err="1" smtClean="0">
                <a:solidFill>
                  <a:schemeClr val="bg1"/>
                </a:solidFill>
                <a:sym typeface="Wingdings" charset="2"/>
              </a:rPr>
              <a:t>Commander</a:t>
            </a:r>
            <a:endParaRPr lang="pt-BR" sz="2400" b="1" dirty="0" smtClean="0">
              <a:solidFill>
                <a:schemeClr val="bg1"/>
              </a:solidFill>
              <a:sym typeface="Wingdings" charset="2"/>
            </a:endParaRPr>
          </a:p>
          <a:p>
            <a:pPr algn="ctr"/>
            <a:r>
              <a:rPr lang="pt-BR" sz="2400" b="1" dirty="0" err="1" smtClean="0">
                <a:solidFill>
                  <a:schemeClr val="bg1"/>
                </a:solidFill>
                <a:sym typeface="Wingdings" charset="2"/>
              </a:rPr>
              <a:t>Brazilian</a:t>
            </a:r>
            <a:r>
              <a:rPr lang="pt-BR" sz="2400" b="1" dirty="0" smtClean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pt-BR" sz="2400" b="1" dirty="0" err="1" smtClean="0">
                <a:solidFill>
                  <a:schemeClr val="bg1"/>
                </a:solidFill>
                <a:sym typeface="Wingdings" charset="2"/>
              </a:rPr>
              <a:t>Navy</a:t>
            </a:r>
            <a:r>
              <a:rPr lang="pt-BR" sz="2400" b="1" dirty="0" smtClean="0">
                <a:solidFill>
                  <a:schemeClr val="bg1"/>
                </a:solidFill>
                <a:sym typeface="Wingdings" charset="2"/>
              </a:rPr>
              <a:t> </a:t>
            </a:r>
            <a:r>
              <a:rPr lang="pt-BR" sz="2400" b="1" dirty="0" err="1">
                <a:solidFill>
                  <a:schemeClr val="bg1"/>
                </a:solidFill>
                <a:sym typeface="Wingdings" charset="2"/>
              </a:rPr>
              <a:t>Hydrographic</a:t>
            </a:r>
            <a:r>
              <a:rPr lang="pt-BR" sz="2400" b="1" dirty="0">
                <a:solidFill>
                  <a:schemeClr val="bg1"/>
                </a:solidFill>
                <a:sym typeface="Wingdings" charset="2"/>
              </a:rPr>
              <a:t> Center </a:t>
            </a:r>
            <a:endParaRPr lang="pt-BR" sz="2400" b="1" dirty="0" smtClean="0">
              <a:solidFill>
                <a:schemeClr val="bg1"/>
              </a:solidFill>
              <a:sym typeface="Wingdings" charset="2"/>
            </a:endParaRPr>
          </a:p>
          <a:p>
            <a:pPr algn="ctr"/>
            <a:r>
              <a:rPr lang="pt-BR" sz="2400" b="1" dirty="0" smtClean="0">
                <a:solidFill>
                  <a:schemeClr val="bg1"/>
                </a:solidFill>
                <a:sym typeface="Wingdings" charset="2"/>
              </a:rPr>
              <a:t>Office </a:t>
            </a:r>
            <a:r>
              <a:rPr lang="pt-BR" sz="2400" b="1" dirty="0" err="1" smtClean="0">
                <a:solidFill>
                  <a:schemeClr val="bg1"/>
                </a:solidFill>
                <a:sym typeface="Wingdings" charset="2"/>
              </a:rPr>
              <a:t>Phone</a:t>
            </a:r>
            <a:r>
              <a:rPr lang="pt-BR" sz="2400" b="1" dirty="0" smtClean="0">
                <a:solidFill>
                  <a:schemeClr val="bg1"/>
                </a:solidFill>
                <a:sym typeface="Wingdings" charset="2"/>
              </a:rPr>
              <a:t> #: +55 21 2189-</a:t>
            </a:r>
            <a:r>
              <a:rPr lang="pt-BR" sz="2400" b="1" dirty="0" smtClean="0">
                <a:solidFill>
                  <a:schemeClr val="bg1"/>
                </a:solidFill>
                <a:sym typeface="Wingdings" charset="2"/>
              </a:rPr>
              <a:t>3278</a:t>
            </a:r>
          </a:p>
          <a:p>
            <a:pPr algn="ctr"/>
            <a:r>
              <a:rPr lang="pt-BR" sz="2400" b="1" dirty="0" err="1" smtClean="0">
                <a:solidFill>
                  <a:schemeClr val="bg1"/>
                </a:solidFill>
                <a:sym typeface="Wingdings" charset="2"/>
              </a:rPr>
              <a:t>E-mail</a:t>
            </a:r>
            <a:r>
              <a:rPr lang="pt-BR" sz="2400" b="1" dirty="0" smtClean="0">
                <a:solidFill>
                  <a:schemeClr val="bg1"/>
                </a:solidFill>
                <a:sym typeface="Wingdings" charset="2"/>
              </a:rPr>
              <a:t>: reinert@chm.mar.mil.br</a:t>
            </a:r>
            <a:endParaRPr lang="pt-BR" sz="2400" b="1" dirty="0">
              <a:solidFill>
                <a:schemeClr val="bg1"/>
              </a:solidFill>
              <a:sym typeface="Wingdings" charset="2"/>
            </a:endParaRP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838200"/>
            <a:ext cx="5575300" cy="812800"/>
          </a:xfrm>
          <a:ln>
            <a:miter lim="800000"/>
            <a:headEnd/>
            <a:tailEnd/>
          </a:ln>
          <a:effectLst>
            <a:outerShdw dist="13470" dir="2700000" algn="ctr" rotWithShape="0">
              <a:schemeClr val="bg2"/>
            </a:outerShdw>
          </a:effec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6600" dirty="0" smtClean="0"/>
              <a:t>Thanks!</a:t>
            </a:r>
            <a:endParaRPr lang="en-US" sz="6600" dirty="0">
              <a:effectLst/>
            </a:endParaRPr>
          </a:p>
        </p:txBody>
      </p:sp>
      <p:pic>
        <p:nvPicPr>
          <p:cNvPr id="6" name="Picture 5" descr="carta_sinoti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516374"/>
            <a:ext cx="1534663" cy="2189226"/>
          </a:xfrm>
          <a:prstGeom prst="rect">
            <a:avLst/>
          </a:prstGeom>
        </p:spPr>
      </p:pic>
      <p:pic>
        <p:nvPicPr>
          <p:cNvPr id="8" name="Picture 7" descr="WW3metGF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152" y="4572000"/>
            <a:ext cx="1980248" cy="2057400"/>
          </a:xfrm>
          <a:prstGeom prst="rect">
            <a:avLst/>
          </a:prstGeom>
        </p:spPr>
      </p:pic>
      <p:pic>
        <p:nvPicPr>
          <p:cNvPr id="4" name="Picture 3" descr="cnpa.jpg"/>
          <p:cNvPicPr>
            <a:picLocks noChangeAspect="1"/>
          </p:cNvPicPr>
          <p:nvPr/>
        </p:nvPicPr>
        <p:blipFill>
          <a:blip r:embed="rId6"/>
          <a:srcRect l="14724" t="19459" r="14724" b="19459"/>
          <a:stretch>
            <a:fillRect/>
          </a:stretch>
        </p:blipFill>
        <p:spPr>
          <a:xfrm>
            <a:off x="2971800" y="4572000"/>
            <a:ext cx="3108041" cy="2036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5215</TotalTime>
  <Words>428</Words>
  <Application>Microsoft Macintosh PowerPoint</Application>
  <PresentationFormat>On-screen Show (4:3)</PresentationFormat>
  <Paragraphs>49</Paragraphs>
  <Slides>9</Slides>
  <Notes>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Twilight</vt:lpstr>
      <vt:lpstr>Slide 1</vt:lpstr>
      <vt:lpstr>Outline</vt:lpstr>
      <vt:lpstr>Introduction/Background</vt:lpstr>
      <vt:lpstr>Analysis/Discussion</vt:lpstr>
      <vt:lpstr>Analysis/Discussion</vt:lpstr>
      <vt:lpstr>Recommendations</vt:lpstr>
      <vt:lpstr>Justification and Impacts</vt:lpstr>
      <vt:lpstr>Action Required from S-100WG</vt:lpstr>
      <vt:lpstr>Thanks!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REMO</dc:creator>
  <cp:lastModifiedBy>Cesar R B Morais</cp:lastModifiedBy>
  <cp:revision>430</cp:revision>
  <dcterms:created xsi:type="dcterms:W3CDTF">2016-03-15T02:05:00Z</dcterms:created>
  <dcterms:modified xsi:type="dcterms:W3CDTF">2016-03-15T03:05:29Z</dcterms:modified>
</cp:coreProperties>
</file>