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7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B3B1B-BEBD-400E-84B0-F0046920C257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8C60F-984B-474F-B6DF-B2172D017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5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For example, IHO applies for a name space, and subsequently gives all producing agencies a sub name space under the </a:t>
            </a:r>
            <a:r>
              <a:rPr lang="en-CA" dirty="0" err="1"/>
              <a:t>urn:mrn:iho</a:t>
            </a:r>
            <a:r>
              <a:rPr lang="en-CA" dirty="0"/>
              <a:t> name space; for NOAA this could be </a:t>
            </a:r>
            <a:r>
              <a:rPr lang="en-CA" dirty="0" err="1"/>
              <a:t>urn:mrn:iho:us</a:t>
            </a:r>
            <a:r>
              <a:rPr lang="en-CA" dirty="0"/>
              <a:t> and for CHS this could be </a:t>
            </a:r>
            <a:r>
              <a:rPr lang="en-CA" dirty="0" err="1"/>
              <a:t>urn:mrn:iho:ca</a:t>
            </a:r>
            <a:r>
              <a:rPr lang="en-CA" dirty="0"/>
              <a:t>. NOAA and CHS would then administer their respective name spaces as needed and within the MRN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8C60F-984B-474F-B6DF-B2172D01710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9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1DBF-227D-4ECE-8A9A-DE62CCEF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0429C-C583-4AF2-9312-49D007586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4434A-4647-4E1C-B0AD-2C72D2F7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BFB20-AD70-4ECA-8E4D-4566D4AAC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F4F0-6A5A-4B3C-92E8-4CD4D6FE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92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4DC4-14B9-4403-867D-9F4F6668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363AC-1CE7-4F51-B807-674975A28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0BA75-7A7A-44B6-9BAF-1D211D32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76E27-D07C-4F75-AEC3-119C5AAF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38885-6AB5-4AD0-878D-93EBAEED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1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C108C-EB60-4660-9D22-A43DB970A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B8E4E-C4B2-472A-AAE1-61E2754DB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F7AA7-9DA2-49C6-B8D7-5B4753534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D189C-FC6D-477F-8092-1B9E9F25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8952-46AF-487C-8C2B-016163AE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33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5BD3-1EB0-4C10-985B-76B8E476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3F98-BBA2-4885-AF44-E0B231EB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78FA4-64BA-4E0B-974E-6CEEDA62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FD31-C527-4156-83C0-8AC9F30D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C886E-DF41-4A4E-BDFA-55644EC0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4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375B0-53DB-4AA0-B038-B542423A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02818-EEC0-41BA-9FCB-8E370D5C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0DE2-C6CE-4A49-8AC3-CA57F1F5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D3D3D-3C87-4FB9-A362-27338B71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9B1E-466D-4166-A1D9-1A5BFC87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70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E005-545A-435C-834B-379BA9A3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BABBB-5F5B-418D-80DA-C5211F2BC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129E5-BE0C-4C53-8D9F-92C7CC62B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1E800-93E3-4E35-94C0-8320F460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D79E6-BF1D-40E0-AB26-E6BEEA92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6EA13-98F1-4B20-A765-1C00B30B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3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9901-5957-4F93-A0F6-DCEAC952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87A76-B92F-4D97-A152-84315549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C07C2-F1A0-413B-A4D0-4E400B81E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A9A1C-7016-47EF-8C02-B596CA283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389E5-C1BA-473F-B162-3DB569F8C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BF11A-AD33-42C0-BC43-3EC0694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A96FA-DF21-46AC-A277-320A8ED7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EA0B0-1F2E-41FA-89F8-F457F8C3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D8F9-E3B7-4292-B903-71C10C65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FE735-CC09-417E-9FEC-9EA4BE82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A3C11-50A9-4606-AFD2-8113DE62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66CFA-97F1-48E0-9073-20F5B2C8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7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1EB6E-49D6-4681-8856-762D164D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68383-5AED-4D43-9A7C-982566E6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9DE7B-DB55-4697-A974-1ED97095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5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0A7E1-A471-4C97-B4B7-E0AB1E47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18EBE-AFA0-43D9-88E2-3B4C6CE5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DFFE8-497C-46C2-B5C0-FCBA3169B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4C8C2-6C5B-45B4-90DF-6F62A5EA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2A3CE-6B86-44D2-A464-8B8599CF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16B10-142B-4BA8-B647-95FF6EF7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05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5641-A840-450F-994F-9EAF3319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F3770-E8ED-442C-AF4E-CD418C823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180A-6005-43B2-8672-ABFEBE968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AEA4-0ECD-4283-9010-9730EBA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DCDAA-AD49-4841-94BE-810A3FB0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FE546-5C55-45B9-8888-F48FADA1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01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8C7EB-E61D-40C8-BFDE-A055F965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ED9BB-305E-4EE8-9C24-14E62750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F76C-8606-4DC6-94FE-3F143C61C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10FE-A300-48DD-AE09-B451652C3445}" type="datetimeFigureOut">
              <a:rPr lang="en-CA" smtClean="0"/>
              <a:t>17/09/2017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1CACB-536A-4A82-B529-760D4F89B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E3CEE-A698-44E0-BBD1-47D6929C9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FABF-0D02-4E85-ADAE-3A6681BE05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10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rnregistr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C8DE-D27E-43C0-84E6-B4CD32833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Maritime Resource Names (MRN) concept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S-100 WG TSM5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19-21 September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53921-71E2-4E0E-881C-68CBFEDF6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8" y="3602038"/>
            <a:ext cx="7086602" cy="1655762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Raphael Malyankar, Consultant, Portolan Sciences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Eivind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Consultant</a:t>
            </a: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Work performed under NOAA sponsorship</a:t>
            </a:r>
          </a:p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1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2B5A-A86C-4CAE-A3BE-A03AC0E7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MRN is a naming scheme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B85BD-72AC-4730-92A7-46D1D045A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Based on the Uniform Resource Name (URN) concept</a:t>
            </a:r>
          </a:p>
          <a:p>
            <a:r>
              <a:rPr lang="en-CA" dirty="0"/>
              <a:t>MRN specification is submitted to The Internet Engineering Task Force (IETF.org) and thus registered</a:t>
            </a:r>
          </a:p>
          <a:p>
            <a:r>
              <a:rPr lang="en-CA" dirty="0"/>
              <a:t>Uniquely identifies any maritime resource on a global scale</a:t>
            </a:r>
          </a:p>
          <a:p>
            <a:r>
              <a:rPr lang="en-CA" dirty="0"/>
              <a:t>Can be used for organizations, employees, a person, a physical or a virtual object (e.g., electronic document), a buoy, a ship, a mariner, a nautical chart or an electronic service</a:t>
            </a:r>
          </a:p>
        </p:txBody>
      </p:sp>
    </p:spTree>
    <p:extLst>
      <p:ext uri="{BB962C8B-B14F-4D97-AF65-F5344CB8AC3E}">
        <p14:creationId xmlns:p14="http://schemas.microsoft.com/office/powerpoint/2010/main" val="120667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9860-79F2-4241-B4E3-D9069337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the MRN concept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CAC8-81EA-48C0-9FCC-FB635733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MRN namespace is administered by IALA through the website </a:t>
            </a:r>
            <a:r>
              <a:rPr lang="en-CA" dirty="0">
                <a:hlinkClick r:id="rId3"/>
              </a:rPr>
              <a:t>http://mrnregistry.org</a:t>
            </a:r>
            <a:endParaRPr lang="en-CA" dirty="0"/>
          </a:p>
          <a:p>
            <a:r>
              <a:rPr lang="en-CA" dirty="0"/>
              <a:t>The topmost namespace </a:t>
            </a:r>
            <a:r>
              <a:rPr lang="en-CA" dirty="0" err="1"/>
              <a:t>urn:mrn</a:t>
            </a:r>
            <a:r>
              <a:rPr lang="en-CA" dirty="0"/>
              <a:t> remains fixed</a:t>
            </a:r>
          </a:p>
          <a:p>
            <a:r>
              <a:rPr lang="en-US" dirty="0"/>
              <a:t>Subsequent name spaces separated by colons</a:t>
            </a:r>
          </a:p>
          <a:p>
            <a:r>
              <a:rPr lang="en-CA" dirty="0"/>
              <a:t>Organizations wishing to issue MRN conformant identifiers apply for a name space from IALA, or from an organization that already has a namespace registered</a:t>
            </a:r>
            <a:endParaRPr lang="en-US" dirty="0"/>
          </a:p>
          <a:p>
            <a:r>
              <a:rPr lang="en-CA" dirty="0"/>
              <a:t>MRN does not currently define a resolution or limit length of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78588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B9EF-9413-421C-83FB-A7E6FB2F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Rules that apply to MRN name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0015E-CBED-40FA-BCBB-5751F2329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85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600" dirty="0"/>
              <a:t>The Namespace Specific String (NSS) of all URNs that use the "</a:t>
            </a:r>
            <a:r>
              <a:rPr lang="en-CA" sz="2600" dirty="0" err="1"/>
              <a:t>mrn</a:t>
            </a:r>
            <a:r>
              <a:rPr lang="en-CA" sz="2600" dirty="0"/>
              <a:t>" NID shall have the following structure:</a:t>
            </a:r>
          </a:p>
          <a:p>
            <a:pPr marL="0" indent="0">
              <a:buNone/>
            </a:pPr>
            <a:r>
              <a:rPr lang="en-CA" sz="2600" dirty="0"/>
              <a:t>   &lt;URN&gt;   ::= "</a:t>
            </a:r>
            <a:r>
              <a:rPr lang="en-CA" sz="2600" dirty="0" err="1"/>
              <a:t>urn:mrn</a:t>
            </a:r>
            <a:r>
              <a:rPr lang="en-CA" sz="2600" dirty="0"/>
              <a:t>:" &lt;OID&gt; ":" &lt;OSS&gt;</a:t>
            </a:r>
          </a:p>
          <a:p>
            <a:pPr marL="0" indent="0">
              <a:buNone/>
            </a:pPr>
            <a:r>
              <a:rPr lang="en-CA" sz="2600" dirty="0"/>
              <a:t>   &lt;OID&gt;   ::= 1*(ALPHA / DIGIT) ; Organizational ID; </a:t>
            </a:r>
            <a:r>
              <a:rPr lang="en-CA" sz="2600" dirty="0" err="1"/>
              <a:t>iho</a:t>
            </a:r>
            <a:endParaRPr lang="en-CA" sz="2600" dirty="0"/>
          </a:p>
          <a:p>
            <a:pPr marL="0" indent="0">
              <a:buNone/>
            </a:pPr>
            <a:r>
              <a:rPr lang="en-CA" sz="2600" dirty="0"/>
              <a:t>   &lt;OSS&gt;   ::= &lt;OSNID&gt; ":" &lt;OSNS&gt; ; Organizational specific string</a:t>
            </a:r>
          </a:p>
          <a:p>
            <a:pPr marL="0" indent="0">
              <a:buNone/>
            </a:pPr>
            <a:r>
              <a:rPr lang="en-CA" sz="2600" dirty="0"/>
              <a:t>   &lt;OSNID&gt; ::= 1*(ALPHA / DIGIT / "-")  ; Organizational specific namespace ID</a:t>
            </a:r>
          </a:p>
          <a:p>
            <a:pPr marL="0" indent="0">
              <a:buNone/>
            </a:pPr>
            <a:r>
              <a:rPr lang="en-CA" sz="2600" dirty="0"/>
              <a:t>   &lt;OSNS&gt;  ::= 1*&lt;URN chars&gt; ; Organizational specific namespace string</a:t>
            </a:r>
          </a:p>
          <a:p>
            <a:pPr marL="0" indent="0">
              <a:buNone/>
            </a:pPr>
            <a:r>
              <a:rPr lang="en-CA" sz="2600" dirty="0"/>
              <a:t>Character set used</a:t>
            </a:r>
          </a:p>
          <a:p>
            <a:pPr marL="0" indent="0">
              <a:buNone/>
            </a:pPr>
            <a:r>
              <a:rPr lang="en-CA" sz="2600" dirty="0"/>
              <a:t>   DIGIT   ::= %x30-39 ; 0-9</a:t>
            </a:r>
          </a:p>
          <a:p>
            <a:pPr marL="0" indent="0">
              <a:buNone/>
            </a:pPr>
            <a:r>
              <a:rPr lang="en-CA" sz="2600" dirty="0"/>
              <a:t>   ALPHA   ::= %x61-7A ; a-z</a:t>
            </a:r>
          </a:p>
          <a:p>
            <a:pPr marL="0" indent="0">
              <a:buNone/>
            </a:pPr>
            <a:r>
              <a:rPr lang="en-CA" sz="2600" dirty="0"/>
              <a:t>The entire URN is case-insensitive.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DF5E74-B3A8-45EE-A011-0B99B650B83F}"/>
              </a:ext>
            </a:extLst>
          </p:cNvPr>
          <p:cNvSpPr/>
          <p:nvPr/>
        </p:nvSpPr>
        <p:spPr>
          <a:xfrm>
            <a:off x="6375661" y="4622832"/>
            <a:ext cx="53324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Example 1, an identifier for IHO special publications; urn:mrn:iho:pub:s100</a:t>
            </a:r>
          </a:p>
          <a:p>
            <a:endParaRPr lang="en-CA" dirty="0"/>
          </a:p>
          <a:p>
            <a:r>
              <a:rPr lang="en-CA" dirty="0"/>
              <a:t>Example 2; an identifier for a feature urn:mrn:iho:us:5502201778050</a:t>
            </a:r>
          </a:p>
        </p:txBody>
      </p:sp>
    </p:spTree>
    <p:extLst>
      <p:ext uri="{BB962C8B-B14F-4D97-AF65-F5344CB8AC3E}">
        <p14:creationId xmlns:p14="http://schemas.microsoft.com/office/powerpoint/2010/main" val="231994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CF72-19AC-4C13-8109-FF7114C9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MRN in S-100 for persistent unique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C58D0-0DFF-420F-9F1F-A4670E030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MRN is an organized and structured identifier concept that is currently utilized in various e-Navigation projects, including Efficiensea2, STM Validation and SMART Navigation</a:t>
            </a:r>
          </a:p>
          <a:p>
            <a:r>
              <a:rPr lang="en-CA" dirty="0"/>
              <a:t>Catalogue items in feature catalogues - feature types, information types, associations, and roles in feature catalogues; e.g., urn:iho:def:s101:1.1::</a:t>
            </a:r>
            <a:r>
              <a:rPr lang="en-CA" dirty="0" err="1"/>
              <a:t>LandArea</a:t>
            </a:r>
            <a:r>
              <a:rPr lang="en-CA" dirty="0"/>
              <a:t> to mean the </a:t>
            </a:r>
            <a:r>
              <a:rPr lang="en-CA" dirty="0" err="1"/>
              <a:t>LandArea</a:t>
            </a:r>
            <a:r>
              <a:rPr lang="en-CA" dirty="0"/>
              <a:t> feature in the feature catalogue for revision 1.1 of S:101 (in any clarification of version 1.1).</a:t>
            </a:r>
          </a:p>
          <a:p>
            <a:r>
              <a:rPr lang="en-CA" dirty="0"/>
              <a:t>S-100 based product specifications (e.g., urn:mrn:iho:prd:s101:N:N:N or urn:mrn:iho:prd:s101:N.N:N to identify a specific version of S-101). We recommend that the structure be such that it is possible to use wildcards for clarifications at least (meaning, the clarification number at least should be a separate component which can be ‘wild-carded’ using the ‘::’ construct).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22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E5AF-2EF2-4936-8FCF-90489147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26BA5-C79F-454B-958E-98F0894B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XML syntax rules do not allow the ‘:’ character in certain items such as attributes of the built-in XML type ID, and that when used in XML tags the ‘:’ character is a namespace separator. This means that MRNs cannot be used as the value of any attribute of type ID (in particular, they cannot be used as the values of </a:t>
            </a:r>
            <a:r>
              <a:rPr lang="en-CA" dirty="0" err="1"/>
              <a:t>gml:id</a:t>
            </a:r>
            <a:r>
              <a:rPr lang="en-CA" dirty="0"/>
              <a:t> attributes, which are mandatory in the GML specification), nor can they be used in XML tags.</a:t>
            </a:r>
          </a:p>
          <a:p>
            <a:endParaRPr lang="en-CA" dirty="0"/>
          </a:p>
          <a:p>
            <a:r>
              <a:rPr lang="en-CA" dirty="0"/>
              <a:t>Data formats may benefit from devising compact representations that do not require encoding of the same prefix string e.g., “</a:t>
            </a:r>
            <a:r>
              <a:rPr lang="en-CA" dirty="0" err="1"/>
              <a:t>urn:mrn:iho:cc</a:t>
            </a:r>
            <a:r>
              <a:rPr lang="en-CA" dirty="0"/>
              <a:t>:” in every single feature or information type with a unique identifier. This part of the identifier could be added to metadata.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521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E5AF-2EF2-4936-8FCF-90489147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26BA5-C79F-454B-958E-98F0894B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IHO should develop a management process for the </a:t>
            </a:r>
            <a:r>
              <a:rPr lang="en-US" dirty="0" err="1"/>
              <a:t>urn:mrn:iho</a:t>
            </a:r>
            <a:r>
              <a:rPr lang="en-US" dirty="0"/>
              <a:t> name space, including draft sub name management policy that member states and other organizations with name space under the </a:t>
            </a:r>
            <a:r>
              <a:rPr lang="en-CA" dirty="0" err="1"/>
              <a:t>urn:mrn:iho</a:t>
            </a:r>
            <a:r>
              <a:rPr lang="en-CA" dirty="0"/>
              <a:t> name space can use as a starting point for their name space management policy.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542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801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Maritime Resource Names (MRN) concept  S-100 WG TSM5 19-21 September 2017</vt:lpstr>
      <vt:lpstr>MRN is a naming scheme </vt:lpstr>
      <vt:lpstr>How the MRN concept works</vt:lpstr>
      <vt:lpstr>Rules that apply to MRN name spaces</vt:lpstr>
      <vt:lpstr>Use MRN in S-100 for persistent unique identifiers</vt:lpstr>
      <vt:lpstr>Implementation considerations</vt:lpstr>
      <vt:lpstr>Implementation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Maritime Resource Names (MRN) concept</dc:title>
  <dc:creator>Eivind</dc:creator>
  <cp:lastModifiedBy>Raphael Malyankar</cp:lastModifiedBy>
  <cp:revision>7</cp:revision>
  <dcterms:created xsi:type="dcterms:W3CDTF">2017-09-17T17:05:23Z</dcterms:created>
  <dcterms:modified xsi:type="dcterms:W3CDTF">2017-09-17T20:29:53Z</dcterms:modified>
</cp:coreProperties>
</file>