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263" r:id="rId4"/>
    <p:sldId id="308" r:id="rId5"/>
    <p:sldId id="294" r:id="rId6"/>
    <p:sldId id="296" r:id="rId7"/>
    <p:sldId id="297" r:id="rId8"/>
    <p:sldId id="312" r:id="rId9"/>
    <p:sldId id="313" r:id="rId10"/>
    <p:sldId id="298" r:id="rId11"/>
    <p:sldId id="314" r:id="rId12"/>
    <p:sldId id="315" r:id="rId13"/>
    <p:sldId id="316" r:id="rId14"/>
    <p:sldId id="311" r:id="rId15"/>
    <p:sldId id="302" r:id="rId16"/>
    <p:sldId id="317" r:id="rId17"/>
    <p:sldId id="318" r:id="rId18"/>
    <p:sldId id="310" r:id="rId19"/>
    <p:sldId id="303" r:id="rId20"/>
    <p:sldId id="309" r:id="rId21"/>
    <p:sldId id="3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2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91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ACUF</c:v>
                </c:pt>
                <c:pt idx="1">
                  <c:v>GEBCO</c:v>
                </c:pt>
                <c:pt idx="2">
                  <c:v>Canada</c:v>
                </c:pt>
                <c:pt idx="3">
                  <c:v>SCAR-MarBIN</c:v>
                </c:pt>
                <c:pt idx="4">
                  <c:v>New Zealand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5341</c:v>
                </c:pt>
                <c:pt idx="1">
                  <c:v>4293</c:v>
                </c:pt>
                <c:pt idx="2">
                  <c:v>2257</c:v>
                </c:pt>
                <c:pt idx="3">
                  <c:v>773</c:v>
                </c:pt>
                <c:pt idx="4">
                  <c:v>752</c:v>
                </c:pt>
                <c:pt idx="5">
                  <c:v>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6-4020-B482-44A13A10FE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74835647"/>
        <c:axId val="574837727"/>
      </c:barChart>
      <c:catAx>
        <c:axId val="574835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37727"/>
        <c:crosses val="autoZero"/>
        <c:auto val="1"/>
        <c:lblAlgn val="ctr"/>
        <c:lblOffset val="100"/>
        <c:noMultiLvlLbl val="0"/>
      </c:catAx>
      <c:valAx>
        <c:axId val="5748377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483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C24B-4AD3-4635-85BE-98999E32A593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7E8F5-A092-4960-928C-65E5CDAC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3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583-C53D-4353-A770-175DEA7DC919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45F-72E9-4CCE-85F5-7182C9E80062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8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06D-0E38-41FF-A4FE-F3DA9A248C9C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8802-F0DF-431C-9B57-95CA91F9E0B4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3C6B-A133-4AA2-B4C9-99C2EB65950C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421E-A0AF-4CA2-AE24-4210555FC7A0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FC20-A4A0-4417-BC6C-2EAAE1397579}" type="datetime1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A5-58EE-49C6-AFDD-91F4B960CB5D}" type="datetime1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594F-ECAE-4942-9F2A-637DE30A3A9D}" type="datetime1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EAA8-39B6-46FC-9A24-37565514402E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27C3-E0CA-4A55-8983-F82158FA6A56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8918-FF49-4F89-9367-1C8CE36D07E0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525" y="909691"/>
            <a:ext cx="102124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cap="all" spc="-5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on Marine Regions Activities</a:t>
            </a:r>
            <a:endParaRPr lang="en-US" sz="6000" cap="all" spc="-50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for SCUFN-32, Kuala Lumpur, August 2019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Britt Lonneville, Paula Oset, Lennert Schepers, Bart Vanhoorne </a:t>
            </a:r>
            <a:r>
              <a:rPr lang="en-US" dirty="0" smtClean="0"/>
              <a:t>(</a:t>
            </a:r>
            <a:r>
              <a:rPr lang="en-US" dirty="0"/>
              <a:t>VLIZ)</a:t>
            </a:r>
            <a:endParaRPr lang="en-US" sz="2800" b="1" cap="small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986F-53A5-46AA-8A2F-2A2B3640991E}" type="datetime1">
              <a:rPr lang="en-US" smtClean="0"/>
              <a:t>7/29/2019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ACUF update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38947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26 new features added to Marine Regions.</a:t>
            </a:r>
          </a:p>
          <a:p>
            <a:r>
              <a:rPr lang="en-US" sz="3300" dirty="0"/>
              <a:t>Issues found: </a:t>
            </a:r>
            <a:endParaRPr lang="en-US" sz="33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Mendeleev Plain (UFI = -</a:t>
            </a:r>
            <a:r>
              <a:rPr lang="en-US" dirty="0" smtClean="0"/>
              <a:t>154415) </a:t>
            </a:r>
            <a:r>
              <a:rPr lang="en-US" u="sng" dirty="0" smtClean="0"/>
              <a:t>changed coordinates</a:t>
            </a:r>
            <a:r>
              <a:rPr lang="en-US" dirty="0" smtClean="0"/>
              <a:t> from </a:t>
            </a:r>
            <a:r>
              <a:rPr lang="en-US" dirty="0"/>
              <a:t>81, -170 to 80, -178 (GEBCO coordinates 80.6, -167)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Fiordland Basin and Fiordland Trough (UFI = -153398) are </a:t>
            </a:r>
            <a:r>
              <a:rPr lang="en-US" u="sng" dirty="0"/>
              <a:t>synonyms</a:t>
            </a:r>
            <a:r>
              <a:rPr lang="en-US" dirty="0"/>
              <a:t> in the ACUF gazetteer. Fiordland Basin (</a:t>
            </a:r>
            <a:r>
              <a:rPr lang="en-US" dirty="0" err="1"/>
              <a:t>feat_id</a:t>
            </a:r>
            <a:r>
              <a:rPr lang="en-US" dirty="0"/>
              <a:t> = 40173) and Fiordland Trench (</a:t>
            </a:r>
            <a:r>
              <a:rPr lang="en-US" dirty="0" err="1"/>
              <a:t>feat_id</a:t>
            </a:r>
            <a:r>
              <a:rPr lang="en-US" dirty="0"/>
              <a:t> = 40174) are separate features in the New Zealand gazetteer.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The name of Egmont Terrace (UFI = -153274) has been altered in the New Zealand gazetteer to Taranaki Terrace. The name ‘Egmont Terrace’ has been indicated as ‘</a:t>
            </a:r>
            <a:r>
              <a:rPr lang="en-US" u="sng" dirty="0"/>
              <a:t>unofficial</a:t>
            </a:r>
            <a:r>
              <a:rPr lang="en-US" dirty="0"/>
              <a:t>’.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Alpha Ridge and Mendeleyev Ridge (UFI = -152294) are </a:t>
            </a:r>
            <a:r>
              <a:rPr lang="en-US" u="sng" dirty="0"/>
              <a:t>represented as the same feature</a:t>
            </a:r>
            <a:r>
              <a:rPr lang="en-US" dirty="0"/>
              <a:t>. In the Canada gazetteer, they are represented as two separate features with individual coordinates (</a:t>
            </a:r>
            <a:r>
              <a:rPr lang="en-US" dirty="0" err="1"/>
              <a:t>featureid</a:t>
            </a:r>
            <a:r>
              <a:rPr lang="en-US" dirty="0"/>
              <a:t> = 0d01b956849c20c339fe55d1c9f4e318, </a:t>
            </a:r>
            <a:r>
              <a:rPr lang="en-US" dirty="0" err="1"/>
              <a:t>featureid</a:t>
            </a:r>
            <a:r>
              <a:rPr lang="en-US" dirty="0"/>
              <a:t> = 7c71268eba3611d892e2080020a0f4c9. In scientific literature (e.g. https://mem.lyellcollection.org/content/35/1/751/tab-figures-data, https://www.sciencedirect.com/science/article/pii/S0040195116303304), they are also depicted separately. Is there a reason for combining them in the ACUF gazetteer?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E14E-9361-4B91-8AD8-A2D7F7F204E9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2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ACUF update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38947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Issues found (continued): </a:t>
            </a:r>
          </a:p>
          <a:p>
            <a:pPr marL="914400" lvl="1" indent="-457200">
              <a:buFont typeface="+mj-lt"/>
              <a:buAutoNum type="alphaLcPeriod" startAt="5"/>
            </a:pPr>
            <a:r>
              <a:rPr lang="en-US" sz="2200" dirty="0" smtClean="0"/>
              <a:t>In the following paper, some ACUF features are identified as </a:t>
            </a:r>
            <a:r>
              <a:rPr lang="en-US" sz="2200" u="sng" dirty="0" smtClean="0"/>
              <a:t>synonyms</a:t>
            </a:r>
            <a:r>
              <a:rPr lang="en-US" sz="2200" dirty="0" smtClean="0"/>
              <a:t>: Weber, J. (1983). Maps of the Arctic Basin Sea Floor: A History of Bathymetry and Its Interpretation. Arctic, 36(2), 121-142. Retrieved from http://www.jstor.org/stable/4050956630056. Is this information still relevant? </a:t>
            </a:r>
          </a:p>
          <a:p>
            <a:pPr lvl="2"/>
            <a:r>
              <a:rPr lang="en-US" sz="1800" dirty="0" smtClean="0"/>
              <a:t>Makarov Basin (UFI = -154297) = Fletcher Abyssal Plain (UFI = -153411) </a:t>
            </a:r>
          </a:p>
          <a:p>
            <a:pPr lvl="2"/>
            <a:r>
              <a:rPr lang="en-US" sz="1800" dirty="0" smtClean="0"/>
              <a:t>Nansen Basin (UFI = -153438) = Barents Abyssal Plain (UFI = -152508) </a:t>
            </a:r>
          </a:p>
          <a:p>
            <a:pPr marL="914400" lvl="1" indent="-457200">
              <a:buFont typeface="+mj-lt"/>
              <a:buAutoNum type="alphaLcPeriod" startAt="5"/>
            </a:pPr>
            <a:r>
              <a:rPr lang="en-US" sz="2200" dirty="0" smtClean="0"/>
              <a:t>Bank feature Great North/Le Grand Nord (UFI = 213852) also appears in Canadian gazetteer (</a:t>
            </a:r>
            <a:r>
              <a:rPr lang="en-US" sz="2200" dirty="0" err="1" smtClean="0"/>
              <a:t>featureid</a:t>
            </a:r>
            <a:r>
              <a:rPr lang="en-US" sz="2200" dirty="0" smtClean="0"/>
              <a:t> = 7e2dcabcba3611d892e2080020a0f4c9), but the coordinates are 257 km apart. Could this represent the </a:t>
            </a:r>
            <a:r>
              <a:rPr lang="en-US" sz="2200" u="sng" dirty="0" smtClean="0"/>
              <a:t>same feature</a:t>
            </a:r>
            <a:r>
              <a:rPr lang="en-US" sz="2200" dirty="0" smtClean="0"/>
              <a:t>? </a:t>
            </a:r>
          </a:p>
          <a:p>
            <a:pPr marL="914400" lvl="1" indent="-457200">
              <a:buFont typeface="+mj-lt"/>
              <a:buAutoNum type="alphaLcPeriod" startAt="5"/>
            </a:pPr>
            <a:r>
              <a:rPr lang="en-US" sz="2200" dirty="0" smtClean="0"/>
              <a:t>Bank feature Grand Bank/Grand Banc (UFI = -153573) also appears in Canadian gazetteer (</a:t>
            </a:r>
            <a:r>
              <a:rPr lang="en-US" sz="2200" dirty="0" err="1" smtClean="0"/>
              <a:t>featureid</a:t>
            </a:r>
            <a:r>
              <a:rPr lang="en-US" sz="2200" dirty="0" smtClean="0"/>
              <a:t> = 81493ba4ba3611d892e2080020a0f4c9), but the coordinates are 120 km apart. Could this represent the </a:t>
            </a:r>
            <a:r>
              <a:rPr lang="en-US" sz="2200" u="sng" dirty="0" smtClean="0"/>
              <a:t>same feature</a:t>
            </a:r>
            <a:r>
              <a:rPr lang="en-US" sz="2200" dirty="0" smtClean="0"/>
              <a:t>? </a:t>
            </a:r>
          </a:p>
          <a:p>
            <a:pPr marL="914400" lvl="1" indent="-457200">
              <a:buFont typeface="+mj-lt"/>
              <a:buAutoNum type="alphaLcPeriod" startAt="5"/>
            </a:pPr>
            <a:r>
              <a:rPr lang="en-US" sz="2200" dirty="0" smtClean="0"/>
              <a:t>The coordinates for Morris </a:t>
            </a:r>
            <a:r>
              <a:rPr lang="en-US" sz="2200" dirty="0" err="1" smtClean="0"/>
              <a:t>Jesup</a:t>
            </a:r>
            <a:r>
              <a:rPr lang="en-US" sz="2200" dirty="0" smtClean="0"/>
              <a:t> Ridge (UFI = -154546) seem to be off, compared to the feature observed in the </a:t>
            </a:r>
            <a:r>
              <a:rPr lang="en-US" sz="2200" u="sng" dirty="0" smtClean="0"/>
              <a:t>bathymetric chart</a:t>
            </a:r>
            <a:r>
              <a:rPr lang="en-US" sz="2200" dirty="0" smtClean="0"/>
              <a:t>. Could this be a mistake? </a:t>
            </a: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E14E-9361-4B91-8AD8-A2D7F7F204E9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ACUF update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389470"/>
            <a:ext cx="10515600" cy="4818290"/>
          </a:xfrm>
        </p:spPr>
        <p:txBody>
          <a:bodyPr>
            <a:normAutofit/>
          </a:bodyPr>
          <a:lstStyle/>
          <a:p>
            <a:r>
              <a:rPr lang="en-US" dirty="0" smtClean="0"/>
              <a:t>Issues found (continued): </a:t>
            </a:r>
          </a:p>
          <a:p>
            <a:pPr marL="914400" lvl="1" indent="-457200">
              <a:buFont typeface="+mj-lt"/>
              <a:buAutoNum type="alphaLcPeriod" startAt="9"/>
            </a:pPr>
            <a:r>
              <a:rPr lang="en-US" sz="2000" dirty="0"/>
              <a:t>The coordinates for </a:t>
            </a:r>
            <a:r>
              <a:rPr lang="en-US" sz="2000" dirty="0" err="1"/>
              <a:t>Tingmiark</a:t>
            </a:r>
            <a:r>
              <a:rPr lang="en-US" sz="2000" dirty="0"/>
              <a:t> Valley in the Canada gazetteer (</a:t>
            </a:r>
            <a:r>
              <a:rPr lang="en-US" sz="2000" dirty="0" err="1"/>
              <a:t>featureid</a:t>
            </a:r>
            <a:r>
              <a:rPr lang="en-US" sz="2000" dirty="0"/>
              <a:t> = 0cf15652849c20c305dfb75431625013) are the same as the coordinates for </a:t>
            </a:r>
            <a:r>
              <a:rPr lang="en-US" sz="2000" dirty="0" err="1"/>
              <a:t>Niglik</a:t>
            </a:r>
            <a:r>
              <a:rPr lang="en-US" sz="2000" dirty="0"/>
              <a:t> Valley in ACUF gazetteer (UFI = -154665). The coordinates for </a:t>
            </a:r>
            <a:r>
              <a:rPr lang="en-US" sz="2000" dirty="0" err="1"/>
              <a:t>Niglik</a:t>
            </a:r>
            <a:r>
              <a:rPr lang="en-US" sz="2000" dirty="0"/>
              <a:t> Valley in the Canada gazetteer (</a:t>
            </a:r>
            <a:r>
              <a:rPr lang="en-US" sz="2000" dirty="0" err="1"/>
              <a:t>featureid</a:t>
            </a:r>
            <a:r>
              <a:rPr lang="en-US" sz="2000" dirty="0"/>
              <a:t> = 0cf15610849c20c3e9d9c83dc630e2b5) are the same as the coordinates for </a:t>
            </a:r>
            <a:r>
              <a:rPr lang="en-US" sz="2000" dirty="0" err="1"/>
              <a:t>Tingmiark</a:t>
            </a:r>
            <a:r>
              <a:rPr lang="en-US" sz="2000" dirty="0"/>
              <a:t> Valley in ACUF gazetteer (UFI = -155795). Which gazetteer contains the </a:t>
            </a:r>
            <a:r>
              <a:rPr lang="en-US" sz="2000" u="sng" dirty="0"/>
              <a:t>correct representation</a:t>
            </a:r>
            <a:r>
              <a:rPr lang="en-US" sz="2000" dirty="0"/>
              <a:t> for each feature?</a:t>
            </a:r>
          </a:p>
          <a:p>
            <a:pPr marL="914400" lvl="1" indent="-457200">
              <a:buFont typeface="+mj-lt"/>
              <a:buAutoNum type="alphaLcPeriod" startAt="9"/>
            </a:pPr>
            <a:r>
              <a:rPr lang="en-US" sz="2000" dirty="0"/>
              <a:t>Northwest Atlantic Mid-Ocean Canyon and Northwest Atlantic Mid-Ocean Channel are represented as the </a:t>
            </a:r>
            <a:r>
              <a:rPr lang="en-US" sz="2000" u="sng" dirty="0"/>
              <a:t>same feature </a:t>
            </a:r>
            <a:r>
              <a:rPr lang="en-US" sz="2000" dirty="0"/>
              <a:t>in the ACUF gazetteer (UFI = -154741). The coordinates of the GEBCO feature Northwest Atlantic Mid-Ocean Channel (</a:t>
            </a:r>
            <a:r>
              <a:rPr lang="en-US" sz="2000" dirty="0" err="1"/>
              <a:t>featureId</a:t>
            </a:r>
            <a:r>
              <a:rPr lang="en-US" sz="2000" dirty="0"/>
              <a:t> = 2241) and the Canadian feature Northwest Atlantic Mid-Ocean Canyon (</a:t>
            </a:r>
            <a:r>
              <a:rPr lang="en-US" sz="2000" dirty="0" err="1"/>
              <a:t>featureid</a:t>
            </a:r>
            <a:r>
              <a:rPr lang="en-US" sz="2000" dirty="0"/>
              <a:t> = 0cc5d28c849c20c308dd858584be321e) seem to indicate two separate features. Is there a reason for combining them in the ACUF gazetteer? </a:t>
            </a:r>
          </a:p>
          <a:p>
            <a:pPr marL="914400" lvl="1" indent="-457200">
              <a:buFont typeface="+mj-lt"/>
              <a:buAutoNum type="alphaLcPeriod" startAt="9"/>
            </a:pPr>
            <a:r>
              <a:rPr lang="en-US" sz="2000" dirty="0"/>
              <a:t>Eastern Shoals (</a:t>
            </a:r>
            <a:r>
              <a:rPr lang="en-US" sz="2000" dirty="0" err="1"/>
              <a:t>featureid</a:t>
            </a:r>
            <a:r>
              <a:rPr lang="en-US" sz="2000" dirty="0"/>
              <a:t> = 0cc6bbb8849c20c37c3e20273680d14b) and </a:t>
            </a:r>
            <a:r>
              <a:rPr lang="en-US" sz="2000" dirty="0" err="1"/>
              <a:t>Roches</a:t>
            </a:r>
            <a:r>
              <a:rPr lang="en-US" sz="2000" dirty="0"/>
              <a:t> de </a:t>
            </a:r>
            <a:r>
              <a:rPr lang="en-US" sz="2000" dirty="0" err="1"/>
              <a:t>l’Est</a:t>
            </a:r>
            <a:r>
              <a:rPr lang="en-US" sz="2000" dirty="0"/>
              <a:t> (</a:t>
            </a:r>
            <a:r>
              <a:rPr lang="en-US" sz="2000" dirty="0" err="1"/>
              <a:t>featureid</a:t>
            </a:r>
            <a:r>
              <a:rPr lang="en-US" sz="2000" dirty="0"/>
              <a:t> = 0cf17022849c20c3cec70954a7f35d51) have a different </a:t>
            </a:r>
            <a:r>
              <a:rPr lang="en-US" sz="2000" dirty="0" err="1"/>
              <a:t>featureid</a:t>
            </a:r>
            <a:r>
              <a:rPr lang="en-US" sz="2000" dirty="0"/>
              <a:t>, but the same coordinates and </a:t>
            </a:r>
            <a:r>
              <a:rPr lang="en-US" sz="2000" dirty="0" err="1"/>
              <a:t>placetype</a:t>
            </a:r>
            <a:r>
              <a:rPr lang="en-US" sz="2000" dirty="0"/>
              <a:t>. Are these </a:t>
            </a:r>
            <a:r>
              <a:rPr lang="en-US" sz="2000" u="sng" dirty="0"/>
              <a:t>two separate features</a:t>
            </a:r>
            <a:r>
              <a:rPr lang="en-US" sz="2000" dirty="0"/>
              <a:t> or is this the same feature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E14E-9361-4B91-8AD8-A2D7F7F204E9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ACUF update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389470"/>
            <a:ext cx="10515600" cy="4818290"/>
          </a:xfrm>
        </p:spPr>
        <p:txBody>
          <a:bodyPr>
            <a:normAutofit/>
          </a:bodyPr>
          <a:lstStyle/>
          <a:p>
            <a:r>
              <a:rPr lang="en-US" dirty="0" smtClean="0"/>
              <a:t>Issues found (continued): </a:t>
            </a:r>
          </a:p>
          <a:p>
            <a:pPr marL="914400" lvl="1" indent="-457200">
              <a:buFont typeface="+mj-lt"/>
              <a:buAutoNum type="alphaLcPeriod" startAt="12"/>
            </a:pPr>
            <a:r>
              <a:rPr lang="en-US" sz="2000" dirty="0"/>
              <a:t>For some features from the Canada gazetteer, it is not entirely clear if the </a:t>
            </a:r>
            <a:r>
              <a:rPr lang="en-US" sz="2000" u="sng" dirty="0" err="1"/>
              <a:t>placetype</a:t>
            </a:r>
            <a:r>
              <a:rPr lang="en-US" sz="2000" dirty="0"/>
              <a:t> of the given feature can be considered </a:t>
            </a:r>
            <a:r>
              <a:rPr lang="en-US" sz="2000" u="sng" dirty="0"/>
              <a:t>similar</a:t>
            </a:r>
            <a:r>
              <a:rPr lang="en-US" sz="2000" dirty="0"/>
              <a:t> to the </a:t>
            </a:r>
            <a:r>
              <a:rPr lang="en-US" sz="2000" dirty="0" err="1"/>
              <a:t>placetype</a:t>
            </a:r>
            <a:r>
              <a:rPr lang="en-US" sz="2000" dirty="0"/>
              <a:t> in the ACUF gazetteer, and if the features are the same. For now, we have integrated them under the same MRGID. Could you please have a look at the list in the file placetype_tocheck.xlsx (tab </a:t>
            </a:r>
            <a:r>
              <a:rPr lang="en-US" sz="2000" dirty="0" err="1"/>
              <a:t>mainsourceACUF</a:t>
            </a:r>
            <a:r>
              <a:rPr lang="en-US" sz="2000" dirty="0" smtClean="0"/>
              <a:t>)?</a:t>
            </a:r>
            <a:endParaRPr lang="en-US" sz="2000" dirty="0" smtClean="0"/>
          </a:p>
          <a:p>
            <a:pPr marL="914400" lvl="1" indent="-457200">
              <a:buFont typeface="+mj-lt"/>
              <a:buAutoNum type="alphaLcPeriod" startAt="12"/>
            </a:pPr>
            <a:r>
              <a:rPr lang="en-US" sz="2000" dirty="0" smtClean="0"/>
              <a:t>See </a:t>
            </a:r>
            <a:r>
              <a:rPr lang="en-US" sz="2000" dirty="0"/>
              <a:t>issue </a:t>
            </a:r>
            <a:r>
              <a:rPr lang="en-US" sz="2000" dirty="0" smtClean="0"/>
              <a:t>GEBCO h </a:t>
            </a:r>
            <a:endParaRPr lang="en-US" sz="2000" dirty="0"/>
          </a:p>
          <a:p>
            <a:pPr marL="914400" lvl="1" indent="-457200">
              <a:buFont typeface="+mj-lt"/>
              <a:buAutoNum type="alphaLcPeriod" startAt="12"/>
            </a:pPr>
            <a:r>
              <a:rPr lang="en-US" sz="2000" dirty="0"/>
              <a:t>See issue </a:t>
            </a:r>
            <a:r>
              <a:rPr lang="en-US" sz="2000" dirty="0" smtClean="0"/>
              <a:t> GEBCO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E14E-9361-4B91-8AD8-A2D7F7F204E9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6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8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New Zealand update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306960"/>
            <a:ext cx="10515600" cy="4351338"/>
          </a:xfrm>
        </p:spPr>
        <p:txBody>
          <a:bodyPr/>
          <a:lstStyle/>
          <a:p>
            <a:r>
              <a:rPr lang="en-US" dirty="0"/>
              <a:t>19 new features added to Marine Regions and changes made according to 2019-ln2255, 2019-ln2256, 2019-ln2257, 2019-ln2258.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2A4F-FE1E-4603-A120-247F1325046D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5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Integration of Canadian Geographical Names 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Database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88413" cy="2770029"/>
          </a:xfrm>
        </p:spPr>
        <p:txBody>
          <a:bodyPr>
            <a:normAutofit/>
          </a:bodyPr>
          <a:lstStyle/>
          <a:p>
            <a:r>
              <a:rPr lang="en-US" dirty="0"/>
              <a:t>3510 features have been integrated, of which 3251 features were new in Marine Regions. This operation includes all features where the province is marked as UF (Undersea Feature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BF92-B978-488B-83B0-6C6A723E05BB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418" y="2107354"/>
            <a:ext cx="4245625" cy="409024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74713" y="2519680"/>
            <a:ext cx="6738514" cy="3688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Issues found: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/>
              <a:t>The coordinates of Baffin Basin (</a:t>
            </a:r>
            <a:r>
              <a:rPr lang="en-US" sz="2200" dirty="0" err="1"/>
              <a:t>featureid</a:t>
            </a:r>
            <a:r>
              <a:rPr lang="en-US" sz="2200" dirty="0"/>
              <a:t> = 0cc72d0b849c20c366db540d0045ba20) indicate a </a:t>
            </a:r>
            <a:r>
              <a:rPr lang="en-US" sz="2200" u="sng" dirty="0"/>
              <a:t>point on land</a:t>
            </a:r>
            <a:r>
              <a:rPr lang="en-US" sz="2200" dirty="0"/>
              <a:t>. The ACUF coordinates for the feature with the same name (UFI = -152462) seem correct. Are these two separate features or are the coordinates incorrect in the Canadian gazetteer?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/>
              <a:t>The coordinates for Crowther Canyon (</a:t>
            </a:r>
            <a:r>
              <a:rPr lang="en-US" sz="2200" dirty="0" err="1"/>
              <a:t>featureid</a:t>
            </a:r>
            <a:r>
              <a:rPr lang="en-US" sz="2200" dirty="0"/>
              <a:t> = 0cc6d4f0849c20c346664eb2316ae921) seem more clear in the ACUF gazetteer (UFI = -153067). What are the </a:t>
            </a:r>
            <a:r>
              <a:rPr lang="en-US" sz="2200" u="sng" dirty="0"/>
              <a:t>preferable coordinates</a:t>
            </a:r>
            <a:r>
              <a:rPr lang="en-US" sz="2200" dirty="0"/>
              <a:t> for this feature? </a:t>
            </a:r>
          </a:p>
        </p:txBody>
      </p:sp>
    </p:spTree>
    <p:extLst>
      <p:ext uri="{BB962C8B-B14F-4D97-AF65-F5344CB8AC3E}">
        <p14:creationId xmlns:p14="http://schemas.microsoft.com/office/powerpoint/2010/main" val="271713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Integration of Canadian Geographical Names Database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389470"/>
            <a:ext cx="10515600" cy="4002103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Issues found (continued): </a:t>
            </a:r>
          </a:p>
          <a:p>
            <a:pPr marL="914400" lvl="1" indent="-457200">
              <a:buFont typeface="+mj-lt"/>
              <a:buAutoNum type="alphaLcPeriod" startAt="3"/>
            </a:pPr>
            <a:r>
              <a:rPr lang="en-US" sz="3200" dirty="0"/>
              <a:t>The coordinates for Baker Fan (</a:t>
            </a:r>
            <a:r>
              <a:rPr lang="en-US" sz="3200" dirty="0" err="1"/>
              <a:t>featureid</a:t>
            </a:r>
            <a:r>
              <a:rPr lang="en-US" sz="3200" dirty="0"/>
              <a:t> = 0cf15e8d849c20c342dee253049ead07) seem more clear in the ACUF gazetteer (UFI = -152472). What are the </a:t>
            </a:r>
            <a:r>
              <a:rPr lang="en-US" sz="3200" u="sng" dirty="0"/>
              <a:t>preferable coordinates</a:t>
            </a:r>
            <a:r>
              <a:rPr lang="en-US" sz="3200" dirty="0"/>
              <a:t> for this feature? </a:t>
            </a:r>
          </a:p>
          <a:p>
            <a:pPr marL="914400" lvl="1" indent="-457200">
              <a:buFont typeface="+mj-lt"/>
              <a:buAutoNum type="alphaLcPeriod" startAt="3"/>
            </a:pPr>
            <a:r>
              <a:rPr lang="en-US" sz="3200" dirty="0"/>
              <a:t>The coordinates for the Arctic Mid-Ocean Ridge (</a:t>
            </a:r>
            <a:r>
              <a:rPr lang="en-US" sz="3200" dirty="0" err="1"/>
              <a:t>featureid</a:t>
            </a:r>
            <a:r>
              <a:rPr lang="en-US" sz="3200" dirty="0"/>
              <a:t> = 0d08593a849c20c32075ca150695d9d0) seem substantially </a:t>
            </a:r>
            <a:r>
              <a:rPr lang="en-US" sz="3200" u="sng" dirty="0"/>
              <a:t>different from other gazetteers</a:t>
            </a:r>
            <a:r>
              <a:rPr lang="en-US" sz="3200" dirty="0"/>
              <a:t>. Could this be a mistake or is there a reason for it? </a:t>
            </a:r>
          </a:p>
          <a:p>
            <a:pPr marL="914400" lvl="1" indent="-457200">
              <a:buFont typeface="+mj-lt"/>
              <a:buAutoNum type="alphaLcPeriod" startAt="3"/>
            </a:pPr>
            <a:r>
              <a:rPr lang="en-US" sz="3200" dirty="0"/>
              <a:t>The coordinates of Clarence Trough (</a:t>
            </a:r>
            <a:r>
              <a:rPr lang="en-US" sz="3200" dirty="0" err="1"/>
              <a:t>featureid</a:t>
            </a:r>
            <a:r>
              <a:rPr lang="en-US" sz="3200" dirty="0"/>
              <a:t> = 0cf1649b849c20c34234c09faa2d19e1) indicate a </a:t>
            </a:r>
            <a:r>
              <a:rPr lang="en-US" sz="3200" u="sng" dirty="0"/>
              <a:t>point on land</a:t>
            </a:r>
            <a:r>
              <a:rPr lang="en-US" sz="3200" dirty="0"/>
              <a:t>. The ACUF coordinates for a feature with the same name (UFI = -152957) seem correct. Are these two separate features or are the coordinates incorrect in the Canadian gazetteer? </a:t>
            </a:r>
          </a:p>
          <a:p>
            <a:pPr marL="914400" lvl="1" indent="-457200">
              <a:buFont typeface="+mj-lt"/>
              <a:buAutoNum type="alphaLcPeriod" startAt="3"/>
            </a:pPr>
            <a:r>
              <a:rPr lang="en-US" sz="3200" dirty="0"/>
              <a:t>The coordinates for Newfoundland Shelf (</a:t>
            </a:r>
            <a:r>
              <a:rPr lang="en-US" sz="3200" dirty="0" err="1"/>
              <a:t>featureid</a:t>
            </a:r>
            <a:r>
              <a:rPr lang="en-US" sz="3200" dirty="0"/>
              <a:t> = 83ac31f2ba3611d892e2080020a0f4c9) seem to indicate a point that is </a:t>
            </a:r>
            <a:r>
              <a:rPr lang="en-US" sz="3200" u="sng" dirty="0"/>
              <a:t>not located on the shelf</a:t>
            </a:r>
            <a:r>
              <a:rPr lang="en-US" sz="3200" dirty="0"/>
              <a:t>. Could this be a mistake or is there a reason for it? </a:t>
            </a:r>
          </a:p>
          <a:p>
            <a:pPr marL="914400" lvl="1" indent="-457200">
              <a:buFont typeface="+mj-lt"/>
              <a:buAutoNum type="alphaLcPeriod" startAt="3"/>
            </a:pPr>
            <a:r>
              <a:rPr lang="en-US" sz="3200" dirty="0"/>
              <a:t>The following features cannot be found anymore through the query tool on the website. Have they been </a:t>
            </a:r>
            <a:r>
              <a:rPr lang="en-US" sz="3200" u="sng" dirty="0"/>
              <a:t>removed or renamed</a:t>
            </a:r>
            <a:r>
              <a:rPr lang="en-US" sz="3200" dirty="0" smtClean="0"/>
              <a:t>?</a:t>
            </a:r>
          </a:p>
          <a:p>
            <a:pPr marL="457200" lvl="1" indent="0">
              <a:buNone/>
            </a:pPr>
            <a:endParaRPr lang="nl-BE" sz="3200" dirty="0" smtClean="0"/>
          </a:p>
          <a:p>
            <a:pPr marL="457200" lvl="1" indent="0">
              <a:buNone/>
            </a:pPr>
            <a:endParaRPr lang="nl-BE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E14E-9361-4B91-8AD8-A2D7F7F204E9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59708"/>
              </p:ext>
            </p:extLst>
          </p:nvPr>
        </p:nvGraphicFramePr>
        <p:xfrm>
          <a:off x="2209800" y="5349875"/>
          <a:ext cx="8128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750440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584168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358318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83509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Baffin Region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Lake Trasimeno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Navajo Reservoir</a:t>
                      </a:r>
                    </a:p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Chedabucto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Bay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Lake Conroe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Peshtigo River</a:t>
                      </a:r>
                    </a:p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Gaspé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Bay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Muñoz Bay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Musquash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Estuary Protected Natural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Saguenay Fjord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Jasper National Park of Canada</a:t>
                      </a:r>
                    </a:p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667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4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Integration of Canadian Geographical Names Database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389470"/>
            <a:ext cx="10515600" cy="400210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Issues found (continued): </a:t>
            </a:r>
          </a:p>
          <a:p>
            <a:pPr marL="914400" lvl="1" indent="-457200">
              <a:buFont typeface="+mj-lt"/>
              <a:buAutoNum type="alphaLcPeriod" startAt="8"/>
            </a:pPr>
            <a:r>
              <a:rPr lang="en-US" sz="2000" dirty="0"/>
              <a:t>For some features from the Canada gazetteer, it is not entirely clear if the </a:t>
            </a:r>
            <a:r>
              <a:rPr lang="en-US" sz="2000" u="sng" dirty="0" err="1"/>
              <a:t>placetype</a:t>
            </a:r>
            <a:r>
              <a:rPr lang="en-US" sz="2000" dirty="0"/>
              <a:t> of the given feature can be considered </a:t>
            </a:r>
            <a:r>
              <a:rPr lang="en-US" sz="2000" u="sng" dirty="0"/>
              <a:t>similar</a:t>
            </a:r>
            <a:r>
              <a:rPr lang="en-US" sz="2000" dirty="0"/>
              <a:t> to the </a:t>
            </a:r>
            <a:r>
              <a:rPr lang="en-US" sz="2000" dirty="0" err="1"/>
              <a:t>placetype</a:t>
            </a:r>
            <a:r>
              <a:rPr lang="en-US" sz="2000" dirty="0"/>
              <a:t> that was already in the Marine Regions gazetteer, and if the features are the same. For now, we have integrated them under the same MRGID. Could you please have a look at the list in the file placetype_tocheck.xlsx (tab </a:t>
            </a:r>
            <a:r>
              <a:rPr lang="en-US" sz="2000" dirty="0" err="1"/>
              <a:t>mainsourceCAN</a:t>
            </a:r>
            <a:r>
              <a:rPr lang="en-US" sz="2000" dirty="0"/>
              <a:t>)?</a:t>
            </a:r>
          </a:p>
          <a:p>
            <a:pPr marL="914400" lvl="1" indent="-457200">
              <a:buFont typeface="+mj-lt"/>
              <a:buAutoNum type="alphaLcPeriod" startAt="8"/>
            </a:pPr>
            <a:r>
              <a:rPr lang="en-US" sz="2000" dirty="0"/>
              <a:t>See issue </a:t>
            </a:r>
            <a:r>
              <a:rPr lang="en-US" sz="2000" dirty="0" smtClean="0"/>
              <a:t>GEBCO h </a:t>
            </a:r>
            <a:endParaRPr lang="en-US" sz="2000" dirty="0"/>
          </a:p>
          <a:p>
            <a:pPr marL="914400" lvl="1" indent="-457200">
              <a:buFont typeface="+mj-lt"/>
              <a:buAutoNum type="alphaLcPeriod" startAt="8"/>
            </a:pPr>
            <a:r>
              <a:rPr lang="en-US" sz="2000" dirty="0"/>
              <a:t>See issue </a:t>
            </a:r>
            <a:r>
              <a:rPr lang="en-US" sz="2000" dirty="0" smtClean="0"/>
              <a:t>GEBCO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endParaRPr lang="en-US" sz="2000" dirty="0"/>
          </a:p>
          <a:p>
            <a:pPr marL="914400" lvl="1" indent="-457200">
              <a:buFont typeface="+mj-lt"/>
              <a:buAutoNum type="alphaLcPeriod" startAt="8"/>
            </a:pPr>
            <a:r>
              <a:rPr lang="en-US" sz="2000" dirty="0"/>
              <a:t>See issue </a:t>
            </a:r>
            <a:r>
              <a:rPr lang="en-US" sz="2000" dirty="0" smtClean="0"/>
              <a:t>ACUF f </a:t>
            </a:r>
            <a:endParaRPr lang="en-US" sz="2000" dirty="0"/>
          </a:p>
          <a:p>
            <a:pPr marL="914400" lvl="1" indent="-457200">
              <a:buFont typeface="+mj-lt"/>
              <a:buAutoNum type="alphaLcPeriod" startAt="8"/>
            </a:pPr>
            <a:r>
              <a:rPr lang="en-US" sz="2000" dirty="0"/>
              <a:t>See issue </a:t>
            </a:r>
            <a:r>
              <a:rPr lang="en-US" sz="2000" dirty="0" smtClean="0"/>
              <a:t>ACUF g </a:t>
            </a:r>
            <a:endParaRPr lang="en-US" sz="2000" dirty="0"/>
          </a:p>
          <a:p>
            <a:pPr marL="914400" lvl="1" indent="-457200">
              <a:buFont typeface="+mj-lt"/>
              <a:buAutoNum type="alphaLcPeriod" startAt="8"/>
            </a:pPr>
            <a:r>
              <a:rPr lang="en-US" sz="2000" dirty="0"/>
              <a:t>See issue </a:t>
            </a:r>
            <a:r>
              <a:rPr lang="en-US" sz="2000" dirty="0" smtClean="0"/>
              <a:t>ACUF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endParaRPr lang="en-US" sz="2000" dirty="0"/>
          </a:p>
          <a:p>
            <a:pPr marL="457200" lvl="1" indent="0">
              <a:buNone/>
            </a:pPr>
            <a:endParaRPr lang="nl-BE" sz="3200" dirty="0" smtClean="0"/>
          </a:p>
          <a:p>
            <a:pPr marL="457200" lvl="1" indent="0">
              <a:buNone/>
            </a:pPr>
            <a:endParaRPr lang="nl-BE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E14E-9361-4B91-8AD8-A2D7F7F204E9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25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71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General overview Undersea Features in Marine Regions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13590" y="1398069"/>
            <a:ext cx="10732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Total: </a:t>
            </a:r>
            <a:r>
              <a:rPr lang="en-US" sz="2400" u="sng" dirty="0" smtClean="0">
                <a:latin typeface="+mj-lt"/>
                <a:ea typeface="Times New Roman" panose="02020603050405020304" pitchFamily="18" charset="0"/>
              </a:rPr>
              <a:t>10077 </a:t>
            </a:r>
            <a:r>
              <a:rPr lang="en-US" sz="2400" u="sng" dirty="0">
                <a:latin typeface="+mj-lt"/>
                <a:ea typeface="Times New Roman" panose="02020603050405020304" pitchFamily="18" charset="0"/>
              </a:rPr>
              <a:t>undersea features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records in Marine 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Regions</a:t>
            </a:r>
            <a:endParaRPr lang="en-US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3F57-A903-4214-8805-F35DF8007CB0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05315834"/>
              </p:ext>
            </p:extLst>
          </p:nvPr>
        </p:nvGraphicFramePr>
        <p:xfrm>
          <a:off x="2032000" y="2126827"/>
          <a:ext cx="8229600" cy="401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5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Other gazetteer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308"/>
            <a:ext cx="5547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HAB monitoring grids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F4F-6F21-4B77-8D28-AA3894EE7D87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1" y="2033105"/>
            <a:ext cx="7425265" cy="376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Outline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Marine Regions</a:t>
            </a:r>
          </a:p>
          <a:p>
            <a:r>
              <a:rPr lang="en-US" dirty="0" smtClean="0">
                <a:latin typeface="+mj-lt"/>
              </a:rPr>
              <a:t>Undersea features</a:t>
            </a:r>
          </a:p>
          <a:p>
            <a:pPr lvl="1"/>
            <a:r>
              <a:rPr lang="en-US" dirty="0" smtClean="0">
                <a:latin typeface="+mj-lt"/>
              </a:rPr>
              <a:t>GEBCO update</a:t>
            </a:r>
          </a:p>
          <a:p>
            <a:pPr lvl="1"/>
            <a:r>
              <a:rPr lang="en-US" dirty="0" smtClean="0">
                <a:latin typeface="+mj-lt"/>
              </a:rPr>
              <a:t>ACUF update</a:t>
            </a:r>
          </a:p>
          <a:p>
            <a:pPr lvl="1"/>
            <a:r>
              <a:rPr lang="en-US" dirty="0" smtClean="0"/>
              <a:t>New Zealand update</a:t>
            </a:r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of Canadian Geographical Names Database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 </a:t>
            </a:r>
            <a:r>
              <a:rPr lang="en-US" dirty="0" smtClean="0">
                <a:latin typeface="+mj-lt"/>
              </a:rPr>
              <a:t>gazetteer updates</a:t>
            </a:r>
          </a:p>
          <a:p>
            <a:r>
              <a:rPr lang="nl-BE" dirty="0" smtClean="0">
                <a:latin typeface="+mj-lt"/>
              </a:rPr>
              <a:t>Short-term </a:t>
            </a:r>
            <a:r>
              <a:rPr lang="nl-BE" dirty="0" err="1" smtClean="0">
                <a:latin typeface="+mj-lt"/>
              </a:rPr>
              <a:t>planned</a:t>
            </a:r>
            <a:r>
              <a:rPr lang="nl-BE" dirty="0" smtClean="0">
                <a:latin typeface="+mj-lt"/>
              </a:rPr>
              <a:t> </a:t>
            </a:r>
            <a:r>
              <a:rPr lang="nl-BE" dirty="0" err="1" smtClean="0">
                <a:latin typeface="+mj-lt"/>
              </a:rPr>
              <a:t>activities</a:t>
            </a:r>
            <a:endParaRPr lang="en-US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BA8C-86CB-41E2-9442-031328186F72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71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Evolution of records in Marine Regions (2005-present)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" y="1078992"/>
            <a:ext cx="8095826" cy="269860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063653" y="1435947"/>
            <a:ext cx="731520" cy="6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895080" y="1234387"/>
            <a:ext cx="2338493" cy="416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400" dirty="0" err="1" smtClean="0"/>
              <a:t>integration</a:t>
            </a:r>
            <a:r>
              <a:rPr lang="nl-BE" sz="2400" dirty="0" smtClean="0"/>
              <a:t> CGND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74" y="3932996"/>
            <a:ext cx="5785106" cy="28523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611707" y="4646863"/>
            <a:ext cx="1723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3181773" y="4438530"/>
            <a:ext cx="2338493" cy="416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400" dirty="0" err="1" smtClean="0"/>
              <a:t>integration</a:t>
            </a:r>
            <a:r>
              <a:rPr lang="nl-BE" sz="2400" dirty="0" smtClean="0"/>
              <a:t> CGND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867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270" y="560198"/>
            <a:ext cx="1074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a typeface="+mj-ea"/>
                <a:cs typeface="+mj-cs"/>
              </a:rPr>
              <a:t>Short-term planned </a:t>
            </a:r>
            <a:r>
              <a:rPr lang="en-US" sz="3200" dirty="0">
                <a:solidFill>
                  <a:srgbClr val="002060"/>
                </a:solidFill>
                <a:ea typeface="+mj-ea"/>
                <a:cs typeface="+mj-cs"/>
              </a:rPr>
              <a:t>activities for Marine Regions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060" y="1702497"/>
            <a:ext cx="44690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 err="1">
                <a:latin typeface="+mj-lt"/>
              </a:rPr>
              <a:t>Maritime</a:t>
            </a:r>
            <a:r>
              <a:rPr lang="nl-BE" sz="2400" dirty="0">
                <a:latin typeface="+mj-lt"/>
              </a:rPr>
              <a:t> </a:t>
            </a:r>
            <a:r>
              <a:rPr lang="nl-BE" sz="2400" dirty="0" err="1">
                <a:latin typeface="+mj-lt"/>
              </a:rPr>
              <a:t>Boundaries</a:t>
            </a:r>
            <a:r>
              <a:rPr lang="nl-BE" sz="2400" dirty="0">
                <a:latin typeface="+mj-lt"/>
              </a:rPr>
              <a:t> </a:t>
            </a:r>
            <a:r>
              <a:rPr lang="nl-BE" sz="2400" dirty="0" smtClean="0">
                <a:latin typeface="+mj-lt"/>
              </a:rPr>
              <a:t>v11</a:t>
            </a:r>
            <a:endParaRPr lang="en-US" sz="2400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Areas Beyond National Jurisdiction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 err="1" smtClean="0">
                <a:latin typeface="+mj-lt"/>
              </a:rPr>
              <a:t>Continental</a:t>
            </a:r>
            <a:r>
              <a:rPr lang="nl-BE" sz="2400" dirty="0" smtClean="0">
                <a:latin typeface="+mj-lt"/>
              </a:rPr>
              <a:t> </a:t>
            </a:r>
            <a:r>
              <a:rPr lang="nl-BE" sz="2400" dirty="0" err="1" smtClean="0">
                <a:latin typeface="+mj-lt"/>
              </a:rPr>
              <a:t>shelves</a:t>
            </a:r>
            <a:endParaRPr lang="nl-BE" sz="2400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 err="1" smtClean="0">
                <a:latin typeface="+mj-lt"/>
              </a:rPr>
              <a:t>Emission</a:t>
            </a:r>
            <a:r>
              <a:rPr lang="nl-BE" sz="2400" dirty="0" smtClean="0">
                <a:latin typeface="+mj-lt"/>
              </a:rPr>
              <a:t> Control </a:t>
            </a:r>
            <a:r>
              <a:rPr lang="nl-BE" sz="2400" dirty="0" err="1" smtClean="0">
                <a:latin typeface="+mj-lt"/>
              </a:rPr>
              <a:t>Areas</a:t>
            </a:r>
            <a:endParaRPr lang="nl-BE" sz="2400" dirty="0" smtClean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r="8697"/>
          <a:stretch/>
        </p:blipFill>
        <p:spPr>
          <a:xfrm>
            <a:off x="5013065" y="1398323"/>
            <a:ext cx="6821274" cy="493772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F866-BAFC-40D4-82C9-5D5B3E8E1B86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3735" y="1916180"/>
            <a:ext cx="101675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Marine Regions is a standard list of marine georeferenced place names and areas.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One of the data systems being developed and managed by </a:t>
            </a:r>
            <a:r>
              <a:rPr lang="en-US" sz="2200" dirty="0" smtClean="0">
                <a:latin typeface="+mj-lt"/>
              </a:rPr>
              <a:t>VLIZ. </a:t>
            </a:r>
            <a:endParaRPr lang="en-US" sz="22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Serves as the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geographic backbone for large-scale integrated biogeographic databases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5" name="Picture 3" descr="S:\datac\Geo\Marineregions\Website\Logos\new\logoteks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7"/>
          <a:stretch/>
        </p:blipFill>
        <p:spPr bwMode="auto">
          <a:xfrm>
            <a:off x="886950" y="719259"/>
            <a:ext cx="4244864" cy="5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91F-355C-4C9C-BC13-DFBD9D66BC7E}" type="datetime1">
              <a:rPr lang="en-US" smtClean="0"/>
              <a:t>7/29/2019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7499" y="798033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Marine Regions Geo-object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897" y="274749"/>
            <a:ext cx="2945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Overview of the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9650" y="1340769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identity of each feature or geo-object in the database is given by a unique and persistent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</a:t>
            </a:r>
            <a:r>
              <a:rPr lang="en-US" dirty="0">
                <a:latin typeface="+mj-lt"/>
              </a:rPr>
              <a:t>arine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R</a:t>
            </a:r>
            <a:r>
              <a:rPr lang="en-US" dirty="0">
                <a:latin typeface="+mj-lt"/>
              </a:rPr>
              <a:t>egions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G</a:t>
            </a:r>
            <a:r>
              <a:rPr lang="en-US" dirty="0">
                <a:latin typeface="+mj-lt"/>
              </a:rPr>
              <a:t>eographic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ID</a:t>
            </a:r>
            <a:r>
              <a:rPr lang="en-US" dirty="0" err="1">
                <a:latin typeface="+mj-lt"/>
              </a:rPr>
              <a:t>entifier</a:t>
            </a:r>
            <a:r>
              <a:rPr lang="en-US" dirty="0">
                <a:latin typeface="+mj-lt"/>
              </a:rPr>
              <a:t>: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MRGID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Each geo-object is defined by a place type and its coordinates (vector) but can have multiple synonyms.</a:t>
            </a:r>
          </a:p>
        </p:txBody>
      </p:sp>
      <p:pic>
        <p:nvPicPr>
          <p:cNvPr id="3074" name="Picture 2" descr="S:\datac\Geo\Marineregions\Presentations_Posters\Presentaties\2016_02_Marine Caves Workshop\Images\Images\GeoOb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92" y="2491449"/>
            <a:ext cx="7454015" cy="17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53675" y="4468183"/>
            <a:ext cx="7884650" cy="2038939"/>
            <a:chOff x="323528" y="4170566"/>
            <a:chExt cx="8549094" cy="2210762"/>
          </a:xfrm>
        </p:grpSpPr>
        <p:sp>
          <p:nvSpPr>
            <p:cNvPr id="12" name="Rectangle 11"/>
            <p:cNvSpPr/>
            <p:nvPr/>
          </p:nvSpPr>
          <p:spPr>
            <a:xfrm>
              <a:off x="539552" y="4170566"/>
              <a:ext cx="8064896" cy="400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Geometry</a:t>
              </a: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2" t="51343" r="31754" b="13234"/>
            <a:stretch/>
          </p:blipFill>
          <p:spPr bwMode="auto">
            <a:xfrm>
              <a:off x="6084168" y="4623604"/>
              <a:ext cx="2788454" cy="174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3" t="44026" r="31791" b="19867"/>
            <a:stretch/>
          </p:blipFill>
          <p:spPr bwMode="auto">
            <a:xfrm>
              <a:off x="3223998" y="4629088"/>
              <a:ext cx="2736304" cy="175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2" t="44394" r="31567" b="20050"/>
            <a:stretch/>
          </p:blipFill>
          <p:spPr bwMode="auto">
            <a:xfrm>
              <a:off x="323528" y="4634729"/>
              <a:ext cx="2776605" cy="173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11760" y="6042774"/>
              <a:ext cx="6013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Point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2040" y="6042774"/>
              <a:ext cx="989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Line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30580" y="6025897"/>
              <a:ext cx="989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Polygon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A2A5-B833-4871-94B4-87C1E96E3148}" type="datetime1">
              <a:rPr lang="en-US" smtClean="0"/>
              <a:t>7/29/2019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213" y="420414"/>
            <a:ext cx="1074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Undersea features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26B0-C18B-43FF-8F1D-EF07EB6B039D}" type="datetime1">
              <a:rPr lang="en-US" smtClean="0"/>
              <a:t>7/29/2019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41" y="1183962"/>
            <a:ext cx="9226973" cy="46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GEBCO update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134 new features added to Marine Regions, mainly from SCUFN-31 but also from SCUFN-15, 18 and 30.</a:t>
            </a:r>
          </a:p>
          <a:p>
            <a:r>
              <a:rPr lang="en-US" dirty="0" smtClean="0"/>
              <a:t>Issues found: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/>
              <a:t>Ewing Seamount: </a:t>
            </a:r>
            <a:r>
              <a:rPr lang="en-US" sz="2000" u="sng" dirty="0" err="1"/>
              <a:t>featureId</a:t>
            </a:r>
            <a:r>
              <a:rPr lang="en-US" sz="2000" u="sng" dirty="0"/>
              <a:t> changed </a:t>
            </a:r>
            <a:r>
              <a:rPr lang="en-US" sz="2000" dirty="0"/>
              <a:t>from 947 in 2018 to 946 in 2019.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/>
              <a:t>Reinga Ridge (</a:t>
            </a:r>
            <a:r>
              <a:rPr lang="en-US" sz="2000" dirty="0" err="1"/>
              <a:t>featureId</a:t>
            </a:r>
            <a:r>
              <a:rPr lang="en-US" sz="2000" dirty="0"/>
              <a:t> = 2569): because of a </a:t>
            </a:r>
            <a:r>
              <a:rPr lang="en-US" sz="2000" u="sng" dirty="0"/>
              <a:t>macron sign </a:t>
            </a:r>
            <a:r>
              <a:rPr lang="en-US" sz="2000" dirty="0"/>
              <a:t>on the “e” letter, the feature is displayed as </a:t>
            </a:r>
            <a:r>
              <a:rPr lang="en-US" sz="2000" dirty="0" err="1"/>
              <a:t>R¿inga</a:t>
            </a:r>
            <a:r>
              <a:rPr lang="en-US" sz="2000" dirty="0"/>
              <a:t> Ridge in the database and in the online viewer.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/>
              <a:t>There are </a:t>
            </a:r>
            <a:r>
              <a:rPr lang="en-US" sz="2000" u="sng" dirty="0"/>
              <a:t>two records </a:t>
            </a:r>
            <a:r>
              <a:rPr lang="en-US" sz="2000" dirty="0"/>
              <a:t>for Bounty Trough (</a:t>
            </a:r>
            <a:r>
              <a:rPr lang="en-US" sz="2000" dirty="0" err="1"/>
              <a:t>featureId</a:t>
            </a:r>
            <a:r>
              <a:rPr lang="en-US" sz="2000" dirty="0"/>
              <a:t> = 6160) and Flamingo Hills (</a:t>
            </a:r>
            <a:r>
              <a:rPr lang="en-US" sz="2000" dirty="0" err="1"/>
              <a:t>featureId</a:t>
            </a:r>
            <a:r>
              <a:rPr lang="en-US" sz="2000" dirty="0"/>
              <a:t> = 6325) in the GEBCO gazetteer, with identical coordinates and </a:t>
            </a:r>
            <a:r>
              <a:rPr lang="en-US" sz="2000" dirty="0" err="1"/>
              <a:t>placetype</a:t>
            </a:r>
            <a:r>
              <a:rPr lang="en-US" sz="2000" dirty="0"/>
              <a:t>, but different ID.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/>
              <a:t>Additional information for feature </a:t>
            </a:r>
            <a:r>
              <a:rPr lang="en-US" sz="2000" dirty="0" err="1"/>
              <a:t>Soseki</a:t>
            </a:r>
            <a:r>
              <a:rPr lang="en-US" sz="2000" dirty="0"/>
              <a:t> Ridge (</a:t>
            </a:r>
            <a:r>
              <a:rPr lang="en-US" sz="2000" dirty="0" err="1"/>
              <a:t>featureId</a:t>
            </a:r>
            <a:r>
              <a:rPr lang="en-US" sz="2000" dirty="0"/>
              <a:t> = 6763) mentions this feature was “</a:t>
            </a:r>
            <a:r>
              <a:rPr lang="en-US" sz="2000" u="sng" dirty="0"/>
              <a:t>formerly called </a:t>
            </a:r>
            <a:r>
              <a:rPr lang="en-US" sz="2000" u="sng" dirty="0" err="1"/>
              <a:t>Soseki</a:t>
            </a:r>
            <a:r>
              <a:rPr lang="en-US" sz="2000" u="sng" dirty="0"/>
              <a:t> Seamount</a:t>
            </a:r>
            <a:r>
              <a:rPr lang="en-US" sz="2000" dirty="0"/>
              <a:t>”. </a:t>
            </a:r>
            <a:r>
              <a:rPr lang="en-US" sz="2000" dirty="0" err="1"/>
              <a:t>Soseki</a:t>
            </a:r>
            <a:r>
              <a:rPr lang="en-US" sz="2000" dirty="0"/>
              <a:t> Seamount is a separate feature in the GEBCO database (</a:t>
            </a:r>
            <a:r>
              <a:rPr lang="en-US" sz="2000" dirty="0" err="1"/>
              <a:t>featureId</a:t>
            </a:r>
            <a:r>
              <a:rPr lang="en-US" sz="2000" dirty="0"/>
              <a:t> = 6245). Should </a:t>
            </a:r>
            <a:r>
              <a:rPr lang="en-US" sz="2000" dirty="0" err="1"/>
              <a:t>Soseki</a:t>
            </a:r>
            <a:r>
              <a:rPr lang="en-US" sz="2000" dirty="0"/>
              <a:t> Ridge be added as the preferred synonym for </a:t>
            </a:r>
            <a:r>
              <a:rPr lang="en-US" sz="2000" dirty="0" err="1"/>
              <a:t>Soseki</a:t>
            </a:r>
            <a:r>
              <a:rPr lang="en-US" sz="2000" dirty="0"/>
              <a:t> Seamount or are these two separate features? </a:t>
            </a:r>
            <a:endParaRPr lang="en-US" sz="2000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3E3A-7C1E-420C-B3BD-B5E46D3EAD0A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GEBCO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61538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Issues found (continued): </a:t>
            </a:r>
          </a:p>
          <a:p>
            <a:pPr marL="914400" lvl="1" indent="-457200">
              <a:buFont typeface="+mj-lt"/>
              <a:buAutoNum type="alphaLcPeriod" startAt="5"/>
            </a:pPr>
            <a:r>
              <a:rPr lang="en-US" sz="2200" dirty="0"/>
              <a:t>Foster Seamount (</a:t>
            </a:r>
            <a:r>
              <a:rPr lang="en-US" sz="2200" dirty="0" err="1"/>
              <a:t>featureId</a:t>
            </a:r>
            <a:r>
              <a:rPr lang="en-US" sz="2200" dirty="0"/>
              <a:t> = 1036) has the same coordinates as ACUF’s Forster Seamount (UFI = -153429). ACUF reports this feature is </a:t>
            </a:r>
            <a:r>
              <a:rPr lang="en-US" sz="2200" u="sng" dirty="0"/>
              <a:t>named after USS Forster </a:t>
            </a:r>
            <a:r>
              <a:rPr lang="en-US" sz="2200" dirty="0"/>
              <a:t>(DE-334). Is the name of this feature correct in GEBCO or ACUF? (note: there is already another feature named Forster Seamount in the GEBCO gazetteer (</a:t>
            </a:r>
            <a:r>
              <a:rPr lang="en-US" sz="2200" dirty="0" err="1"/>
              <a:t>featureId</a:t>
            </a:r>
            <a:r>
              <a:rPr lang="en-US" sz="2200" dirty="0"/>
              <a:t> = 6029)). </a:t>
            </a:r>
          </a:p>
          <a:p>
            <a:pPr marL="914400" lvl="1" indent="-457200">
              <a:buFont typeface="+mj-lt"/>
              <a:buAutoNum type="alphaLcPeriod" startAt="5"/>
            </a:pPr>
            <a:r>
              <a:rPr lang="en-US" sz="2200" dirty="0"/>
              <a:t>Makarov Basin (</a:t>
            </a:r>
            <a:r>
              <a:rPr lang="en-US" sz="2200" dirty="0" err="1"/>
              <a:t>featureId</a:t>
            </a:r>
            <a:r>
              <a:rPr lang="en-US" sz="2200" dirty="0"/>
              <a:t> = 1832) coordinates are </a:t>
            </a:r>
            <a:r>
              <a:rPr lang="en-US" sz="2200" u="sng" dirty="0"/>
              <a:t>cut off at 180°E</a:t>
            </a:r>
            <a:r>
              <a:rPr lang="en-US" sz="2200" dirty="0"/>
              <a:t>. Different maps illustrate that the feature also runs on the Western hemisphere (e.g. Weber, J. (1983). Maps of the Arctic Basin Sea Floor: A History of Bathymetry and Its Interpretation. Arctic, 36(2), 121-142. Retrieved from http://www.jstor.org/stable/40509566, https://www.whoi.edu/beaufortgyre/pdfs/timmermans_deepwater_jpo2006.pdf). Are the GEBCO coordinates correct? </a:t>
            </a:r>
          </a:p>
          <a:p>
            <a:pPr marL="914400" lvl="1" indent="-457200">
              <a:buFont typeface="+mj-lt"/>
              <a:buAutoNum type="alphaLcPeriod" startAt="5"/>
            </a:pPr>
            <a:r>
              <a:rPr lang="en-US" sz="2200" dirty="0"/>
              <a:t>In the following paper, some GEBCO features are identified as </a:t>
            </a:r>
            <a:r>
              <a:rPr lang="en-US" sz="2200" u="sng" dirty="0"/>
              <a:t>synonyms</a:t>
            </a:r>
            <a:r>
              <a:rPr lang="en-US" sz="2200" dirty="0"/>
              <a:t>: Weber, J. (1983). Maps of the Arctic Basin Sea Floor: A History of Bathymetry and Its Interpretation. Arctic, 36(2), 121-142. Retrieved from http://www.jstor.org/stable/4050956630056. Is this information still relevant? </a:t>
            </a:r>
          </a:p>
          <a:p>
            <a:pPr lvl="2"/>
            <a:r>
              <a:rPr lang="en-US" sz="2200" dirty="0"/>
              <a:t>Nansen Basin (</a:t>
            </a:r>
            <a:r>
              <a:rPr lang="en-US" sz="2200" dirty="0" err="1"/>
              <a:t>featureId</a:t>
            </a:r>
            <a:r>
              <a:rPr lang="en-US" sz="2200" dirty="0"/>
              <a:t> = 2133) = Barents Abyssal Plain (</a:t>
            </a:r>
            <a:r>
              <a:rPr lang="en-US" sz="2200" dirty="0" err="1"/>
              <a:t>featureId</a:t>
            </a:r>
            <a:r>
              <a:rPr lang="en-US" sz="2200" dirty="0"/>
              <a:t> = 279)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C3-0BDA-4002-A9AB-469563223EB2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GEBCO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61538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Issues found (continued): </a:t>
            </a:r>
            <a:endParaRPr lang="en-US" sz="3000" dirty="0" smtClean="0"/>
          </a:p>
          <a:p>
            <a:pPr marL="914400" lvl="1" indent="-457200">
              <a:buFont typeface="+mj-lt"/>
              <a:buAutoNum type="alphaLcPeriod" startAt="8"/>
            </a:pPr>
            <a:r>
              <a:rPr lang="en-US" sz="2200" dirty="0" smtClean="0"/>
              <a:t>The </a:t>
            </a:r>
            <a:r>
              <a:rPr lang="en-US" sz="2200" dirty="0"/>
              <a:t>location of Explorer Seamount (</a:t>
            </a:r>
            <a:r>
              <a:rPr lang="en-US" sz="2200" dirty="0" err="1"/>
              <a:t>featureid</a:t>
            </a:r>
            <a:r>
              <a:rPr lang="en-US" sz="2200" dirty="0"/>
              <a:t> = 0cc6ab6b849c20c392fc2a48696bc7ba) in the Canada gazetteer </a:t>
            </a:r>
            <a:r>
              <a:rPr lang="en-US" sz="2200" u="sng" dirty="0"/>
              <a:t>differs from the location </a:t>
            </a:r>
            <a:r>
              <a:rPr lang="en-US" sz="2200" dirty="0"/>
              <a:t>in the GEBCO (</a:t>
            </a:r>
            <a:r>
              <a:rPr lang="en-US" sz="2200" dirty="0" err="1"/>
              <a:t>featureId</a:t>
            </a:r>
            <a:r>
              <a:rPr lang="en-US" sz="2200" dirty="0"/>
              <a:t> = 951) and ACUF (UFI = -153344) gazetteers, and seems to indicate a different seamount. Could this be a mistake or is there a reason for this</a:t>
            </a:r>
            <a:r>
              <a:rPr lang="en-US" sz="2200" dirty="0" smtClean="0"/>
              <a:t>?</a:t>
            </a:r>
            <a:endParaRPr lang="en-US" sz="2200" dirty="0"/>
          </a:p>
          <a:p>
            <a:pPr marL="914400" lvl="1" indent="-457200">
              <a:buFont typeface="+mj-lt"/>
              <a:buAutoNum type="alphaLcPeriod" startAt="8"/>
            </a:pPr>
            <a:r>
              <a:rPr lang="en-US" sz="2200" dirty="0" smtClean="0"/>
              <a:t>The </a:t>
            </a:r>
            <a:r>
              <a:rPr lang="en-US" sz="2200" dirty="0"/>
              <a:t>location of Oglala Seamount (</a:t>
            </a:r>
            <a:r>
              <a:rPr lang="en-US" sz="2200" dirty="0" err="1"/>
              <a:t>featureid</a:t>
            </a:r>
            <a:r>
              <a:rPr lang="en-US" sz="2200" dirty="0"/>
              <a:t> = 0d01bbe8849c20c3fe51d84f0c589e46) in the Canada gazetteer </a:t>
            </a:r>
            <a:r>
              <a:rPr lang="en-US" sz="2200" u="sng" dirty="0"/>
              <a:t>differs considerably from the location</a:t>
            </a:r>
            <a:r>
              <a:rPr lang="en-US" sz="2200" dirty="0"/>
              <a:t> in the GEBCO (</a:t>
            </a:r>
            <a:r>
              <a:rPr lang="en-US" sz="2200" dirty="0" err="1"/>
              <a:t>featureId</a:t>
            </a:r>
            <a:r>
              <a:rPr lang="en-US" sz="2200" dirty="0"/>
              <a:t> = 2283) and ACUF (UFI = -154787) gazetteers, and seems to indicate a different seamount. Could this be a mistake or is there a reason for this? </a:t>
            </a:r>
          </a:p>
          <a:p>
            <a:pPr marL="914400" lvl="1" indent="-457200">
              <a:buFont typeface="+mj-lt"/>
              <a:buAutoNum type="alphaLcPeriod" startAt="8"/>
            </a:pPr>
            <a:r>
              <a:rPr lang="en-US" sz="2200" dirty="0" smtClean="0"/>
              <a:t>Coordinates </a:t>
            </a:r>
            <a:r>
              <a:rPr lang="en-US" sz="2200" dirty="0"/>
              <a:t>for </a:t>
            </a:r>
            <a:r>
              <a:rPr lang="en-US" sz="2200" u="sng" dirty="0"/>
              <a:t>Heck Seamount</a:t>
            </a:r>
            <a:r>
              <a:rPr lang="en-US" sz="2200" dirty="0"/>
              <a:t> (</a:t>
            </a:r>
            <a:r>
              <a:rPr lang="en-US" sz="2200" dirty="0" err="1"/>
              <a:t>featureId</a:t>
            </a:r>
            <a:r>
              <a:rPr lang="en-US" sz="2200" dirty="0"/>
              <a:t> = 1288) seem to indicate Heckle Seamount, as indicated in scientific literature (e.g. . http://www.dfo-mpo.gc.ca/csas-sccs/Publications/ScR-RS/2019/2019_011-eng.pdf, and </a:t>
            </a:r>
            <a:r>
              <a:rPr lang="en-US" sz="2200" dirty="0" err="1"/>
              <a:t>Leybourne</a:t>
            </a:r>
            <a:r>
              <a:rPr lang="en-US" sz="2200" dirty="0"/>
              <a:t> MI, Van Wagoner NA (1991) Heck and Heckle Seamounts, northeast Pacific Ocean: high extrusion rates of primitive and highly depleted mid-ocean ridge basalts on </a:t>
            </a:r>
            <a:r>
              <a:rPr lang="en-US" sz="2200" dirty="0" err="1"/>
              <a:t>offridge</a:t>
            </a:r>
            <a:r>
              <a:rPr lang="en-US" sz="2200" dirty="0"/>
              <a:t> seamounts. J </a:t>
            </a:r>
            <a:r>
              <a:rPr lang="en-US" sz="2200" dirty="0" err="1"/>
              <a:t>Geophys</a:t>
            </a:r>
            <a:r>
              <a:rPr lang="en-US" sz="2200" dirty="0"/>
              <a:t> Res 96:16275–16294). Could this be a mistake?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C3-0BDA-4002-A9AB-469563223EB2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6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GEBCO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61538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Issues found (continued): </a:t>
            </a:r>
          </a:p>
          <a:p>
            <a:pPr marL="914400" lvl="1" indent="-457200">
              <a:buFont typeface="+mj-lt"/>
              <a:buAutoNum type="alphaLcPeriod" startAt="11"/>
            </a:pPr>
            <a:r>
              <a:rPr lang="en-US" sz="2000" dirty="0"/>
              <a:t>For some features from the Canada gazetteer, it is not entirely clear if the </a:t>
            </a:r>
            <a:r>
              <a:rPr lang="en-US" sz="2000" u="sng" dirty="0" err="1"/>
              <a:t>placetype</a:t>
            </a:r>
            <a:r>
              <a:rPr lang="en-US" sz="2000" dirty="0"/>
              <a:t> of the given feature can be considered </a:t>
            </a:r>
            <a:r>
              <a:rPr lang="en-US" sz="2000" u="sng" dirty="0"/>
              <a:t>similar</a:t>
            </a:r>
            <a:r>
              <a:rPr lang="en-US" sz="2000" dirty="0"/>
              <a:t> to the </a:t>
            </a:r>
            <a:r>
              <a:rPr lang="en-US" sz="2000" dirty="0" err="1"/>
              <a:t>placetype</a:t>
            </a:r>
            <a:r>
              <a:rPr lang="en-US" sz="2000" dirty="0"/>
              <a:t> in the GEBCO gazetteer, and if the features are the same. For now, we have integrated them under the same MRGID. Could you please have a look at the list in the file placetype_tocheck.xlsx (tab </a:t>
            </a:r>
            <a:r>
              <a:rPr lang="en-US" sz="2000" dirty="0" err="1"/>
              <a:t>mainsourceGEBCO</a:t>
            </a:r>
            <a:r>
              <a:rPr lang="en-US" sz="2000" dirty="0"/>
              <a:t>)?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C3-0BDA-4002-A9AB-469563223EB2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5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2024</Words>
  <Application>Microsoft Office PowerPoint</Application>
  <PresentationFormat>Widescreen</PresentationFormat>
  <Paragraphs>164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GEBCO update</vt:lpstr>
      <vt:lpstr>GEBCO update</vt:lpstr>
      <vt:lpstr>GEBCO update</vt:lpstr>
      <vt:lpstr>GEBCO update</vt:lpstr>
      <vt:lpstr>ACUF update</vt:lpstr>
      <vt:lpstr>ACUF update</vt:lpstr>
      <vt:lpstr>ACUF update</vt:lpstr>
      <vt:lpstr>ACUF update</vt:lpstr>
      <vt:lpstr>New Zealand update</vt:lpstr>
      <vt:lpstr>Integration of Canadian Geographical Names Database</vt:lpstr>
      <vt:lpstr>Integration of Canadian Geographical Names Database</vt:lpstr>
      <vt:lpstr>Integration of Canadian Geographical Names Database</vt:lpstr>
      <vt:lpstr>PowerPoint Presentation</vt:lpstr>
      <vt:lpstr>Other gazetteer updates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Oset Garcia</dc:creator>
  <cp:lastModifiedBy>Britt Lonneville</cp:lastModifiedBy>
  <cp:revision>102</cp:revision>
  <dcterms:created xsi:type="dcterms:W3CDTF">2017-08-31T08:24:25Z</dcterms:created>
  <dcterms:modified xsi:type="dcterms:W3CDTF">2019-07-29T13:07:44Z</dcterms:modified>
</cp:coreProperties>
</file>