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261" r:id="rId4"/>
    <p:sldId id="260" r:id="rId5"/>
    <p:sldId id="257" r:id="rId6"/>
    <p:sldId id="259" r:id="rId7"/>
    <p:sldId id="263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816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4CD0BB-625B-40C1-9DE5-C45C27F99F06}" type="doc">
      <dgm:prSet loTypeId="urn:microsoft.com/office/officeart/2005/8/layout/architecture+Icon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3E7A9E9-1BFF-4B4C-B7DB-21BD336BF8D4}">
      <dgm:prSet phldrT="[Text]" custT="1"/>
      <dgm:spPr/>
      <dgm:t>
        <a:bodyPr/>
        <a:lstStyle/>
        <a:p>
          <a:r>
            <a:rPr lang="en-US" sz="1800" dirty="0" smtClean="0"/>
            <a:t>PRODUCERS</a:t>
          </a:r>
          <a:endParaRPr lang="en-US" sz="1800" dirty="0"/>
        </a:p>
      </dgm:t>
    </dgm:pt>
    <dgm:pt modelId="{BBBBAA68-B22D-4A9B-ACDF-162054A06F0D}" type="parTrans" cxnId="{1158BB33-F90C-49C8-A057-2029CDB733E5}">
      <dgm:prSet/>
      <dgm:spPr/>
      <dgm:t>
        <a:bodyPr/>
        <a:lstStyle/>
        <a:p>
          <a:endParaRPr lang="en-US"/>
        </a:p>
      </dgm:t>
    </dgm:pt>
    <dgm:pt modelId="{A93D2287-AB59-4864-B944-D183E0B67420}" type="sibTrans" cxnId="{1158BB33-F90C-49C8-A057-2029CDB733E5}">
      <dgm:prSet/>
      <dgm:spPr/>
      <dgm:t>
        <a:bodyPr/>
        <a:lstStyle/>
        <a:p>
          <a:endParaRPr lang="en-US"/>
        </a:p>
      </dgm:t>
    </dgm:pt>
    <dgm:pt modelId="{D0C7DDC9-0387-4D76-B2E5-408E233BCB62}">
      <dgm:prSet phldrT="[Text]" custT="1"/>
      <dgm:spPr/>
      <dgm:t>
        <a:bodyPr vert="vert270"/>
        <a:lstStyle/>
        <a:p>
          <a:r>
            <a:rPr lang="en-US" sz="1400" dirty="0" smtClean="0"/>
            <a:t>S-101 Data Exported</a:t>
          </a:r>
        </a:p>
      </dgm:t>
    </dgm:pt>
    <dgm:pt modelId="{6AFCAC57-7BC4-48EA-A9C4-C5D619D74FC2}" type="parTrans" cxnId="{56D30A43-6268-4A42-9AA1-88336D3E5EF2}">
      <dgm:prSet/>
      <dgm:spPr/>
      <dgm:t>
        <a:bodyPr/>
        <a:lstStyle/>
        <a:p>
          <a:endParaRPr lang="en-US"/>
        </a:p>
      </dgm:t>
    </dgm:pt>
    <dgm:pt modelId="{A13D46E3-CEEA-4A4B-8800-338C3072CB56}" type="sibTrans" cxnId="{56D30A43-6268-4A42-9AA1-88336D3E5EF2}">
      <dgm:prSet/>
      <dgm:spPr/>
      <dgm:t>
        <a:bodyPr/>
        <a:lstStyle/>
        <a:p>
          <a:endParaRPr lang="en-US"/>
        </a:p>
      </dgm:t>
    </dgm:pt>
    <dgm:pt modelId="{6D719142-C995-4D6F-BB69-13A97CCB2802}">
      <dgm:prSet phldrT="[Text]" custT="1"/>
      <dgm:spPr/>
      <dgm:t>
        <a:bodyPr/>
        <a:lstStyle/>
        <a:p>
          <a:r>
            <a:rPr lang="en-US" sz="1800" dirty="0" smtClean="0"/>
            <a:t>RENCs</a:t>
          </a:r>
          <a:endParaRPr lang="en-US" sz="1800" dirty="0"/>
        </a:p>
      </dgm:t>
    </dgm:pt>
    <dgm:pt modelId="{86995D0F-C2C0-4AA7-9C2D-1664B4B3B58F}" type="parTrans" cxnId="{1BCB8A52-B69A-4CFA-9B02-65175AC22EA3}">
      <dgm:prSet/>
      <dgm:spPr/>
      <dgm:t>
        <a:bodyPr/>
        <a:lstStyle/>
        <a:p>
          <a:endParaRPr lang="en-US"/>
        </a:p>
      </dgm:t>
    </dgm:pt>
    <dgm:pt modelId="{ECCD34DD-2BFA-4EC2-9C09-6BF0FBD07E72}" type="sibTrans" cxnId="{1BCB8A52-B69A-4CFA-9B02-65175AC22EA3}">
      <dgm:prSet/>
      <dgm:spPr/>
      <dgm:t>
        <a:bodyPr/>
        <a:lstStyle/>
        <a:p>
          <a:endParaRPr lang="en-US"/>
        </a:p>
      </dgm:t>
    </dgm:pt>
    <dgm:pt modelId="{5BAB1F79-EEA3-42D5-93BB-D3D5A94F4285}">
      <dgm:prSet phldrT="[Text]" custT="1"/>
      <dgm:spPr/>
      <dgm:t>
        <a:bodyPr/>
        <a:lstStyle/>
        <a:p>
          <a:r>
            <a:rPr lang="en-US" sz="1800" dirty="0" smtClean="0"/>
            <a:t>S-100 ECDIS</a:t>
          </a:r>
          <a:endParaRPr lang="en-US" sz="1800" dirty="0"/>
        </a:p>
      </dgm:t>
    </dgm:pt>
    <dgm:pt modelId="{20F44FB0-CCEC-4A2D-9359-9202779E71DA}" type="parTrans" cxnId="{C013891F-617F-4D4D-BE13-B18400375150}">
      <dgm:prSet/>
      <dgm:spPr/>
      <dgm:t>
        <a:bodyPr/>
        <a:lstStyle/>
        <a:p>
          <a:endParaRPr lang="en-US"/>
        </a:p>
      </dgm:t>
    </dgm:pt>
    <dgm:pt modelId="{4704C37D-52F8-4DD6-8686-8C31724CB010}" type="sibTrans" cxnId="{C013891F-617F-4D4D-BE13-B18400375150}">
      <dgm:prSet/>
      <dgm:spPr/>
      <dgm:t>
        <a:bodyPr/>
        <a:lstStyle/>
        <a:p>
          <a:endParaRPr lang="en-US"/>
        </a:p>
      </dgm:t>
    </dgm:pt>
    <dgm:pt modelId="{F9EF9C11-E3FF-4A4C-B784-49179520EB5A}">
      <dgm:prSet phldrT="[Text]" custT="1"/>
      <dgm:spPr/>
      <dgm:t>
        <a:bodyPr vert="vert270"/>
        <a:lstStyle/>
        <a:p>
          <a:r>
            <a:rPr lang="en-US" sz="1400" dirty="0" smtClean="0"/>
            <a:t>S-101 SENC</a:t>
          </a:r>
          <a:endParaRPr lang="en-US" sz="1400" dirty="0"/>
        </a:p>
      </dgm:t>
    </dgm:pt>
    <dgm:pt modelId="{BD94FF85-47D8-435E-83D1-02C02F779BBE}" type="parTrans" cxnId="{614808AC-F71B-4F89-B7BE-5F2461B1282D}">
      <dgm:prSet/>
      <dgm:spPr/>
      <dgm:t>
        <a:bodyPr/>
        <a:lstStyle/>
        <a:p>
          <a:endParaRPr lang="en-US"/>
        </a:p>
      </dgm:t>
    </dgm:pt>
    <dgm:pt modelId="{7C6453CE-6195-4818-90F8-0E3072BAB534}" type="sibTrans" cxnId="{614808AC-F71B-4F89-B7BE-5F2461B1282D}">
      <dgm:prSet/>
      <dgm:spPr/>
      <dgm:t>
        <a:bodyPr/>
        <a:lstStyle/>
        <a:p>
          <a:endParaRPr lang="en-US"/>
        </a:p>
      </dgm:t>
    </dgm:pt>
    <dgm:pt modelId="{A39218DB-F693-4FF9-8C04-FAA2C5E1D8D5}">
      <dgm:prSet phldrT="[Text]" custT="1"/>
      <dgm:spPr/>
      <dgm:t>
        <a:bodyPr vert="vert270"/>
        <a:lstStyle/>
        <a:p>
          <a:r>
            <a:rPr lang="en-US" sz="1400" dirty="0" smtClean="0"/>
            <a:t>S-57 SENC</a:t>
          </a:r>
          <a:endParaRPr lang="en-US" sz="1400" dirty="0"/>
        </a:p>
      </dgm:t>
    </dgm:pt>
    <dgm:pt modelId="{831A5CAD-003D-4690-A7EC-9A8A8FCDD30D}" type="parTrans" cxnId="{2EF54F67-F034-465A-8F5F-545CD679CC57}">
      <dgm:prSet/>
      <dgm:spPr/>
      <dgm:t>
        <a:bodyPr/>
        <a:lstStyle/>
        <a:p>
          <a:endParaRPr lang="en-US"/>
        </a:p>
      </dgm:t>
    </dgm:pt>
    <dgm:pt modelId="{E7AEF6E7-893E-4E6E-A164-42D658B04B40}" type="sibTrans" cxnId="{2EF54F67-F034-465A-8F5F-545CD679CC57}">
      <dgm:prSet/>
      <dgm:spPr/>
      <dgm:t>
        <a:bodyPr/>
        <a:lstStyle/>
        <a:p>
          <a:endParaRPr lang="en-US"/>
        </a:p>
      </dgm:t>
    </dgm:pt>
    <dgm:pt modelId="{291E0469-A366-455B-995A-7155B50DAAB6}">
      <dgm:prSet phldrT="[Text]" custT="1"/>
      <dgm:spPr/>
      <dgm:t>
        <a:bodyPr vert="vert270"/>
        <a:lstStyle/>
        <a:p>
          <a:r>
            <a:rPr lang="en-US" sz="1800" dirty="0" smtClean="0"/>
            <a:t>S-57 ECDIS</a:t>
          </a:r>
          <a:endParaRPr lang="en-US" sz="1800" dirty="0"/>
        </a:p>
      </dgm:t>
    </dgm:pt>
    <dgm:pt modelId="{9255DBF0-2A54-4252-9D45-E94EF2749A00}" type="parTrans" cxnId="{0C8DC458-CE3F-4D91-861D-502B70D08342}">
      <dgm:prSet/>
      <dgm:spPr/>
      <dgm:t>
        <a:bodyPr/>
        <a:lstStyle/>
        <a:p>
          <a:endParaRPr lang="en-US"/>
        </a:p>
      </dgm:t>
    </dgm:pt>
    <dgm:pt modelId="{2A1DE309-04CE-4C1B-AA65-C932F5DC4299}" type="sibTrans" cxnId="{0C8DC458-CE3F-4D91-861D-502B70D08342}">
      <dgm:prSet/>
      <dgm:spPr/>
      <dgm:t>
        <a:bodyPr/>
        <a:lstStyle/>
        <a:p>
          <a:endParaRPr lang="en-US"/>
        </a:p>
      </dgm:t>
    </dgm:pt>
    <dgm:pt modelId="{C7B0F287-B67A-44C5-9AFC-A591557CF2BC}">
      <dgm:prSet phldrT="[Text]" custT="1"/>
      <dgm:spPr/>
      <dgm:t>
        <a:bodyPr vert="vert270"/>
        <a:lstStyle/>
        <a:p>
          <a:r>
            <a:rPr lang="en-US" sz="1400" dirty="0" smtClean="0"/>
            <a:t>Package  S-57 Data</a:t>
          </a:r>
          <a:endParaRPr lang="en-US" sz="1400" dirty="0"/>
        </a:p>
      </dgm:t>
    </dgm:pt>
    <dgm:pt modelId="{895EA8B1-ADCB-4F9E-9071-5423F935E1CB}" type="parTrans" cxnId="{F6976F8C-1EAB-4D14-AB2A-D396CB60BCF0}">
      <dgm:prSet/>
      <dgm:spPr/>
      <dgm:t>
        <a:bodyPr/>
        <a:lstStyle/>
        <a:p>
          <a:endParaRPr lang="en-US"/>
        </a:p>
      </dgm:t>
    </dgm:pt>
    <dgm:pt modelId="{BDCE4D10-E450-4F79-8D18-64695AEF6D65}" type="sibTrans" cxnId="{F6976F8C-1EAB-4D14-AB2A-D396CB60BCF0}">
      <dgm:prSet/>
      <dgm:spPr/>
      <dgm:t>
        <a:bodyPr/>
        <a:lstStyle/>
        <a:p>
          <a:endParaRPr lang="en-US"/>
        </a:p>
      </dgm:t>
    </dgm:pt>
    <dgm:pt modelId="{CE1E7B9C-F91F-4952-BFC8-59B5D85914B3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 vert="vert270"/>
        <a:lstStyle/>
        <a:p>
          <a:r>
            <a:rPr lang="en-US" sz="1400" dirty="0" smtClean="0"/>
            <a:t>S-101 Converted</a:t>
          </a:r>
          <a:endParaRPr lang="en-US" sz="1400" dirty="0"/>
        </a:p>
      </dgm:t>
    </dgm:pt>
    <dgm:pt modelId="{880F001B-C216-4724-94E1-4240438DAB1E}" type="parTrans" cxnId="{4FB6E86F-791C-4754-AE84-3A1EB2CC9CE1}">
      <dgm:prSet/>
      <dgm:spPr/>
      <dgm:t>
        <a:bodyPr/>
        <a:lstStyle/>
        <a:p>
          <a:endParaRPr lang="en-US"/>
        </a:p>
      </dgm:t>
    </dgm:pt>
    <dgm:pt modelId="{934D8F89-CD14-43FE-8FD5-CCF411734E6B}" type="sibTrans" cxnId="{4FB6E86F-791C-4754-AE84-3A1EB2CC9CE1}">
      <dgm:prSet/>
      <dgm:spPr/>
      <dgm:t>
        <a:bodyPr/>
        <a:lstStyle/>
        <a:p>
          <a:endParaRPr lang="en-US"/>
        </a:p>
      </dgm:t>
    </dgm:pt>
    <dgm:pt modelId="{8D1269F1-C98D-40F3-9614-39A49699F464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 vert="vert270"/>
        <a:lstStyle/>
        <a:p>
          <a:r>
            <a:rPr lang="en-US" sz="1400" smtClean="0"/>
            <a:t>S-101 Converted</a:t>
          </a:r>
          <a:endParaRPr lang="en-US" sz="1400" dirty="0"/>
        </a:p>
      </dgm:t>
    </dgm:pt>
    <dgm:pt modelId="{C34A79EA-76C2-4664-B14A-570282121FAB}" type="parTrans" cxnId="{B3356399-FD72-4FDF-AE84-FD70AD146828}">
      <dgm:prSet/>
      <dgm:spPr/>
      <dgm:t>
        <a:bodyPr/>
        <a:lstStyle/>
        <a:p>
          <a:endParaRPr lang="en-US"/>
        </a:p>
      </dgm:t>
    </dgm:pt>
    <dgm:pt modelId="{085B9F8C-6C3B-4DED-A9BE-CB8C3453975E}" type="sibTrans" cxnId="{B3356399-FD72-4FDF-AE84-FD70AD146828}">
      <dgm:prSet/>
      <dgm:spPr/>
      <dgm:t>
        <a:bodyPr/>
        <a:lstStyle/>
        <a:p>
          <a:endParaRPr lang="en-US"/>
        </a:p>
      </dgm:t>
    </dgm:pt>
    <dgm:pt modelId="{FE02B747-DF68-4888-B97D-1BAD0D140713}">
      <dgm:prSet phldrT="[Text]" custT="1"/>
      <dgm:spPr/>
      <dgm:t>
        <a:bodyPr/>
        <a:lstStyle/>
        <a:p>
          <a:r>
            <a:rPr lang="en-US" sz="1800" dirty="0" smtClean="0"/>
            <a:t>VARs</a:t>
          </a:r>
          <a:endParaRPr lang="en-US" sz="1800" dirty="0"/>
        </a:p>
      </dgm:t>
    </dgm:pt>
    <dgm:pt modelId="{D8730BB5-E78C-40B4-9F73-ED43B325975E}" type="parTrans" cxnId="{3E4BD970-54EA-4229-B6E9-CB5171BC9186}">
      <dgm:prSet/>
      <dgm:spPr/>
      <dgm:t>
        <a:bodyPr/>
        <a:lstStyle/>
        <a:p>
          <a:endParaRPr lang="en-US"/>
        </a:p>
      </dgm:t>
    </dgm:pt>
    <dgm:pt modelId="{43428A64-14DD-447C-86CF-0876370FA74E}" type="sibTrans" cxnId="{3E4BD970-54EA-4229-B6E9-CB5171BC9186}">
      <dgm:prSet/>
      <dgm:spPr/>
      <dgm:t>
        <a:bodyPr/>
        <a:lstStyle/>
        <a:p>
          <a:endParaRPr lang="en-US"/>
        </a:p>
      </dgm:t>
    </dgm:pt>
    <dgm:pt modelId="{09D2486B-9AF0-4619-982F-2576CA655578}">
      <dgm:prSet phldrT="[Text]" custT="1"/>
      <dgm:spPr/>
      <dgm:t>
        <a:bodyPr vert="vert270"/>
        <a:lstStyle/>
        <a:p>
          <a:r>
            <a:rPr lang="en-US" sz="1400" dirty="0" smtClean="0"/>
            <a:t>Package  S-57 Data</a:t>
          </a:r>
          <a:endParaRPr lang="en-US" sz="1400" dirty="0"/>
        </a:p>
      </dgm:t>
    </dgm:pt>
    <dgm:pt modelId="{6EFF9C4C-B18B-444D-9298-491CCDB1D609}" type="parTrans" cxnId="{38FF6357-DFF1-4D96-B073-7FAC12314B4B}">
      <dgm:prSet/>
      <dgm:spPr/>
      <dgm:t>
        <a:bodyPr/>
        <a:lstStyle/>
        <a:p>
          <a:endParaRPr lang="en-US"/>
        </a:p>
      </dgm:t>
    </dgm:pt>
    <dgm:pt modelId="{D0573F15-7A1F-407D-A093-44BC78737518}" type="sibTrans" cxnId="{38FF6357-DFF1-4D96-B073-7FAC12314B4B}">
      <dgm:prSet/>
      <dgm:spPr/>
      <dgm:t>
        <a:bodyPr/>
        <a:lstStyle/>
        <a:p>
          <a:endParaRPr lang="en-US"/>
        </a:p>
      </dgm:t>
    </dgm:pt>
    <dgm:pt modelId="{E6BE126B-CB41-4D56-89B9-AD63F209708E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 vert="vert270"/>
        <a:lstStyle/>
        <a:p>
          <a:r>
            <a:rPr lang="en-US" sz="1400" dirty="0" smtClean="0"/>
            <a:t>S-101 Converted</a:t>
          </a:r>
          <a:endParaRPr lang="en-US" sz="1400" dirty="0"/>
        </a:p>
      </dgm:t>
    </dgm:pt>
    <dgm:pt modelId="{92B0906F-9D03-4AAF-9121-0FBC48AC64CF}" type="parTrans" cxnId="{455A427A-D45A-404F-A45C-5A641A705C10}">
      <dgm:prSet/>
      <dgm:spPr/>
      <dgm:t>
        <a:bodyPr/>
        <a:lstStyle/>
        <a:p>
          <a:endParaRPr lang="en-US"/>
        </a:p>
      </dgm:t>
    </dgm:pt>
    <dgm:pt modelId="{B6BD7C3E-3155-4D25-B429-7BC08B0082A3}" type="sibTrans" cxnId="{455A427A-D45A-404F-A45C-5A641A705C10}">
      <dgm:prSet/>
      <dgm:spPr/>
      <dgm:t>
        <a:bodyPr/>
        <a:lstStyle/>
        <a:p>
          <a:endParaRPr lang="en-US"/>
        </a:p>
      </dgm:t>
    </dgm:pt>
    <dgm:pt modelId="{1EA05613-15C4-431A-A612-34A7414F7904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 vert="vert270"/>
        <a:lstStyle/>
        <a:p>
          <a:r>
            <a:rPr lang="en-US" sz="1400" dirty="0" smtClean="0"/>
            <a:t>S-101 Converted</a:t>
          </a:r>
        </a:p>
      </dgm:t>
    </dgm:pt>
    <dgm:pt modelId="{3CAD15E8-33F1-4D41-8D8C-EC8770EFA000}" type="parTrans" cxnId="{7C8CACC7-1A64-49E6-944C-D189A9FCCE78}">
      <dgm:prSet/>
      <dgm:spPr/>
      <dgm:t>
        <a:bodyPr/>
        <a:lstStyle/>
        <a:p>
          <a:endParaRPr lang="en-US"/>
        </a:p>
      </dgm:t>
    </dgm:pt>
    <dgm:pt modelId="{A7826DF4-9FE1-4FEB-82F8-69A5BA1AF85C}" type="sibTrans" cxnId="{7C8CACC7-1A64-49E6-944C-D189A9FCCE78}">
      <dgm:prSet/>
      <dgm:spPr/>
      <dgm:t>
        <a:bodyPr/>
        <a:lstStyle/>
        <a:p>
          <a:endParaRPr lang="en-US"/>
        </a:p>
      </dgm:t>
    </dgm:pt>
    <dgm:pt modelId="{1332F9CC-4D72-4005-BA16-1F6532A6399F}">
      <dgm:prSet phldrT="[Text]" custT="1"/>
      <dgm:spPr/>
      <dgm:t>
        <a:bodyPr vert="vert270"/>
        <a:lstStyle/>
        <a:p>
          <a:r>
            <a:rPr lang="en-US" sz="1400" dirty="0" smtClean="0"/>
            <a:t>S-57 Data Exported</a:t>
          </a:r>
        </a:p>
      </dgm:t>
    </dgm:pt>
    <dgm:pt modelId="{C3CEB4A9-7B54-43E5-9EF6-EE4601582284}" type="parTrans" cxnId="{51BB25EF-F487-438D-947E-B77133E49640}">
      <dgm:prSet/>
      <dgm:spPr/>
      <dgm:t>
        <a:bodyPr/>
        <a:lstStyle/>
        <a:p>
          <a:endParaRPr lang="en-US"/>
        </a:p>
      </dgm:t>
    </dgm:pt>
    <dgm:pt modelId="{AE4E7739-3320-4CB5-90A6-AEF6F810AE62}" type="sibTrans" cxnId="{51BB25EF-F487-438D-947E-B77133E49640}">
      <dgm:prSet/>
      <dgm:spPr/>
      <dgm:t>
        <a:bodyPr/>
        <a:lstStyle/>
        <a:p>
          <a:endParaRPr lang="en-US"/>
        </a:p>
      </dgm:t>
    </dgm:pt>
    <dgm:pt modelId="{AC68DA5E-F348-469E-8457-9301BBCC2149}">
      <dgm:prSet phldrT="[Text]" custT="1"/>
      <dgm:spPr/>
      <dgm:t>
        <a:bodyPr vert="vert270"/>
        <a:lstStyle/>
        <a:p>
          <a:r>
            <a:rPr lang="en-US" sz="1400" dirty="0" smtClean="0"/>
            <a:t>Package  S-101 Data (converted and native)</a:t>
          </a:r>
          <a:endParaRPr lang="en-US" sz="1400" dirty="0"/>
        </a:p>
      </dgm:t>
    </dgm:pt>
    <dgm:pt modelId="{C578B623-3CED-4D48-A46E-DD6D22782B74}" type="parTrans" cxnId="{A534DA08-B64A-4146-B4C3-D40D38EB16C9}">
      <dgm:prSet/>
      <dgm:spPr/>
      <dgm:t>
        <a:bodyPr/>
        <a:lstStyle/>
        <a:p>
          <a:endParaRPr lang="en-US"/>
        </a:p>
      </dgm:t>
    </dgm:pt>
    <dgm:pt modelId="{31206435-1C59-4F64-A9AB-EB481524AC79}" type="sibTrans" cxnId="{A534DA08-B64A-4146-B4C3-D40D38EB16C9}">
      <dgm:prSet/>
      <dgm:spPr/>
      <dgm:t>
        <a:bodyPr/>
        <a:lstStyle/>
        <a:p>
          <a:endParaRPr lang="en-US"/>
        </a:p>
      </dgm:t>
    </dgm:pt>
    <dgm:pt modelId="{8CEA0789-572A-48B7-9626-C12D76B8375D}">
      <dgm:prSet phldrT="[Text]" custT="1"/>
      <dgm:spPr/>
      <dgm:t>
        <a:bodyPr vert="vert270"/>
        <a:lstStyle/>
        <a:p>
          <a:r>
            <a:rPr lang="en-US" sz="1400" smtClean="0"/>
            <a:t>Package  S-101 Data (converted and native)</a:t>
          </a:r>
          <a:endParaRPr lang="en-US" sz="1400" dirty="0"/>
        </a:p>
      </dgm:t>
    </dgm:pt>
    <dgm:pt modelId="{45A4B84E-B215-4E1C-AEF4-A5B0AC2D03DD}" type="parTrans" cxnId="{9751AA2A-6BDA-440A-BE9C-CEF7976F5150}">
      <dgm:prSet/>
      <dgm:spPr/>
      <dgm:t>
        <a:bodyPr/>
        <a:lstStyle/>
        <a:p>
          <a:endParaRPr lang="en-US"/>
        </a:p>
      </dgm:t>
    </dgm:pt>
    <dgm:pt modelId="{A481E7BB-7AA5-40E3-BA49-A2AD56F936F2}" type="sibTrans" cxnId="{9751AA2A-6BDA-440A-BE9C-CEF7976F5150}">
      <dgm:prSet/>
      <dgm:spPr/>
      <dgm:t>
        <a:bodyPr/>
        <a:lstStyle/>
        <a:p>
          <a:endParaRPr lang="en-US"/>
        </a:p>
      </dgm:t>
    </dgm:pt>
    <dgm:pt modelId="{6E71DB5B-6D4C-47C1-8A2A-F73C2D4041F9}" type="pres">
      <dgm:prSet presAssocID="{AC4CD0BB-625B-40C1-9DE5-C45C27F99F0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5ECB1EE-02AD-4BC8-B016-BCE6D3953773}" type="pres">
      <dgm:prSet presAssocID="{63E7A9E9-1BFF-4B4C-B7DB-21BD336BF8D4}" presName="vertOne" presStyleCnt="0"/>
      <dgm:spPr/>
    </dgm:pt>
    <dgm:pt modelId="{C92BFFDA-0FCE-4764-8213-7C90951375D1}" type="pres">
      <dgm:prSet presAssocID="{63E7A9E9-1BFF-4B4C-B7DB-21BD336BF8D4}" presName="txOne" presStyleLbl="node0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E732E9-B7FE-4E03-8212-6F847FCAD26B}" type="pres">
      <dgm:prSet presAssocID="{63E7A9E9-1BFF-4B4C-B7DB-21BD336BF8D4}" presName="parTransOne" presStyleCnt="0"/>
      <dgm:spPr/>
    </dgm:pt>
    <dgm:pt modelId="{298C86D1-09B2-40B9-BFFE-8738A9B6F61D}" type="pres">
      <dgm:prSet presAssocID="{63E7A9E9-1BFF-4B4C-B7DB-21BD336BF8D4}" presName="horzOne" presStyleCnt="0"/>
      <dgm:spPr/>
    </dgm:pt>
    <dgm:pt modelId="{21893C4B-AAF3-4FFC-8D06-DFE817F4B196}" type="pres">
      <dgm:prSet presAssocID="{1332F9CC-4D72-4005-BA16-1F6532A6399F}" presName="vertTwo" presStyleCnt="0"/>
      <dgm:spPr/>
    </dgm:pt>
    <dgm:pt modelId="{2965DD2F-1562-4DF6-B798-313B7C3B52A0}" type="pres">
      <dgm:prSet presAssocID="{1332F9CC-4D72-4005-BA16-1F6532A6399F}" presName="txTwo" presStyleLbl="node2" presStyleIdx="0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BE0988-05B8-4931-8C44-0766436455CC}" type="pres">
      <dgm:prSet presAssocID="{1332F9CC-4D72-4005-BA16-1F6532A6399F}" presName="horzTwo" presStyleCnt="0"/>
      <dgm:spPr/>
    </dgm:pt>
    <dgm:pt modelId="{5465CD75-ECBA-4D5C-ACE8-5E395C197F9E}" type="pres">
      <dgm:prSet presAssocID="{AE4E7739-3320-4CB5-90A6-AEF6F810AE62}" presName="sibSpaceTwo" presStyleCnt="0"/>
      <dgm:spPr/>
    </dgm:pt>
    <dgm:pt modelId="{B09B631A-CAFC-4431-B3A7-2D72F19618F4}" type="pres">
      <dgm:prSet presAssocID="{1EA05613-15C4-431A-A612-34A7414F7904}" presName="vertTwo" presStyleCnt="0"/>
      <dgm:spPr/>
    </dgm:pt>
    <dgm:pt modelId="{2007CF73-3DBF-4603-B522-DC4F9891776C}" type="pres">
      <dgm:prSet presAssocID="{1EA05613-15C4-431A-A612-34A7414F7904}" presName="txTwo" presStyleLbl="node2" presStyleIdx="1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0DA727-11F9-4A6F-AD2B-653CD5F8EF41}" type="pres">
      <dgm:prSet presAssocID="{1EA05613-15C4-431A-A612-34A7414F7904}" presName="horzTwo" presStyleCnt="0"/>
      <dgm:spPr/>
    </dgm:pt>
    <dgm:pt modelId="{BCCAC71B-544B-421B-9B2C-DF99F1335C68}" type="pres">
      <dgm:prSet presAssocID="{A7826DF4-9FE1-4FEB-82F8-69A5BA1AF85C}" presName="sibSpaceTwo" presStyleCnt="0"/>
      <dgm:spPr/>
    </dgm:pt>
    <dgm:pt modelId="{FB2E9901-8D09-423A-BCFD-C76219500352}" type="pres">
      <dgm:prSet presAssocID="{D0C7DDC9-0387-4D76-B2E5-408E233BCB62}" presName="vertTwo" presStyleCnt="0"/>
      <dgm:spPr/>
    </dgm:pt>
    <dgm:pt modelId="{87EE60CE-E990-417B-9545-21E369509281}" type="pres">
      <dgm:prSet presAssocID="{D0C7DDC9-0387-4D76-B2E5-408E233BCB62}" presName="txTwo" presStyleLbl="node2" presStyleIdx="2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F98D2A-4AFA-4298-873C-6737EA57CEEC}" type="pres">
      <dgm:prSet presAssocID="{D0C7DDC9-0387-4D76-B2E5-408E233BCB62}" presName="horzTwo" presStyleCnt="0"/>
      <dgm:spPr/>
    </dgm:pt>
    <dgm:pt modelId="{5100905A-A878-4E7C-A041-F721AAADA164}" type="pres">
      <dgm:prSet presAssocID="{A93D2287-AB59-4864-B944-D183E0B67420}" presName="sibSpaceOne" presStyleCnt="0"/>
      <dgm:spPr/>
    </dgm:pt>
    <dgm:pt modelId="{53593A31-9D66-43AE-BE95-689A7B8454C4}" type="pres">
      <dgm:prSet presAssocID="{6D719142-C995-4D6F-BB69-13A97CCB2802}" presName="vertOne" presStyleCnt="0"/>
      <dgm:spPr/>
    </dgm:pt>
    <dgm:pt modelId="{C7727289-899A-4D18-9D8B-B264C19F2C85}" type="pres">
      <dgm:prSet presAssocID="{6D719142-C995-4D6F-BB69-13A97CCB2802}" presName="txOne" presStyleLbl="node0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2B237C-B60E-4658-8E14-A232F8748AF2}" type="pres">
      <dgm:prSet presAssocID="{6D719142-C995-4D6F-BB69-13A97CCB2802}" presName="parTransOne" presStyleCnt="0"/>
      <dgm:spPr/>
    </dgm:pt>
    <dgm:pt modelId="{A0075570-D79D-4340-AE48-0A561C463F5C}" type="pres">
      <dgm:prSet presAssocID="{6D719142-C995-4D6F-BB69-13A97CCB2802}" presName="horzOne" presStyleCnt="0"/>
      <dgm:spPr/>
    </dgm:pt>
    <dgm:pt modelId="{7172C378-62D6-45E6-AAB5-1F9106DC1229}" type="pres">
      <dgm:prSet presAssocID="{09D2486B-9AF0-4619-982F-2576CA655578}" presName="vertTwo" presStyleCnt="0"/>
      <dgm:spPr/>
    </dgm:pt>
    <dgm:pt modelId="{3B74CE86-A3D5-443C-A80E-9DAFC270FE2E}" type="pres">
      <dgm:prSet presAssocID="{09D2486B-9AF0-4619-982F-2576CA655578}" presName="txTwo" presStyleLbl="node2" presStyleIdx="3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A5FC66-D31D-4C9B-A7B0-C08CCC02881C}" type="pres">
      <dgm:prSet presAssocID="{09D2486B-9AF0-4619-982F-2576CA655578}" presName="horzTwo" presStyleCnt="0"/>
      <dgm:spPr/>
    </dgm:pt>
    <dgm:pt modelId="{7146CC83-F49D-4BA4-BA28-D235B674BF82}" type="pres">
      <dgm:prSet presAssocID="{D0573F15-7A1F-407D-A093-44BC78737518}" presName="sibSpaceTwo" presStyleCnt="0"/>
      <dgm:spPr/>
    </dgm:pt>
    <dgm:pt modelId="{2515F83F-61ED-4D4D-B212-5D861127583F}" type="pres">
      <dgm:prSet presAssocID="{E6BE126B-CB41-4D56-89B9-AD63F209708E}" presName="vertTwo" presStyleCnt="0"/>
      <dgm:spPr/>
    </dgm:pt>
    <dgm:pt modelId="{A68096A0-9480-420C-8C27-EF3861B474F1}" type="pres">
      <dgm:prSet presAssocID="{E6BE126B-CB41-4D56-89B9-AD63F209708E}" presName="txTwo" presStyleLbl="node2" presStyleIdx="4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45D727-8B4F-4476-90E9-745626FBD0C4}" type="pres">
      <dgm:prSet presAssocID="{E6BE126B-CB41-4D56-89B9-AD63F209708E}" presName="horzTwo" presStyleCnt="0"/>
      <dgm:spPr/>
    </dgm:pt>
    <dgm:pt modelId="{21CF5F90-1679-4A7A-B1B6-C6E6195B9210}" type="pres">
      <dgm:prSet presAssocID="{B6BD7C3E-3155-4D25-B429-7BC08B0082A3}" presName="sibSpaceTwo" presStyleCnt="0"/>
      <dgm:spPr/>
    </dgm:pt>
    <dgm:pt modelId="{B52F8DF7-EF4E-42BC-AE66-7A6D40C63F5E}" type="pres">
      <dgm:prSet presAssocID="{AC68DA5E-F348-469E-8457-9301BBCC2149}" presName="vertTwo" presStyleCnt="0"/>
      <dgm:spPr/>
    </dgm:pt>
    <dgm:pt modelId="{24CFAFE7-0F0D-4920-BF34-4CC90B64AC8A}" type="pres">
      <dgm:prSet presAssocID="{AC68DA5E-F348-469E-8457-9301BBCC2149}" presName="txTwo" presStyleLbl="node2" presStyleIdx="5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6992B4-E643-4C42-AB5F-FFAABA99C34D}" type="pres">
      <dgm:prSet presAssocID="{AC68DA5E-F348-469E-8457-9301BBCC2149}" presName="horzTwo" presStyleCnt="0"/>
      <dgm:spPr/>
    </dgm:pt>
    <dgm:pt modelId="{F2853D99-B7FC-4E29-B9C7-ADCA4850CEB5}" type="pres">
      <dgm:prSet presAssocID="{ECCD34DD-2BFA-4EC2-9C09-6BF0FBD07E72}" presName="sibSpaceOne" presStyleCnt="0"/>
      <dgm:spPr/>
    </dgm:pt>
    <dgm:pt modelId="{7A571736-D62F-465C-82C5-85665EA1D7DD}" type="pres">
      <dgm:prSet presAssocID="{FE02B747-DF68-4888-B97D-1BAD0D140713}" presName="vertOne" presStyleCnt="0"/>
      <dgm:spPr/>
    </dgm:pt>
    <dgm:pt modelId="{8BA08A3E-8B24-4069-8427-CB058A0D9C0F}" type="pres">
      <dgm:prSet presAssocID="{FE02B747-DF68-4888-B97D-1BAD0D140713}" presName="txOne" presStyleLbl="node0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4EBE17-79FF-4B3E-AF95-53D89BD0750E}" type="pres">
      <dgm:prSet presAssocID="{FE02B747-DF68-4888-B97D-1BAD0D140713}" presName="parTransOne" presStyleCnt="0"/>
      <dgm:spPr/>
    </dgm:pt>
    <dgm:pt modelId="{59763D5F-7B79-41C8-9E89-5441739C4D38}" type="pres">
      <dgm:prSet presAssocID="{FE02B747-DF68-4888-B97D-1BAD0D140713}" presName="horzOne" presStyleCnt="0"/>
      <dgm:spPr/>
    </dgm:pt>
    <dgm:pt modelId="{D7692FE7-53A3-492C-807F-ADB2CCF4FA12}" type="pres">
      <dgm:prSet presAssocID="{C7B0F287-B67A-44C5-9AFC-A591557CF2BC}" presName="vertTwo" presStyleCnt="0"/>
      <dgm:spPr/>
    </dgm:pt>
    <dgm:pt modelId="{931ACCEA-9499-41CF-9BCC-2D9C49E5AAAD}" type="pres">
      <dgm:prSet presAssocID="{C7B0F287-B67A-44C5-9AFC-A591557CF2BC}" presName="txTwo" presStyleLbl="node2" presStyleIdx="6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21A615-7EF8-4CD9-A0E3-F0E6605BF025}" type="pres">
      <dgm:prSet presAssocID="{C7B0F287-B67A-44C5-9AFC-A591557CF2BC}" presName="horzTwo" presStyleCnt="0"/>
      <dgm:spPr/>
    </dgm:pt>
    <dgm:pt modelId="{7F0A618E-E704-4F0D-BBD6-570D409598E9}" type="pres">
      <dgm:prSet presAssocID="{BDCE4D10-E450-4F79-8D18-64695AEF6D65}" presName="sibSpaceTwo" presStyleCnt="0"/>
      <dgm:spPr/>
    </dgm:pt>
    <dgm:pt modelId="{1E00DA68-6A13-4D83-AFC4-6C886DB78C5D}" type="pres">
      <dgm:prSet presAssocID="{CE1E7B9C-F91F-4952-BFC8-59B5D85914B3}" presName="vertTwo" presStyleCnt="0"/>
      <dgm:spPr/>
    </dgm:pt>
    <dgm:pt modelId="{C0C3D5B9-BFF1-428F-9062-28A2CBD8D646}" type="pres">
      <dgm:prSet presAssocID="{CE1E7B9C-F91F-4952-BFC8-59B5D85914B3}" presName="txTwo" presStyleLbl="node2" presStyleIdx="7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B5587D-7450-420E-8CAD-A0D280B306BF}" type="pres">
      <dgm:prSet presAssocID="{CE1E7B9C-F91F-4952-BFC8-59B5D85914B3}" presName="horzTwo" presStyleCnt="0"/>
      <dgm:spPr/>
    </dgm:pt>
    <dgm:pt modelId="{C85517BD-794D-4CA3-AA14-56A529602A88}" type="pres">
      <dgm:prSet presAssocID="{934D8F89-CD14-43FE-8FD5-CCF411734E6B}" presName="sibSpaceTwo" presStyleCnt="0"/>
      <dgm:spPr/>
    </dgm:pt>
    <dgm:pt modelId="{C7025E0C-7B72-4A0B-977A-512B159A7085}" type="pres">
      <dgm:prSet presAssocID="{8CEA0789-572A-48B7-9626-C12D76B8375D}" presName="vertTwo" presStyleCnt="0"/>
      <dgm:spPr/>
    </dgm:pt>
    <dgm:pt modelId="{0BB3A013-BFAD-4CDD-8AC1-CDCF621C7B13}" type="pres">
      <dgm:prSet presAssocID="{8CEA0789-572A-48B7-9626-C12D76B8375D}" presName="txTwo" presStyleLbl="node2" presStyleIdx="8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540393-4A23-4C38-B30F-DCEAB9E0E601}" type="pres">
      <dgm:prSet presAssocID="{8CEA0789-572A-48B7-9626-C12D76B8375D}" presName="horzTwo" presStyleCnt="0"/>
      <dgm:spPr/>
    </dgm:pt>
    <dgm:pt modelId="{48D7ED2A-D3AA-498C-96F0-67B9450D6F08}" type="pres">
      <dgm:prSet presAssocID="{43428A64-14DD-447C-86CF-0876370FA74E}" presName="sibSpaceOne" presStyleCnt="0"/>
      <dgm:spPr/>
    </dgm:pt>
    <dgm:pt modelId="{7DCF826B-F8E9-4FC6-9883-C2945EE8DE0E}" type="pres">
      <dgm:prSet presAssocID="{5BAB1F79-EEA3-42D5-93BB-D3D5A94F4285}" presName="vertOne" presStyleCnt="0"/>
      <dgm:spPr/>
    </dgm:pt>
    <dgm:pt modelId="{C18C9325-913A-479F-A3AA-ABEFF06A6C8E}" type="pres">
      <dgm:prSet presAssocID="{5BAB1F79-EEA3-42D5-93BB-D3D5A94F4285}" presName="txOne" presStyleLbl="node0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28A6B0-5428-4EF4-B4F0-6C56234F6AEA}" type="pres">
      <dgm:prSet presAssocID="{5BAB1F79-EEA3-42D5-93BB-D3D5A94F4285}" presName="parTransOne" presStyleCnt="0"/>
      <dgm:spPr/>
    </dgm:pt>
    <dgm:pt modelId="{12AD59AC-80D2-4F15-9C92-E732C4FF901C}" type="pres">
      <dgm:prSet presAssocID="{5BAB1F79-EEA3-42D5-93BB-D3D5A94F4285}" presName="horzOne" presStyleCnt="0"/>
      <dgm:spPr/>
    </dgm:pt>
    <dgm:pt modelId="{67613A38-7B4D-4512-9181-4066C8D6CD7C}" type="pres">
      <dgm:prSet presAssocID="{F9EF9C11-E3FF-4A4C-B784-49179520EB5A}" presName="vertTwo" presStyleCnt="0"/>
      <dgm:spPr/>
    </dgm:pt>
    <dgm:pt modelId="{E7B1F65D-E2B9-41FC-9C58-41CEC19D9042}" type="pres">
      <dgm:prSet presAssocID="{F9EF9C11-E3FF-4A4C-B784-49179520EB5A}" presName="txTwo" presStyleLbl="node2" presStyleIdx="9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007FB4-2EDB-40DE-B684-D9769DAF5C4E}" type="pres">
      <dgm:prSet presAssocID="{F9EF9C11-E3FF-4A4C-B784-49179520EB5A}" presName="horzTwo" presStyleCnt="0"/>
      <dgm:spPr/>
    </dgm:pt>
    <dgm:pt modelId="{EE430A3E-4ECE-47CD-A5BD-C5F08C4586F3}" type="pres">
      <dgm:prSet presAssocID="{7C6453CE-6195-4818-90F8-0E3072BAB534}" presName="sibSpaceTwo" presStyleCnt="0"/>
      <dgm:spPr/>
    </dgm:pt>
    <dgm:pt modelId="{A5683A87-8B7D-4018-A668-C25929E1E6E2}" type="pres">
      <dgm:prSet presAssocID="{8D1269F1-C98D-40F3-9614-39A49699F464}" presName="vertTwo" presStyleCnt="0"/>
      <dgm:spPr/>
    </dgm:pt>
    <dgm:pt modelId="{6025870F-4302-443C-BF98-96A6E93D5FE7}" type="pres">
      <dgm:prSet presAssocID="{8D1269F1-C98D-40F3-9614-39A49699F464}" presName="txTwo" presStyleLbl="node2" presStyleIdx="10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C6866D-688C-49EA-AF53-1CDFE997EEB0}" type="pres">
      <dgm:prSet presAssocID="{8D1269F1-C98D-40F3-9614-39A49699F464}" presName="horzTwo" presStyleCnt="0"/>
      <dgm:spPr/>
    </dgm:pt>
    <dgm:pt modelId="{53DB6ECD-3B2F-47C8-B7F5-8330BAFE5C66}" type="pres">
      <dgm:prSet presAssocID="{4704C37D-52F8-4DD6-8686-8C31724CB010}" presName="sibSpaceOne" presStyleCnt="0"/>
      <dgm:spPr/>
    </dgm:pt>
    <dgm:pt modelId="{3948F056-6E25-4CDA-93B2-1BD8B1C5ED7C}" type="pres">
      <dgm:prSet presAssocID="{291E0469-A366-455B-995A-7155B50DAAB6}" presName="vertOne" presStyleCnt="0"/>
      <dgm:spPr/>
    </dgm:pt>
    <dgm:pt modelId="{F6753647-8930-4F8F-AD46-A041DA644300}" type="pres">
      <dgm:prSet presAssocID="{291E0469-A366-455B-995A-7155B50DAAB6}" presName="txOne" presStyleLbl="node0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C16AE6-2E50-4F0A-8CA0-ED3B0E670A0C}" type="pres">
      <dgm:prSet presAssocID="{291E0469-A366-455B-995A-7155B50DAAB6}" presName="parTransOne" presStyleCnt="0"/>
      <dgm:spPr/>
    </dgm:pt>
    <dgm:pt modelId="{00059306-C093-4A31-834C-B05D7BD37228}" type="pres">
      <dgm:prSet presAssocID="{291E0469-A366-455B-995A-7155B50DAAB6}" presName="horzOne" presStyleCnt="0"/>
      <dgm:spPr/>
    </dgm:pt>
    <dgm:pt modelId="{5F350057-3092-4657-9AC5-ACDB6A684790}" type="pres">
      <dgm:prSet presAssocID="{A39218DB-F693-4FF9-8C04-FAA2C5E1D8D5}" presName="vertTwo" presStyleCnt="0"/>
      <dgm:spPr/>
    </dgm:pt>
    <dgm:pt modelId="{1F609079-0053-4F85-84D4-111C170DDF17}" type="pres">
      <dgm:prSet presAssocID="{A39218DB-F693-4FF9-8C04-FAA2C5E1D8D5}" presName="txTwo" presStyleLbl="node2" presStyleIdx="11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8FE57A-5CBF-48C5-9542-73D4A214CFF7}" type="pres">
      <dgm:prSet presAssocID="{A39218DB-F693-4FF9-8C04-FAA2C5E1D8D5}" presName="horzTwo" presStyleCnt="0"/>
      <dgm:spPr/>
    </dgm:pt>
  </dgm:ptLst>
  <dgm:cxnLst>
    <dgm:cxn modelId="{93220563-AD7E-4DD5-9284-C09099E8713A}" type="presOf" srcId="{1EA05613-15C4-431A-A612-34A7414F7904}" destId="{2007CF73-3DBF-4603-B522-DC4F9891776C}" srcOrd="0" destOrd="0" presId="urn:microsoft.com/office/officeart/2005/8/layout/architecture+Icon"/>
    <dgm:cxn modelId="{F456D7A9-29EC-45A9-8AE3-560AF4DC8CF5}" type="presOf" srcId="{8D1269F1-C98D-40F3-9614-39A49699F464}" destId="{6025870F-4302-443C-BF98-96A6E93D5FE7}" srcOrd="0" destOrd="0" presId="urn:microsoft.com/office/officeart/2005/8/layout/architecture+Icon"/>
    <dgm:cxn modelId="{CA7A191C-682F-4D88-9C24-C7CF05246974}" type="presOf" srcId="{AC4CD0BB-625B-40C1-9DE5-C45C27F99F06}" destId="{6E71DB5B-6D4C-47C1-8A2A-F73C2D4041F9}" srcOrd="0" destOrd="0" presId="urn:microsoft.com/office/officeart/2005/8/layout/architecture+Icon"/>
    <dgm:cxn modelId="{9C01F44A-73A8-48EF-AD1C-7FF5882E8069}" type="presOf" srcId="{CE1E7B9C-F91F-4952-BFC8-59B5D85914B3}" destId="{C0C3D5B9-BFF1-428F-9062-28A2CBD8D646}" srcOrd="0" destOrd="0" presId="urn:microsoft.com/office/officeart/2005/8/layout/architecture+Icon"/>
    <dgm:cxn modelId="{73C800EF-9587-4650-B743-33AA85336D02}" type="presOf" srcId="{E6BE126B-CB41-4D56-89B9-AD63F209708E}" destId="{A68096A0-9480-420C-8C27-EF3861B474F1}" srcOrd="0" destOrd="0" presId="urn:microsoft.com/office/officeart/2005/8/layout/architecture+Icon"/>
    <dgm:cxn modelId="{1158BB33-F90C-49C8-A057-2029CDB733E5}" srcId="{AC4CD0BB-625B-40C1-9DE5-C45C27F99F06}" destId="{63E7A9E9-1BFF-4B4C-B7DB-21BD336BF8D4}" srcOrd="0" destOrd="0" parTransId="{BBBBAA68-B22D-4A9B-ACDF-162054A06F0D}" sibTransId="{A93D2287-AB59-4864-B944-D183E0B67420}"/>
    <dgm:cxn modelId="{FDB2E570-C058-494F-8E98-DF46078482B6}" type="presOf" srcId="{A39218DB-F693-4FF9-8C04-FAA2C5E1D8D5}" destId="{1F609079-0053-4F85-84D4-111C170DDF17}" srcOrd="0" destOrd="0" presId="urn:microsoft.com/office/officeart/2005/8/layout/architecture+Icon"/>
    <dgm:cxn modelId="{96A2F5A2-AD37-4ABE-951C-3BFDE759AE4D}" type="presOf" srcId="{5BAB1F79-EEA3-42D5-93BB-D3D5A94F4285}" destId="{C18C9325-913A-479F-A3AA-ABEFF06A6C8E}" srcOrd="0" destOrd="0" presId="urn:microsoft.com/office/officeart/2005/8/layout/architecture+Icon"/>
    <dgm:cxn modelId="{7C8CACC7-1A64-49E6-944C-D189A9FCCE78}" srcId="{63E7A9E9-1BFF-4B4C-B7DB-21BD336BF8D4}" destId="{1EA05613-15C4-431A-A612-34A7414F7904}" srcOrd="1" destOrd="0" parTransId="{3CAD15E8-33F1-4D41-8D8C-EC8770EFA000}" sibTransId="{A7826DF4-9FE1-4FEB-82F8-69A5BA1AF85C}"/>
    <dgm:cxn modelId="{F6976F8C-1EAB-4D14-AB2A-D396CB60BCF0}" srcId="{FE02B747-DF68-4888-B97D-1BAD0D140713}" destId="{C7B0F287-B67A-44C5-9AFC-A591557CF2BC}" srcOrd="0" destOrd="0" parTransId="{895EA8B1-ADCB-4F9E-9071-5423F935E1CB}" sibTransId="{BDCE4D10-E450-4F79-8D18-64695AEF6D65}"/>
    <dgm:cxn modelId="{CCC4BD4F-D58C-4FC8-8848-F62B485E6084}" type="presOf" srcId="{F9EF9C11-E3FF-4A4C-B784-49179520EB5A}" destId="{E7B1F65D-E2B9-41FC-9C58-41CEC19D9042}" srcOrd="0" destOrd="0" presId="urn:microsoft.com/office/officeart/2005/8/layout/architecture+Icon"/>
    <dgm:cxn modelId="{0FE12995-6CFD-4761-AFEA-F998FD7CACE5}" type="presOf" srcId="{D0C7DDC9-0387-4D76-B2E5-408E233BCB62}" destId="{87EE60CE-E990-417B-9545-21E369509281}" srcOrd="0" destOrd="0" presId="urn:microsoft.com/office/officeart/2005/8/layout/architecture+Icon"/>
    <dgm:cxn modelId="{4FB6E86F-791C-4754-AE84-3A1EB2CC9CE1}" srcId="{FE02B747-DF68-4888-B97D-1BAD0D140713}" destId="{CE1E7B9C-F91F-4952-BFC8-59B5D85914B3}" srcOrd="1" destOrd="0" parTransId="{880F001B-C216-4724-94E1-4240438DAB1E}" sibTransId="{934D8F89-CD14-43FE-8FD5-CCF411734E6B}"/>
    <dgm:cxn modelId="{0C8DC458-CE3F-4D91-861D-502B70D08342}" srcId="{AC4CD0BB-625B-40C1-9DE5-C45C27F99F06}" destId="{291E0469-A366-455B-995A-7155B50DAAB6}" srcOrd="4" destOrd="0" parTransId="{9255DBF0-2A54-4252-9D45-E94EF2749A00}" sibTransId="{2A1DE309-04CE-4C1B-AA65-C932F5DC4299}"/>
    <dgm:cxn modelId="{51BB25EF-F487-438D-947E-B77133E49640}" srcId="{63E7A9E9-1BFF-4B4C-B7DB-21BD336BF8D4}" destId="{1332F9CC-4D72-4005-BA16-1F6532A6399F}" srcOrd="0" destOrd="0" parTransId="{C3CEB4A9-7B54-43E5-9EF6-EE4601582284}" sibTransId="{AE4E7739-3320-4CB5-90A6-AEF6F810AE62}"/>
    <dgm:cxn modelId="{C2AF9BE9-15E2-4B3E-A19E-F3BBCF46E7C0}" type="presOf" srcId="{63E7A9E9-1BFF-4B4C-B7DB-21BD336BF8D4}" destId="{C92BFFDA-0FCE-4764-8213-7C90951375D1}" srcOrd="0" destOrd="0" presId="urn:microsoft.com/office/officeart/2005/8/layout/architecture+Icon"/>
    <dgm:cxn modelId="{7CFEC85A-6024-4A51-AAD5-B846E90D2D59}" type="presOf" srcId="{FE02B747-DF68-4888-B97D-1BAD0D140713}" destId="{8BA08A3E-8B24-4069-8427-CB058A0D9C0F}" srcOrd="0" destOrd="0" presId="urn:microsoft.com/office/officeart/2005/8/layout/architecture+Icon"/>
    <dgm:cxn modelId="{B3356399-FD72-4FDF-AE84-FD70AD146828}" srcId="{5BAB1F79-EEA3-42D5-93BB-D3D5A94F4285}" destId="{8D1269F1-C98D-40F3-9614-39A49699F464}" srcOrd="1" destOrd="0" parTransId="{C34A79EA-76C2-4664-B14A-570282121FAB}" sibTransId="{085B9F8C-6C3B-4DED-A9BE-CB8C3453975E}"/>
    <dgm:cxn modelId="{614808AC-F71B-4F89-B7BE-5F2461B1282D}" srcId="{5BAB1F79-EEA3-42D5-93BB-D3D5A94F4285}" destId="{F9EF9C11-E3FF-4A4C-B784-49179520EB5A}" srcOrd="0" destOrd="0" parTransId="{BD94FF85-47D8-435E-83D1-02C02F779BBE}" sibTransId="{7C6453CE-6195-4818-90F8-0E3072BAB534}"/>
    <dgm:cxn modelId="{9751AA2A-6BDA-440A-BE9C-CEF7976F5150}" srcId="{FE02B747-DF68-4888-B97D-1BAD0D140713}" destId="{8CEA0789-572A-48B7-9626-C12D76B8375D}" srcOrd="2" destOrd="0" parTransId="{45A4B84E-B215-4E1C-AEF4-A5B0AC2D03DD}" sibTransId="{A481E7BB-7AA5-40E3-BA49-A2AD56F936F2}"/>
    <dgm:cxn modelId="{2E154C49-A576-4CA5-A21A-301412B5121B}" type="presOf" srcId="{6D719142-C995-4D6F-BB69-13A97CCB2802}" destId="{C7727289-899A-4D18-9D8B-B264C19F2C85}" srcOrd="0" destOrd="0" presId="urn:microsoft.com/office/officeart/2005/8/layout/architecture+Icon"/>
    <dgm:cxn modelId="{A50BB89B-16D7-49A0-BCAE-291CB7F9707B}" type="presOf" srcId="{09D2486B-9AF0-4619-982F-2576CA655578}" destId="{3B74CE86-A3D5-443C-A80E-9DAFC270FE2E}" srcOrd="0" destOrd="0" presId="urn:microsoft.com/office/officeart/2005/8/layout/architecture+Icon"/>
    <dgm:cxn modelId="{A9A983C2-C469-4C3B-9B5D-9BD36918B638}" type="presOf" srcId="{1332F9CC-4D72-4005-BA16-1F6532A6399F}" destId="{2965DD2F-1562-4DF6-B798-313B7C3B52A0}" srcOrd="0" destOrd="0" presId="urn:microsoft.com/office/officeart/2005/8/layout/architecture+Icon"/>
    <dgm:cxn modelId="{38FF6357-DFF1-4D96-B073-7FAC12314B4B}" srcId="{6D719142-C995-4D6F-BB69-13A97CCB2802}" destId="{09D2486B-9AF0-4619-982F-2576CA655578}" srcOrd="0" destOrd="0" parTransId="{6EFF9C4C-B18B-444D-9298-491CCDB1D609}" sibTransId="{D0573F15-7A1F-407D-A093-44BC78737518}"/>
    <dgm:cxn modelId="{C7350025-37B4-4E5B-AC43-BB667B89B627}" type="presOf" srcId="{AC68DA5E-F348-469E-8457-9301BBCC2149}" destId="{24CFAFE7-0F0D-4920-BF34-4CC90B64AC8A}" srcOrd="0" destOrd="0" presId="urn:microsoft.com/office/officeart/2005/8/layout/architecture+Icon"/>
    <dgm:cxn modelId="{C013891F-617F-4D4D-BE13-B18400375150}" srcId="{AC4CD0BB-625B-40C1-9DE5-C45C27F99F06}" destId="{5BAB1F79-EEA3-42D5-93BB-D3D5A94F4285}" srcOrd="3" destOrd="0" parTransId="{20F44FB0-CCEC-4A2D-9359-9202779E71DA}" sibTransId="{4704C37D-52F8-4DD6-8686-8C31724CB010}"/>
    <dgm:cxn modelId="{1BCB8A52-B69A-4CFA-9B02-65175AC22EA3}" srcId="{AC4CD0BB-625B-40C1-9DE5-C45C27F99F06}" destId="{6D719142-C995-4D6F-BB69-13A97CCB2802}" srcOrd="1" destOrd="0" parTransId="{86995D0F-C2C0-4AA7-9C2D-1664B4B3B58F}" sibTransId="{ECCD34DD-2BFA-4EC2-9C09-6BF0FBD07E72}"/>
    <dgm:cxn modelId="{4D319964-9F41-465F-A645-D02E542CB411}" type="presOf" srcId="{8CEA0789-572A-48B7-9626-C12D76B8375D}" destId="{0BB3A013-BFAD-4CDD-8AC1-CDCF621C7B13}" srcOrd="0" destOrd="0" presId="urn:microsoft.com/office/officeart/2005/8/layout/architecture+Icon"/>
    <dgm:cxn modelId="{56D30A43-6268-4A42-9AA1-88336D3E5EF2}" srcId="{63E7A9E9-1BFF-4B4C-B7DB-21BD336BF8D4}" destId="{D0C7DDC9-0387-4D76-B2E5-408E233BCB62}" srcOrd="2" destOrd="0" parTransId="{6AFCAC57-7BC4-48EA-A9C4-C5D619D74FC2}" sibTransId="{A13D46E3-CEEA-4A4B-8800-338C3072CB56}"/>
    <dgm:cxn modelId="{A534DA08-B64A-4146-B4C3-D40D38EB16C9}" srcId="{6D719142-C995-4D6F-BB69-13A97CCB2802}" destId="{AC68DA5E-F348-469E-8457-9301BBCC2149}" srcOrd="2" destOrd="0" parTransId="{C578B623-3CED-4D48-A46E-DD6D22782B74}" sibTransId="{31206435-1C59-4F64-A9AB-EB481524AC79}"/>
    <dgm:cxn modelId="{2EF54F67-F034-465A-8F5F-545CD679CC57}" srcId="{291E0469-A366-455B-995A-7155B50DAAB6}" destId="{A39218DB-F693-4FF9-8C04-FAA2C5E1D8D5}" srcOrd="0" destOrd="0" parTransId="{831A5CAD-003D-4690-A7EC-9A8A8FCDD30D}" sibTransId="{E7AEF6E7-893E-4E6E-A164-42D658B04B40}"/>
    <dgm:cxn modelId="{455A427A-D45A-404F-A45C-5A641A705C10}" srcId="{6D719142-C995-4D6F-BB69-13A97CCB2802}" destId="{E6BE126B-CB41-4D56-89B9-AD63F209708E}" srcOrd="1" destOrd="0" parTransId="{92B0906F-9D03-4AAF-9121-0FBC48AC64CF}" sibTransId="{B6BD7C3E-3155-4D25-B429-7BC08B0082A3}"/>
    <dgm:cxn modelId="{3E4BD970-54EA-4229-B6E9-CB5171BC9186}" srcId="{AC4CD0BB-625B-40C1-9DE5-C45C27F99F06}" destId="{FE02B747-DF68-4888-B97D-1BAD0D140713}" srcOrd="2" destOrd="0" parTransId="{D8730BB5-E78C-40B4-9F73-ED43B325975E}" sibTransId="{43428A64-14DD-447C-86CF-0876370FA74E}"/>
    <dgm:cxn modelId="{8648DE1B-ECAA-4ECE-9CA4-BC44E5339122}" type="presOf" srcId="{C7B0F287-B67A-44C5-9AFC-A591557CF2BC}" destId="{931ACCEA-9499-41CF-9BCC-2D9C49E5AAAD}" srcOrd="0" destOrd="0" presId="urn:microsoft.com/office/officeart/2005/8/layout/architecture+Icon"/>
    <dgm:cxn modelId="{3276C0C6-2B5A-437B-88CC-98F2A74427E9}" type="presOf" srcId="{291E0469-A366-455B-995A-7155B50DAAB6}" destId="{F6753647-8930-4F8F-AD46-A041DA644300}" srcOrd="0" destOrd="0" presId="urn:microsoft.com/office/officeart/2005/8/layout/architecture+Icon"/>
    <dgm:cxn modelId="{FD5EAA9E-065D-4B5A-AD73-409109992293}" type="presParOf" srcId="{6E71DB5B-6D4C-47C1-8A2A-F73C2D4041F9}" destId="{65ECB1EE-02AD-4BC8-B016-BCE6D3953773}" srcOrd="0" destOrd="0" presId="urn:microsoft.com/office/officeart/2005/8/layout/architecture+Icon"/>
    <dgm:cxn modelId="{9E923EA7-B5B1-43A5-86B9-62C04A95D5FA}" type="presParOf" srcId="{65ECB1EE-02AD-4BC8-B016-BCE6D3953773}" destId="{C92BFFDA-0FCE-4764-8213-7C90951375D1}" srcOrd="0" destOrd="0" presId="urn:microsoft.com/office/officeart/2005/8/layout/architecture+Icon"/>
    <dgm:cxn modelId="{B6AB7510-50FC-48CA-BB9C-42047B1D2580}" type="presParOf" srcId="{65ECB1EE-02AD-4BC8-B016-BCE6D3953773}" destId="{85E732E9-B7FE-4E03-8212-6F847FCAD26B}" srcOrd="1" destOrd="0" presId="urn:microsoft.com/office/officeart/2005/8/layout/architecture+Icon"/>
    <dgm:cxn modelId="{D8E60871-0A62-4640-9FD8-21CB175AAAC2}" type="presParOf" srcId="{65ECB1EE-02AD-4BC8-B016-BCE6D3953773}" destId="{298C86D1-09B2-40B9-BFFE-8738A9B6F61D}" srcOrd="2" destOrd="0" presId="urn:microsoft.com/office/officeart/2005/8/layout/architecture+Icon"/>
    <dgm:cxn modelId="{6DAF28B1-CB3B-45E6-B9F2-174004084679}" type="presParOf" srcId="{298C86D1-09B2-40B9-BFFE-8738A9B6F61D}" destId="{21893C4B-AAF3-4FFC-8D06-DFE817F4B196}" srcOrd="0" destOrd="0" presId="urn:microsoft.com/office/officeart/2005/8/layout/architecture+Icon"/>
    <dgm:cxn modelId="{81EEA84A-7FF7-4A77-9E57-AB387E46369F}" type="presParOf" srcId="{21893C4B-AAF3-4FFC-8D06-DFE817F4B196}" destId="{2965DD2F-1562-4DF6-B798-313B7C3B52A0}" srcOrd="0" destOrd="0" presId="urn:microsoft.com/office/officeart/2005/8/layout/architecture+Icon"/>
    <dgm:cxn modelId="{D8DA9629-A887-4968-A8D3-433A6FD6EBD8}" type="presParOf" srcId="{21893C4B-AAF3-4FFC-8D06-DFE817F4B196}" destId="{02BE0988-05B8-4931-8C44-0766436455CC}" srcOrd="1" destOrd="0" presId="urn:microsoft.com/office/officeart/2005/8/layout/architecture+Icon"/>
    <dgm:cxn modelId="{D5E01162-C7B3-46EA-8640-361667B1D9B5}" type="presParOf" srcId="{298C86D1-09B2-40B9-BFFE-8738A9B6F61D}" destId="{5465CD75-ECBA-4D5C-ACE8-5E395C197F9E}" srcOrd="1" destOrd="0" presId="urn:microsoft.com/office/officeart/2005/8/layout/architecture+Icon"/>
    <dgm:cxn modelId="{332AC97B-F357-41C6-84F1-865AA8FF52C6}" type="presParOf" srcId="{298C86D1-09B2-40B9-BFFE-8738A9B6F61D}" destId="{B09B631A-CAFC-4431-B3A7-2D72F19618F4}" srcOrd="2" destOrd="0" presId="urn:microsoft.com/office/officeart/2005/8/layout/architecture+Icon"/>
    <dgm:cxn modelId="{60C44F3C-BB90-438A-8BED-E2A9B652550F}" type="presParOf" srcId="{B09B631A-CAFC-4431-B3A7-2D72F19618F4}" destId="{2007CF73-3DBF-4603-B522-DC4F9891776C}" srcOrd="0" destOrd="0" presId="urn:microsoft.com/office/officeart/2005/8/layout/architecture+Icon"/>
    <dgm:cxn modelId="{56AF324F-FB98-49C5-9AE8-2C11B6116577}" type="presParOf" srcId="{B09B631A-CAFC-4431-B3A7-2D72F19618F4}" destId="{400DA727-11F9-4A6F-AD2B-653CD5F8EF41}" srcOrd="1" destOrd="0" presId="urn:microsoft.com/office/officeart/2005/8/layout/architecture+Icon"/>
    <dgm:cxn modelId="{56CA7F18-82F3-408C-9966-B22E68A3E483}" type="presParOf" srcId="{298C86D1-09B2-40B9-BFFE-8738A9B6F61D}" destId="{BCCAC71B-544B-421B-9B2C-DF99F1335C68}" srcOrd="3" destOrd="0" presId="urn:microsoft.com/office/officeart/2005/8/layout/architecture+Icon"/>
    <dgm:cxn modelId="{E7E24395-637D-4070-86C7-9449B5266620}" type="presParOf" srcId="{298C86D1-09B2-40B9-BFFE-8738A9B6F61D}" destId="{FB2E9901-8D09-423A-BCFD-C76219500352}" srcOrd="4" destOrd="0" presId="urn:microsoft.com/office/officeart/2005/8/layout/architecture+Icon"/>
    <dgm:cxn modelId="{4A09DA1A-3D8B-45C5-A42E-6691774FCF20}" type="presParOf" srcId="{FB2E9901-8D09-423A-BCFD-C76219500352}" destId="{87EE60CE-E990-417B-9545-21E369509281}" srcOrd="0" destOrd="0" presId="urn:microsoft.com/office/officeart/2005/8/layout/architecture+Icon"/>
    <dgm:cxn modelId="{5EDE888C-1B1D-4AB1-80EA-83D07F74644E}" type="presParOf" srcId="{FB2E9901-8D09-423A-BCFD-C76219500352}" destId="{DDF98D2A-4AFA-4298-873C-6737EA57CEEC}" srcOrd="1" destOrd="0" presId="urn:microsoft.com/office/officeart/2005/8/layout/architecture+Icon"/>
    <dgm:cxn modelId="{BAE0A7B3-0231-4114-B6B1-947DE48355DD}" type="presParOf" srcId="{6E71DB5B-6D4C-47C1-8A2A-F73C2D4041F9}" destId="{5100905A-A878-4E7C-A041-F721AAADA164}" srcOrd="1" destOrd="0" presId="urn:microsoft.com/office/officeart/2005/8/layout/architecture+Icon"/>
    <dgm:cxn modelId="{BF1374D8-DBE0-4526-831B-0DD0D68A22D0}" type="presParOf" srcId="{6E71DB5B-6D4C-47C1-8A2A-F73C2D4041F9}" destId="{53593A31-9D66-43AE-BE95-689A7B8454C4}" srcOrd="2" destOrd="0" presId="urn:microsoft.com/office/officeart/2005/8/layout/architecture+Icon"/>
    <dgm:cxn modelId="{2D264041-270C-4CD1-8FE5-753870F52CC3}" type="presParOf" srcId="{53593A31-9D66-43AE-BE95-689A7B8454C4}" destId="{C7727289-899A-4D18-9D8B-B264C19F2C85}" srcOrd="0" destOrd="0" presId="urn:microsoft.com/office/officeart/2005/8/layout/architecture+Icon"/>
    <dgm:cxn modelId="{9C87D9CF-2C4E-4C62-AE84-7218010D1508}" type="presParOf" srcId="{53593A31-9D66-43AE-BE95-689A7B8454C4}" destId="{9A2B237C-B60E-4658-8E14-A232F8748AF2}" srcOrd="1" destOrd="0" presId="urn:microsoft.com/office/officeart/2005/8/layout/architecture+Icon"/>
    <dgm:cxn modelId="{1DB2F0A2-30A7-436C-ACB7-F8B6758AF94B}" type="presParOf" srcId="{53593A31-9D66-43AE-BE95-689A7B8454C4}" destId="{A0075570-D79D-4340-AE48-0A561C463F5C}" srcOrd="2" destOrd="0" presId="urn:microsoft.com/office/officeart/2005/8/layout/architecture+Icon"/>
    <dgm:cxn modelId="{86D6B981-7375-4E47-9248-CA6AEF7703D1}" type="presParOf" srcId="{A0075570-D79D-4340-AE48-0A561C463F5C}" destId="{7172C378-62D6-45E6-AAB5-1F9106DC1229}" srcOrd="0" destOrd="0" presId="urn:microsoft.com/office/officeart/2005/8/layout/architecture+Icon"/>
    <dgm:cxn modelId="{92901338-E051-47A9-A8C1-F45037210056}" type="presParOf" srcId="{7172C378-62D6-45E6-AAB5-1F9106DC1229}" destId="{3B74CE86-A3D5-443C-A80E-9DAFC270FE2E}" srcOrd="0" destOrd="0" presId="urn:microsoft.com/office/officeart/2005/8/layout/architecture+Icon"/>
    <dgm:cxn modelId="{3E3AE51D-8588-4CB6-988E-92BFE6EFD642}" type="presParOf" srcId="{7172C378-62D6-45E6-AAB5-1F9106DC1229}" destId="{32A5FC66-D31D-4C9B-A7B0-C08CCC02881C}" srcOrd="1" destOrd="0" presId="urn:microsoft.com/office/officeart/2005/8/layout/architecture+Icon"/>
    <dgm:cxn modelId="{D701EB33-B41E-42BE-A1B6-E62A1E78FB87}" type="presParOf" srcId="{A0075570-D79D-4340-AE48-0A561C463F5C}" destId="{7146CC83-F49D-4BA4-BA28-D235B674BF82}" srcOrd="1" destOrd="0" presId="urn:microsoft.com/office/officeart/2005/8/layout/architecture+Icon"/>
    <dgm:cxn modelId="{0819AF75-2803-4CA3-A6AE-590EBB938466}" type="presParOf" srcId="{A0075570-D79D-4340-AE48-0A561C463F5C}" destId="{2515F83F-61ED-4D4D-B212-5D861127583F}" srcOrd="2" destOrd="0" presId="urn:microsoft.com/office/officeart/2005/8/layout/architecture+Icon"/>
    <dgm:cxn modelId="{715A307D-5555-43B4-A3F9-89DA67C02832}" type="presParOf" srcId="{2515F83F-61ED-4D4D-B212-5D861127583F}" destId="{A68096A0-9480-420C-8C27-EF3861B474F1}" srcOrd="0" destOrd="0" presId="urn:microsoft.com/office/officeart/2005/8/layout/architecture+Icon"/>
    <dgm:cxn modelId="{0E3ECD87-D2FD-4004-8D22-A85A46C6CA5C}" type="presParOf" srcId="{2515F83F-61ED-4D4D-B212-5D861127583F}" destId="{4245D727-8B4F-4476-90E9-745626FBD0C4}" srcOrd="1" destOrd="0" presId="urn:microsoft.com/office/officeart/2005/8/layout/architecture+Icon"/>
    <dgm:cxn modelId="{A3F912D0-377A-416D-A5AB-63F25C977F1C}" type="presParOf" srcId="{A0075570-D79D-4340-AE48-0A561C463F5C}" destId="{21CF5F90-1679-4A7A-B1B6-C6E6195B9210}" srcOrd="3" destOrd="0" presId="urn:microsoft.com/office/officeart/2005/8/layout/architecture+Icon"/>
    <dgm:cxn modelId="{C5DE4530-E815-4E16-A169-7CF12B8130F8}" type="presParOf" srcId="{A0075570-D79D-4340-AE48-0A561C463F5C}" destId="{B52F8DF7-EF4E-42BC-AE66-7A6D40C63F5E}" srcOrd="4" destOrd="0" presId="urn:microsoft.com/office/officeart/2005/8/layout/architecture+Icon"/>
    <dgm:cxn modelId="{F1F34A27-2CF2-46FB-AA50-88023B355CCD}" type="presParOf" srcId="{B52F8DF7-EF4E-42BC-AE66-7A6D40C63F5E}" destId="{24CFAFE7-0F0D-4920-BF34-4CC90B64AC8A}" srcOrd="0" destOrd="0" presId="urn:microsoft.com/office/officeart/2005/8/layout/architecture+Icon"/>
    <dgm:cxn modelId="{E692BE0D-1007-4F65-A449-8C9ED195BBD2}" type="presParOf" srcId="{B52F8DF7-EF4E-42BC-AE66-7A6D40C63F5E}" destId="{3B6992B4-E643-4C42-AB5F-FFAABA99C34D}" srcOrd="1" destOrd="0" presId="urn:microsoft.com/office/officeart/2005/8/layout/architecture+Icon"/>
    <dgm:cxn modelId="{4273E323-6438-4907-AA57-A289B701FAA0}" type="presParOf" srcId="{6E71DB5B-6D4C-47C1-8A2A-F73C2D4041F9}" destId="{F2853D99-B7FC-4E29-B9C7-ADCA4850CEB5}" srcOrd="3" destOrd="0" presId="urn:microsoft.com/office/officeart/2005/8/layout/architecture+Icon"/>
    <dgm:cxn modelId="{8085B9F2-CB18-427A-8B9B-0F7CE372A320}" type="presParOf" srcId="{6E71DB5B-6D4C-47C1-8A2A-F73C2D4041F9}" destId="{7A571736-D62F-465C-82C5-85665EA1D7DD}" srcOrd="4" destOrd="0" presId="urn:microsoft.com/office/officeart/2005/8/layout/architecture+Icon"/>
    <dgm:cxn modelId="{A3E6CA3D-93D5-4BB7-A3F1-1B860F0FDCF1}" type="presParOf" srcId="{7A571736-D62F-465C-82C5-85665EA1D7DD}" destId="{8BA08A3E-8B24-4069-8427-CB058A0D9C0F}" srcOrd="0" destOrd="0" presId="urn:microsoft.com/office/officeart/2005/8/layout/architecture+Icon"/>
    <dgm:cxn modelId="{74033C9F-66B1-4BE1-B2D2-C17026682540}" type="presParOf" srcId="{7A571736-D62F-465C-82C5-85665EA1D7DD}" destId="{594EBE17-79FF-4B3E-AF95-53D89BD0750E}" srcOrd="1" destOrd="0" presId="urn:microsoft.com/office/officeart/2005/8/layout/architecture+Icon"/>
    <dgm:cxn modelId="{9B55D2A8-4881-4F40-8F40-95CFF873F273}" type="presParOf" srcId="{7A571736-D62F-465C-82C5-85665EA1D7DD}" destId="{59763D5F-7B79-41C8-9E89-5441739C4D38}" srcOrd="2" destOrd="0" presId="urn:microsoft.com/office/officeart/2005/8/layout/architecture+Icon"/>
    <dgm:cxn modelId="{329BBC16-F42A-4183-8696-8138F9835390}" type="presParOf" srcId="{59763D5F-7B79-41C8-9E89-5441739C4D38}" destId="{D7692FE7-53A3-492C-807F-ADB2CCF4FA12}" srcOrd="0" destOrd="0" presId="urn:microsoft.com/office/officeart/2005/8/layout/architecture+Icon"/>
    <dgm:cxn modelId="{750B15BB-53E8-4279-BE1F-7C9917671CEA}" type="presParOf" srcId="{D7692FE7-53A3-492C-807F-ADB2CCF4FA12}" destId="{931ACCEA-9499-41CF-9BCC-2D9C49E5AAAD}" srcOrd="0" destOrd="0" presId="urn:microsoft.com/office/officeart/2005/8/layout/architecture+Icon"/>
    <dgm:cxn modelId="{6D90F046-CBCF-4CB2-987C-BB7E04A8FA0B}" type="presParOf" srcId="{D7692FE7-53A3-492C-807F-ADB2CCF4FA12}" destId="{EC21A615-7EF8-4CD9-A0E3-F0E6605BF025}" srcOrd="1" destOrd="0" presId="urn:microsoft.com/office/officeart/2005/8/layout/architecture+Icon"/>
    <dgm:cxn modelId="{7CD492FE-E1D1-4D1A-A120-63DCA6256675}" type="presParOf" srcId="{59763D5F-7B79-41C8-9E89-5441739C4D38}" destId="{7F0A618E-E704-4F0D-BBD6-570D409598E9}" srcOrd="1" destOrd="0" presId="urn:microsoft.com/office/officeart/2005/8/layout/architecture+Icon"/>
    <dgm:cxn modelId="{FBE35AE7-1C39-4B30-8255-43CECA1516D8}" type="presParOf" srcId="{59763D5F-7B79-41C8-9E89-5441739C4D38}" destId="{1E00DA68-6A13-4D83-AFC4-6C886DB78C5D}" srcOrd="2" destOrd="0" presId="urn:microsoft.com/office/officeart/2005/8/layout/architecture+Icon"/>
    <dgm:cxn modelId="{270044B4-C574-4B1F-80FA-1C16D4ED6D27}" type="presParOf" srcId="{1E00DA68-6A13-4D83-AFC4-6C886DB78C5D}" destId="{C0C3D5B9-BFF1-428F-9062-28A2CBD8D646}" srcOrd="0" destOrd="0" presId="urn:microsoft.com/office/officeart/2005/8/layout/architecture+Icon"/>
    <dgm:cxn modelId="{86D788A3-0C61-4650-9A66-57618FED86F3}" type="presParOf" srcId="{1E00DA68-6A13-4D83-AFC4-6C886DB78C5D}" destId="{02B5587D-7450-420E-8CAD-A0D280B306BF}" srcOrd="1" destOrd="0" presId="urn:microsoft.com/office/officeart/2005/8/layout/architecture+Icon"/>
    <dgm:cxn modelId="{A2937C3E-AFAB-4E0E-AA68-DDB9D69CC9DE}" type="presParOf" srcId="{59763D5F-7B79-41C8-9E89-5441739C4D38}" destId="{C85517BD-794D-4CA3-AA14-56A529602A88}" srcOrd="3" destOrd="0" presId="urn:microsoft.com/office/officeart/2005/8/layout/architecture+Icon"/>
    <dgm:cxn modelId="{A55FA9BC-9F64-43FF-82B6-EC2D447583D1}" type="presParOf" srcId="{59763D5F-7B79-41C8-9E89-5441739C4D38}" destId="{C7025E0C-7B72-4A0B-977A-512B159A7085}" srcOrd="4" destOrd="0" presId="urn:microsoft.com/office/officeart/2005/8/layout/architecture+Icon"/>
    <dgm:cxn modelId="{FDDD8B73-1B11-4329-87F9-F164016C04A8}" type="presParOf" srcId="{C7025E0C-7B72-4A0B-977A-512B159A7085}" destId="{0BB3A013-BFAD-4CDD-8AC1-CDCF621C7B13}" srcOrd="0" destOrd="0" presId="urn:microsoft.com/office/officeart/2005/8/layout/architecture+Icon"/>
    <dgm:cxn modelId="{8DB4B5EE-6E6A-45D8-AD06-56CF7ACF7C53}" type="presParOf" srcId="{C7025E0C-7B72-4A0B-977A-512B159A7085}" destId="{9D540393-4A23-4C38-B30F-DCEAB9E0E601}" srcOrd="1" destOrd="0" presId="urn:microsoft.com/office/officeart/2005/8/layout/architecture+Icon"/>
    <dgm:cxn modelId="{EB4E7370-FA82-4F72-BACA-3AAAFC10B09F}" type="presParOf" srcId="{6E71DB5B-6D4C-47C1-8A2A-F73C2D4041F9}" destId="{48D7ED2A-D3AA-498C-96F0-67B9450D6F08}" srcOrd="5" destOrd="0" presId="urn:microsoft.com/office/officeart/2005/8/layout/architecture+Icon"/>
    <dgm:cxn modelId="{0E0A03D8-CA91-4C0C-BCFB-645ACCDDAEE2}" type="presParOf" srcId="{6E71DB5B-6D4C-47C1-8A2A-F73C2D4041F9}" destId="{7DCF826B-F8E9-4FC6-9883-C2945EE8DE0E}" srcOrd="6" destOrd="0" presId="urn:microsoft.com/office/officeart/2005/8/layout/architecture+Icon"/>
    <dgm:cxn modelId="{F2684711-A2F8-4168-8F33-FE7B47819315}" type="presParOf" srcId="{7DCF826B-F8E9-4FC6-9883-C2945EE8DE0E}" destId="{C18C9325-913A-479F-A3AA-ABEFF06A6C8E}" srcOrd="0" destOrd="0" presId="urn:microsoft.com/office/officeart/2005/8/layout/architecture+Icon"/>
    <dgm:cxn modelId="{5CA0D22C-EF91-455A-96D4-FE53BFDD186D}" type="presParOf" srcId="{7DCF826B-F8E9-4FC6-9883-C2945EE8DE0E}" destId="{F528A6B0-5428-4EF4-B4F0-6C56234F6AEA}" srcOrd="1" destOrd="0" presId="urn:microsoft.com/office/officeart/2005/8/layout/architecture+Icon"/>
    <dgm:cxn modelId="{91176CFF-D84B-4094-8A4A-23A6D7A9AA6C}" type="presParOf" srcId="{7DCF826B-F8E9-4FC6-9883-C2945EE8DE0E}" destId="{12AD59AC-80D2-4F15-9C92-E732C4FF901C}" srcOrd="2" destOrd="0" presId="urn:microsoft.com/office/officeart/2005/8/layout/architecture+Icon"/>
    <dgm:cxn modelId="{CAC94845-BB90-47F6-AF7F-DBEDA8EAECD6}" type="presParOf" srcId="{12AD59AC-80D2-4F15-9C92-E732C4FF901C}" destId="{67613A38-7B4D-4512-9181-4066C8D6CD7C}" srcOrd="0" destOrd="0" presId="urn:microsoft.com/office/officeart/2005/8/layout/architecture+Icon"/>
    <dgm:cxn modelId="{2706BBE3-7C0B-4023-8367-1E8A0175712E}" type="presParOf" srcId="{67613A38-7B4D-4512-9181-4066C8D6CD7C}" destId="{E7B1F65D-E2B9-41FC-9C58-41CEC19D9042}" srcOrd="0" destOrd="0" presId="urn:microsoft.com/office/officeart/2005/8/layout/architecture+Icon"/>
    <dgm:cxn modelId="{48EBC69B-4BE0-4042-8441-84E9C88F527D}" type="presParOf" srcId="{67613A38-7B4D-4512-9181-4066C8D6CD7C}" destId="{DF007FB4-2EDB-40DE-B684-D9769DAF5C4E}" srcOrd="1" destOrd="0" presId="urn:microsoft.com/office/officeart/2005/8/layout/architecture+Icon"/>
    <dgm:cxn modelId="{C5B1FD51-4A6F-452D-8A63-A25018018D2C}" type="presParOf" srcId="{12AD59AC-80D2-4F15-9C92-E732C4FF901C}" destId="{EE430A3E-4ECE-47CD-A5BD-C5F08C4586F3}" srcOrd="1" destOrd="0" presId="urn:microsoft.com/office/officeart/2005/8/layout/architecture+Icon"/>
    <dgm:cxn modelId="{7D60309F-6071-4DA0-BDC3-CD7D1EB0A7A2}" type="presParOf" srcId="{12AD59AC-80D2-4F15-9C92-E732C4FF901C}" destId="{A5683A87-8B7D-4018-A668-C25929E1E6E2}" srcOrd="2" destOrd="0" presId="urn:microsoft.com/office/officeart/2005/8/layout/architecture+Icon"/>
    <dgm:cxn modelId="{615294AF-27A5-4849-ACB0-0E1E25494BE3}" type="presParOf" srcId="{A5683A87-8B7D-4018-A668-C25929E1E6E2}" destId="{6025870F-4302-443C-BF98-96A6E93D5FE7}" srcOrd="0" destOrd="0" presId="urn:microsoft.com/office/officeart/2005/8/layout/architecture+Icon"/>
    <dgm:cxn modelId="{98A0DBE7-47E2-45A4-BCF2-07B4E9B91EDA}" type="presParOf" srcId="{A5683A87-8B7D-4018-A668-C25929E1E6E2}" destId="{49C6866D-688C-49EA-AF53-1CDFE997EEB0}" srcOrd="1" destOrd="0" presId="urn:microsoft.com/office/officeart/2005/8/layout/architecture+Icon"/>
    <dgm:cxn modelId="{2F258498-ED06-48D9-A32E-45A423ACAC17}" type="presParOf" srcId="{6E71DB5B-6D4C-47C1-8A2A-F73C2D4041F9}" destId="{53DB6ECD-3B2F-47C8-B7F5-8330BAFE5C66}" srcOrd="7" destOrd="0" presId="urn:microsoft.com/office/officeart/2005/8/layout/architecture+Icon"/>
    <dgm:cxn modelId="{C6051414-468B-4DBC-A881-EB2FC409A8DB}" type="presParOf" srcId="{6E71DB5B-6D4C-47C1-8A2A-F73C2D4041F9}" destId="{3948F056-6E25-4CDA-93B2-1BD8B1C5ED7C}" srcOrd="8" destOrd="0" presId="urn:microsoft.com/office/officeart/2005/8/layout/architecture+Icon"/>
    <dgm:cxn modelId="{8C98540E-B171-4EEA-8FEA-4D18CEBE3020}" type="presParOf" srcId="{3948F056-6E25-4CDA-93B2-1BD8B1C5ED7C}" destId="{F6753647-8930-4F8F-AD46-A041DA644300}" srcOrd="0" destOrd="0" presId="urn:microsoft.com/office/officeart/2005/8/layout/architecture+Icon"/>
    <dgm:cxn modelId="{1AA1D5CD-4759-4A4D-9ED6-A834BD10C5C6}" type="presParOf" srcId="{3948F056-6E25-4CDA-93B2-1BD8B1C5ED7C}" destId="{99C16AE6-2E50-4F0A-8CA0-ED3B0E670A0C}" srcOrd="1" destOrd="0" presId="urn:microsoft.com/office/officeart/2005/8/layout/architecture+Icon"/>
    <dgm:cxn modelId="{8C40BBBF-DAEA-4213-B7BB-BB53C36F457A}" type="presParOf" srcId="{3948F056-6E25-4CDA-93B2-1BD8B1C5ED7C}" destId="{00059306-C093-4A31-834C-B05D7BD37228}" srcOrd="2" destOrd="0" presId="urn:microsoft.com/office/officeart/2005/8/layout/architecture+Icon"/>
    <dgm:cxn modelId="{0F5C1E96-7C30-4502-897F-F4F186BF093D}" type="presParOf" srcId="{00059306-C093-4A31-834C-B05D7BD37228}" destId="{5F350057-3092-4657-9AC5-ACDB6A684790}" srcOrd="0" destOrd="0" presId="urn:microsoft.com/office/officeart/2005/8/layout/architecture+Icon"/>
    <dgm:cxn modelId="{EF0948C6-028B-4499-BDD2-B20FC884AD33}" type="presParOf" srcId="{5F350057-3092-4657-9AC5-ACDB6A684790}" destId="{1F609079-0053-4F85-84D4-111C170DDF17}" srcOrd="0" destOrd="0" presId="urn:microsoft.com/office/officeart/2005/8/layout/architecture+Icon"/>
    <dgm:cxn modelId="{1513DF96-4E2C-4932-9F55-9AAB1ECF4CC1}" type="presParOf" srcId="{5F350057-3092-4657-9AC5-ACDB6A684790}" destId="{AA8FE57A-5CBF-48C5-9542-73D4A214CFF7}" srcOrd="1" destOrd="0" presId="urn:microsoft.com/office/officeart/2005/8/layout/architecture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2BFFDA-0FCE-4764-8213-7C90951375D1}">
      <dsp:nvSpPr>
        <dsp:cNvPr id="0" name=""/>
        <dsp:cNvSpPr/>
      </dsp:nvSpPr>
      <dsp:spPr>
        <a:xfrm>
          <a:off x="4631" y="2264426"/>
          <a:ext cx="1711355" cy="20711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PRODUCERS</a:t>
          </a:r>
          <a:endParaRPr lang="en-US" sz="1800" kern="1200" dirty="0"/>
        </a:p>
      </dsp:txBody>
      <dsp:txXfrm>
        <a:off x="54755" y="2314550"/>
        <a:ext cx="1611107" cy="1970862"/>
      </dsp:txXfrm>
    </dsp:sp>
    <dsp:sp modelId="{2965DD2F-1562-4DF6-B798-313B7C3B52A0}">
      <dsp:nvSpPr>
        <dsp:cNvPr id="0" name=""/>
        <dsp:cNvSpPr/>
      </dsp:nvSpPr>
      <dsp:spPr>
        <a:xfrm>
          <a:off x="4631" y="1512"/>
          <a:ext cx="540200" cy="20711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S-57 Data Exported</a:t>
          </a:r>
        </a:p>
      </dsp:txBody>
      <dsp:txXfrm>
        <a:off x="20453" y="17334"/>
        <a:ext cx="508556" cy="2039466"/>
      </dsp:txXfrm>
    </dsp:sp>
    <dsp:sp modelId="{2007CF73-3DBF-4603-B522-DC4F9891776C}">
      <dsp:nvSpPr>
        <dsp:cNvPr id="0" name=""/>
        <dsp:cNvSpPr/>
      </dsp:nvSpPr>
      <dsp:spPr>
        <a:xfrm>
          <a:off x="590209" y="1512"/>
          <a:ext cx="540200" cy="20711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S-101 Converted</a:t>
          </a:r>
        </a:p>
      </dsp:txBody>
      <dsp:txXfrm>
        <a:off x="606031" y="17334"/>
        <a:ext cx="508556" cy="2039466"/>
      </dsp:txXfrm>
    </dsp:sp>
    <dsp:sp modelId="{87EE60CE-E990-417B-9545-21E369509281}">
      <dsp:nvSpPr>
        <dsp:cNvPr id="0" name=""/>
        <dsp:cNvSpPr/>
      </dsp:nvSpPr>
      <dsp:spPr>
        <a:xfrm>
          <a:off x="1175786" y="1512"/>
          <a:ext cx="540200" cy="20711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S-101 Data Exported</a:t>
          </a:r>
        </a:p>
      </dsp:txBody>
      <dsp:txXfrm>
        <a:off x="1191608" y="17334"/>
        <a:ext cx="508556" cy="2039466"/>
      </dsp:txXfrm>
    </dsp:sp>
    <dsp:sp modelId="{C7727289-899A-4D18-9D8B-B264C19F2C85}">
      <dsp:nvSpPr>
        <dsp:cNvPr id="0" name=""/>
        <dsp:cNvSpPr/>
      </dsp:nvSpPr>
      <dsp:spPr>
        <a:xfrm>
          <a:off x="1806740" y="2264426"/>
          <a:ext cx="1711355" cy="20711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RENCs</a:t>
          </a:r>
          <a:endParaRPr lang="en-US" sz="1800" kern="1200" dirty="0"/>
        </a:p>
      </dsp:txBody>
      <dsp:txXfrm>
        <a:off x="1856864" y="2314550"/>
        <a:ext cx="1611107" cy="1970862"/>
      </dsp:txXfrm>
    </dsp:sp>
    <dsp:sp modelId="{3B74CE86-A3D5-443C-A80E-9DAFC270FE2E}">
      <dsp:nvSpPr>
        <dsp:cNvPr id="0" name=""/>
        <dsp:cNvSpPr/>
      </dsp:nvSpPr>
      <dsp:spPr>
        <a:xfrm>
          <a:off x="1806740" y="1512"/>
          <a:ext cx="540200" cy="20711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Package  S-57 Data</a:t>
          </a:r>
          <a:endParaRPr lang="en-US" sz="1400" kern="1200" dirty="0"/>
        </a:p>
      </dsp:txBody>
      <dsp:txXfrm>
        <a:off x="1822562" y="17334"/>
        <a:ext cx="508556" cy="2039466"/>
      </dsp:txXfrm>
    </dsp:sp>
    <dsp:sp modelId="{A68096A0-9480-420C-8C27-EF3861B474F1}">
      <dsp:nvSpPr>
        <dsp:cNvPr id="0" name=""/>
        <dsp:cNvSpPr/>
      </dsp:nvSpPr>
      <dsp:spPr>
        <a:xfrm>
          <a:off x="2392318" y="1512"/>
          <a:ext cx="540200" cy="20711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S-101 Converted</a:t>
          </a:r>
          <a:endParaRPr lang="en-US" sz="1400" kern="1200" dirty="0"/>
        </a:p>
      </dsp:txBody>
      <dsp:txXfrm>
        <a:off x="2408140" y="17334"/>
        <a:ext cx="508556" cy="2039466"/>
      </dsp:txXfrm>
    </dsp:sp>
    <dsp:sp modelId="{24CFAFE7-0F0D-4920-BF34-4CC90B64AC8A}">
      <dsp:nvSpPr>
        <dsp:cNvPr id="0" name=""/>
        <dsp:cNvSpPr/>
      </dsp:nvSpPr>
      <dsp:spPr>
        <a:xfrm>
          <a:off x="2977896" y="1512"/>
          <a:ext cx="540200" cy="20711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Package  S-101 Data (converted and native)</a:t>
          </a:r>
          <a:endParaRPr lang="en-US" sz="1400" kern="1200" dirty="0"/>
        </a:p>
      </dsp:txBody>
      <dsp:txXfrm>
        <a:off x="2993718" y="17334"/>
        <a:ext cx="508556" cy="2039466"/>
      </dsp:txXfrm>
    </dsp:sp>
    <dsp:sp modelId="{8BA08A3E-8B24-4069-8427-CB058A0D9C0F}">
      <dsp:nvSpPr>
        <dsp:cNvPr id="0" name=""/>
        <dsp:cNvSpPr/>
      </dsp:nvSpPr>
      <dsp:spPr>
        <a:xfrm>
          <a:off x="3608850" y="2264426"/>
          <a:ext cx="1711355" cy="20711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VARs</a:t>
          </a:r>
          <a:endParaRPr lang="en-US" sz="1800" kern="1200" dirty="0"/>
        </a:p>
      </dsp:txBody>
      <dsp:txXfrm>
        <a:off x="3658974" y="2314550"/>
        <a:ext cx="1611107" cy="1970862"/>
      </dsp:txXfrm>
    </dsp:sp>
    <dsp:sp modelId="{931ACCEA-9499-41CF-9BCC-2D9C49E5AAAD}">
      <dsp:nvSpPr>
        <dsp:cNvPr id="0" name=""/>
        <dsp:cNvSpPr/>
      </dsp:nvSpPr>
      <dsp:spPr>
        <a:xfrm>
          <a:off x="3608850" y="1512"/>
          <a:ext cx="540200" cy="20711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Package  S-57 Data</a:t>
          </a:r>
          <a:endParaRPr lang="en-US" sz="1400" kern="1200" dirty="0"/>
        </a:p>
      </dsp:txBody>
      <dsp:txXfrm>
        <a:off x="3624672" y="17334"/>
        <a:ext cx="508556" cy="2039466"/>
      </dsp:txXfrm>
    </dsp:sp>
    <dsp:sp modelId="{C0C3D5B9-BFF1-428F-9062-28A2CBD8D646}">
      <dsp:nvSpPr>
        <dsp:cNvPr id="0" name=""/>
        <dsp:cNvSpPr/>
      </dsp:nvSpPr>
      <dsp:spPr>
        <a:xfrm>
          <a:off x="4194427" y="1512"/>
          <a:ext cx="540200" cy="20711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S-101 Converted</a:t>
          </a:r>
          <a:endParaRPr lang="en-US" sz="1400" kern="1200" dirty="0"/>
        </a:p>
      </dsp:txBody>
      <dsp:txXfrm>
        <a:off x="4210249" y="17334"/>
        <a:ext cx="508556" cy="2039466"/>
      </dsp:txXfrm>
    </dsp:sp>
    <dsp:sp modelId="{0BB3A013-BFAD-4CDD-8AC1-CDCF621C7B13}">
      <dsp:nvSpPr>
        <dsp:cNvPr id="0" name=""/>
        <dsp:cNvSpPr/>
      </dsp:nvSpPr>
      <dsp:spPr>
        <a:xfrm>
          <a:off x="4780005" y="1512"/>
          <a:ext cx="540200" cy="20711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Package  S-101 Data (converted and native)</a:t>
          </a:r>
          <a:endParaRPr lang="en-US" sz="1400" kern="1200" dirty="0"/>
        </a:p>
      </dsp:txBody>
      <dsp:txXfrm>
        <a:off x="4795827" y="17334"/>
        <a:ext cx="508556" cy="2039466"/>
      </dsp:txXfrm>
    </dsp:sp>
    <dsp:sp modelId="{C18C9325-913A-479F-A3AA-ABEFF06A6C8E}">
      <dsp:nvSpPr>
        <dsp:cNvPr id="0" name=""/>
        <dsp:cNvSpPr/>
      </dsp:nvSpPr>
      <dsp:spPr>
        <a:xfrm>
          <a:off x="5410959" y="2264426"/>
          <a:ext cx="1125778" cy="20711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S-100 ECDIS</a:t>
          </a:r>
          <a:endParaRPr lang="en-US" sz="1800" kern="1200" dirty="0"/>
        </a:p>
      </dsp:txBody>
      <dsp:txXfrm>
        <a:off x="5443932" y="2297399"/>
        <a:ext cx="1059832" cy="2005164"/>
      </dsp:txXfrm>
    </dsp:sp>
    <dsp:sp modelId="{E7B1F65D-E2B9-41FC-9C58-41CEC19D9042}">
      <dsp:nvSpPr>
        <dsp:cNvPr id="0" name=""/>
        <dsp:cNvSpPr/>
      </dsp:nvSpPr>
      <dsp:spPr>
        <a:xfrm>
          <a:off x="5410959" y="1512"/>
          <a:ext cx="540200" cy="20711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S-101 SENC</a:t>
          </a:r>
          <a:endParaRPr lang="en-US" sz="1400" kern="1200" dirty="0"/>
        </a:p>
      </dsp:txBody>
      <dsp:txXfrm>
        <a:off x="5426781" y="17334"/>
        <a:ext cx="508556" cy="2039466"/>
      </dsp:txXfrm>
    </dsp:sp>
    <dsp:sp modelId="{6025870F-4302-443C-BF98-96A6E93D5FE7}">
      <dsp:nvSpPr>
        <dsp:cNvPr id="0" name=""/>
        <dsp:cNvSpPr/>
      </dsp:nvSpPr>
      <dsp:spPr>
        <a:xfrm>
          <a:off x="5996537" y="1512"/>
          <a:ext cx="540200" cy="20711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S-101 Converted</a:t>
          </a:r>
          <a:endParaRPr lang="en-US" sz="1400" kern="1200" dirty="0"/>
        </a:p>
      </dsp:txBody>
      <dsp:txXfrm>
        <a:off x="6012359" y="17334"/>
        <a:ext cx="508556" cy="2039466"/>
      </dsp:txXfrm>
    </dsp:sp>
    <dsp:sp modelId="{F6753647-8930-4F8F-AD46-A041DA644300}">
      <dsp:nvSpPr>
        <dsp:cNvPr id="0" name=""/>
        <dsp:cNvSpPr/>
      </dsp:nvSpPr>
      <dsp:spPr>
        <a:xfrm>
          <a:off x="6627491" y="2264426"/>
          <a:ext cx="540200" cy="20711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S-57 ECDIS</a:t>
          </a:r>
          <a:endParaRPr lang="en-US" sz="1800" kern="1200" dirty="0"/>
        </a:p>
      </dsp:txBody>
      <dsp:txXfrm>
        <a:off x="6643313" y="2280248"/>
        <a:ext cx="508556" cy="2039466"/>
      </dsp:txXfrm>
    </dsp:sp>
    <dsp:sp modelId="{1F609079-0053-4F85-84D4-111C170DDF17}">
      <dsp:nvSpPr>
        <dsp:cNvPr id="0" name=""/>
        <dsp:cNvSpPr/>
      </dsp:nvSpPr>
      <dsp:spPr>
        <a:xfrm>
          <a:off x="6627491" y="1512"/>
          <a:ext cx="540200" cy="20711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S-57 SENC</a:t>
          </a:r>
          <a:endParaRPr lang="en-US" sz="1400" kern="1200" dirty="0"/>
        </a:p>
      </dsp:txBody>
      <dsp:txXfrm>
        <a:off x="6643313" y="17334"/>
        <a:ext cx="508556" cy="2039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chitecture+Icon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962434A0-FCAD-4A36-9A91-5CEB573DE1F4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1475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3038475" cy="46355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31263"/>
            <a:ext cx="3038475" cy="463550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BD52837E-0548-4417-A3FB-9452B69B20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841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C7F62EE0-00AE-4047-B0AC-8EA9BA0245C6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BE6D6757-8C02-4AAA-AA04-FC016818CFF5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BB096FBA-1D84-4C7A-9709-4F72A8B5B995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7520B24-99F3-46C7-A421-59EA11F4B386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1894C6D-6CE4-48FC-8C11-BFE0BAF70E42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559FE979-2DBA-4660-8E90-7E77ECA442B7}" type="slidenum">
              <a:rPr lang="en-US" altLang="en-US" smtClean="0">
                <a:solidFill>
                  <a:srgbClr val="000000"/>
                </a:solidFill>
              </a:rPr>
              <a:pPr/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10A7E-9041-4786-8835-DE4BADBC7B1F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E559A-0D84-4EAF-BF82-83B28DD423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97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059-F4D9-4029-9C2F-1E74AC0D964A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D24E3-AC30-4B05-BB6B-1B57620277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64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551F9-7031-46E8-8DF1-47F619E8BF57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2F003-C381-4D0E-BE90-D1977B5B8C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4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C9987-0C7C-4594-AE31-31CC2C2BBBBC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EA703-2E86-4957-BEAA-E8594188EA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42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22413-0686-41C5-98F3-79AE7F6E5302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FFC5-2A8A-45B1-A5B5-3E3FAA5AA8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57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D1A07-9F0F-4A4E-A07E-F5AA9C307E77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C1D8-0915-45FB-B35E-8C02220F1B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49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7552D-A475-4E37-992C-255A019A2203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41226-1D06-4B63-A161-FA6599656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37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8D4B1-0D9D-4B36-A44F-39488D48E556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D93BA-E51D-4F43-A7AB-6B7265A3A4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51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6BF84-46E9-4CEB-8601-F1FD00E35DD4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486DD-F62B-4E27-B2F9-A2D78B8A6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1443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77610-70A5-462B-A9E4-DDFA8C0D58EF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90611-CB3D-4A97-8C59-FC24A91A81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05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5CBAC-FE62-4377-A79B-F602C7D119D4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55133-3BCA-480F-8F9F-0DFB951311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826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138F3C-77A9-4EBE-887B-13936506A12C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66EA9037-285A-4722-AD44-FF78013F67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Box 82"/>
          <p:cNvSpPr txBox="1"/>
          <p:nvPr/>
        </p:nvSpPr>
        <p:spPr>
          <a:xfrm>
            <a:off x="4356100" y="6165850"/>
            <a:ext cx="11239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Member States</a:t>
            </a:r>
            <a:br>
              <a:rPr lang="en-US" sz="800" dirty="0">
                <a:latin typeface="+mj-lt"/>
              </a:rPr>
            </a:br>
            <a:r>
              <a:rPr lang="en-US" sz="800" dirty="0">
                <a:latin typeface="+mj-lt"/>
              </a:rPr>
              <a:t>Approve S-101</a:t>
            </a:r>
          </a:p>
        </p:txBody>
      </p:sp>
      <p:sp>
        <p:nvSpPr>
          <p:cNvPr id="105" name="TextBox 101"/>
          <p:cNvSpPr txBox="1">
            <a:spLocks noChangeArrowheads="1"/>
          </p:cNvSpPr>
          <p:nvPr/>
        </p:nvSpPr>
        <p:spPr bwMode="auto">
          <a:xfrm>
            <a:off x="3665538" y="6165850"/>
            <a:ext cx="1069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 smtClean="0">
                <a:latin typeface="+mj-lt"/>
              </a:rPr>
              <a:t>Update</a:t>
            </a:r>
            <a:br>
              <a:rPr lang="en-US" sz="800" dirty="0" smtClean="0">
                <a:latin typeface="+mj-lt"/>
              </a:rPr>
            </a:br>
            <a:r>
              <a:rPr lang="en-US" sz="800" dirty="0" smtClean="0">
                <a:latin typeface="+mj-lt"/>
              </a:rPr>
              <a:t>S-57 to S-101 Convertor</a:t>
            </a:r>
          </a:p>
        </p:txBody>
      </p:sp>
      <p:grpSp>
        <p:nvGrpSpPr>
          <p:cNvPr id="2052" name="Group 6"/>
          <p:cNvGrpSpPr>
            <a:grpSpLocks/>
          </p:cNvGrpSpPr>
          <p:nvPr/>
        </p:nvGrpSpPr>
        <p:grpSpPr bwMode="auto">
          <a:xfrm>
            <a:off x="4137025" y="4591050"/>
            <a:ext cx="585788" cy="457200"/>
            <a:chOff x="4136420" y="4591050"/>
            <a:chExt cx="586998" cy="457200"/>
          </a:xfrm>
        </p:grpSpPr>
        <p:sp>
          <p:nvSpPr>
            <p:cNvPr id="80" name="Rectangle 79"/>
            <p:cNvSpPr/>
            <p:nvPr/>
          </p:nvSpPr>
          <p:spPr>
            <a:xfrm>
              <a:off x="4217550" y="4591050"/>
              <a:ext cx="424738" cy="4572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" name="TextBox 5"/>
            <p:cNvSpPr txBox="1">
              <a:spLocks noChangeArrowheads="1"/>
            </p:cNvSpPr>
            <p:nvPr/>
          </p:nvSpPr>
          <p:spPr bwMode="auto">
            <a:xfrm>
              <a:off x="4136420" y="4650373"/>
              <a:ext cx="58699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en-US" altLang="en-US" sz="800">
                  <a:latin typeface="Arial" charset="0"/>
                </a:rPr>
                <a:t>Finalize</a:t>
              </a:r>
              <a:br>
                <a:rPr lang="en-US" altLang="en-US" sz="800">
                  <a:latin typeface="Arial" charset="0"/>
                </a:rPr>
              </a:br>
              <a:r>
                <a:rPr lang="en-US" altLang="en-US" sz="800">
                  <a:latin typeface="Arial" charset="0"/>
                </a:rPr>
                <a:t>S-101</a:t>
              </a:r>
            </a:p>
          </p:txBody>
        </p:sp>
      </p:grpSp>
      <p:sp>
        <p:nvSpPr>
          <p:cNvPr id="56" name="Rectangle 55"/>
          <p:cNvSpPr/>
          <p:nvPr/>
        </p:nvSpPr>
        <p:spPr>
          <a:xfrm>
            <a:off x="1890713" y="3676650"/>
            <a:ext cx="881062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Review and Input</a:t>
            </a:r>
          </a:p>
        </p:txBody>
      </p:sp>
      <p:sp>
        <p:nvSpPr>
          <p:cNvPr id="5" name="Pentagon 4"/>
          <p:cNvSpPr/>
          <p:nvPr/>
        </p:nvSpPr>
        <p:spPr>
          <a:xfrm>
            <a:off x="5737225" y="4591050"/>
            <a:ext cx="3017838" cy="457200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OEMs Implement S-100 based ECDIS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224213" y="4591050"/>
            <a:ext cx="1004887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ECDIS</a:t>
            </a:r>
            <a:b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On-Shore Trials</a:t>
            </a:r>
          </a:p>
        </p:txBody>
      </p:sp>
      <p:sp>
        <p:nvSpPr>
          <p:cNvPr id="68" name="Pentagon 67"/>
          <p:cNvSpPr/>
          <p:nvPr/>
        </p:nvSpPr>
        <p:spPr>
          <a:xfrm>
            <a:off x="5734050" y="4133850"/>
            <a:ext cx="3017838" cy="457200"/>
          </a:xfrm>
          <a:prstGeom prst="homePlate">
            <a:avLst/>
          </a:prstGeom>
          <a:solidFill>
            <a:schemeClr val="bg2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Converted S-57 or Full S-101 ENC Data Available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555750" y="4591050"/>
            <a:ext cx="1668463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S-101 Test Bed Development</a:t>
            </a:r>
            <a:b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Iterative Testing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732338" y="4591050"/>
            <a:ext cx="1004887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ECDIS Sea Trials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990850" y="4133850"/>
            <a:ext cx="2746375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OEMs Develop S-100 ECDIS</a:t>
            </a:r>
          </a:p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ENC Production Systems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9425" y="5691188"/>
            <a:ext cx="7032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HSSC Approves</a:t>
            </a:r>
            <a:br>
              <a:rPr lang="en-US" sz="800" dirty="0">
                <a:latin typeface="+mj-lt"/>
              </a:rPr>
            </a:br>
            <a:r>
              <a:rPr lang="en-US" sz="800" dirty="0">
                <a:latin typeface="+mj-lt"/>
              </a:rPr>
              <a:t>S-101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071563" y="5695950"/>
            <a:ext cx="7683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S-101 Draft Version</a:t>
            </a:r>
          </a:p>
        </p:txBody>
      </p:sp>
      <p:sp>
        <p:nvSpPr>
          <p:cNvPr id="2079" name="TextBox 93"/>
          <p:cNvSpPr txBox="1">
            <a:spLocks noChangeArrowheads="1"/>
          </p:cNvSpPr>
          <p:nvPr/>
        </p:nvSpPr>
        <p:spPr bwMode="auto">
          <a:xfrm>
            <a:off x="2032000" y="5859463"/>
            <a:ext cx="981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 smtClean="0">
                <a:latin typeface="+mj-lt"/>
              </a:rPr>
              <a:t>Draft S-58 &amp; S-64  for S-101 Available</a:t>
            </a:r>
          </a:p>
        </p:txBody>
      </p:sp>
      <p:sp>
        <p:nvSpPr>
          <p:cNvPr id="98" name="Rectangle 97"/>
          <p:cNvSpPr>
            <a:spLocks/>
          </p:cNvSpPr>
          <p:nvPr/>
        </p:nvSpPr>
        <p:spPr>
          <a:xfrm>
            <a:off x="1071563" y="2068513"/>
            <a:ext cx="2593975" cy="2730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Finalize Portrayal Section of S-101</a:t>
            </a:r>
          </a:p>
        </p:txBody>
      </p:sp>
      <p:sp>
        <p:nvSpPr>
          <p:cNvPr id="99" name="Rectangle 98"/>
          <p:cNvSpPr>
            <a:spLocks/>
          </p:cNvSpPr>
          <p:nvPr/>
        </p:nvSpPr>
        <p:spPr>
          <a:xfrm>
            <a:off x="3992563" y="2589213"/>
            <a:ext cx="2152650" cy="2746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Finalize Draft of S-101 for Testbed</a:t>
            </a:r>
          </a:p>
        </p:txBody>
      </p:sp>
      <p:sp>
        <p:nvSpPr>
          <p:cNvPr id="2084" name="TextBox 101"/>
          <p:cNvSpPr txBox="1">
            <a:spLocks noChangeArrowheads="1"/>
          </p:cNvSpPr>
          <p:nvPr/>
        </p:nvSpPr>
        <p:spPr bwMode="auto">
          <a:xfrm>
            <a:off x="1319213" y="6165850"/>
            <a:ext cx="1069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 smtClean="0">
                <a:latin typeface="+mj-lt"/>
              </a:rPr>
              <a:t>Update S-57 to S-101 Convertor and Make Sample S</a:t>
            </a:r>
            <a:r>
              <a:rPr lang="en-US" sz="800" dirty="0" smtClean="0">
                <a:cs typeface="Arial" pitchFamily="34" charset="0"/>
              </a:rPr>
              <a:t>-101 Data Available for Review</a:t>
            </a:r>
            <a:endParaRPr lang="en-US" sz="800" dirty="0" smtClean="0">
              <a:latin typeface="+mj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468438" y="5321300"/>
            <a:ext cx="0" cy="3651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890713" y="5321300"/>
            <a:ext cx="0" cy="8223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665413" y="5321300"/>
            <a:ext cx="6350" cy="538163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918075" y="5321300"/>
            <a:ext cx="0" cy="8223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640263" y="5321300"/>
            <a:ext cx="0" cy="3651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290888" y="5691188"/>
            <a:ext cx="7461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  <a:cs typeface="Arial" pitchFamily="34" charset="0"/>
              </a:rPr>
              <a:t>Sample S-101</a:t>
            </a:r>
            <a:br>
              <a:rPr lang="en-US" sz="800" dirty="0">
                <a:latin typeface="+mj-lt"/>
                <a:cs typeface="Arial" pitchFamily="34" charset="0"/>
              </a:rPr>
            </a:br>
            <a:r>
              <a:rPr lang="en-US" sz="800" dirty="0">
                <a:latin typeface="+mj-lt"/>
                <a:cs typeface="Arial" pitchFamily="34" charset="0"/>
              </a:rPr>
              <a:t>Data made</a:t>
            </a:r>
            <a:br>
              <a:rPr lang="en-US" sz="800" dirty="0">
                <a:latin typeface="+mj-lt"/>
                <a:cs typeface="Arial" pitchFamily="34" charset="0"/>
              </a:rPr>
            </a:br>
            <a:r>
              <a:rPr lang="en-US" sz="800" dirty="0">
                <a:latin typeface="+mj-lt"/>
                <a:cs typeface="Arial" pitchFamily="34" charset="0"/>
              </a:rPr>
              <a:t>Available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3663950" y="5321300"/>
            <a:ext cx="0" cy="3651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043863" y="6165850"/>
            <a:ext cx="79057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Retire</a:t>
            </a:r>
            <a:br>
              <a:rPr lang="en-US" sz="800" dirty="0">
                <a:latin typeface="+mj-lt"/>
              </a:rPr>
            </a:br>
            <a:r>
              <a:rPr lang="en-US" sz="800" dirty="0">
                <a:latin typeface="+mj-lt"/>
              </a:rPr>
              <a:t>S-57 and S-52</a:t>
            </a:r>
          </a:p>
        </p:txBody>
      </p:sp>
      <p:sp>
        <p:nvSpPr>
          <p:cNvPr id="100" name="Isosceles Triangle 99"/>
          <p:cNvSpPr/>
          <p:nvPr/>
        </p:nvSpPr>
        <p:spPr>
          <a:xfrm>
            <a:off x="4827588" y="5321300"/>
            <a:ext cx="180975" cy="169863"/>
          </a:xfrm>
          <a:prstGeom prst="triangl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b="1" baseline="30000" dirty="0">
              <a:solidFill>
                <a:schemeClr val="tx1"/>
              </a:solidFill>
            </a:endParaRPr>
          </a:p>
        </p:txBody>
      </p:sp>
      <p:sp>
        <p:nvSpPr>
          <p:cNvPr id="101" name="Isosceles Triangle 100"/>
          <p:cNvSpPr/>
          <p:nvPr/>
        </p:nvSpPr>
        <p:spPr>
          <a:xfrm>
            <a:off x="4549775" y="5321300"/>
            <a:ext cx="180975" cy="169863"/>
          </a:xfrm>
          <a:prstGeom prst="triangl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b="1" baseline="30000" dirty="0">
              <a:solidFill>
                <a:schemeClr val="tx1"/>
              </a:solidFill>
            </a:endParaRPr>
          </a:p>
        </p:txBody>
      </p:sp>
      <p:grpSp>
        <p:nvGrpSpPr>
          <p:cNvPr id="2076" name="Group 10"/>
          <p:cNvGrpSpPr>
            <a:grpSpLocks/>
          </p:cNvGrpSpPr>
          <p:nvPr/>
        </p:nvGrpSpPr>
        <p:grpSpPr bwMode="auto">
          <a:xfrm>
            <a:off x="3870325" y="3676650"/>
            <a:ext cx="719138" cy="457200"/>
            <a:chOff x="3870931" y="3676650"/>
            <a:chExt cx="718061" cy="457200"/>
          </a:xfrm>
        </p:grpSpPr>
        <p:sp>
          <p:nvSpPr>
            <p:cNvPr id="77" name="Rectangle 76"/>
            <p:cNvSpPr/>
            <p:nvPr/>
          </p:nvSpPr>
          <p:spPr>
            <a:xfrm>
              <a:off x="3940676" y="3676650"/>
              <a:ext cx="583325" cy="4572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8" name="TextBox 9"/>
            <p:cNvSpPr txBox="1">
              <a:spLocks noChangeArrowheads="1"/>
            </p:cNvSpPr>
            <p:nvPr/>
          </p:nvSpPr>
          <p:spPr bwMode="auto">
            <a:xfrm>
              <a:off x="3870931" y="3697501"/>
              <a:ext cx="718061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en-US" altLang="en-US" sz="700">
                  <a:latin typeface="Arial" charset="0"/>
                </a:rPr>
                <a:t>Final S-101 Stakeholder Review</a:t>
              </a:r>
              <a:endParaRPr lang="en-US" altLang="en-US" sz="1600"/>
            </a:p>
          </p:txBody>
        </p:sp>
      </p:grpSp>
      <p:grpSp>
        <p:nvGrpSpPr>
          <p:cNvPr id="2077" name="Group 17"/>
          <p:cNvGrpSpPr>
            <a:grpSpLocks/>
          </p:cNvGrpSpPr>
          <p:nvPr/>
        </p:nvGrpSpPr>
        <p:grpSpPr bwMode="auto">
          <a:xfrm>
            <a:off x="73025" y="169863"/>
            <a:ext cx="1055688" cy="1363662"/>
            <a:chOff x="116237" y="271221"/>
            <a:chExt cx="1055338" cy="1363850"/>
          </a:xfrm>
        </p:grpSpPr>
        <p:sp>
          <p:nvSpPr>
            <p:cNvPr id="62" name="Rectangle 61"/>
            <p:cNvSpPr>
              <a:spLocks/>
            </p:cNvSpPr>
            <p:nvPr/>
          </p:nvSpPr>
          <p:spPr>
            <a:xfrm>
              <a:off x="324131" y="961878"/>
              <a:ext cx="639550" cy="1825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OEMs</a:t>
              </a:r>
            </a:p>
          </p:txBody>
        </p:sp>
        <p:sp>
          <p:nvSpPr>
            <p:cNvPr id="63" name="Rectangle 62"/>
            <p:cNvSpPr>
              <a:spLocks/>
            </p:cNvSpPr>
            <p:nvPr/>
          </p:nvSpPr>
          <p:spPr>
            <a:xfrm>
              <a:off x="324131" y="1179396"/>
              <a:ext cx="639550" cy="1825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S-101 PT</a:t>
              </a:r>
            </a:p>
          </p:txBody>
        </p:sp>
        <p:sp>
          <p:nvSpPr>
            <p:cNvPr id="69" name="Rectangle 68"/>
            <p:cNvSpPr>
              <a:spLocks/>
            </p:cNvSpPr>
            <p:nvPr/>
          </p:nvSpPr>
          <p:spPr>
            <a:xfrm>
              <a:off x="324131" y="744361"/>
              <a:ext cx="639550" cy="18258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HOs</a:t>
              </a:r>
            </a:p>
          </p:txBody>
        </p:sp>
        <p:sp>
          <p:nvSpPr>
            <p:cNvPr id="73" name="Rectangle 72"/>
            <p:cNvSpPr>
              <a:spLocks/>
            </p:cNvSpPr>
            <p:nvPr/>
          </p:nvSpPr>
          <p:spPr>
            <a:xfrm>
              <a:off x="324131" y="525256"/>
              <a:ext cx="639550" cy="1825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Stakeholders</a:t>
              </a:r>
            </a:p>
          </p:txBody>
        </p:sp>
        <p:sp>
          <p:nvSpPr>
            <p:cNvPr id="92" name="Rectangle 91"/>
            <p:cNvSpPr>
              <a:spLocks/>
            </p:cNvSpPr>
            <p:nvPr/>
          </p:nvSpPr>
          <p:spPr>
            <a:xfrm>
              <a:off x="324131" y="1396913"/>
              <a:ext cx="639550" cy="1825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S-100 WG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25739" y="271221"/>
              <a:ext cx="836335" cy="136385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26" name="TextBox 16"/>
            <p:cNvSpPr txBox="1">
              <a:spLocks noChangeArrowheads="1"/>
            </p:cNvSpPr>
            <p:nvPr/>
          </p:nvSpPr>
          <p:spPr bwMode="auto">
            <a:xfrm>
              <a:off x="116237" y="302217"/>
              <a:ext cx="105533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en-US" altLang="en-US" sz="800"/>
                <a:t>Responsible Party</a:t>
              </a:r>
            </a:p>
          </p:txBody>
        </p:sp>
      </p:grpSp>
      <p:sp>
        <p:nvSpPr>
          <p:cNvPr id="2078" name="TextBox 18"/>
          <p:cNvSpPr txBox="1">
            <a:spLocks noChangeArrowheads="1"/>
          </p:cNvSpPr>
          <p:nvPr/>
        </p:nvSpPr>
        <p:spPr bwMode="auto">
          <a:xfrm>
            <a:off x="0" y="354013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2400" b="1"/>
              <a:t>S-101 Development and S-100 Testbed Timeline</a:t>
            </a:r>
          </a:p>
          <a:p>
            <a:pPr algn="ctr" eaLnBrk="1" hangingPunct="1"/>
            <a:r>
              <a:rPr lang="en-US" altLang="en-US" sz="2400" b="1"/>
              <a:t>Revised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1555750" y="4133850"/>
            <a:ext cx="892175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</a:rPr>
              <a:t>Draft S-58 &amp; S-64  for S-101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262563" y="5691188"/>
            <a:ext cx="938212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Release S-101 for Operational  Use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8442325" y="5356225"/>
            <a:ext cx="0" cy="779463"/>
          </a:xfrm>
          <a:prstGeom prst="line">
            <a:avLst/>
          </a:prstGeom>
          <a:ln w="12700">
            <a:solidFill>
              <a:srgbClr val="FFC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4235450" y="5321300"/>
            <a:ext cx="0" cy="8223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730875" y="5321300"/>
            <a:ext cx="0" cy="3651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Pentagon 120"/>
          <p:cNvSpPr/>
          <p:nvPr/>
        </p:nvSpPr>
        <p:spPr>
          <a:xfrm>
            <a:off x="1062038" y="2617788"/>
            <a:ext cx="7680325" cy="276225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S-101 Test Bed Development and Iterative Testing</a:t>
            </a:r>
          </a:p>
        </p:txBody>
      </p:sp>
      <p:sp>
        <p:nvSpPr>
          <p:cNvPr id="122" name="Pentagon 121"/>
          <p:cNvSpPr/>
          <p:nvPr/>
        </p:nvSpPr>
        <p:spPr>
          <a:xfrm>
            <a:off x="3665538" y="1792288"/>
            <a:ext cx="5086350" cy="274637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Draft S-58 and S-64 for S-101</a:t>
            </a:r>
          </a:p>
        </p:txBody>
      </p:sp>
      <p:sp>
        <p:nvSpPr>
          <p:cNvPr id="123" name="Pentagon 122"/>
          <p:cNvSpPr/>
          <p:nvPr/>
        </p:nvSpPr>
        <p:spPr>
          <a:xfrm>
            <a:off x="3663950" y="2068513"/>
            <a:ext cx="5087938" cy="274637"/>
          </a:xfrm>
          <a:prstGeom prst="homePlate">
            <a:avLst>
              <a:gd name="adj" fmla="val 44350"/>
            </a:avLst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Review and Input</a:t>
            </a:r>
          </a:p>
        </p:txBody>
      </p:sp>
      <p:grpSp>
        <p:nvGrpSpPr>
          <p:cNvPr id="2087" name="Group 17"/>
          <p:cNvGrpSpPr>
            <a:grpSpLocks/>
          </p:cNvGrpSpPr>
          <p:nvPr/>
        </p:nvGrpSpPr>
        <p:grpSpPr bwMode="auto">
          <a:xfrm>
            <a:off x="1071563" y="2894013"/>
            <a:ext cx="7681912" cy="274637"/>
            <a:chOff x="382586" y="2624575"/>
            <a:chExt cx="7680960" cy="274638"/>
          </a:xfrm>
        </p:grpSpPr>
        <p:sp>
          <p:nvSpPr>
            <p:cNvPr id="2" name="Rectangle 1"/>
            <p:cNvSpPr/>
            <p:nvPr/>
          </p:nvSpPr>
          <p:spPr>
            <a:xfrm>
              <a:off x="382586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FEB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022269" y="2624575"/>
              <a:ext cx="641271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MAR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663539" y="2624575"/>
              <a:ext cx="639684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APR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303223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MAY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942906" y="2624575"/>
              <a:ext cx="639684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JUN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582589" y="2624575"/>
              <a:ext cx="641271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JULY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223860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AUG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863543" y="2624575"/>
              <a:ext cx="639684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SEP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503226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OCT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142909" y="2624575"/>
              <a:ext cx="641271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NOV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784180" y="2624575"/>
              <a:ext cx="639684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DEC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423863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JAN</a:t>
              </a:r>
            </a:p>
          </p:txBody>
        </p:sp>
      </p:grpSp>
      <p:sp>
        <p:nvSpPr>
          <p:cNvPr id="93" name="Rectangle 92"/>
          <p:cNvSpPr/>
          <p:nvPr/>
        </p:nvSpPr>
        <p:spPr bwMode="auto">
          <a:xfrm>
            <a:off x="1071563" y="3168650"/>
            <a:ext cx="7042150" cy="273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  (2015)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8113713" y="3168650"/>
            <a:ext cx="639762" cy="273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+3</a:t>
            </a:r>
          </a:p>
        </p:txBody>
      </p:sp>
      <p:sp>
        <p:nvSpPr>
          <p:cNvPr id="22" name="Curved Left Arrow 21"/>
          <p:cNvSpPr/>
          <p:nvPr/>
        </p:nvSpPr>
        <p:spPr>
          <a:xfrm rot="10800000">
            <a:off x="368300" y="2927350"/>
            <a:ext cx="703263" cy="2349500"/>
          </a:xfrm>
          <a:prstGeom prst="curvedLeftArrow">
            <a:avLst>
              <a:gd name="adj1" fmla="val 26586"/>
              <a:gd name="adj2" fmla="val 44550"/>
              <a:gd name="adj3" fmla="val 251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091" name="Group 32"/>
          <p:cNvGrpSpPr>
            <a:grpSpLocks/>
          </p:cNvGrpSpPr>
          <p:nvPr/>
        </p:nvGrpSpPr>
        <p:grpSpPr bwMode="auto">
          <a:xfrm>
            <a:off x="711200" y="5046663"/>
            <a:ext cx="8066088" cy="274637"/>
            <a:chOff x="711200" y="5046980"/>
            <a:chExt cx="8066088" cy="274320"/>
          </a:xfrm>
        </p:grpSpPr>
        <p:sp>
          <p:nvSpPr>
            <p:cNvPr id="47" name="Rectangle 46"/>
            <p:cNvSpPr/>
            <p:nvPr/>
          </p:nvSpPr>
          <p:spPr bwMode="auto">
            <a:xfrm>
              <a:off x="1714500" y="5048565"/>
              <a:ext cx="1006475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+2</a:t>
              </a: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720975" y="5048565"/>
              <a:ext cx="1004888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+3</a:t>
              </a: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3725863" y="5048565"/>
              <a:ext cx="1006475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+4</a:t>
              </a: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4732338" y="5048565"/>
              <a:ext cx="1004887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+5</a:t>
              </a: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6743700" y="5048565"/>
              <a:ext cx="1004888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+7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737225" y="5048565"/>
              <a:ext cx="1006475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+6</a:t>
              </a: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711200" y="5048565"/>
              <a:ext cx="1006475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Year 1</a:t>
              </a:r>
            </a:p>
          </p:txBody>
        </p:sp>
        <p:sp>
          <p:nvSpPr>
            <p:cNvPr id="32" name="Pentagon 31"/>
            <p:cNvSpPr/>
            <p:nvPr/>
          </p:nvSpPr>
          <p:spPr>
            <a:xfrm>
              <a:off x="7748588" y="5046980"/>
              <a:ext cx="1028700" cy="274320"/>
            </a:xfrm>
            <a:prstGeom prst="homePlate">
              <a:avLst/>
            </a:prstGeom>
            <a:noFill/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</a:rPr>
                <a:t>  …</a:t>
              </a:r>
            </a:p>
          </p:txBody>
        </p:sp>
      </p:grpSp>
      <p:sp>
        <p:nvSpPr>
          <p:cNvPr id="91" name="Pentagon 90"/>
          <p:cNvSpPr/>
          <p:nvPr/>
        </p:nvSpPr>
        <p:spPr>
          <a:xfrm>
            <a:off x="2146300" y="2343150"/>
            <a:ext cx="6605588" cy="274638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Prepare Test Data – Feature and Portrayal Catalogues and test datasets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>
          <a:xfrm>
            <a:off x="5910263" y="64452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B050"/>
                </a:solidFill>
              </a:rPr>
              <a:t>Updated January 5, 2015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6" name="Rectangle 95"/>
          <p:cNvSpPr>
            <a:spLocks/>
          </p:cNvSpPr>
          <p:nvPr/>
        </p:nvSpPr>
        <p:spPr>
          <a:xfrm>
            <a:off x="1570038" y="1247775"/>
            <a:ext cx="1720850" cy="2730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8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Iteration S-57 to S-101 convertor</a:t>
            </a:r>
          </a:p>
        </p:txBody>
      </p:sp>
      <p:cxnSp>
        <p:nvCxnSpPr>
          <p:cNvPr id="108" name="Straight Connector 107"/>
          <p:cNvCxnSpPr/>
          <p:nvPr/>
        </p:nvCxnSpPr>
        <p:spPr>
          <a:xfrm flipH="1">
            <a:off x="2360613" y="5316538"/>
            <a:ext cx="0" cy="1746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1952625" y="5511800"/>
            <a:ext cx="7683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S-101 Test Version</a:t>
            </a:r>
          </a:p>
        </p:txBody>
      </p:sp>
      <p:sp>
        <p:nvSpPr>
          <p:cNvPr id="112" name="Rectangle 111"/>
          <p:cNvSpPr>
            <a:spLocks/>
          </p:cNvSpPr>
          <p:nvPr/>
        </p:nvSpPr>
        <p:spPr>
          <a:xfrm flipH="1">
            <a:off x="1073150" y="1804988"/>
            <a:ext cx="1298575" cy="273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Portrayal Catalogue Builder Update</a:t>
            </a:r>
          </a:p>
        </p:txBody>
      </p:sp>
      <p:sp>
        <p:nvSpPr>
          <p:cNvPr id="114" name="Rectangle 113"/>
          <p:cNvSpPr>
            <a:spLocks/>
          </p:cNvSpPr>
          <p:nvPr/>
        </p:nvSpPr>
        <p:spPr>
          <a:xfrm>
            <a:off x="1071563" y="1520825"/>
            <a:ext cx="4792662" cy="273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S-100 Simple Viewer</a:t>
            </a:r>
          </a:p>
        </p:txBody>
      </p:sp>
      <p:sp>
        <p:nvSpPr>
          <p:cNvPr id="88" name="Rectangle 87"/>
          <p:cNvSpPr>
            <a:spLocks/>
          </p:cNvSpPr>
          <p:nvPr/>
        </p:nvSpPr>
        <p:spPr>
          <a:xfrm flipH="1">
            <a:off x="2366963" y="1798638"/>
            <a:ext cx="1298575" cy="2730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S-101 Portrayal Catalogue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Box 82"/>
          <p:cNvSpPr txBox="1"/>
          <p:nvPr/>
        </p:nvSpPr>
        <p:spPr>
          <a:xfrm>
            <a:off x="4356100" y="6165850"/>
            <a:ext cx="11239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Member States</a:t>
            </a:r>
            <a:br>
              <a:rPr lang="en-US" sz="800" dirty="0">
                <a:latin typeface="+mj-lt"/>
              </a:rPr>
            </a:br>
            <a:r>
              <a:rPr lang="en-US" sz="800" dirty="0">
                <a:latin typeface="+mj-lt"/>
              </a:rPr>
              <a:t>Approve S-101</a:t>
            </a:r>
          </a:p>
        </p:txBody>
      </p:sp>
      <p:sp>
        <p:nvSpPr>
          <p:cNvPr id="105" name="TextBox 101"/>
          <p:cNvSpPr txBox="1">
            <a:spLocks noChangeArrowheads="1"/>
          </p:cNvSpPr>
          <p:nvPr/>
        </p:nvSpPr>
        <p:spPr bwMode="auto">
          <a:xfrm>
            <a:off x="3665538" y="6165850"/>
            <a:ext cx="1069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 smtClean="0">
                <a:latin typeface="+mj-lt"/>
              </a:rPr>
              <a:t>Update</a:t>
            </a:r>
            <a:br>
              <a:rPr lang="en-US" sz="800" dirty="0" smtClean="0">
                <a:latin typeface="+mj-lt"/>
              </a:rPr>
            </a:br>
            <a:r>
              <a:rPr lang="en-US" sz="800" dirty="0" smtClean="0">
                <a:latin typeface="+mj-lt"/>
              </a:rPr>
              <a:t>S-57 to S-101 Convertor</a:t>
            </a:r>
          </a:p>
        </p:txBody>
      </p:sp>
      <p:grpSp>
        <p:nvGrpSpPr>
          <p:cNvPr id="3076" name="Group 6"/>
          <p:cNvGrpSpPr>
            <a:grpSpLocks/>
          </p:cNvGrpSpPr>
          <p:nvPr/>
        </p:nvGrpSpPr>
        <p:grpSpPr bwMode="auto">
          <a:xfrm>
            <a:off x="4137025" y="4591050"/>
            <a:ext cx="585788" cy="457200"/>
            <a:chOff x="4136420" y="4591050"/>
            <a:chExt cx="586998" cy="457200"/>
          </a:xfrm>
        </p:grpSpPr>
        <p:sp>
          <p:nvSpPr>
            <p:cNvPr id="80" name="Rectangle 79"/>
            <p:cNvSpPr/>
            <p:nvPr/>
          </p:nvSpPr>
          <p:spPr>
            <a:xfrm>
              <a:off x="4217550" y="4591050"/>
              <a:ext cx="424738" cy="4572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9" name="TextBox 5"/>
            <p:cNvSpPr txBox="1">
              <a:spLocks noChangeArrowheads="1"/>
            </p:cNvSpPr>
            <p:nvPr/>
          </p:nvSpPr>
          <p:spPr bwMode="auto">
            <a:xfrm>
              <a:off x="4136420" y="4650373"/>
              <a:ext cx="58699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en-US" altLang="en-US" sz="800">
                  <a:latin typeface="Arial" charset="0"/>
                </a:rPr>
                <a:t>Finalize</a:t>
              </a:r>
              <a:br>
                <a:rPr lang="en-US" altLang="en-US" sz="800">
                  <a:latin typeface="Arial" charset="0"/>
                </a:rPr>
              </a:br>
              <a:r>
                <a:rPr lang="en-US" altLang="en-US" sz="800">
                  <a:latin typeface="Arial" charset="0"/>
                </a:rPr>
                <a:t>S-101</a:t>
              </a:r>
            </a:p>
          </p:txBody>
        </p:sp>
      </p:grpSp>
      <p:sp>
        <p:nvSpPr>
          <p:cNvPr id="56" name="Rectangle 55"/>
          <p:cNvSpPr/>
          <p:nvPr/>
        </p:nvSpPr>
        <p:spPr>
          <a:xfrm>
            <a:off x="1890713" y="3676650"/>
            <a:ext cx="881062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Review and Input</a:t>
            </a:r>
          </a:p>
        </p:txBody>
      </p:sp>
      <p:sp>
        <p:nvSpPr>
          <p:cNvPr id="5" name="Pentagon 4"/>
          <p:cNvSpPr/>
          <p:nvPr/>
        </p:nvSpPr>
        <p:spPr>
          <a:xfrm>
            <a:off x="5737225" y="4591050"/>
            <a:ext cx="3017838" cy="457200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OEMs Implement S-100 based ECDIS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224213" y="4591050"/>
            <a:ext cx="1004887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ECDIS</a:t>
            </a:r>
            <a:b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On-Shore Trials</a:t>
            </a:r>
          </a:p>
        </p:txBody>
      </p:sp>
      <p:sp>
        <p:nvSpPr>
          <p:cNvPr id="68" name="Pentagon 67"/>
          <p:cNvSpPr/>
          <p:nvPr/>
        </p:nvSpPr>
        <p:spPr>
          <a:xfrm>
            <a:off x="5734050" y="4133850"/>
            <a:ext cx="3017838" cy="457200"/>
          </a:xfrm>
          <a:prstGeom prst="homePlate">
            <a:avLst/>
          </a:prstGeom>
          <a:solidFill>
            <a:schemeClr val="bg2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Converted S-57 or Full S-101 ENC Data Available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555750" y="4591050"/>
            <a:ext cx="1668463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S-101 Test Bed Development</a:t>
            </a:r>
            <a:b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Iterative Testing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732338" y="4591050"/>
            <a:ext cx="1004887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ECDIS Sea Trials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990850" y="4133850"/>
            <a:ext cx="2746375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OEMs Develop S-100 ECDIS</a:t>
            </a:r>
          </a:p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ENC Production Systems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9425" y="5691188"/>
            <a:ext cx="7032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HSSC Approves</a:t>
            </a:r>
            <a:br>
              <a:rPr lang="en-US" sz="800" dirty="0">
                <a:latin typeface="+mj-lt"/>
              </a:rPr>
            </a:br>
            <a:r>
              <a:rPr lang="en-US" sz="800" dirty="0">
                <a:latin typeface="+mj-lt"/>
              </a:rPr>
              <a:t>S-101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071563" y="5695950"/>
            <a:ext cx="7683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S-101 Draft Version</a:t>
            </a:r>
          </a:p>
        </p:txBody>
      </p:sp>
      <p:sp>
        <p:nvSpPr>
          <p:cNvPr id="2079" name="TextBox 93"/>
          <p:cNvSpPr txBox="1">
            <a:spLocks noChangeArrowheads="1"/>
          </p:cNvSpPr>
          <p:nvPr/>
        </p:nvSpPr>
        <p:spPr bwMode="auto">
          <a:xfrm>
            <a:off x="2032000" y="5859463"/>
            <a:ext cx="981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 smtClean="0">
                <a:latin typeface="+mj-lt"/>
              </a:rPr>
              <a:t>Draft S-58 &amp; S-64  for S-101 Available</a:t>
            </a:r>
          </a:p>
        </p:txBody>
      </p:sp>
      <p:sp>
        <p:nvSpPr>
          <p:cNvPr id="97" name="Rectangle 96"/>
          <p:cNvSpPr>
            <a:spLocks/>
          </p:cNvSpPr>
          <p:nvPr/>
        </p:nvSpPr>
        <p:spPr>
          <a:xfrm>
            <a:off x="1062038" y="2344738"/>
            <a:ext cx="1084262" cy="273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Complete Portrayal Section of S-100</a:t>
            </a:r>
          </a:p>
        </p:txBody>
      </p:sp>
      <p:sp>
        <p:nvSpPr>
          <p:cNvPr id="98" name="Rectangle 97"/>
          <p:cNvSpPr>
            <a:spLocks/>
          </p:cNvSpPr>
          <p:nvPr/>
        </p:nvSpPr>
        <p:spPr>
          <a:xfrm>
            <a:off x="1709738" y="2068513"/>
            <a:ext cx="2560637" cy="273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Finalize Portrayal Section of S-101</a:t>
            </a:r>
          </a:p>
        </p:txBody>
      </p:sp>
      <p:sp>
        <p:nvSpPr>
          <p:cNvPr id="99" name="Rectangle 98"/>
          <p:cNvSpPr>
            <a:spLocks/>
          </p:cNvSpPr>
          <p:nvPr/>
        </p:nvSpPr>
        <p:spPr>
          <a:xfrm>
            <a:off x="3992563" y="2589213"/>
            <a:ext cx="2152650" cy="2746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Finalize Draft of S-101 for Testbed</a:t>
            </a:r>
          </a:p>
        </p:txBody>
      </p:sp>
      <p:sp>
        <p:nvSpPr>
          <p:cNvPr id="2084" name="TextBox 101"/>
          <p:cNvSpPr txBox="1">
            <a:spLocks noChangeArrowheads="1"/>
          </p:cNvSpPr>
          <p:nvPr/>
        </p:nvSpPr>
        <p:spPr bwMode="auto">
          <a:xfrm>
            <a:off x="1319213" y="6165850"/>
            <a:ext cx="1069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 smtClean="0">
                <a:latin typeface="+mj-lt"/>
              </a:rPr>
              <a:t>Update S-57 to S-101 Convertor and Make Sample S</a:t>
            </a:r>
            <a:r>
              <a:rPr lang="en-US" sz="800" dirty="0" smtClean="0">
                <a:cs typeface="Arial" pitchFamily="34" charset="0"/>
              </a:rPr>
              <a:t>-101 Data Available for Review</a:t>
            </a:r>
            <a:endParaRPr lang="en-US" sz="800" dirty="0" smtClean="0">
              <a:latin typeface="+mj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468438" y="5321300"/>
            <a:ext cx="0" cy="3651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890713" y="5321300"/>
            <a:ext cx="0" cy="8223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665413" y="5321300"/>
            <a:ext cx="6350" cy="538163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918075" y="5321300"/>
            <a:ext cx="0" cy="8223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640263" y="5321300"/>
            <a:ext cx="0" cy="3651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290888" y="5691188"/>
            <a:ext cx="7461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  <a:cs typeface="Arial" pitchFamily="34" charset="0"/>
              </a:rPr>
              <a:t>Sample S-101</a:t>
            </a:r>
            <a:br>
              <a:rPr lang="en-US" sz="800" dirty="0">
                <a:latin typeface="+mj-lt"/>
                <a:cs typeface="Arial" pitchFamily="34" charset="0"/>
              </a:rPr>
            </a:br>
            <a:r>
              <a:rPr lang="en-US" sz="800" dirty="0">
                <a:latin typeface="+mj-lt"/>
                <a:cs typeface="Arial" pitchFamily="34" charset="0"/>
              </a:rPr>
              <a:t>Data made</a:t>
            </a:r>
            <a:br>
              <a:rPr lang="en-US" sz="800" dirty="0">
                <a:latin typeface="+mj-lt"/>
                <a:cs typeface="Arial" pitchFamily="34" charset="0"/>
              </a:rPr>
            </a:br>
            <a:r>
              <a:rPr lang="en-US" sz="800" dirty="0">
                <a:latin typeface="+mj-lt"/>
                <a:cs typeface="Arial" pitchFamily="34" charset="0"/>
              </a:rPr>
              <a:t>Available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3663950" y="5321300"/>
            <a:ext cx="0" cy="3651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043863" y="6165850"/>
            <a:ext cx="79057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Retire</a:t>
            </a:r>
            <a:br>
              <a:rPr lang="en-US" sz="800" dirty="0">
                <a:latin typeface="+mj-lt"/>
              </a:rPr>
            </a:br>
            <a:r>
              <a:rPr lang="en-US" sz="800" dirty="0">
                <a:latin typeface="+mj-lt"/>
              </a:rPr>
              <a:t>S-57 and S-52</a:t>
            </a:r>
          </a:p>
        </p:txBody>
      </p:sp>
      <p:sp>
        <p:nvSpPr>
          <p:cNvPr id="100" name="Isosceles Triangle 99"/>
          <p:cNvSpPr/>
          <p:nvPr/>
        </p:nvSpPr>
        <p:spPr>
          <a:xfrm>
            <a:off x="4827588" y="5321300"/>
            <a:ext cx="180975" cy="169863"/>
          </a:xfrm>
          <a:prstGeom prst="triangl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b="1" baseline="30000" dirty="0">
              <a:solidFill>
                <a:schemeClr val="tx1"/>
              </a:solidFill>
            </a:endParaRPr>
          </a:p>
        </p:txBody>
      </p:sp>
      <p:sp>
        <p:nvSpPr>
          <p:cNvPr id="101" name="Isosceles Triangle 100"/>
          <p:cNvSpPr/>
          <p:nvPr/>
        </p:nvSpPr>
        <p:spPr>
          <a:xfrm>
            <a:off x="4549775" y="5321300"/>
            <a:ext cx="180975" cy="169863"/>
          </a:xfrm>
          <a:prstGeom prst="triangl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b="1" baseline="30000" dirty="0">
              <a:solidFill>
                <a:schemeClr val="tx1"/>
              </a:solidFill>
            </a:endParaRPr>
          </a:p>
        </p:txBody>
      </p:sp>
      <p:grpSp>
        <p:nvGrpSpPr>
          <p:cNvPr id="3101" name="Group 10"/>
          <p:cNvGrpSpPr>
            <a:grpSpLocks/>
          </p:cNvGrpSpPr>
          <p:nvPr/>
        </p:nvGrpSpPr>
        <p:grpSpPr bwMode="auto">
          <a:xfrm>
            <a:off x="3870325" y="3676650"/>
            <a:ext cx="719138" cy="457200"/>
            <a:chOff x="3870931" y="3676650"/>
            <a:chExt cx="718061" cy="457200"/>
          </a:xfrm>
        </p:grpSpPr>
        <p:sp>
          <p:nvSpPr>
            <p:cNvPr id="77" name="Rectangle 76"/>
            <p:cNvSpPr/>
            <p:nvPr/>
          </p:nvSpPr>
          <p:spPr>
            <a:xfrm>
              <a:off x="3940676" y="3676650"/>
              <a:ext cx="583325" cy="4572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7" name="TextBox 9"/>
            <p:cNvSpPr txBox="1">
              <a:spLocks noChangeArrowheads="1"/>
            </p:cNvSpPr>
            <p:nvPr/>
          </p:nvSpPr>
          <p:spPr bwMode="auto">
            <a:xfrm>
              <a:off x="3870931" y="3697501"/>
              <a:ext cx="718061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en-US" altLang="en-US" sz="700">
                  <a:latin typeface="Arial" charset="0"/>
                </a:rPr>
                <a:t>Final S-101 Stakeholder Review</a:t>
              </a:r>
              <a:endParaRPr lang="en-US" altLang="en-US" sz="1600"/>
            </a:p>
          </p:txBody>
        </p:sp>
      </p:grpSp>
      <p:grpSp>
        <p:nvGrpSpPr>
          <p:cNvPr id="3102" name="Group 17"/>
          <p:cNvGrpSpPr>
            <a:grpSpLocks/>
          </p:cNvGrpSpPr>
          <p:nvPr/>
        </p:nvGrpSpPr>
        <p:grpSpPr bwMode="auto">
          <a:xfrm>
            <a:off x="73025" y="169863"/>
            <a:ext cx="1055688" cy="1363662"/>
            <a:chOff x="116237" y="271221"/>
            <a:chExt cx="1055338" cy="1363850"/>
          </a:xfrm>
        </p:grpSpPr>
        <p:sp>
          <p:nvSpPr>
            <p:cNvPr id="62" name="Rectangle 61"/>
            <p:cNvSpPr>
              <a:spLocks/>
            </p:cNvSpPr>
            <p:nvPr/>
          </p:nvSpPr>
          <p:spPr>
            <a:xfrm>
              <a:off x="324131" y="961878"/>
              <a:ext cx="639550" cy="1825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OEMs</a:t>
              </a:r>
            </a:p>
          </p:txBody>
        </p:sp>
        <p:sp>
          <p:nvSpPr>
            <p:cNvPr id="63" name="Rectangle 62"/>
            <p:cNvSpPr>
              <a:spLocks/>
            </p:cNvSpPr>
            <p:nvPr/>
          </p:nvSpPr>
          <p:spPr>
            <a:xfrm>
              <a:off x="324131" y="1179396"/>
              <a:ext cx="639550" cy="1825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TSMAD</a:t>
              </a:r>
            </a:p>
          </p:txBody>
        </p:sp>
        <p:sp>
          <p:nvSpPr>
            <p:cNvPr id="69" name="Rectangle 68"/>
            <p:cNvSpPr>
              <a:spLocks/>
            </p:cNvSpPr>
            <p:nvPr/>
          </p:nvSpPr>
          <p:spPr>
            <a:xfrm>
              <a:off x="324131" y="744361"/>
              <a:ext cx="639550" cy="18258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HOs</a:t>
              </a:r>
            </a:p>
          </p:txBody>
        </p:sp>
        <p:sp>
          <p:nvSpPr>
            <p:cNvPr id="73" name="Rectangle 72"/>
            <p:cNvSpPr>
              <a:spLocks/>
            </p:cNvSpPr>
            <p:nvPr/>
          </p:nvSpPr>
          <p:spPr>
            <a:xfrm>
              <a:off x="324131" y="525256"/>
              <a:ext cx="639550" cy="1825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Stakeholders</a:t>
              </a:r>
            </a:p>
          </p:txBody>
        </p:sp>
        <p:sp>
          <p:nvSpPr>
            <p:cNvPr id="92" name="Rectangle 91"/>
            <p:cNvSpPr>
              <a:spLocks/>
            </p:cNvSpPr>
            <p:nvPr/>
          </p:nvSpPr>
          <p:spPr>
            <a:xfrm>
              <a:off x="324131" y="1396913"/>
              <a:ext cx="639550" cy="1825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DIPWG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25739" y="271221"/>
              <a:ext cx="836335" cy="136385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55" name="TextBox 16"/>
            <p:cNvSpPr txBox="1">
              <a:spLocks noChangeArrowheads="1"/>
            </p:cNvSpPr>
            <p:nvPr/>
          </p:nvSpPr>
          <p:spPr bwMode="auto">
            <a:xfrm>
              <a:off x="116237" y="302217"/>
              <a:ext cx="105533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en-US" altLang="en-US" sz="800"/>
                <a:t>Responsible Party</a:t>
              </a:r>
            </a:p>
          </p:txBody>
        </p:sp>
      </p:grpSp>
      <p:sp>
        <p:nvSpPr>
          <p:cNvPr id="3103" name="TextBox 18"/>
          <p:cNvSpPr txBox="1">
            <a:spLocks noChangeArrowheads="1"/>
          </p:cNvSpPr>
          <p:nvPr/>
        </p:nvSpPr>
        <p:spPr bwMode="auto">
          <a:xfrm>
            <a:off x="0" y="354013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2400" b="1"/>
              <a:t>S-101 Development and S-100 Testbed Timeline</a:t>
            </a:r>
          </a:p>
          <a:p>
            <a:pPr algn="ctr" eaLnBrk="1" hangingPunct="1"/>
            <a:r>
              <a:rPr lang="en-US" altLang="en-US" sz="2400" b="1"/>
              <a:t>January 1, 2015 Progress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1555750" y="4133850"/>
            <a:ext cx="892175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</a:rPr>
              <a:t>Draft S-58 &amp; S-64  for S-101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262563" y="5691188"/>
            <a:ext cx="938212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Release S-101 for Operational  Use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8442325" y="5356225"/>
            <a:ext cx="0" cy="779463"/>
          </a:xfrm>
          <a:prstGeom prst="line">
            <a:avLst/>
          </a:prstGeom>
          <a:ln w="12700">
            <a:solidFill>
              <a:srgbClr val="FFC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4235450" y="5321300"/>
            <a:ext cx="0" cy="8223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730875" y="5321300"/>
            <a:ext cx="0" cy="3651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Pentagon 120"/>
          <p:cNvSpPr/>
          <p:nvPr/>
        </p:nvSpPr>
        <p:spPr>
          <a:xfrm>
            <a:off x="1062038" y="2617788"/>
            <a:ext cx="7680325" cy="276225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S-101 Test Bed Development and Iterative Testing</a:t>
            </a:r>
          </a:p>
        </p:txBody>
      </p:sp>
      <p:sp>
        <p:nvSpPr>
          <p:cNvPr id="122" name="Pentagon 121"/>
          <p:cNvSpPr/>
          <p:nvPr/>
        </p:nvSpPr>
        <p:spPr>
          <a:xfrm>
            <a:off x="4430713" y="1792288"/>
            <a:ext cx="4321175" cy="274637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Draft S-58 and S-64 for S-101</a:t>
            </a:r>
          </a:p>
        </p:txBody>
      </p:sp>
      <p:sp>
        <p:nvSpPr>
          <p:cNvPr id="123" name="Pentagon 122"/>
          <p:cNvSpPr/>
          <p:nvPr/>
        </p:nvSpPr>
        <p:spPr>
          <a:xfrm>
            <a:off x="4271963" y="2068513"/>
            <a:ext cx="4479925" cy="274637"/>
          </a:xfrm>
          <a:prstGeom prst="homePlate">
            <a:avLst>
              <a:gd name="adj" fmla="val 44350"/>
            </a:avLst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Review and Input</a:t>
            </a:r>
          </a:p>
        </p:txBody>
      </p:sp>
      <p:grpSp>
        <p:nvGrpSpPr>
          <p:cNvPr id="3112" name="Group 17"/>
          <p:cNvGrpSpPr>
            <a:grpSpLocks/>
          </p:cNvGrpSpPr>
          <p:nvPr/>
        </p:nvGrpSpPr>
        <p:grpSpPr bwMode="auto">
          <a:xfrm>
            <a:off x="1071563" y="2894013"/>
            <a:ext cx="7681912" cy="274637"/>
            <a:chOff x="382586" y="2624575"/>
            <a:chExt cx="7680960" cy="274638"/>
          </a:xfrm>
        </p:grpSpPr>
        <p:sp>
          <p:nvSpPr>
            <p:cNvPr id="2" name="Rectangle 1"/>
            <p:cNvSpPr/>
            <p:nvPr/>
          </p:nvSpPr>
          <p:spPr>
            <a:xfrm>
              <a:off x="382586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FEB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022269" y="2624575"/>
              <a:ext cx="641271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MAR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663539" y="2624575"/>
              <a:ext cx="639684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APR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303223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MAY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942906" y="2624575"/>
              <a:ext cx="639684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JUN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582589" y="2624575"/>
              <a:ext cx="641271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JULY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223860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AUG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863543" y="2624575"/>
              <a:ext cx="639684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SEP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503226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OCT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142909" y="2624575"/>
              <a:ext cx="641271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NOV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784180" y="2624575"/>
              <a:ext cx="639684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DEC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423863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JAN</a:t>
              </a:r>
            </a:p>
          </p:txBody>
        </p:sp>
      </p:grpSp>
      <p:sp>
        <p:nvSpPr>
          <p:cNvPr id="93" name="Rectangle 92"/>
          <p:cNvSpPr/>
          <p:nvPr/>
        </p:nvSpPr>
        <p:spPr bwMode="auto">
          <a:xfrm>
            <a:off x="1071563" y="3168650"/>
            <a:ext cx="7042150" cy="273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 (2014)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8113713" y="3168650"/>
            <a:ext cx="639762" cy="273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+2</a:t>
            </a:r>
          </a:p>
        </p:txBody>
      </p:sp>
      <p:sp>
        <p:nvSpPr>
          <p:cNvPr id="22" name="Curved Left Arrow 21"/>
          <p:cNvSpPr/>
          <p:nvPr/>
        </p:nvSpPr>
        <p:spPr>
          <a:xfrm rot="10800000">
            <a:off x="368300" y="2927350"/>
            <a:ext cx="703263" cy="2349500"/>
          </a:xfrm>
          <a:prstGeom prst="curvedLeftArrow">
            <a:avLst>
              <a:gd name="adj1" fmla="val 26586"/>
              <a:gd name="adj2" fmla="val 44550"/>
              <a:gd name="adj3" fmla="val 251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116" name="Group 32"/>
          <p:cNvGrpSpPr>
            <a:grpSpLocks/>
          </p:cNvGrpSpPr>
          <p:nvPr/>
        </p:nvGrpSpPr>
        <p:grpSpPr bwMode="auto">
          <a:xfrm>
            <a:off x="711200" y="5046663"/>
            <a:ext cx="8066088" cy="274637"/>
            <a:chOff x="711200" y="5046980"/>
            <a:chExt cx="8066088" cy="274320"/>
          </a:xfrm>
        </p:grpSpPr>
        <p:sp>
          <p:nvSpPr>
            <p:cNvPr id="47" name="Rectangle 46"/>
            <p:cNvSpPr/>
            <p:nvPr/>
          </p:nvSpPr>
          <p:spPr bwMode="auto">
            <a:xfrm>
              <a:off x="1714500" y="5048565"/>
              <a:ext cx="1006475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+2</a:t>
              </a: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720975" y="5048565"/>
              <a:ext cx="1004888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+3</a:t>
              </a: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3725863" y="5048565"/>
              <a:ext cx="1006475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+4</a:t>
              </a: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4732338" y="5048565"/>
              <a:ext cx="1004887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+5</a:t>
              </a: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6743700" y="5048565"/>
              <a:ext cx="1004888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+7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737225" y="5048565"/>
              <a:ext cx="1006475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+6</a:t>
              </a: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711200" y="5048565"/>
              <a:ext cx="1006475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Year 1</a:t>
              </a:r>
            </a:p>
          </p:txBody>
        </p:sp>
        <p:sp>
          <p:nvSpPr>
            <p:cNvPr id="32" name="Pentagon 31"/>
            <p:cNvSpPr/>
            <p:nvPr/>
          </p:nvSpPr>
          <p:spPr>
            <a:xfrm>
              <a:off x="7748588" y="5046980"/>
              <a:ext cx="1028700" cy="274320"/>
            </a:xfrm>
            <a:prstGeom prst="homePlate">
              <a:avLst/>
            </a:prstGeom>
            <a:noFill/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</a:rPr>
                <a:t>  …</a:t>
              </a:r>
            </a:p>
          </p:txBody>
        </p:sp>
      </p:grpSp>
      <p:sp>
        <p:nvSpPr>
          <p:cNvPr id="91" name="Pentagon 90"/>
          <p:cNvSpPr/>
          <p:nvPr/>
        </p:nvSpPr>
        <p:spPr>
          <a:xfrm>
            <a:off x="2146300" y="2343150"/>
            <a:ext cx="6605588" cy="274638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Prepare Test Data – Feature and Portrayal Catalogues and test datasets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>
          <a:xfrm>
            <a:off x="5910263" y="64452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B050"/>
                </a:solidFill>
              </a:rPr>
              <a:t>January 1, 2015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6" name="Rectangle 95"/>
          <p:cNvSpPr>
            <a:spLocks/>
          </p:cNvSpPr>
          <p:nvPr/>
        </p:nvSpPr>
        <p:spPr>
          <a:xfrm>
            <a:off x="1570038" y="1247775"/>
            <a:ext cx="1720850" cy="2730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8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Iteration S-57 to S-101 convertor</a:t>
            </a:r>
          </a:p>
        </p:txBody>
      </p:sp>
      <p:cxnSp>
        <p:nvCxnSpPr>
          <p:cNvPr id="108" name="Straight Connector 107"/>
          <p:cNvCxnSpPr/>
          <p:nvPr/>
        </p:nvCxnSpPr>
        <p:spPr>
          <a:xfrm flipH="1">
            <a:off x="2360613" y="5316538"/>
            <a:ext cx="0" cy="1746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1952625" y="5511800"/>
            <a:ext cx="7683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S-101 Test Version</a:t>
            </a:r>
          </a:p>
        </p:txBody>
      </p:sp>
      <p:sp>
        <p:nvSpPr>
          <p:cNvPr id="111" name="Rectangle 110"/>
          <p:cNvSpPr>
            <a:spLocks/>
          </p:cNvSpPr>
          <p:nvPr/>
        </p:nvSpPr>
        <p:spPr>
          <a:xfrm>
            <a:off x="2076450" y="1795463"/>
            <a:ext cx="1793875" cy="2730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S-100/S-101 Test Cases Drafted</a:t>
            </a:r>
          </a:p>
        </p:txBody>
      </p:sp>
      <p:sp>
        <p:nvSpPr>
          <p:cNvPr id="112" name="Rectangle 111"/>
          <p:cNvSpPr>
            <a:spLocks/>
          </p:cNvSpPr>
          <p:nvPr/>
        </p:nvSpPr>
        <p:spPr>
          <a:xfrm flipH="1">
            <a:off x="1019175" y="1793875"/>
            <a:ext cx="1012825" cy="273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Portrayal Catalogue Builder</a:t>
            </a:r>
          </a:p>
        </p:txBody>
      </p:sp>
      <p:sp>
        <p:nvSpPr>
          <p:cNvPr id="113" name="Rectangle 112"/>
          <p:cNvSpPr>
            <a:spLocks/>
          </p:cNvSpPr>
          <p:nvPr/>
        </p:nvSpPr>
        <p:spPr>
          <a:xfrm>
            <a:off x="1062038" y="1520825"/>
            <a:ext cx="1249362" cy="2730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Feature Catalogue </a:t>
            </a:r>
            <a:r>
              <a:rPr lang="en-US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BuilderPrototype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113"/>
          <p:cNvSpPr>
            <a:spLocks/>
          </p:cNvSpPr>
          <p:nvPr/>
        </p:nvSpPr>
        <p:spPr>
          <a:xfrm>
            <a:off x="2311400" y="1520825"/>
            <a:ext cx="3552825" cy="2730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S-101 Simple Viewer</a:t>
            </a:r>
          </a:p>
        </p:txBody>
      </p:sp>
      <p:sp>
        <p:nvSpPr>
          <p:cNvPr id="7" name="Oval 6"/>
          <p:cNvSpPr/>
          <p:nvPr/>
        </p:nvSpPr>
        <p:spPr>
          <a:xfrm>
            <a:off x="1570038" y="1244600"/>
            <a:ext cx="1906587" cy="30797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</a:rPr>
              <a:t>DELAYED</a:t>
            </a:r>
          </a:p>
        </p:txBody>
      </p:sp>
      <p:sp>
        <p:nvSpPr>
          <p:cNvPr id="110" name="Oval 109"/>
          <p:cNvSpPr/>
          <p:nvPr/>
        </p:nvSpPr>
        <p:spPr>
          <a:xfrm>
            <a:off x="2665413" y="1484313"/>
            <a:ext cx="2887662" cy="30797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</a:rPr>
              <a:t>DELAYED</a:t>
            </a:r>
          </a:p>
        </p:txBody>
      </p:sp>
      <p:sp>
        <p:nvSpPr>
          <p:cNvPr id="3" name="Oval 2"/>
          <p:cNvSpPr/>
          <p:nvPr/>
        </p:nvSpPr>
        <p:spPr>
          <a:xfrm>
            <a:off x="896938" y="1544638"/>
            <a:ext cx="2973387" cy="1374775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COMPLETED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0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Box 82"/>
          <p:cNvSpPr txBox="1"/>
          <p:nvPr/>
        </p:nvSpPr>
        <p:spPr>
          <a:xfrm>
            <a:off x="4356100" y="6165850"/>
            <a:ext cx="11239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Member States</a:t>
            </a:r>
            <a:br>
              <a:rPr lang="en-US" sz="800" dirty="0">
                <a:latin typeface="+mj-lt"/>
              </a:rPr>
            </a:br>
            <a:r>
              <a:rPr lang="en-US" sz="800" dirty="0">
                <a:latin typeface="+mj-lt"/>
              </a:rPr>
              <a:t>Approve S-101</a:t>
            </a:r>
          </a:p>
        </p:txBody>
      </p:sp>
      <p:sp>
        <p:nvSpPr>
          <p:cNvPr id="105" name="TextBox 101"/>
          <p:cNvSpPr txBox="1">
            <a:spLocks noChangeArrowheads="1"/>
          </p:cNvSpPr>
          <p:nvPr/>
        </p:nvSpPr>
        <p:spPr bwMode="auto">
          <a:xfrm>
            <a:off x="3665538" y="6165850"/>
            <a:ext cx="1069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 smtClean="0">
                <a:latin typeface="+mj-lt"/>
              </a:rPr>
              <a:t>Update</a:t>
            </a:r>
            <a:br>
              <a:rPr lang="en-US" sz="800" dirty="0" smtClean="0">
                <a:latin typeface="+mj-lt"/>
              </a:rPr>
            </a:br>
            <a:r>
              <a:rPr lang="en-US" sz="800" dirty="0" smtClean="0">
                <a:latin typeface="+mj-lt"/>
              </a:rPr>
              <a:t>S-57 to S-101 Convertor</a:t>
            </a:r>
          </a:p>
        </p:txBody>
      </p:sp>
      <p:grpSp>
        <p:nvGrpSpPr>
          <p:cNvPr id="4100" name="Group 6"/>
          <p:cNvGrpSpPr>
            <a:grpSpLocks/>
          </p:cNvGrpSpPr>
          <p:nvPr/>
        </p:nvGrpSpPr>
        <p:grpSpPr bwMode="auto">
          <a:xfrm>
            <a:off x="4137025" y="4591050"/>
            <a:ext cx="585788" cy="457200"/>
            <a:chOff x="4136420" y="4591050"/>
            <a:chExt cx="586998" cy="457200"/>
          </a:xfrm>
        </p:grpSpPr>
        <p:sp>
          <p:nvSpPr>
            <p:cNvPr id="80" name="Rectangle 79"/>
            <p:cNvSpPr/>
            <p:nvPr/>
          </p:nvSpPr>
          <p:spPr>
            <a:xfrm>
              <a:off x="4217550" y="4591050"/>
              <a:ext cx="424738" cy="4572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80" name="TextBox 5"/>
            <p:cNvSpPr txBox="1">
              <a:spLocks noChangeArrowheads="1"/>
            </p:cNvSpPr>
            <p:nvPr/>
          </p:nvSpPr>
          <p:spPr bwMode="auto">
            <a:xfrm>
              <a:off x="4136420" y="4650373"/>
              <a:ext cx="58699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en-US" altLang="en-US" sz="800">
                  <a:latin typeface="Arial" charset="0"/>
                </a:rPr>
                <a:t>Finalize</a:t>
              </a:r>
              <a:br>
                <a:rPr lang="en-US" altLang="en-US" sz="800">
                  <a:latin typeface="Arial" charset="0"/>
                </a:rPr>
              </a:br>
              <a:r>
                <a:rPr lang="en-US" altLang="en-US" sz="800">
                  <a:latin typeface="Arial" charset="0"/>
                </a:rPr>
                <a:t>S-101</a:t>
              </a:r>
            </a:p>
          </p:txBody>
        </p:sp>
      </p:grpSp>
      <p:sp>
        <p:nvSpPr>
          <p:cNvPr id="56" name="Rectangle 55"/>
          <p:cNvSpPr/>
          <p:nvPr/>
        </p:nvSpPr>
        <p:spPr>
          <a:xfrm>
            <a:off x="1890713" y="3676650"/>
            <a:ext cx="881062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Review and Input</a:t>
            </a:r>
          </a:p>
        </p:txBody>
      </p:sp>
      <p:sp>
        <p:nvSpPr>
          <p:cNvPr id="5" name="Pentagon 4"/>
          <p:cNvSpPr/>
          <p:nvPr/>
        </p:nvSpPr>
        <p:spPr>
          <a:xfrm>
            <a:off x="5737225" y="4591050"/>
            <a:ext cx="3017838" cy="457200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OEMs Implement S-100 based ECDIS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224213" y="4591050"/>
            <a:ext cx="1004887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ECDIS</a:t>
            </a:r>
            <a:b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On-Shore Trials</a:t>
            </a:r>
          </a:p>
        </p:txBody>
      </p:sp>
      <p:sp>
        <p:nvSpPr>
          <p:cNvPr id="68" name="Pentagon 67"/>
          <p:cNvSpPr/>
          <p:nvPr/>
        </p:nvSpPr>
        <p:spPr>
          <a:xfrm>
            <a:off x="5734050" y="4133850"/>
            <a:ext cx="3017838" cy="457200"/>
          </a:xfrm>
          <a:prstGeom prst="homePlate">
            <a:avLst/>
          </a:prstGeom>
          <a:solidFill>
            <a:schemeClr val="bg2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Converted S-57 or Full S-101 ENC Data Available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555750" y="4591050"/>
            <a:ext cx="1668463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S-101 Test Bed Development</a:t>
            </a:r>
            <a:b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Iterative Testing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732338" y="4591050"/>
            <a:ext cx="1004887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ECDIS Sea Trials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990850" y="4133850"/>
            <a:ext cx="2746375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OEMs Develop S-100 ECDIS</a:t>
            </a:r>
          </a:p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ENC Production Systems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9425" y="5691188"/>
            <a:ext cx="7032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HSSC Approves</a:t>
            </a:r>
            <a:br>
              <a:rPr lang="en-US" sz="800" dirty="0">
                <a:latin typeface="+mj-lt"/>
              </a:rPr>
            </a:br>
            <a:r>
              <a:rPr lang="en-US" sz="800" dirty="0">
                <a:latin typeface="+mj-lt"/>
              </a:rPr>
              <a:t>S-101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071563" y="5695950"/>
            <a:ext cx="7683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S-101 Draft Version</a:t>
            </a:r>
          </a:p>
        </p:txBody>
      </p:sp>
      <p:sp>
        <p:nvSpPr>
          <p:cNvPr id="2079" name="TextBox 93"/>
          <p:cNvSpPr txBox="1">
            <a:spLocks noChangeArrowheads="1"/>
          </p:cNvSpPr>
          <p:nvPr/>
        </p:nvSpPr>
        <p:spPr bwMode="auto">
          <a:xfrm>
            <a:off x="2032000" y="5859463"/>
            <a:ext cx="981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 smtClean="0">
                <a:latin typeface="+mj-lt"/>
              </a:rPr>
              <a:t>Draft S-58 &amp; S-64  for S-101 Available</a:t>
            </a:r>
          </a:p>
        </p:txBody>
      </p:sp>
      <p:sp>
        <p:nvSpPr>
          <p:cNvPr id="97" name="Rectangle 96"/>
          <p:cNvSpPr>
            <a:spLocks/>
          </p:cNvSpPr>
          <p:nvPr/>
        </p:nvSpPr>
        <p:spPr>
          <a:xfrm>
            <a:off x="1062038" y="2344738"/>
            <a:ext cx="1084262" cy="273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Complete Portrayal Section of S-100</a:t>
            </a:r>
          </a:p>
        </p:txBody>
      </p:sp>
      <p:sp>
        <p:nvSpPr>
          <p:cNvPr id="98" name="Rectangle 97"/>
          <p:cNvSpPr>
            <a:spLocks/>
          </p:cNvSpPr>
          <p:nvPr/>
        </p:nvSpPr>
        <p:spPr>
          <a:xfrm>
            <a:off x="1709738" y="2068513"/>
            <a:ext cx="2560637" cy="273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Finalize Portrayal Section of S-101</a:t>
            </a:r>
          </a:p>
        </p:txBody>
      </p:sp>
      <p:sp>
        <p:nvSpPr>
          <p:cNvPr id="99" name="Rectangle 98"/>
          <p:cNvSpPr>
            <a:spLocks/>
          </p:cNvSpPr>
          <p:nvPr/>
        </p:nvSpPr>
        <p:spPr>
          <a:xfrm>
            <a:off x="3992563" y="2589213"/>
            <a:ext cx="2152650" cy="2746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Finalize Draft of S-101 for Testbed</a:t>
            </a:r>
          </a:p>
        </p:txBody>
      </p:sp>
      <p:sp>
        <p:nvSpPr>
          <p:cNvPr id="2084" name="TextBox 101"/>
          <p:cNvSpPr txBox="1">
            <a:spLocks noChangeArrowheads="1"/>
          </p:cNvSpPr>
          <p:nvPr/>
        </p:nvSpPr>
        <p:spPr bwMode="auto">
          <a:xfrm>
            <a:off x="1319213" y="6165850"/>
            <a:ext cx="1069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 smtClean="0">
                <a:latin typeface="+mj-lt"/>
              </a:rPr>
              <a:t>Update S-57 to S-101 Convertor and Make Sample S</a:t>
            </a:r>
            <a:r>
              <a:rPr lang="en-US" sz="800" dirty="0" smtClean="0">
                <a:cs typeface="Arial" pitchFamily="34" charset="0"/>
              </a:rPr>
              <a:t>-101 Data Available for Review</a:t>
            </a:r>
            <a:endParaRPr lang="en-US" sz="800" dirty="0" smtClean="0">
              <a:latin typeface="+mj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468438" y="5321300"/>
            <a:ext cx="0" cy="3651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890713" y="5321300"/>
            <a:ext cx="0" cy="8223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665413" y="5321300"/>
            <a:ext cx="6350" cy="538163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918075" y="5321300"/>
            <a:ext cx="0" cy="8223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640263" y="5321300"/>
            <a:ext cx="0" cy="3651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290888" y="5691188"/>
            <a:ext cx="7461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  <a:cs typeface="Arial" pitchFamily="34" charset="0"/>
              </a:rPr>
              <a:t>Sample S-101</a:t>
            </a:r>
            <a:br>
              <a:rPr lang="en-US" sz="800" dirty="0">
                <a:latin typeface="+mj-lt"/>
                <a:cs typeface="Arial" pitchFamily="34" charset="0"/>
              </a:rPr>
            </a:br>
            <a:r>
              <a:rPr lang="en-US" sz="800" dirty="0">
                <a:latin typeface="+mj-lt"/>
                <a:cs typeface="Arial" pitchFamily="34" charset="0"/>
              </a:rPr>
              <a:t>Data made</a:t>
            </a:r>
            <a:br>
              <a:rPr lang="en-US" sz="800" dirty="0">
                <a:latin typeface="+mj-lt"/>
                <a:cs typeface="Arial" pitchFamily="34" charset="0"/>
              </a:rPr>
            </a:br>
            <a:r>
              <a:rPr lang="en-US" sz="800" dirty="0">
                <a:latin typeface="+mj-lt"/>
                <a:cs typeface="Arial" pitchFamily="34" charset="0"/>
              </a:rPr>
              <a:t>Available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3663950" y="5321300"/>
            <a:ext cx="0" cy="3651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043863" y="6165850"/>
            <a:ext cx="79057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Retire</a:t>
            </a:r>
            <a:br>
              <a:rPr lang="en-US" sz="800" dirty="0">
                <a:latin typeface="+mj-lt"/>
              </a:rPr>
            </a:br>
            <a:r>
              <a:rPr lang="en-US" sz="800" dirty="0">
                <a:latin typeface="+mj-lt"/>
              </a:rPr>
              <a:t>S-57 and S-52</a:t>
            </a:r>
          </a:p>
        </p:txBody>
      </p:sp>
      <p:sp>
        <p:nvSpPr>
          <p:cNvPr id="100" name="Isosceles Triangle 99"/>
          <p:cNvSpPr/>
          <p:nvPr/>
        </p:nvSpPr>
        <p:spPr>
          <a:xfrm>
            <a:off x="4827588" y="5321300"/>
            <a:ext cx="180975" cy="169863"/>
          </a:xfrm>
          <a:prstGeom prst="triangl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b="1" baseline="30000" dirty="0">
              <a:solidFill>
                <a:schemeClr val="tx1"/>
              </a:solidFill>
            </a:endParaRPr>
          </a:p>
        </p:txBody>
      </p:sp>
      <p:sp>
        <p:nvSpPr>
          <p:cNvPr id="101" name="Isosceles Triangle 100"/>
          <p:cNvSpPr/>
          <p:nvPr/>
        </p:nvSpPr>
        <p:spPr>
          <a:xfrm>
            <a:off x="4549775" y="5321300"/>
            <a:ext cx="180975" cy="169863"/>
          </a:xfrm>
          <a:prstGeom prst="triangl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b="1" baseline="30000" dirty="0">
              <a:solidFill>
                <a:schemeClr val="tx1"/>
              </a:solidFill>
            </a:endParaRPr>
          </a:p>
        </p:txBody>
      </p:sp>
      <p:grpSp>
        <p:nvGrpSpPr>
          <p:cNvPr id="4125" name="Group 10"/>
          <p:cNvGrpSpPr>
            <a:grpSpLocks/>
          </p:cNvGrpSpPr>
          <p:nvPr/>
        </p:nvGrpSpPr>
        <p:grpSpPr bwMode="auto">
          <a:xfrm>
            <a:off x="3870325" y="3676650"/>
            <a:ext cx="719138" cy="457200"/>
            <a:chOff x="3870931" y="3676650"/>
            <a:chExt cx="718061" cy="457200"/>
          </a:xfrm>
        </p:grpSpPr>
        <p:sp>
          <p:nvSpPr>
            <p:cNvPr id="77" name="Rectangle 76"/>
            <p:cNvSpPr/>
            <p:nvPr/>
          </p:nvSpPr>
          <p:spPr>
            <a:xfrm>
              <a:off x="3940676" y="3676650"/>
              <a:ext cx="583325" cy="4572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78" name="TextBox 9"/>
            <p:cNvSpPr txBox="1">
              <a:spLocks noChangeArrowheads="1"/>
            </p:cNvSpPr>
            <p:nvPr/>
          </p:nvSpPr>
          <p:spPr bwMode="auto">
            <a:xfrm>
              <a:off x="3870931" y="3697501"/>
              <a:ext cx="718061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en-US" altLang="en-US" sz="700">
                  <a:latin typeface="Arial" charset="0"/>
                </a:rPr>
                <a:t>Final S-101 Stakeholder Review</a:t>
              </a:r>
              <a:endParaRPr lang="en-US" altLang="en-US" sz="1600"/>
            </a:p>
          </p:txBody>
        </p:sp>
      </p:grpSp>
      <p:grpSp>
        <p:nvGrpSpPr>
          <p:cNvPr id="4126" name="Group 17"/>
          <p:cNvGrpSpPr>
            <a:grpSpLocks/>
          </p:cNvGrpSpPr>
          <p:nvPr/>
        </p:nvGrpSpPr>
        <p:grpSpPr bwMode="auto">
          <a:xfrm>
            <a:off x="73025" y="169863"/>
            <a:ext cx="1055688" cy="1363662"/>
            <a:chOff x="116237" y="271221"/>
            <a:chExt cx="1055338" cy="1363850"/>
          </a:xfrm>
        </p:grpSpPr>
        <p:sp>
          <p:nvSpPr>
            <p:cNvPr id="62" name="Rectangle 61"/>
            <p:cNvSpPr>
              <a:spLocks/>
            </p:cNvSpPr>
            <p:nvPr/>
          </p:nvSpPr>
          <p:spPr>
            <a:xfrm>
              <a:off x="324131" y="961878"/>
              <a:ext cx="639550" cy="1825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OEMs</a:t>
              </a:r>
            </a:p>
          </p:txBody>
        </p:sp>
        <p:sp>
          <p:nvSpPr>
            <p:cNvPr id="63" name="Rectangle 62"/>
            <p:cNvSpPr>
              <a:spLocks/>
            </p:cNvSpPr>
            <p:nvPr/>
          </p:nvSpPr>
          <p:spPr>
            <a:xfrm>
              <a:off x="324131" y="1179396"/>
              <a:ext cx="639550" cy="1825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TSMAD</a:t>
              </a:r>
            </a:p>
          </p:txBody>
        </p:sp>
        <p:sp>
          <p:nvSpPr>
            <p:cNvPr id="69" name="Rectangle 68"/>
            <p:cNvSpPr>
              <a:spLocks/>
            </p:cNvSpPr>
            <p:nvPr/>
          </p:nvSpPr>
          <p:spPr>
            <a:xfrm>
              <a:off x="324131" y="744361"/>
              <a:ext cx="639550" cy="18258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HOs</a:t>
              </a:r>
            </a:p>
          </p:txBody>
        </p:sp>
        <p:sp>
          <p:nvSpPr>
            <p:cNvPr id="73" name="Rectangle 72"/>
            <p:cNvSpPr>
              <a:spLocks/>
            </p:cNvSpPr>
            <p:nvPr/>
          </p:nvSpPr>
          <p:spPr>
            <a:xfrm>
              <a:off x="324131" y="525256"/>
              <a:ext cx="639550" cy="1825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Stakeholders</a:t>
              </a:r>
            </a:p>
          </p:txBody>
        </p:sp>
        <p:sp>
          <p:nvSpPr>
            <p:cNvPr id="92" name="Rectangle 91"/>
            <p:cNvSpPr>
              <a:spLocks/>
            </p:cNvSpPr>
            <p:nvPr/>
          </p:nvSpPr>
          <p:spPr>
            <a:xfrm>
              <a:off x="324131" y="1396913"/>
              <a:ext cx="639550" cy="1825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DIPWG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25739" y="271221"/>
              <a:ext cx="836335" cy="136385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176" name="TextBox 16"/>
            <p:cNvSpPr txBox="1">
              <a:spLocks noChangeArrowheads="1"/>
            </p:cNvSpPr>
            <p:nvPr/>
          </p:nvSpPr>
          <p:spPr bwMode="auto">
            <a:xfrm>
              <a:off x="116237" y="302217"/>
              <a:ext cx="105533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en-US" altLang="en-US" sz="800"/>
                <a:t>Responsible Party</a:t>
              </a:r>
            </a:p>
          </p:txBody>
        </p:sp>
      </p:grpSp>
      <p:sp>
        <p:nvSpPr>
          <p:cNvPr id="4127" name="TextBox 18"/>
          <p:cNvSpPr txBox="1">
            <a:spLocks noChangeArrowheads="1"/>
          </p:cNvSpPr>
          <p:nvPr/>
        </p:nvSpPr>
        <p:spPr bwMode="auto">
          <a:xfrm>
            <a:off x="0" y="354013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2400" b="1"/>
              <a:t>S-101 Development and S-100 Testbed Timeline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1555750" y="4133850"/>
            <a:ext cx="892175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</a:rPr>
              <a:t>Draft S-58 &amp; S-64  for S-101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262563" y="5691188"/>
            <a:ext cx="938212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Release S-101 for Operational  Use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8442325" y="5356225"/>
            <a:ext cx="0" cy="779463"/>
          </a:xfrm>
          <a:prstGeom prst="line">
            <a:avLst/>
          </a:prstGeom>
          <a:ln w="12700">
            <a:solidFill>
              <a:srgbClr val="FFC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4235450" y="5321300"/>
            <a:ext cx="0" cy="8223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730875" y="5321300"/>
            <a:ext cx="0" cy="3651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Pentagon 120"/>
          <p:cNvSpPr/>
          <p:nvPr/>
        </p:nvSpPr>
        <p:spPr>
          <a:xfrm>
            <a:off x="1062038" y="2617788"/>
            <a:ext cx="7680325" cy="276225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S-101 Test Bed Development and Iterative Testing</a:t>
            </a:r>
          </a:p>
        </p:txBody>
      </p:sp>
      <p:sp>
        <p:nvSpPr>
          <p:cNvPr id="122" name="Pentagon 121"/>
          <p:cNvSpPr/>
          <p:nvPr/>
        </p:nvSpPr>
        <p:spPr>
          <a:xfrm>
            <a:off x="4430713" y="1792288"/>
            <a:ext cx="4321175" cy="274637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Draft S-58 and S-64 for S-101</a:t>
            </a:r>
          </a:p>
        </p:txBody>
      </p:sp>
      <p:sp>
        <p:nvSpPr>
          <p:cNvPr id="123" name="Pentagon 122"/>
          <p:cNvSpPr/>
          <p:nvPr/>
        </p:nvSpPr>
        <p:spPr>
          <a:xfrm>
            <a:off x="4271963" y="2068513"/>
            <a:ext cx="4479925" cy="274637"/>
          </a:xfrm>
          <a:prstGeom prst="homePlate">
            <a:avLst>
              <a:gd name="adj" fmla="val 44350"/>
            </a:avLst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Review and Input</a:t>
            </a:r>
          </a:p>
        </p:txBody>
      </p:sp>
      <p:grpSp>
        <p:nvGrpSpPr>
          <p:cNvPr id="4136" name="Group 17"/>
          <p:cNvGrpSpPr>
            <a:grpSpLocks/>
          </p:cNvGrpSpPr>
          <p:nvPr/>
        </p:nvGrpSpPr>
        <p:grpSpPr bwMode="auto">
          <a:xfrm>
            <a:off x="1071563" y="2894013"/>
            <a:ext cx="7681912" cy="274637"/>
            <a:chOff x="382586" y="2624575"/>
            <a:chExt cx="7680960" cy="274638"/>
          </a:xfrm>
        </p:grpSpPr>
        <p:sp>
          <p:nvSpPr>
            <p:cNvPr id="2" name="Rectangle 1"/>
            <p:cNvSpPr/>
            <p:nvPr/>
          </p:nvSpPr>
          <p:spPr>
            <a:xfrm>
              <a:off x="382586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FEB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022269" y="2624575"/>
              <a:ext cx="641271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MAR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663539" y="2624575"/>
              <a:ext cx="639684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APR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303223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MAY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942906" y="2624575"/>
              <a:ext cx="639684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JUN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582589" y="2624575"/>
              <a:ext cx="641271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JULY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223860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AUG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863543" y="2624575"/>
              <a:ext cx="639684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SEP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503226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OCT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142909" y="2624575"/>
              <a:ext cx="641271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NOV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784180" y="2624575"/>
              <a:ext cx="639684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DEC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423863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JAN</a:t>
              </a:r>
            </a:p>
          </p:txBody>
        </p:sp>
      </p:grpSp>
      <p:sp>
        <p:nvSpPr>
          <p:cNvPr id="93" name="Rectangle 92"/>
          <p:cNvSpPr/>
          <p:nvPr/>
        </p:nvSpPr>
        <p:spPr bwMode="auto">
          <a:xfrm>
            <a:off x="1071563" y="3168650"/>
            <a:ext cx="7042150" cy="273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+1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8113713" y="3168650"/>
            <a:ext cx="639762" cy="273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+2</a:t>
            </a:r>
          </a:p>
        </p:txBody>
      </p:sp>
      <p:sp>
        <p:nvSpPr>
          <p:cNvPr id="22" name="Curved Left Arrow 21"/>
          <p:cNvSpPr/>
          <p:nvPr/>
        </p:nvSpPr>
        <p:spPr>
          <a:xfrm rot="10800000">
            <a:off x="368300" y="2927350"/>
            <a:ext cx="703263" cy="2349500"/>
          </a:xfrm>
          <a:prstGeom prst="curvedLeftArrow">
            <a:avLst>
              <a:gd name="adj1" fmla="val 26586"/>
              <a:gd name="adj2" fmla="val 44550"/>
              <a:gd name="adj3" fmla="val 251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140" name="Group 32"/>
          <p:cNvGrpSpPr>
            <a:grpSpLocks/>
          </p:cNvGrpSpPr>
          <p:nvPr/>
        </p:nvGrpSpPr>
        <p:grpSpPr bwMode="auto">
          <a:xfrm>
            <a:off x="711200" y="5046663"/>
            <a:ext cx="8066088" cy="274637"/>
            <a:chOff x="711200" y="5046980"/>
            <a:chExt cx="8066088" cy="274320"/>
          </a:xfrm>
        </p:grpSpPr>
        <p:sp>
          <p:nvSpPr>
            <p:cNvPr id="47" name="Rectangle 46"/>
            <p:cNvSpPr/>
            <p:nvPr/>
          </p:nvSpPr>
          <p:spPr bwMode="auto">
            <a:xfrm>
              <a:off x="1714500" y="5048565"/>
              <a:ext cx="1006475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+2</a:t>
              </a: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720975" y="5048565"/>
              <a:ext cx="1004888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+3</a:t>
              </a: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3725863" y="5048565"/>
              <a:ext cx="1006475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+4</a:t>
              </a: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4732338" y="5048565"/>
              <a:ext cx="1004887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+5</a:t>
              </a: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6743700" y="5048565"/>
              <a:ext cx="1004888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+7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737225" y="5048565"/>
              <a:ext cx="1006475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+6</a:t>
              </a: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711200" y="5048565"/>
              <a:ext cx="1006475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Year 1</a:t>
              </a:r>
            </a:p>
          </p:txBody>
        </p:sp>
        <p:sp>
          <p:nvSpPr>
            <p:cNvPr id="32" name="Pentagon 31"/>
            <p:cNvSpPr/>
            <p:nvPr/>
          </p:nvSpPr>
          <p:spPr>
            <a:xfrm>
              <a:off x="7748588" y="5046980"/>
              <a:ext cx="1028700" cy="274320"/>
            </a:xfrm>
            <a:prstGeom prst="homePlate">
              <a:avLst/>
            </a:prstGeom>
            <a:noFill/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</a:rPr>
                <a:t>  …</a:t>
              </a:r>
            </a:p>
          </p:txBody>
        </p:sp>
      </p:grpSp>
      <p:sp>
        <p:nvSpPr>
          <p:cNvPr id="91" name="Pentagon 90"/>
          <p:cNvSpPr/>
          <p:nvPr/>
        </p:nvSpPr>
        <p:spPr>
          <a:xfrm>
            <a:off x="2146300" y="2343150"/>
            <a:ext cx="6605588" cy="274638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Prepare Test Data – Feature and Portrayal Catalogues and test datasets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>
          <a:xfrm>
            <a:off x="5910263" y="64452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B050"/>
                </a:solidFill>
              </a:rPr>
              <a:t>Updated October 15, 2014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6" name="Rectangle 95"/>
          <p:cNvSpPr>
            <a:spLocks/>
          </p:cNvSpPr>
          <p:nvPr/>
        </p:nvSpPr>
        <p:spPr>
          <a:xfrm>
            <a:off x="1570038" y="1247775"/>
            <a:ext cx="1720850" cy="2730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8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Iteration S-57 to S-101 convertor</a:t>
            </a:r>
          </a:p>
        </p:txBody>
      </p:sp>
      <p:cxnSp>
        <p:nvCxnSpPr>
          <p:cNvPr id="108" name="Straight Connector 107"/>
          <p:cNvCxnSpPr/>
          <p:nvPr/>
        </p:nvCxnSpPr>
        <p:spPr>
          <a:xfrm flipH="1">
            <a:off x="2360613" y="5316538"/>
            <a:ext cx="0" cy="1746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1952625" y="5511800"/>
            <a:ext cx="7683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S-101 Test Version</a:t>
            </a:r>
          </a:p>
        </p:txBody>
      </p:sp>
      <p:sp>
        <p:nvSpPr>
          <p:cNvPr id="111" name="Rectangle 110"/>
          <p:cNvSpPr>
            <a:spLocks/>
          </p:cNvSpPr>
          <p:nvPr/>
        </p:nvSpPr>
        <p:spPr>
          <a:xfrm>
            <a:off x="2076450" y="1795463"/>
            <a:ext cx="1793875" cy="2730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S-100/S-101 Test Cases Drafted</a:t>
            </a:r>
          </a:p>
        </p:txBody>
      </p:sp>
      <p:sp>
        <p:nvSpPr>
          <p:cNvPr id="112" name="Rectangle 111"/>
          <p:cNvSpPr>
            <a:spLocks/>
          </p:cNvSpPr>
          <p:nvPr/>
        </p:nvSpPr>
        <p:spPr>
          <a:xfrm flipH="1">
            <a:off x="1062038" y="1793875"/>
            <a:ext cx="1012825" cy="273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Portrayal Catalogue Builder</a:t>
            </a:r>
          </a:p>
        </p:txBody>
      </p:sp>
      <p:sp>
        <p:nvSpPr>
          <p:cNvPr id="113" name="Rectangle 112"/>
          <p:cNvSpPr>
            <a:spLocks/>
          </p:cNvSpPr>
          <p:nvPr/>
        </p:nvSpPr>
        <p:spPr>
          <a:xfrm>
            <a:off x="1062038" y="1520825"/>
            <a:ext cx="1249362" cy="2730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Feature Catalogue Builder Prototype</a:t>
            </a:r>
          </a:p>
        </p:txBody>
      </p:sp>
      <p:sp>
        <p:nvSpPr>
          <p:cNvPr id="114" name="Rectangle 113"/>
          <p:cNvSpPr>
            <a:spLocks/>
          </p:cNvSpPr>
          <p:nvPr/>
        </p:nvSpPr>
        <p:spPr>
          <a:xfrm>
            <a:off x="2311400" y="1520825"/>
            <a:ext cx="3552825" cy="2730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S-101 Simple Viewer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Box 82"/>
          <p:cNvSpPr txBox="1"/>
          <p:nvPr/>
        </p:nvSpPr>
        <p:spPr>
          <a:xfrm>
            <a:off x="4356100" y="6165850"/>
            <a:ext cx="11239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Member States</a:t>
            </a:r>
            <a:br>
              <a:rPr lang="en-US" sz="800" dirty="0">
                <a:latin typeface="+mj-lt"/>
              </a:rPr>
            </a:br>
            <a:r>
              <a:rPr lang="en-US" sz="800" dirty="0">
                <a:latin typeface="+mj-lt"/>
              </a:rPr>
              <a:t>Approve S-101</a:t>
            </a:r>
          </a:p>
        </p:txBody>
      </p:sp>
      <p:sp>
        <p:nvSpPr>
          <p:cNvPr id="105" name="TextBox 101"/>
          <p:cNvSpPr txBox="1">
            <a:spLocks noChangeArrowheads="1"/>
          </p:cNvSpPr>
          <p:nvPr/>
        </p:nvSpPr>
        <p:spPr bwMode="auto">
          <a:xfrm>
            <a:off x="3665538" y="6165850"/>
            <a:ext cx="1069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 smtClean="0">
                <a:latin typeface="+mj-lt"/>
              </a:rPr>
              <a:t>Update</a:t>
            </a:r>
            <a:br>
              <a:rPr lang="en-US" sz="800" dirty="0" smtClean="0">
                <a:latin typeface="+mj-lt"/>
              </a:rPr>
            </a:br>
            <a:r>
              <a:rPr lang="en-US" sz="800" dirty="0" smtClean="0">
                <a:latin typeface="+mj-lt"/>
              </a:rPr>
              <a:t>S-57 to S-101 Convertor</a:t>
            </a:r>
          </a:p>
        </p:txBody>
      </p:sp>
      <p:grpSp>
        <p:nvGrpSpPr>
          <p:cNvPr id="5124" name="Group 6"/>
          <p:cNvGrpSpPr>
            <a:grpSpLocks/>
          </p:cNvGrpSpPr>
          <p:nvPr/>
        </p:nvGrpSpPr>
        <p:grpSpPr bwMode="auto">
          <a:xfrm>
            <a:off x="4137025" y="4591050"/>
            <a:ext cx="585788" cy="457200"/>
            <a:chOff x="4136420" y="4591050"/>
            <a:chExt cx="586998" cy="457200"/>
          </a:xfrm>
        </p:grpSpPr>
        <p:sp>
          <p:nvSpPr>
            <p:cNvPr id="80" name="Rectangle 79"/>
            <p:cNvSpPr/>
            <p:nvPr/>
          </p:nvSpPr>
          <p:spPr>
            <a:xfrm>
              <a:off x="4217550" y="4591050"/>
              <a:ext cx="424738" cy="4572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04" name="TextBox 5"/>
            <p:cNvSpPr txBox="1">
              <a:spLocks noChangeArrowheads="1"/>
            </p:cNvSpPr>
            <p:nvPr/>
          </p:nvSpPr>
          <p:spPr bwMode="auto">
            <a:xfrm>
              <a:off x="4136420" y="4650373"/>
              <a:ext cx="58699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en-US" altLang="en-US" sz="800">
                  <a:latin typeface="Arial" charset="0"/>
                </a:rPr>
                <a:t>Finalize</a:t>
              </a:r>
              <a:br>
                <a:rPr lang="en-US" altLang="en-US" sz="800">
                  <a:latin typeface="Arial" charset="0"/>
                </a:rPr>
              </a:br>
              <a:r>
                <a:rPr lang="en-US" altLang="en-US" sz="800">
                  <a:latin typeface="Arial" charset="0"/>
                </a:rPr>
                <a:t>S-101</a:t>
              </a:r>
            </a:p>
          </p:txBody>
        </p:sp>
      </p:grpSp>
      <p:sp>
        <p:nvSpPr>
          <p:cNvPr id="56" name="Rectangle 55"/>
          <p:cNvSpPr/>
          <p:nvPr/>
        </p:nvSpPr>
        <p:spPr>
          <a:xfrm>
            <a:off x="1890713" y="3676650"/>
            <a:ext cx="881062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Review and Input</a:t>
            </a:r>
          </a:p>
        </p:txBody>
      </p:sp>
      <p:sp>
        <p:nvSpPr>
          <p:cNvPr id="5" name="Pentagon 4"/>
          <p:cNvSpPr/>
          <p:nvPr/>
        </p:nvSpPr>
        <p:spPr>
          <a:xfrm>
            <a:off x="5737225" y="4591050"/>
            <a:ext cx="3017838" cy="457200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OEMs Implement S-100 based ECDIS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224213" y="4591050"/>
            <a:ext cx="1004887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ECDIS</a:t>
            </a:r>
            <a:b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On-Shore Trials</a:t>
            </a:r>
          </a:p>
        </p:txBody>
      </p:sp>
      <p:sp>
        <p:nvSpPr>
          <p:cNvPr id="68" name="Pentagon 67"/>
          <p:cNvSpPr/>
          <p:nvPr/>
        </p:nvSpPr>
        <p:spPr>
          <a:xfrm>
            <a:off x="5734050" y="4133850"/>
            <a:ext cx="3017838" cy="457200"/>
          </a:xfrm>
          <a:prstGeom prst="homePlate">
            <a:avLst/>
          </a:prstGeom>
          <a:solidFill>
            <a:schemeClr val="bg2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Converted S-57 or Full S-101 ENC Data Available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555750" y="4591050"/>
            <a:ext cx="1668463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S-101 Test Bed Development</a:t>
            </a:r>
            <a:b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Iterative Testing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732338" y="4591050"/>
            <a:ext cx="1004887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ECDIS Sea Trials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990850" y="4133850"/>
            <a:ext cx="2746375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OEMs Develop S-100 ECDIS</a:t>
            </a:r>
          </a:p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ENC Production Systems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9425" y="5691188"/>
            <a:ext cx="7032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HSSC Approves</a:t>
            </a:r>
            <a:br>
              <a:rPr lang="en-US" sz="800" dirty="0">
                <a:latin typeface="+mj-lt"/>
              </a:rPr>
            </a:br>
            <a:r>
              <a:rPr lang="en-US" sz="800" dirty="0">
                <a:latin typeface="+mj-lt"/>
              </a:rPr>
              <a:t>S-101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071563" y="5695950"/>
            <a:ext cx="7683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S-101 Draft Version</a:t>
            </a:r>
          </a:p>
        </p:txBody>
      </p:sp>
      <p:sp>
        <p:nvSpPr>
          <p:cNvPr id="2079" name="TextBox 93"/>
          <p:cNvSpPr txBox="1">
            <a:spLocks noChangeArrowheads="1"/>
          </p:cNvSpPr>
          <p:nvPr/>
        </p:nvSpPr>
        <p:spPr bwMode="auto">
          <a:xfrm>
            <a:off x="2032000" y="5859463"/>
            <a:ext cx="981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 smtClean="0">
                <a:latin typeface="+mj-lt"/>
              </a:rPr>
              <a:t>Draft S-58 &amp; S-64  for S-101 Available</a:t>
            </a:r>
          </a:p>
        </p:txBody>
      </p:sp>
      <p:sp>
        <p:nvSpPr>
          <p:cNvPr id="97" name="Rectangle 96"/>
          <p:cNvSpPr>
            <a:spLocks/>
          </p:cNvSpPr>
          <p:nvPr/>
        </p:nvSpPr>
        <p:spPr>
          <a:xfrm>
            <a:off x="1062038" y="2344738"/>
            <a:ext cx="1084262" cy="273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Complete Portrayal Section of S-100</a:t>
            </a:r>
          </a:p>
        </p:txBody>
      </p:sp>
      <p:sp>
        <p:nvSpPr>
          <p:cNvPr id="98" name="Rectangle 97"/>
          <p:cNvSpPr>
            <a:spLocks/>
          </p:cNvSpPr>
          <p:nvPr/>
        </p:nvSpPr>
        <p:spPr>
          <a:xfrm>
            <a:off x="1709738" y="2068513"/>
            <a:ext cx="2560637" cy="273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Finalize Portrayal Section of S-101</a:t>
            </a:r>
          </a:p>
        </p:txBody>
      </p:sp>
      <p:sp>
        <p:nvSpPr>
          <p:cNvPr id="99" name="Rectangle 98"/>
          <p:cNvSpPr>
            <a:spLocks/>
          </p:cNvSpPr>
          <p:nvPr/>
        </p:nvSpPr>
        <p:spPr>
          <a:xfrm>
            <a:off x="3992563" y="2589213"/>
            <a:ext cx="2152650" cy="2746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Finalize Draft of S-101 for Testbed</a:t>
            </a:r>
          </a:p>
        </p:txBody>
      </p:sp>
      <p:sp>
        <p:nvSpPr>
          <p:cNvPr id="2084" name="TextBox 101"/>
          <p:cNvSpPr txBox="1">
            <a:spLocks noChangeArrowheads="1"/>
          </p:cNvSpPr>
          <p:nvPr/>
        </p:nvSpPr>
        <p:spPr bwMode="auto">
          <a:xfrm>
            <a:off x="1319213" y="6165850"/>
            <a:ext cx="1069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 smtClean="0">
                <a:latin typeface="+mj-lt"/>
              </a:rPr>
              <a:t>Update S-57 to S-101 Convertor and Make Sample S</a:t>
            </a:r>
            <a:r>
              <a:rPr lang="en-US" sz="800" dirty="0" smtClean="0">
                <a:cs typeface="Arial" pitchFamily="34" charset="0"/>
              </a:rPr>
              <a:t>-101 Data Available for Review</a:t>
            </a:r>
            <a:endParaRPr lang="en-US" sz="800" dirty="0" smtClean="0">
              <a:latin typeface="+mj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468438" y="5321300"/>
            <a:ext cx="0" cy="3651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890713" y="5321300"/>
            <a:ext cx="0" cy="8223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665413" y="5321300"/>
            <a:ext cx="6350" cy="538163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918075" y="5321300"/>
            <a:ext cx="0" cy="8223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640263" y="5321300"/>
            <a:ext cx="0" cy="3651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290888" y="5691188"/>
            <a:ext cx="7461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  <a:cs typeface="Arial" pitchFamily="34" charset="0"/>
              </a:rPr>
              <a:t>Sample S-101</a:t>
            </a:r>
            <a:br>
              <a:rPr lang="en-US" sz="800" dirty="0">
                <a:latin typeface="+mj-lt"/>
                <a:cs typeface="Arial" pitchFamily="34" charset="0"/>
              </a:rPr>
            </a:br>
            <a:r>
              <a:rPr lang="en-US" sz="800" dirty="0">
                <a:latin typeface="+mj-lt"/>
                <a:cs typeface="Arial" pitchFamily="34" charset="0"/>
              </a:rPr>
              <a:t>Data made</a:t>
            </a:r>
            <a:br>
              <a:rPr lang="en-US" sz="800" dirty="0">
                <a:latin typeface="+mj-lt"/>
                <a:cs typeface="Arial" pitchFamily="34" charset="0"/>
              </a:rPr>
            </a:br>
            <a:r>
              <a:rPr lang="en-US" sz="800" dirty="0">
                <a:latin typeface="+mj-lt"/>
                <a:cs typeface="Arial" pitchFamily="34" charset="0"/>
              </a:rPr>
              <a:t>Available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3663950" y="5321300"/>
            <a:ext cx="0" cy="3651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043863" y="6165850"/>
            <a:ext cx="79057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Retire</a:t>
            </a:r>
            <a:br>
              <a:rPr lang="en-US" sz="800" dirty="0">
                <a:latin typeface="+mj-lt"/>
              </a:rPr>
            </a:br>
            <a:r>
              <a:rPr lang="en-US" sz="800" dirty="0">
                <a:latin typeface="+mj-lt"/>
              </a:rPr>
              <a:t>S-57 and S-52</a:t>
            </a:r>
          </a:p>
        </p:txBody>
      </p:sp>
      <p:sp>
        <p:nvSpPr>
          <p:cNvPr id="100" name="Isosceles Triangle 99"/>
          <p:cNvSpPr/>
          <p:nvPr/>
        </p:nvSpPr>
        <p:spPr>
          <a:xfrm>
            <a:off x="4827588" y="5321300"/>
            <a:ext cx="180975" cy="169863"/>
          </a:xfrm>
          <a:prstGeom prst="triangl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b="1" baseline="30000" dirty="0">
              <a:solidFill>
                <a:schemeClr val="tx1"/>
              </a:solidFill>
            </a:endParaRPr>
          </a:p>
        </p:txBody>
      </p:sp>
      <p:sp>
        <p:nvSpPr>
          <p:cNvPr id="101" name="Isosceles Triangle 100"/>
          <p:cNvSpPr/>
          <p:nvPr/>
        </p:nvSpPr>
        <p:spPr>
          <a:xfrm>
            <a:off x="4549775" y="5321300"/>
            <a:ext cx="180975" cy="169863"/>
          </a:xfrm>
          <a:prstGeom prst="triangl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b="1" baseline="30000" dirty="0">
              <a:solidFill>
                <a:schemeClr val="tx1"/>
              </a:solidFill>
            </a:endParaRPr>
          </a:p>
        </p:txBody>
      </p:sp>
      <p:grpSp>
        <p:nvGrpSpPr>
          <p:cNvPr id="5149" name="Group 10"/>
          <p:cNvGrpSpPr>
            <a:grpSpLocks/>
          </p:cNvGrpSpPr>
          <p:nvPr/>
        </p:nvGrpSpPr>
        <p:grpSpPr bwMode="auto">
          <a:xfrm>
            <a:off x="3870325" y="3676650"/>
            <a:ext cx="719138" cy="457200"/>
            <a:chOff x="3870931" y="3676650"/>
            <a:chExt cx="718061" cy="457200"/>
          </a:xfrm>
        </p:grpSpPr>
        <p:sp>
          <p:nvSpPr>
            <p:cNvPr id="77" name="Rectangle 76"/>
            <p:cNvSpPr/>
            <p:nvPr/>
          </p:nvSpPr>
          <p:spPr>
            <a:xfrm>
              <a:off x="3940676" y="3676650"/>
              <a:ext cx="583325" cy="4572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02" name="TextBox 9"/>
            <p:cNvSpPr txBox="1">
              <a:spLocks noChangeArrowheads="1"/>
            </p:cNvSpPr>
            <p:nvPr/>
          </p:nvSpPr>
          <p:spPr bwMode="auto">
            <a:xfrm>
              <a:off x="3870931" y="3697501"/>
              <a:ext cx="718061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en-US" altLang="en-US" sz="700">
                  <a:latin typeface="Arial" charset="0"/>
                </a:rPr>
                <a:t>Final S-101 Stakeholder Review</a:t>
              </a:r>
              <a:endParaRPr lang="en-US" altLang="en-US" sz="1600"/>
            </a:p>
          </p:txBody>
        </p:sp>
      </p:grpSp>
      <p:grpSp>
        <p:nvGrpSpPr>
          <p:cNvPr id="5150" name="Group 17"/>
          <p:cNvGrpSpPr>
            <a:grpSpLocks/>
          </p:cNvGrpSpPr>
          <p:nvPr/>
        </p:nvGrpSpPr>
        <p:grpSpPr bwMode="auto">
          <a:xfrm>
            <a:off x="73025" y="169863"/>
            <a:ext cx="1055688" cy="1363662"/>
            <a:chOff x="116237" y="271221"/>
            <a:chExt cx="1055338" cy="1363850"/>
          </a:xfrm>
        </p:grpSpPr>
        <p:sp>
          <p:nvSpPr>
            <p:cNvPr id="62" name="Rectangle 61"/>
            <p:cNvSpPr>
              <a:spLocks/>
            </p:cNvSpPr>
            <p:nvPr/>
          </p:nvSpPr>
          <p:spPr>
            <a:xfrm>
              <a:off x="324131" y="961878"/>
              <a:ext cx="639550" cy="1825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OEMs</a:t>
              </a:r>
            </a:p>
          </p:txBody>
        </p:sp>
        <p:sp>
          <p:nvSpPr>
            <p:cNvPr id="63" name="Rectangle 62"/>
            <p:cNvSpPr>
              <a:spLocks/>
            </p:cNvSpPr>
            <p:nvPr/>
          </p:nvSpPr>
          <p:spPr>
            <a:xfrm>
              <a:off x="324131" y="1179396"/>
              <a:ext cx="639550" cy="1825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TSMAD</a:t>
              </a:r>
            </a:p>
          </p:txBody>
        </p:sp>
        <p:sp>
          <p:nvSpPr>
            <p:cNvPr id="69" name="Rectangle 68"/>
            <p:cNvSpPr>
              <a:spLocks/>
            </p:cNvSpPr>
            <p:nvPr/>
          </p:nvSpPr>
          <p:spPr>
            <a:xfrm>
              <a:off x="324131" y="744361"/>
              <a:ext cx="639550" cy="18258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HOs</a:t>
              </a:r>
            </a:p>
          </p:txBody>
        </p:sp>
        <p:sp>
          <p:nvSpPr>
            <p:cNvPr id="73" name="Rectangle 72"/>
            <p:cNvSpPr>
              <a:spLocks/>
            </p:cNvSpPr>
            <p:nvPr/>
          </p:nvSpPr>
          <p:spPr>
            <a:xfrm>
              <a:off x="324131" y="525256"/>
              <a:ext cx="639550" cy="1825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Stakeholders</a:t>
              </a:r>
            </a:p>
          </p:txBody>
        </p:sp>
        <p:sp>
          <p:nvSpPr>
            <p:cNvPr id="92" name="Rectangle 91"/>
            <p:cNvSpPr>
              <a:spLocks/>
            </p:cNvSpPr>
            <p:nvPr/>
          </p:nvSpPr>
          <p:spPr>
            <a:xfrm>
              <a:off x="324131" y="1396913"/>
              <a:ext cx="639550" cy="1825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DIPWG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25739" y="271221"/>
              <a:ext cx="836335" cy="136385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200" name="TextBox 16"/>
            <p:cNvSpPr txBox="1">
              <a:spLocks noChangeArrowheads="1"/>
            </p:cNvSpPr>
            <p:nvPr/>
          </p:nvSpPr>
          <p:spPr bwMode="auto">
            <a:xfrm>
              <a:off x="116237" y="302217"/>
              <a:ext cx="105533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en-US" altLang="en-US" sz="800"/>
                <a:t>Responsible Party</a:t>
              </a:r>
            </a:p>
          </p:txBody>
        </p:sp>
      </p:grpSp>
      <p:sp>
        <p:nvSpPr>
          <p:cNvPr id="5151" name="TextBox 18"/>
          <p:cNvSpPr txBox="1">
            <a:spLocks noChangeArrowheads="1"/>
          </p:cNvSpPr>
          <p:nvPr/>
        </p:nvSpPr>
        <p:spPr bwMode="auto">
          <a:xfrm>
            <a:off x="0" y="354013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2400" b="1"/>
              <a:t>S-101 Development and S-100 Testbed Timeline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1555750" y="4133850"/>
            <a:ext cx="892175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</a:rPr>
              <a:t>Draft S-58 &amp; S-64  for S-101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262563" y="5691188"/>
            <a:ext cx="938212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Release S-101 for Operational  Use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8442325" y="5356225"/>
            <a:ext cx="0" cy="779463"/>
          </a:xfrm>
          <a:prstGeom prst="line">
            <a:avLst/>
          </a:prstGeom>
          <a:ln w="12700">
            <a:solidFill>
              <a:srgbClr val="FFC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4235450" y="5321300"/>
            <a:ext cx="0" cy="8223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730875" y="5321300"/>
            <a:ext cx="0" cy="3651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Pentagon 120"/>
          <p:cNvSpPr/>
          <p:nvPr/>
        </p:nvSpPr>
        <p:spPr>
          <a:xfrm>
            <a:off x="1062038" y="2617788"/>
            <a:ext cx="7680325" cy="276225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S-101 Test Bed Development and Iterative Testing</a:t>
            </a:r>
          </a:p>
        </p:txBody>
      </p:sp>
      <p:sp>
        <p:nvSpPr>
          <p:cNvPr id="122" name="Pentagon 121"/>
          <p:cNvSpPr/>
          <p:nvPr/>
        </p:nvSpPr>
        <p:spPr>
          <a:xfrm>
            <a:off x="4430713" y="1792288"/>
            <a:ext cx="4321175" cy="274637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Draft S-58 and S-64 for S-101</a:t>
            </a:r>
          </a:p>
        </p:txBody>
      </p:sp>
      <p:sp>
        <p:nvSpPr>
          <p:cNvPr id="123" name="Pentagon 122"/>
          <p:cNvSpPr/>
          <p:nvPr/>
        </p:nvSpPr>
        <p:spPr>
          <a:xfrm>
            <a:off x="4271963" y="2068513"/>
            <a:ext cx="4479925" cy="274637"/>
          </a:xfrm>
          <a:prstGeom prst="homePlate">
            <a:avLst>
              <a:gd name="adj" fmla="val 44350"/>
            </a:avLst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Review and Input</a:t>
            </a:r>
          </a:p>
        </p:txBody>
      </p:sp>
      <p:grpSp>
        <p:nvGrpSpPr>
          <p:cNvPr id="5160" name="Group 17"/>
          <p:cNvGrpSpPr>
            <a:grpSpLocks/>
          </p:cNvGrpSpPr>
          <p:nvPr/>
        </p:nvGrpSpPr>
        <p:grpSpPr bwMode="auto">
          <a:xfrm>
            <a:off x="1071563" y="2894013"/>
            <a:ext cx="7681912" cy="274637"/>
            <a:chOff x="382586" y="2624575"/>
            <a:chExt cx="7680960" cy="274638"/>
          </a:xfrm>
        </p:grpSpPr>
        <p:sp>
          <p:nvSpPr>
            <p:cNvPr id="2" name="Rectangle 1"/>
            <p:cNvSpPr/>
            <p:nvPr/>
          </p:nvSpPr>
          <p:spPr>
            <a:xfrm>
              <a:off x="382586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FEB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022269" y="2624575"/>
              <a:ext cx="641271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MAR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663539" y="2624575"/>
              <a:ext cx="639684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APR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303223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MAY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942906" y="2624575"/>
              <a:ext cx="639684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JUN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582589" y="2624575"/>
              <a:ext cx="641271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JULY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223860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AUG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863543" y="2624575"/>
              <a:ext cx="639684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SEP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503226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OCT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142909" y="2624575"/>
              <a:ext cx="641271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NOV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784180" y="2624575"/>
              <a:ext cx="639684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DEC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423863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JAN</a:t>
              </a:r>
            </a:p>
          </p:txBody>
        </p:sp>
      </p:grpSp>
      <p:sp>
        <p:nvSpPr>
          <p:cNvPr id="93" name="Rectangle 92"/>
          <p:cNvSpPr/>
          <p:nvPr/>
        </p:nvSpPr>
        <p:spPr bwMode="auto">
          <a:xfrm>
            <a:off x="1071563" y="3168650"/>
            <a:ext cx="7042150" cy="273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2014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8113713" y="3168650"/>
            <a:ext cx="639762" cy="273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urved Left Arrow 21"/>
          <p:cNvSpPr/>
          <p:nvPr/>
        </p:nvSpPr>
        <p:spPr>
          <a:xfrm rot="10800000">
            <a:off x="368300" y="2927350"/>
            <a:ext cx="703263" cy="2349500"/>
          </a:xfrm>
          <a:prstGeom prst="curvedLeftArrow">
            <a:avLst>
              <a:gd name="adj1" fmla="val 26586"/>
              <a:gd name="adj2" fmla="val 44550"/>
              <a:gd name="adj3" fmla="val 251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164" name="Group 32"/>
          <p:cNvGrpSpPr>
            <a:grpSpLocks/>
          </p:cNvGrpSpPr>
          <p:nvPr/>
        </p:nvGrpSpPr>
        <p:grpSpPr bwMode="auto">
          <a:xfrm>
            <a:off x="711200" y="5046663"/>
            <a:ext cx="8066088" cy="274637"/>
            <a:chOff x="711200" y="5046980"/>
            <a:chExt cx="8066088" cy="274320"/>
          </a:xfrm>
        </p:grpSpPr>
        <p:sp>
          <p:nvSpPr>
            <p:cNvPr id="47" name="Rectangle 46"/>
            <p:cNvSpPr/>
            <p:nvPr/>
          </p:nvSpPr>
          <p:spPr bwMode="auto">
            <a:xfrm>
              <a:off x="1714500" y="5048565"/>
              <a:ext cx="1006475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2014</a:t>
              </a: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720975" y="5048565"/>
              <a:ext cx="1004888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2015</a:t>
              </a: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3725863" y="5048565"/>
              <a:ext cx="1006475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2016</a:t>
              </a: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4732338" y="5048565"/>
              <a:ext cx="1004887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2017</a:t>
              </a: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6743700" y="5048565"/>
              <a:ext cx="1004888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2019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737225" y="5048565"/>
              <a:ext cx="1006475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2018</a:t>
              </a: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711200" y="5048565"/>
              <a:ext cx="1006475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2013</a:t>
              </a:r>
            </a:p>
          </p:txBody>
        </p:sp>
        <p:sp>
          <p:nvSpPr>
            <p:cNvPr id="32" name="Pentagon 31"/>
            <p:cNvSpPr/>
            <p:nvPr/>
          </p:nvSpPr>
          <p:spPr>
            <a:xfrm>
              <a:off x="7748588" y="5046980"/>
              <a:ext cx="1028700" cy="274320"/>
            </a:xfrm>
            <a:prstGeom prst="homePlate">
              <a:avLst/>
            </a:prstGeom>
            <a:noFill/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</a:rPr>
                <a:t>  …</a:t>
              </a:r>
            </a:p>
          </p:txBody>
        </p:sp>
      </p:grpSp>
      <p:sp>
        <p:nvSpPr>
          <p:cNvPr id="91" name="Pentagon 90"/>
          <p:cNvSpPr/>
          <p:nvPr/>
        </p:nvSpPr>
        <p:spPr>
          <a:xfrm>
            <a:off x="2146300" y="2343150"/>
            <a:ext cx="6605588" cy="274638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Prepare Test Data – Feature and Portrayal Catalogues and test datasets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>
          <a:xfrm>
            <a:off x="5910263" y="64452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B050"/>
                </a:solidFill>
              </a:rPr>
              <a:t>Updated May 6, 2014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6" name="Rectangle 95"/>
          <p:cNvSpPr>
            <a:spLocks/>
          </p:cNvSpPr>
          <p:nvPr/>
        </p:nvSpPr>
        <p:spPr>
          <a:xfrm>
            <a:off x="1570038" y="1247775"/>
            <a:ext cx="1720850" cy="2730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8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Iteration S-57 to S-101 convertor</a:t>
            </a:r>
          </a:p>
        </p:txBody>
      </p:sp>
      <p:cxnSp>
        <p:nvCxnSpPr>
          <p:cNvPr id="108" name="Straight Connector 107"/>
          <p:cNvCxnSpPr/>
          <p:nvPr/>
        </p:nvCxnSpPr>
        <p:spPr>
          <a:xfrm flipH="1">
            <a:off x="2360613" y="5316538"/>
            <a:ext cx="0" cy="1746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1952625" y="5511800"/>
            <a:ext cx="7683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S-101 Test Version</a:t>
            </a:r>
          </a:p>
        </p:txBody>
      </p:sp>
      <p:sp>
        <p:nvSpPr>
          <p:cNvPr id="111" name="Rectangle 110"/>
          <p:cNvSpPr>
            <a:spLocks/>
          </p:cNvSpPr>
          <p:nvPr/>
        </p:nvSpPr>
        <p:spPr>
          <a:xfrm>
            <a:off x="2076450" y="1795463"/>
            <a:ext cx="1793875" cy="2730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S-100/S-101 Test Cases Drafted</a:t>
            </a:r>
          </a:p>
        </p:txBody>
      </p:sp>
      <p:sp>
        <p:nvSpPr>
          <p:cNvPr id="112" name="Rectangle 111"/>
          <p:cNvSpPr>
            <a:spLocks/>
          </p:cNvSpPr>
          <p:nvPr/>
        </p:nvSpPr>
        <p:spPr>
          <a:xfrm flipH="1">
            <a:off x="1062038" y="1793875"/>
            <a:ext cx="1012825" cy="273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Portrayal Catalogue Builder</a:t>
            </a:r>
          </a:p>
        </p:txBody>
      </p:sp>
      <p:sp>
        <p:nvSpPr>
          <p:cNvPr id="113" name="Rectangle 112"/>
          <p:cNvSpPr>
            <a:spLocks/>
          </p:cNvSpPr>
          <p:nvPr/>
        </p:nvSpPr>
        <p:spPr>
          <a:xfrm>
            <a:off x="1062038" y="1520825"/>
            <a:ext cx="1249362" cy="2730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Feature Catalogue Builder Prototype</a:t>
            </a:r>
          </a:p>
        </p:txBody>
      </p:sp>
      <p:sp>
        <p:nvSpPr>
          <p:cNvPr id="114" name="Rectangle 113"/>
          <p:cNvSpPr>
            <a:spLocks/>
          </p:cNvSpPr>
          <p:nvPr/>
        </p:nvSpPr>
        <p:spPr>
          <a:xfrm>
            <a:off x="2311400" y="1520825"/>
            <a:ext cx="3552825" cy="2730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S-101 Simple Viewer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Box 82"/>
          <p:cNvSpPr txBox="1"/>
          <p:nvPr/>
        </p:nvSpPr>
        <p:spPr>
          <a:xfrm>
            <a:off x="4356100" y="6165850"/>
            <a:ext cx="11239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Member States</a:t>
            </a:r>
            <a:br>
              <a:rPr lang="en-US" sz="800" dirty="0">
                <a:latin typeface="+mj-lt"/>
              </a:rPr>
            </a:br>
            <a:r>
              <a:rPr lang="en-US" sz="800" dirty="0">
                <a:latin typeface="+mj-lt"/>
              </a:rPr>
              <a:t>Approve S-101</a:t>
            </a:r>
          </a:p>
        </p:txBody>
      </p:sp>
      <p:sp>
        <p:nvSpPr>
          <p:cNvPr id="105" name="TextBox 101"/>
          <p:cNvSpPr txBox="1">
            <a:spLocks noChangeArrowheads="1"/>
          </p:cNvSpPr>
          <p:nvPr/>
        </p:nvSpPr>
        <p:spPr bwMode="auto">
          <a:xfrm>
            <a:off x="3665538" y="6165850"/>
            <a:ext cx="1069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 smtClean="0">
                <a:latin typeface="+mj-lt"/>
              </a:rPr>
              <a:t>Update</a:t>
            </a:r>
            <a:br>
              <a:rPr lang="en-US" sz="800" dirty="0" smtClean="0">
                <a:latin typeface="+mj-lt"/>
              </a:rPr>
            </a:br>
            <a:r>
              <a:rPr lang="en-US" sz="800" dirty="0" smtClean="0">
                <a:latin typeface="+mj-lt"/>
              </a:rPr>
              <a:t>S-57 to S-101 Convertor</a:t>
            </a:r>
          </a:p>
        </p:txBody>
      </p:sp>
      <p:grpSp>
        <p:nvGrpSpPr>
          <p:cNvPr id="6148" name="Group 6"/>
          <p:cNvGrpSpPr>
            <a:grpSpLocks/>
          </p:cNvGrpSpPr>
          <p:nvPr/>
        </p:nvGrpSpPr>
        <p:grpSpPr bwMode="auto">
          <a:xfrm>
            <a:off x="4137025" y="4591050"/>
            <a:ext cx="585788" cy="457200"/>
            <a:chOff x="4136420" y="4591050"/>
            <a:chExt cx="586998" cy="457200"/>
          </a:xfrm>
        </p:grpSpPr>
        <p:sp>
          <p:nvSpPr>
            <p:cNvPr id="80" name="Rectangle 79"/>
            <p:cNvSpPr/>
            <p:nvPr/>
          </p:nvSpPr>
          <p:spPr>
            <a:xfrm>
              <a:off x="4217550" y="4591050"/>
              <a:ext cx="424738" cy="4572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30" name="TextBox 5"/>
            <p:cNvSpPr txBox="1">
              <a:spLocks noChangeArrowheads="1"/>
            </p:cNvSpPr>
            <p:nvPr/>
          </p:nvSpPr>
          <p:spPr bwMode="auto">
            <a:xfrm>
              <a:off x="4136420" y="4650373"/>
              <a:ext cx="58699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en-US" altLang="en-US" sz="800">
                  <a:latin typeface="Arial" charset="0"/>
                </a:rPr>
                <a:t>Finalize</a:t>
              </a:r>
              <a:br>
                <a:rPr lang="en-US" altLang="en-US" sz="800">
                  <a:latin typeface="Arial" charset="0"/>
                </a:rPr>
              </a:br>
              <a:r>
                <a:rPr lang="en-US" altLang="en-US" sz="800">
                  <a:latin typeface="Arial" charset="0"/>
                </a:rPr>
                <a:t>S-101</a:t>
              </a:r>
            </a:p>
          </p:txBody>
        </p:sp>
      </p:grpSp>
      <p:sp>
        <p:nvSpPr>
          <p:cNvPr id="56" name="Rectangle 55"/>
          <p:cNvSpPr/>
          <p:nvPr/>
        </p:nvSpPr>
        <p:spPr>
          <a:xfrm>
            <a:off x="1890713" y="3676650"/>
            <a:ext cx="881062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Review and Input</a:t>
            </a:r>
          </a:p>
        </p:txBody>
      </p:sp>
      <p:sp>
        <p:nvSpPr>
          <p:cNvPr id="5" name="Pentagon 4"/>
          <p:cNvSpPr/>
          <p:nvPr/>
        </p:nvSpPr>
        <p:spPr>
          <a:xfrm>
            <a:off x="5737225" y="4591050"/>
            <a:ext cx="3017838" cy="457200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OEMs Implement S-100 based ECDIS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224213" y="4591050"/>
            <a:ext cx="1004887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ECDIS</a:t>
            </a:r>
            <a:b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On-Shore Trials</a:t>
            </a:r>
          </a:p>
        </p:txBody>
      </p:sp>
      <p:sp>
        <p:nvSpPr>
          <p:cNvPr id="68" name="Pentagon 67"/>
          <p:cNvSpPr/>
          <p:nvPr/>
        </p:nvSpPr>
        <p:spPr>
          <a:xfrm>
            <a:off x="5734050" y="4133850"/>
            <a:ext cx="3017838" cy="457200"/>
          </a:xfrm>
          <a:prstGeom prst="homePlate">
            <a:avLst/>
          </a:prstGeom>
          <a:solidFill>
            <a:schemeClr val="bg2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Converted S-57 or Full S-101 ENC Data Available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555750" y="4591050"/>
            <a:ext cx="1668463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S-101 Test Bed Development</a:t>
            </a:r>
            <a:b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Iterative Testing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732338" y="4591050"/>
            <a:ext cx="1004887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ECDIS Sea Trials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990850" y="4133850"/>
            <a:ext cx="2746375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OEMs Develop S-100 ECDIS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9425" y="5691188"/>
            <a:ext cx="7032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HSSC Approves</a:t>
            </a:r>
            <a:br>
              <a:rPr lang="en-US" sz="800" dirty="0">
                <a:latin typeface="+mj-lt"/>
              </a:rPr>
            </a:br>
            <a:r>
              <a:rPr lang="en-US" sz="800" dirty="0">
                <a:latin typeface="+mj-lt"/>
              </a:rPr>
              <a:t>S-101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071563" y="5695950"/>
            <a:ext cx="7683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S-101 Draft Version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452688" y="6338888"/>
            <a:ext cx="93821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IEC 61174 PAS made available</a:t>
            </a:r>
          </a:p>
        </p:txBody>
      </p:sp>
      <p:sp>
        <p:nvSpPr>
          <p:cNvPr id="2079" name="TextBox 93"/>
          <p:cNvSpPr txBox="1">
            <a:spLocks noChangeArrowheads="1"/>
          </p:cNvSpPr>
          <p:nvPr/>
        </p:nvSpPr>
        <p:spPr bwMode="auto">
          <a:xfrm>
            <a:off x="2032000" y="5859463"/>
            <a:ext cx="981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 smtClean="0">
                <a:latin typeface="+mj-lt"/>
              </a:rPr>
              <a:t>Draft S-58 &amp; S-64  for S-101 Available</a:t>
            </a:r>
          </a:p>
        </p:txBody>
      </p:sp>
      <p:sp>
        <p:nvSpPr>
          <p:cNvPr id="97" name="Rectangle 96"/>
          <p:cNvSpPr>
            <a:spLocks/>
          </p:cNvSpPr>
          <p:nvPr/>
        </p:nvSpPr>
        <p:spPr>
          <a:xfrm>
            <a:off x="1062038" y="2344738"/>
            <a:ext cx="1084262" cy="273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Complete Portrayal Section of S-100</a:t>
            </a:r>
          </a:p>
        </p:txBody>
      </p:sp>
      <p:sp>
        <p:nvSpPr>
          <p:cNvPr id="98" name="Rectangle 97"/>
          <p:cNvSpPr>
            <a:spLocks/>
          </p:cNvSpPr>
          <p:nvPr/>
        </p:nvSpPr>
        <p:spPr>
          <a:xfrm>
            <a:off x="1709738" y="2068513"/>
            <a:ext cx="2560637" cy="273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Finalize Portrayal Section of S-101</a:t>
            </a:r>
          </a:p>
        </p:txBody>
      </p:sp>
      <p:sp>
        <p:nvSpPr>
          <p:cNvPr id="99" name="Rectangle 98"/>
          <p:cNvSpPr>
            <a:spLocks/>
          </p:cNvSpPr>
          <p:nvPr/>
        </p:nvSpPr>
        <p:spPr>
          <a:xfrm>
            <a:off x="3992563" y="2589213"/>
            <a:ext cx="2152650" cy="2746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Finalize Draft of S-101 for Testbed</a:t>
            </a:r>
          </a:p>
        </p:txBody>
      </p:sp>
      <p:sp>
        <p:nvSpPr>
          <p:cNvPr id="2084" name="TextBox 101"/>
          <p:cNvSpPr txBox="1">
            <a:spLocks noChangeArrowheads="1"/>
          </p:cNvSpPr>
          <p:nvPr/>
        </p:nvSpPr>
        <p:spPr bwMode="auto">
          <a:xfrm>
            <a:off x="1319213" y="6165850"/>
            <a:ext cx="1069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 smtClean="0">
                <a:latin typeface="+mj-lt"/>
              </a:rPr>
              <a:t>Update S-57 to S-101 Convertor and Make Sample S</a:t>
            </a:r>
            <a:r>
              <a:rPr lang="en-US" sz="800" dirty="0" smtClean="0">
                <a:cs typeface="Arial" pitchFamily="34" charset="0"/>
              </a:rPr>
              <a:t>-101 Data Available for Review</a:t>
            </a:r>
            <a:endParaRPr lang="en-US" sz="800" dirty="0" smtClean="0">
              <a:latin typeface="+mj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468438" y="5321300"/>
            <a:ext cx="0" cy="3651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890713" y="5321300"/>
            <a:ext cx="0" cy="8223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665413" y="5321300"/>
            <a:ext cx="6350" cy="538163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88" idx="0"/>
          </p:cNvCxnSpPr>
          <p:nvPr/>
        </p:nvCxnSpPr>
        <p:spPr>
          <a:xfrm>
            <a:off x="2921000" y="5321300"/>
            <a:ext cx="1588" cy="1017588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918075" y="5321300"/>
            <a:ext cx="0" cy="8223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640263" y="5321300"/>
            <a:ext cx="0" cy="3651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290888" y="5691188"/>
            <a:ext cx="7461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  <a:cs typeface="Arial" pitchFamily="34" charset="0"/>
              </a:rPr>
              <a:t>Sample S-101</a:t>
            </a:r>
            <a:br>
              <a:rPr lang="en-US" sz="800" dirty="0">
                <a:latin typeface="+mj-lt"/>
                <a:cs typeface="Arial" pitchFamily="34" charset="0"/>
              </a:rPr>
            </a:br>
            <a:r>
              <a:rPr lang="en-US" sz="800" dirty="0">
                <a:latin typeface="+mj-lt"/>
                <a:cs typeface="Arial" pitchFamily="34" charset="0"/>
              </a:rPr>
              <a:t>Data made</a:t>
            </a:r>
            <a:br>
              <a:rPr lang="en-US" sz="800" dirty="0">
                <a:latin typeface="+mj-lt"/>
                <a:cs typeface="Arial" pitchFamily="34" charset="0"/>
              </a:rPr>
            </a:br>
            <a:r>
              <a:rPr lang="en-US" sz="800" dirty="0">
                <a:latin typeface="+mj-lt"/>
                <a:cs typeface="Arial" pitchFamily="34" charset="0"/>
              </a:rPr>
              <a:t>Available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3663950" y="5321300"/>
            <a:ext cx="0" cy="3651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043863" y="6165850"/>
            <a:ext cx="79057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Retire</a:t>
            </a:r>
            <a:br>
              <a:rPr lang="en-US" sz="800" dirty="0">
                <a:latin typeface="+mj-lt"/>
              </a:rPr>
            </a:br>
            <a:r>
              <a:rPr lang="en-US" sz="800" dirty="0">
                <a:latin typeface="+mj-lt"/>
              </a:rPr>
              <a:t>S-57 and S-52</a:t>
            </a:r>
          </a:p>
        </p:txBody>
      </p:sp>
      <p:sp>
        <p:nvSpPr>
          <p:cNvPr id="100" name="Isosceles Triangle 99"/>
          <p:cNvSpPr/>
          <p:nvPr/>
        </p:nvSpPr>
        <p:spPr>
          <a:xfrm>
            <a:off x="4827588" y="5321300"/>
            <a:ext cx="180975" cy="169863"/>
          </a:xfrm>
          <a:prstGeom prst="triangl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b="1" baseline="30000" dirty="0">
              <a:solidFill>
                <a:schemeClr val="tx1"/>
              </a:solidFill>
            </a:endParaRPr>
          </a:p>
        </p:txBody>
      </p:sp>
      <p:sp>
        <p:nvSpPr>
          <p:cNvPr id="101" name="Isosceles Triangle 100"/>
          <p:cNvSpPr/>
          <p:nvPr/>
        </p:nvSpPr>
        <p:spPr>
          <a:xfrm>
            <a:off x="4549775" y="5321300"/>
            <a:ext cx="180975" cy="169863"/>
          </a:xfrm>
          <a:prstGeom prst="triangl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b="1" baseline="30000" dirty="0">
              <a:solidFill>
                <a:schemeClr val="tx1"/>
              </a:solidFill>
            </a:endParaRPr>
          </a:p>
        </p:txBody>
      </p:sp>
      <p:grpSp>
        <p:nvGrpSpPr>
          <p:cNvPr id="6175" name="Group 10"/>
          <p:cNvGrpSpPr>
            <a:grpSpLocks/>
          </p:cNvGrpSpPr>
          <p:nvPr/>
        </p:nvGrpSpPr>
        <p:grpSpPr bwMode="auto">
          <a:xfrm>
            <a:off x="3870325" y="3676650"/>
            <a:ext cx="719138" cy="457200"/>
            <a:chOff x="3870931" y="3676650"/>
            <a:chExt cx="718061" cy="457200"/>
          </a:xfrm>
        </p:grpSpPr>
        <p:sp>
          <p:nvSpPr>
            <p:cNvPr id="77" name="Rectangle 76"/>
            <p:cNvSpPr/>
            <p:nvPr/>
          </p:nvSpPr>
          <p:spPr>
            <a:xfrm>
              <a:off x="3940676" y="3676650"/>
              <a:ext cx="583325" cy="4572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28" name="TextBox 9"/>
            <p:cNvSpPr txBox="1">
              <a:spLocks noChangeArrowheads="1"/>
            </p:cNvSpPr>
            <p:nvPr/>
          </p:nvSpPr>
          <p:spPr bwMode="auto">
            <a:xfrm>
              <a:off x="3870931" y="3697501"/>
              <a:ext cx="718061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en-US" altLang="en-US" sz="700">
                  <a:latin typeface="Arial" charset="0"/>
                </a:rPr>
                <a:t>Final S-101 Stakeholder Review</a:t>
              </a:r>
              <a:endParaRPr lang="en-US" altLang="en-US" sz="1600"/>
            </a:p>
          </p:txBody>
        </p:sp>
      </p:grpSp>
      <p:grpSp>
        <p:nvGrpSpPr>
          <p:cNvPr id="6176" name="Group 17"/>
          <p:cNvGrpSpPr>
            <a:grpSpLocks/>
          </p:cNvGrpSpPr>
          <p:nvPr/>
        </p:nvGrpSpPr>
        <p:grpSpPr bwMode="auto">
          <a:xfrm>
            <a:off x="73025" y="169863"/>
            <a:ext cx="1055688" cy="1363662"/>
            <a:chOff x="116237" y="271221"/>
            <a:chExt cx="1055338" cy="1363850"/>
          </a:xfrm>
        </p:grpSpPr>
        <p:sp>
          <p:nvSpPr>
            <p:cNvPr id="62" name="Rectangle 61"/>
            <p:cNvSpPr>
              <a:spLocks/>
            </p:cNvSpPr>
            <p:nvPr/>
          </p:nvSpPr>
          <p:spPr>
            <a:xfrm>
              <a:off x="324131" y="961878"/>
              <a:ext cx="639550" cy="1825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OEMs</a:t>
              </a:r>
            </a:p>
          </p:txBody>
        </p:sp>
        <p:sp>
          <p:nvSpPr>
            <p:cNvPr id="63" name="Rectangle 62"/>
            <p:cNvSpPr>
              <a:spLocks/>
            </p:cNvSpPr>
            <p:nvPr/>
          </p:nvSpPr>
          <p:spPr>
            <a:xfrm>
              <a:off x="324131" y="1179396"/>
              <a:ext cx="639550" cy="1825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TSMAD</a:t>
              </a:r>
            </a:p>
          </p:txBody>
        </p:sp>
        <p:sp>
          <p:nvSpPr>
            <p:cNvPr id="69" name="Rectangle 68"/>
            <p:cNvSpPr>
              <a:spLocks/>
            </p:cNvSpPr>
            <p:nvPr/>
          </p:nvSpPr>
          <p:spPr>
            <a:xfrm>
              <a:off x="324131" y="744361"/>
              <a:ext cx="639550" cy="18258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HOs</a:t>
              </a:r>
            </a:p>
          </p:txBody>
        </p:sp>
        <p:sp>
          <p:nvSpPr>
            <p:cNvPr id="73" name="Rectangle 72"/>
            <p:cNvSpPr>
              <a:spLocks/>
            </p:cNvSpPr>
            <p:nvPr/>
          </p:nvSpPr>
          <p:spPr>
            <a:xfrm>
              <a:off x="324131" y="525256"/>
              <a:ext cx="639550" cy="1825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Stakeholders</a:t>
              </a:r>
            </a:p>
          </p:txBody>
        </p:sp>
        <p:sp>
          <p:nvSpPr>
            <p:cNvPr id="92" name="Rectangle 91"/>
            <p:cNvSpPr>
              <a:spLocks/>
            </p:cNvSpPr>
            <p:nvPr/>
          </p:nvSpPr>
          <p:spPr>
            <a:xfrm>
              <a:off x="324131" y="1396913"/>
              <a:ext cx="639550" cy="1825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DIPWG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25739" y="271221"/>
              <a:ext cx="836335" cy="136385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226" name="TextBox 16"/>
            <p:cNvSpPr txBox="1">
              <a:spLocks noChangeArrowheads="1"/>
            </p:cNvSpPr>
            <p:nvPr/>
          </p:nvSpPr>
          <p:spPr bwMode="auto">
            <a:xfrm>
              <a:off x="116237" y="302217"/>
              <a:ext cx="105533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en-US" altLang="en-US" sz="800"/>
                <a:t>Responsible Party</a:t>
              </a:r>
            </a:p>
          </p:txBody>
        </p:sp>
      </p:grpSp>
      <p:sp>
        <p:nvSpPr>
          <p:cNvPr id="6177" name="TextBox 18"/>
          <p:cNvSpPr txBox="1">
            <a:spLocks noChangeArrowheads="1"/>
          </p:cNvSpPr>
          <p:nvPr/>
        </p:nvSpPr>
        <p:spPr bwMode="auto">
          <a:xfrm>
            <a:off x="0" y="354013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2400" b="1"/>
              <a:t>S-101 Development and S-100 Testbed Timeline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1555750" y="4133850"/>
            <a:ext cx="892175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</a:rPr>
              <a:t>Draft S-58 &amp; S-64  for S-101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262563" y="5691188"/>
            <a:ext cx="938212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Release S-101 for Operational  Use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8442325" y="5356225"/>
            <a:ext cx="0" cy="779463"/>
          </a:xfrm>
          <a:prstGeom prst="line">
            <a:avLst/>
          </a:prstGeom>
          <a:ln w="12700">
            <a:solidFill>
              <a:srgbClr val="FFC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4235450" y="5321300"/>
            <a:ext cx="0" cy="8223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730875" y="5321300"/>
            <a:ext cx="0" cy="3651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Pentagon 120"/>
          <p:cNvSpPr/>
          <p:nvPr/>
        </p:nvSpPr>
        <p:spPr>
          <a:xfrm>
            <a:off x="1062038" y="2617788"/>
            <a:ext cx="7680325" cy="276225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S-101 Test Bed Development and Iterative Testing</a:t>
            </a:r>
          </a:p>
        </p:txBody>
      </p:sp>
      <p:sp>
        <p:nvSpPr>
          <p:cNvPr id="122" name="Pentagon 121"/>
          <p:cNvSpPr/>
          <p:nvPr/>
        </p:nvSpPr>
        <p:spPr>
          <a:xfrm>
            <a:off x="4430713" y="1792288"/>
            <a:ext cx="4321175" cy="274637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Draft S-58 and S-64 for S-101</a:t>
            </a:r>
          </a:p>
        </p:txBody>
      </p:sp>
      <p:sp>
        <p:nvSpPr>
          <p:cNvPr id="123" name="Pentagon 122"/>
          <p:cNvSpPr/>
          <p:nvPr/>
        </p:nvSpPr>
        <p:spPr>
          <a:xfrm>
            <a:off x="4271963" y="2068513"/>
            <a:ext cx="4479925" cy="274637"/>
          </a:xfrm>
          <a:prstGeom prst="homePlate">
            <a:avLst>
              <a:gd name="adj" fmla="val 44350"/>
            </a:avLst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Review and Input</a:t>
            </a:r>
          </a:p>
        </p:txBody>
      </p:sp>
      <p:grpSp>
        <p:nvGrpSpPr>
          <p:cNvPr id="6186" name="Group 17"/>
          <p:cNvGrpSpPr>
            <a:grpSpLocks/>
          </p:cNvGrpSpPr>
          <p:nvPr/>
        </p:nvGrpSpPr>
        <p:grpSpPr bwMode="auto">
          <a:xfrm>
            <a:off x="1071563" y="2894013"/>
            <a:ext cx="7681912" cy="274637"/>
            <a:chOff x="382586" y="2624575"/>
            <a:chExt cx="7680960" cy="274638"/>
          </a:xfrm>
        </p:grpSpPr>
        <p:sp>
          <p:nvSpPr>
            <p:cNvPr id="2" name="Rectangle 1"/>
            <p:cNvSpPr/>
            <p:nvPr/>
          </p:nvSpPr>
          <p:spPr>
            <a:xfrm>
              <a:off x="382586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FEB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022269" y="2624575"/>
              <a:ext cx="641271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MAR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663539" y="2624575"/>
              <a:ext cx="639684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APR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303223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MAY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942906" y="2624575"/>
              <a:ext cx="639684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JUN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582589" y="2624575"/>
              <a:ext cx="641271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JULY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223860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AUG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863543" y="2624575"/>
              <a:ext cx="639684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SEP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503226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OCT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142909" y="2624575"/>
              <a:ext cx="641271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NOV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784180" y="2624575"/>
              <a:ext cx="639684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DEC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423863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JAN</a:t>
              </a:r>
            </a:p>
          </p:txBody>
        </p:sp>
      </p:grpSp>
      <p:sp>
        <p:nvSpPr>
          <p:cNvPr id="93" name="Rectangle 92"/>
          <p:cNvSpPr/>
          <p:nvPr/>
        </p:nvSpPr>
        <p:spPr bwMode="auto">
          <a:xfrm>
            <a:off x="1071563" y="3168650"/>
            <a:ext cx="7042150" cy="273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2014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8113713" y="3168650"/>
            <a:ext cx="639762" cy="273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urved Left Arrow 21"/>
          <p:cNvSpPr/>
          <p:nvPr/>
        </p:nvSpPr>
        <p:spPr>
          <a:xfrm rot="10800000">
            <a:off x="368300" y="2927350"/>
            <a:ext cx="703263" cy="2349500"/>
          </a:xfrm>
          <a:prstGeom prst="curvedLeftArrow">
            <a:avLst>
              <a:gd name="adj1" fmla="val 26586"/>
              <a:gd name="adj2" fmla="val 44550"/>
              <a:gd name="adj3" fmla="val 251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190" name="Group 32"/>
          <p:cNvGrpSpPr>
            <a:grpSpLocks/>
          </p:cNvGrpSpPr>
          <p:nvPr/>
        </p:nvGrpSpPr>
        <p:grpSpPr bwMode="auto">
          <a:xfrm>
            <a:off x="711200" y="5046663"/>
            <a:ext cx="8066088" cy="274637"/>
            <a:chOff x="711200" y="5046980"/>
            <a:chExt cx="8066088" cy="274320"/>
          </a:xfrm>
        </p:grpSpPr>
        <p:sp>
          <p:nvSpPr>
            <p:cNvPr id="47" name="Rectangle 46"/>
            <p:cNvSpPr/>
            <p:nvPr/>
          </p:nvSpPr>
          <p:spPr bwMode="auto">
            <a:xfrm>
              <a:off x="1714500" y="5048565"/>
              <a:ext cx="1006475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2014</a:t>
              </a: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720975" y="5048565"/>
              <a:ext cx="1004888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2015</a:t>
              </a: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3725863" y="5048565"/>
              <a:ext cx="1006475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2016</a:t>
              </a: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4732338" y="5048565"/>
              <a:ext cx="1004887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2017</a:t>
              </a: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6743700" y="5048565"/>
              <a:ext cx="1004888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2019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737225" y="5048565"/>
              <a:ext cx="1006475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2018</a:t>
              </a: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711200" y="5048565"/>
              <a:ext cx="1006475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2013</a:t>
              </a:r>
            </a:p>
          </p:txBody>
        </p:sp>
        <p:sp>
          <p:nvSpPr>
            <p:cNvPr id="32" name="Pentagon 31"/>
            <p:cNvSpPr/>
            <p:nvPr/>
          </p:nvSpPr>
          <p:spPr>
            <a:xfrm>
              <a:off x="7748588" y="5046980"/>
              <a:ext cx="1028700" cy="274320"/>
            </a:xfrm>
            <a:prstGeom prst="homePlate">
              <a:avLst/>
            </a:prstGeom>
            <a:noFill/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</a:rPr>
                <a:t>  …</a:t>
              </a:r>
            </a:p>
          </p:txBody>
        </p:sp>
      </p:grpSp>
      <p:sp>
        <p:nvSpPr>
          <p:cNvPr id="91" name="Pentagon 90"/>
          <p:cNvSpPr/>
          <p:nvPr/>
        </p:nvSpPr>
        <p:spPr>
          <a:xfrm>
            <a:off x="2146300" y="2343150"/>
            <a:ext cx="6605588" cy="274638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Prepare Test Data – Feature and Portrayal Catalogues and test datasets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>
          <a:xfrm>
            <a:off x="5910263" y="64452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B050"/>
                </a:solidFill>
              </a:rPr>
              <a:t>Updated January 29, 2014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6" name="Rectangle 95"/>
          <p:cNvSpPr>
            <a:spLocks/>
          </p:cNvSpPr>
          <p:nvPr/>
        </p:nvSpPr>
        <p:spPr>
          <a:xfrm>
            <a:off x="1570038" y="1247775"/>
            <a:ext cx="1720850" cy="2730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8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Iteration S-57 to S-101 convertor</a:t>
            </a:r>
          </a:p>
        </p:txBody>
      </p:sp>
      <p:cxnSp>
        <p:nvCxnSpPr>
          <p:cNvPr id="108" name="Straight Connector 107"/>
          <p:cNvCxnSpPr/>
          <p:nvPr/>
        </p:nvCxnSpPr>
        <p:spPr>
          <a:xfrm flipH="1">
            <a:off x="2360613" y="5316538"/>
            <a:ext cx="0" cy="1746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1952625" y="5511800"/>
            <a:ext cx="7683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800" dirty="0">
                <a:latin typeface="+mj-lt"/>
              </a:rPr>
              <a:t>S-101 Test Version</a:t>
            </a:r>
          </a:p>
        </p:txBody>
      </p:sp>
      <p:sp>
        <p:nvSpPr>
          <p:cNvPr id="111" name="Rectangle 110"/>
          <p:cNvSpPr>
            <a:spLocks/>
          </p:cNvSpPr>
          <p:nvPr/>
        </p:nvSpPr>
        <p:spPr>
          <a:xfrm>
            <a:off x="2076450" y="1795463"/>
            <a:ext cx="1793875" cy="2730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S-100/S-101 Test Cases Drafted</a:t>
            </a:r>
          </a:p>
        </p:txBody>
      </p:sp>
      <p:sp>
        <p:nvSpPr>
          <p:cNvPr id="112" name="Rectangle 111"/>
          <p:cNvSpPr>
            <a:spLocks/>
          </p:cNvSpPr>
          <p:nvPr/>
        </p:nvSpPr>
        <p:spPr>
          <a:xfrm flipH="1">
            <a:off x="1062038" y="1793875"/>
            <a:ext cx="1012825" cy="273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Portrayal Catalogue Builder</a:t>
            </a:r>
          </a:p>
        </p:txBody>
      </p:sp>
      <p:sp>
        <p:nvSpPr>
          <p:cNvPr id="113" name="Rectangle 112"/>
          <p:cNvSpPr>
            <a:spLocks/>
          </p:cNvSpPr>
          <p:nvPr/>
        </p:nvSpPr>
        <p:spPr>
          <a:xfrm>
            <a:off x="1062038" y="1520825"/>
            <a:ext cx="1249362" cy="2730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Feature Catalogue Builder Prototype</a:t>
            </a:r>
          </a:p>
        </p:txBody>
      </p:sp>
      <p:sp>
        <p:nvSpPr>
          <p:cNvPr id="114" name="Rectangle 113"/>
          <p:cNvSpPr>
            <a:spLocks/>
          </p:cNvSpPr>
          <p:nvPr/>
        </p:nvSpPr>
        <p:spPr>
          <a:xfrm>
            <a:off x="2311400" y="1520825"/>
            <a:ext cx="3552825" cy="2730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S-101 Simple Viewer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82"/>
          <p:cNvSpPr txBox="1">
            <a:spLocks noChangeArrowheads="1"/>
          </p:cNvSpPr>
          <p:nvPr/>
        </p:nvSpPr>
        <p:spPr bwMode="auto">
          <a:xfrm>
            <a:off x="4356100" y="6165850"/>
            <a:ext cx="1123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800">
                <a:solidFill>
                  <a:srgbClr val="000000"/>
                </a:solidFill>
              </a:rPr>
              <a:t>Member States</a:t>
            </a:r>
            <a:br>
              <a:rPr lang="en-US" altLang="en-US" sz="800">
                <a:solidFill>
                  <a:srgbClr val="000000"/>
                </a:solidFill>
              </a:rPr>
            </a:br>
            <a:r>
              <a:rPr lang="en-US" altLang="en-US" sz="800">
                <a:solidFill>
                  <a:srgbClr val="000000"/>
                </a:solidFill>
              </a:rPr>
              <a:t>Approve S-101</a:t>
            </a:r>
          </a:p>
        </p:txBody>
      </p:sp>
      <p:sp>
        <p:nvSpPr>
          <p:cNvPr id="7171" name="TextBox 101"/>
          <p:cNvSpPr txBox="1">
            <a:spLocks noChangeArrowheads="1"/>
          </p:cNvSpPr>
          <p:nvPr/>
        </p:nvSpPr>
        <p:spPr bwMode="auto">
          <a:xfrm>
            <a:off x="3665538" y="6165850"/>
            <a:ext cx="1069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800">
                <a:solidFill>
                  <a:srgbClr val="000000"/>
                </a:solidFill>
              </a:rPr>
              <a:t>Update</a:t>
            </a:r>
            <a:br>
              <a:rPr lang="en-US" altLang="en-US" sz="800">
                <a:solidFill>
                  <a:srgbClr val="000000"/>
                </a:solidFill>
              </a:rPr>
            </a:br>
            <a:r>
              <a:rPr lang="en-US" altLang="en-US" sz="800">
                <a:solidFill>
                  <a:srgbClr val="000000"/>
                </a:solidFill>
              </a:rPr>
              <a:t>S-57 to S-101 Convertor</a:t>
            </a:r>
          </a:p>
        </p:txBody>
      </p:sp>
      <p:grpSp>
        <p:nvGrpSpPr>
          <p:cNvPr id="7172" name="Group 6"/>
          <p:cNvGrpSpPr>
            <a:grpSpLocks/>
          </p:cNvGrpSpPr>
          <p:nvPr/>
        </p:nvGrpSpPr>
        <p:grpSpPr bwMode="auto">
          <a:xfrm>
            <a:off x="4137025" y="4591050"/>
            <a:ext cx="585788" cy="457200"/>
            <a:chOff x="4136420" y="4591050"/>
            <a:chExt cx="586998" cy="457200"/>
          </a:xfrm>
        </p:grpSpPr>
        <p:sp>
          <p:nvSpPr>
            <p:cNvPr id="80" name="Rectangle 79"/>
            <p:cNvSpPr/>
            <p:nvPr/>
          </p:nvSpPr>
          <p:spPr>
            <a:xfrm>
              <a:off x="4217550" y="4591050"/>
              <a:ext cx="424738" cy="4572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48" name="TextBox 5"/>
            <p:cNvSpPr txBox="1">
              <a:spLocks noChangeArrowheads="1"/>
            </p:cNvSpPr>
            <p:nvPr/>
          </p:nvSpPr>
          <p:spPr bwMode="auto">
            <a:xfrm>
              <a:off x="4136420" y="4650373"/>
              <a:ext cx="58699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Finalize</a:t>
              </a:r>
              <a:br>
                <a:rPr lang="en-US" altLang="en-US" sz="800">
                  <a:solidFill>
                    <a:srgbClr val="000000"/>
                  </a:solidFill>
                  <a:latin typeface="Arial" charset="0"/>
                </a:rPr>
              </a:br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S-101</a:t>
              </a:r>
            </a:p>
          </p:txBody>
        </p:sp>
      </p:grpSp>
      <p:sp>
        <p:nvSpPr>
          <p:cNvPr id="56" name="Rectangle 55"/>
          <p:cNvSpPr/>
          <p:nvPr/>
        </p:nvSpPr>
        <p:spPr>
          <a:xfrm>
            <a:off x="1890713" y="3676650"/>
            <a:ext cx="881062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User Review and Input</a:t>
            </a:r>
          </a:p>
        </p:txBody>
      </p:sp>
      <p:sp>
        <p:nvSpPr>
          <p:cNvPr id="5" name="Pentagon 4"/>
          <p:cNvSpPr/>
          <p:nvPr/>
        </p:nvSpPr>
        <p:spPr>
          <a:xfrm>
            <a:off x="5737225" y="4591050"/>
            <a:ext cx="3017838" cy="457200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OEMs Implement S-100 based ECDIS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224213" y="4591050"/>
            <a:ext cx="1004887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ECDIS</a:t>
            </a:r>
            <a:br>
              <a:rPr lang="en-U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On-Shore Trials</a:t>
            </a:r>
          </a:p>
        </p:txBody>
      </p:sp>
      <p:sp>
        <p:nvSpPr>
          <p:cNvPr id="68" name="Pentagon 67"/>
          <p:cNvSpPr/>
          <p:nvPr/>
        </p:nvSpPr>
        <p:spPr>
          <a:xfrm>
            <a:off x="5734050" y="4133850"/>
            <a:ext cx="3017838" cy="457200"/>
          </a:xfrm>
          <a:prstGeom prst="homePlate">
            <a:avLst/>
          </a:prstGeom>
          <a:solidFill>
            <a:schemeClr val="bg2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Converted S-57 or Full S-101 ENC Data Available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555750" y="4591050"/>
            <a:ext cx="1668463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S-101 Test Bed Development</a:t>
            </a:r>
            <a:br>
              <a:rPr lang="en-U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and Iterative Testing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732338" y="4591050"/>
            <a:ext cx="1004887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ECDIS Sea Trials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990850" y="4133850"/>
            <a:ext cx="2746375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OEMs Develop S-100 ECDIS</a:t>
            </a:r>
          </a:p>
        </p:txBody>
      </p:sp>
      <p:sp>
        <p:nvSpPr>
          <p:cNvPr id="7180" name="TextBox 7"/>
          <p:cNvSpPr txBox="1">
            <a:spLocks noChangeArrowheads="1"/>
          </p:cNvSpPr>
          <p:nvPr/>
        </p:nvSpPr>
        <p:spPr bwMode="auto">
          <a:xfrm>
            <a:off x="4289425" y="5691188"/>
            <a:ext cx="703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800">
                <a:solidFill>
                  <a:srgbClr val="000000"/>
                </a:solidFill>
              </a:rPr>
              <a:t>HSSC Approves</a:t>
            </a:r>
            <a:br>
              <a:rPr lang="en-US" altLang="en-US" sz="800">
                <a:solidFill>
                  <a:srgbClr val="000000"/>
                </a:solidFill>
              </a:rPr>
            </a:br>
            <a:r>
              <a:rPr lang="en-US" altLang="en-US" sz="800">
                <a:solidFill>
                  <a:srgbClr val="000000"/>
                </a:solidFill>
              </a:rPr>
              <a:t>S-101</a:t>
            </a:r>
          </a:p>
        </p:txBody>
      </p:sp>
      <p:sp>
        <p:nvSpPr>
          <p:cNvPr id="7181" name="TextBox 85"/>
          <p:cNvSpPr txBox="1">
            <a:spLocks noChangeArrowheads="1"/>
          </p:cNvSpPr>
          <p:nvPr/>
        </p:nvSpPr>
        <p:spPr bwMode="auto">
          <a:xfrm>
            <a:off x="1171575" y="5691188"/>
            <a:ext cx="7683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800">
                <a:solidFill>
                  <a:srgbClr val="000000"/>
                </a:solidFill>
              </a:rPr>
              <a:t>S-101 Draft Version</a:t>
            </a:r>
          </a:p>
        </p:txBody>
      </p:sp>
      <p:sp>
        <p:nvSpPr>
          <p:cNvPr id="7182" name="TextBox 87"/>
          <p:cNvSpPr txBox="1">
            <a:spLocks noChangeArrowheads="1"/>
          </p:cNvSpPr>
          <p:nvPr/>
        </p:nvSpPr>
        <p:spPr bwMode="auto">
          <a:xfrm>
            <a:off x="2452688" y="6165850"/>
            <a:ext cx="9382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800">
                <a:solidFill>
                  <a:srgbClr val="000000"/>
                </a:solidFill>
              </a:rPr>
              <a:t>IEC 61174 PAS made available</a:t>
            </a:r>
          </a:p>
        </p:txBody>
      </p:sp>
      <p:sp>
        <p:nvSpPr>
          <p:cNvPr id="7183" name="TextBox 93"/>
          <p:cNvSpPr txBox="1">
            <a:spLocks noChangeArrowheads="1"/>
          </p:cNvSpPr>
          <p:nvPr/>
        </p:nvSpPr>
        <p:spPr bwMode="auto">
          <a:xfrm>
            <a:off x="2017713" y="5691188"/>
            <a:ext cx="981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800">
                <a:solidFill>
                  <a:srgbClr val="000000"/>
                </a:solidFill>
              </a:rPr>
              <a:t>Draft S-58 &amp; S-64  for S-101 Available</a:t>
            </a:r>
          </a:p>
        </p:txBody>
      </p:sp>
      <p:sp>
        <p:nvSpPr>
          <p:cNvPr id="97" name="Rectangle 96"/>
          <p:cNvSpPr>
            <a:spLocks/>
          </p:cNvSpPr>
          <p:nvPr/>
        </p:nvSpPr>
        <p:spPr>
          <a:xfrm>
            <a:off x="2127250" y="2017713"/>
            <a:ext cx="4694238" cy="273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Complete Portrayal Section of S-100</a:t>
            </a:r>
          </a:p>
        </p:txBody>
      </p:sp>
      <p:sp>
        <p:nvSpPr>
          <p:cNvPr id="98" name="Rectangle 97"/>
          <p:cNvSpPr>
            <a:spLocks/>
          </p:cNvSpPr>
          <p:nvPr/>
        </p:nvSpPr>
        <p:spPr>
          <a:xfrm>
            <a:off x="6823075" y="2017713"/>
            <a:ext cx="1922463" cy="273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Finalize Portrayal Section of S-101</a:t>
            </a:r>
          </a:p>
        </p:txBody>
      </p:sp>
      <p:sp>
        <p:nvSpPr>
          <p:cNvPr id="99" name="Rectangle 98"/>
          <p:cNvSpPr>
            <a:spLocks/>
          </p:cNvSpPr>
          <p:nvPr/>
        </p:nvSpPr>
        <p:spPr>
          <a:xfrm>
            <a:off x="2127250" y="1743075"/>
            <a:ext cx="2779713" cy="2746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Finalize Draft of S-101 for Testbed</a:t>
            </a:r>
          </a:p>
        </p:txBody>
      </p:sp>
      <p:sp>
        <p:nvSpPr>
          <p:cNvPr id="7187" name="TextBox 101"/>
          <p:cNvSpPr txBox="1">
            <a:spLocks noChangeArrowheads="1"/>
          </p:cNvSpPr>
          <p:nvPr/>
        </p:nvSpPr>
        <p:spPr bwMode="auto">
          <a:xfrm>
            <a:off x="1319213" y="6165850"/>
            <a:ext cx="1069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800">
                <a:solidFill>
                  <a:srgbClr val="000000"/>
                </a:solidFill>
              </a:rPr>
              <a:t>Update S-57 to S-101 Convertor and Make Sample S-101 Data Available for Review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555750" y="5321300"/>
            <a:ext cx="0" cy="3651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890713" y="5321300"/>
            <a:ext cx="0" cy="8223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501900" y="5321300"/>
            <a:ext cx="0" cy="3651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921000" y="5321300"/>
            <a:ext cx="0" cy="8223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918075" y="5321300"/>
            <a:ext cx="0" cy="8223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640263" y="5321300"/>
            <a:ext cx="0" cy="3651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4" name="Rectangle 15"/>
          <p:cNvSpPr>
            <a:spLocks noChangeArrowheads="1"/>
          </p:cNvSpPr>
          <p:nvPr/>
        </p:nvSpPr>
        <p:spPr bwMode="auto">
          <a:xfrm>
            <a:off x="3290888" y="5691188"/>
            <a:ext cx="746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800">
                <a:solidFill>
                  <a:srgbClr val="000000"/>
                </a:solidFill>
              </a:rPr>
              <a:t>Sample S-101</a:t>
            </a:r>
            <a:br>
              <a:rPr lang="en-US" altLang="en-US" sz="800">
                <a:solidFill>
                  <a:srgbClr val="000000"/>
                </a:solidFill>
              </a:rPr>
            </a:br>
            <a:r>
              <a:rPr lang="en-US" altLang="en-US" sz="800">
                <a:solidFill>
                  <a:srgbClr val="000000"/>
                </a:solidFill>
              </a:rPr>
              <a:t>Data made</a:t>
            </a:r>
            <a:br>
              <a:rPr lang="en-US" altLang="en-US" sz="800">
                <a:solidFill>
                  <a:srgbClr val="000000"/>
                </a:solidFill>
              </a:rPr>
            </a:br>
            <a:r>
              <a:rPr lang="en-US" altLang="en-US" sz="800">
                <a:solidFill>
                  <a:srgbClr val="000000"/>
                </a:solidFill>
              </a:rPr>
              <a:t>Available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3663950" y="5321300"/>
            <a:ext cx="0" cy="3651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6" name="TextBox 65"/>
          <p:cNvSpPr txBox="1">
            <a:spLocks noChangeArrowheads="1"/>
          </p:cNvSpPr>
          <p:nvPr/>
        </p:nvSpPr>
        <p:spPr bwMode="auto">
          <a:xfrm>
            <a:off x="8043863" y="6165850"/>
            <a:ext cx="790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800">
                <a:solidFill>
                  <a:srgbClr val="000000"/>
                </a:solidFill>
              </a:rPr>
              <a:t>Retire</a:t>
            </a:r>
            <a:br>
              <a:rPr lang="en-US" altLang="en-US" sz="800">
                <a:solidFill>
                  <a:srgbClr val="000000"/>
                </a:solidFill>
              </a:rPr>
            </a:br>
            <a:r>
              <a:rPr lang="en-US" altLang="en-US" sz="800">
                <a:solidFill>
                  <a:srgbClr val="000000"/>
                </a:solidFill>
              </a:rPr>
              <a:t>S-57 and S-52</a:t>
            </a:r>
          </a:p>
        </p:txBody>
      </p:sp>
      <p:sp>
        <p:nvSpPr>
          <p:cNvPr id="95" name="Rectangle 94"/>
          <p:cNvSpPr>
            <a:spLocks/>
          </p:cNvSpPr>
          <p:nvPr/>
        </p:nvSpPr>
        <p:spPr>
          <a:xfrm>
            <a:off x="2981325" y="1468438"/>
            <a:ext cx="3817938" cy="2746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Contract to Create</a:t>
            </a:r>
            <a:br>
              <a:rPr lang="en-U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Portrayal Catalogue Builder</a:t>
            </a:r>
          </a:p>
        </p:txBody>
      </p:sp>
      <p:sp>
        <p:nvSpPr>
          <p:cNvPr id="100" name="Isosceles Triangle 99"/>
          <p:cNvSpPr/>
          <p:nvPr/>
        </p:nvSpPr>
        <p:spPr>
          <a:xfrm>
            <a:off x="4827588" y="5321300"/>
            <a:ext cx="180975" cy="169863"/>
          </a:xfrm>
          <a:prstGeom prst="triangl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b="1" baseline="30000" dirty="0">
              <a:solidFill>
                <a:prstClr val="black"/>
              </a:solidFill>
            </a:endParaRPr>
          </a:p>
        </p:txBody>
      </p:sp>
      <p:sp>
        <p:nvSpPr>
          <p:cNvPr id="101" name="Isosceles Triangle 100"/>
          <p:cNvSpPr/>
          <p:nvPr/>
        </p:nvSpPr>
        <p:spPr>
          <a:xfrm>
            <a:off x="4549775" y="5321300"/>
            <a:ext cx="180975" cy="169863"/>
          </a:xfrm>
          <a:prstGeom prst="triangl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b="1" baseline="30000" dirty="0">
              <a:solidFill>
                <a:prstClr val="black"/>
              </a:solidFill>
            </a:endParaRPr>
          </a:p>
        </p:txBody>
      </p:sp>
      <p:grpSp>
        <p:nvGrpSpPr>
          <p:cNvPr id="7200" name="Group 10"/>
          <p:cNvGrpSpPr>
            <a:grpSpLocks/>
          </p:cNvGrpSpPr>
          <p:nvPr/>
        </p:nvGrpSpPr>
        <p:grpSpPr bwMode="auto">
          <a:xfrm>
            <a:off x="3870325" y="3676650"/>
            <a:ext cx="719138" cy="457200"/>
            <a:chOff x="3870931" y="3676650"/>
            <a:chExt cx="718061" cy="457200"/>
          </a:xfrm>
        </p:grpSpPr>
        <p:sp>
          <p:nvSpPr>
            <p:cNvPr id="77" name="Rectangle 76"/>
            <p:cNvSpPr/>
            <p:nvPr/>
          </p:nvSpPr>
          <p:spPr>
            <a:xfrm>
              <a:off x="3940676" y="3676650"/>
              <a:ext cx="583325" cy="4572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46" name="TextBox 9"/>
            <p:cNvSpPr txBox="1">
              <a:spLocks noChangeArrowheads="1"/>
            </p:cNvSpPr>
            <p:nvPr/>
          </p:nvSpPr>
          <p:spPr bwMode="auto">
            <a:xfrm>
              <a:off x="3870931" y="3697501"/>
              <a:ext cx="718061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en-US" altLang="en-US" sz="700">
                  <a:solidFill>
                    <a:srgbClr val="000000"/>
                  </a:solidFill>
                  <a:latin typeface="Arial" charset="0"/>
                </a:rPr>
                <a:t>Final S-101 Stakeholder Review</a:t>
              </a:r>
              <a:endParaRPr lang="en-US" altLang="en-US" sz="1600">
                <a:solidFill>
                  <a:srgbClr val="000000"/>
                </a:solidFill>
              </a:endParaRPr>
            </a:p>
          </p:txBody>
        </p:sp>
      </p:grpSp>
      <p:grpSp>
        <p:nvGrpSpPr>
          <p:cNvPr id="7201" name="Group 17"/>
          <p:cNvGrpSpPr>
            <a:grpSpLocks/>
          </p:cNvGrpSpPr>
          <p:nvPr/>
        </p:nvGrpSpPr>
        <p:grpSpPr bwMode="auto">
          <a:xfrm>
            <a:off x="263525" y="471488"/>
            <a:ext cx="1055688" cy="1363662"/>
            <a:chOff x="116237" y="271221"/>
            <a:chExt cx="1055338" cy="1363850"/>
          </a:xfrm>
        </p:grpSpPr>
        <p:sp>
          <p:nvSpPr>
            <p:cNvPr id="62" name="Rectangle 61"/>
            <p:cNvSpPr>
              <a:spLocks/>
            </p:cNvSpPr>
            <p:nvPr/>
          </p:nvSpPr>
          <p:spPr>
            <a:xfrm>
              <a:off x="324131" y="961878"/>
              <a:ext cx="639550" cy="1825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OEMs</a:t>
              </a:r>
            </a:p>
          </p:txBody>
        </p:sp>
        <p:sp>
          <p:nvSpPr>
            <p:cNvPr id="63" name="Rectangle 62"/>
            <p:cNvSpPr>
              <a:spLocks/>
            </p:cNvSpPr>
            <p:nvPr/>
          </p:nvSpPr>
          <p:spPr>
            <a:xfrm>
              <a:off x="324131" y="1179396"/>
              <a:ext cx="639550" cy="1825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TSMAD</a:t>
              </a:r>
            </a:p>
          </p:txBody>
        </p:sp>
        <p:sp>
          <p:nvSpPr>
            <p:cNvPr id="69" name="Rectangle 68"/>
            <p:cNvSpPr>
              <a:spLocks/>
            </p:cNvSpPr>
            <p:nvPr/>
          </p:nvSpPr>
          <p:spPr>
            <a:xfrm>
              <a:off x="324131" y="744361"/>
              <a:ext cx="639550" cy="18258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HOs</a:t>
              </a:r>
            </a:p>
          </p:txBody>
        </p:sp>
        <p:sp>
          <p:nvSpPr>
            <p:cNvPr id="73" name="Rectangle 72"/>
            <p:cNvSpPr>
              <a:spLocks/>
            </p:cNvSpPr>
            <p:nvPr/>
          </p:nvSpPr>
          <p:spPr>
            <a:xfrm>
              <a:off x="324131" y="525256"/>
              <a:ext cx="639550" cy="1825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Stakeholders</a:t>
              </a:r>
            </a:p>
          </p:txBody>
        </p:sp>
        <p:sp>
          <p:nvSpPr>
            <p:cNvPr id="92" name="Rectangle 91"/>
            <p:cNvSpPr>
              <a:spLocks/>
            </p:cNvSpPr>
            <p:nvPr/>
          </p:nvSpPr>
          <p:spPr>
            <a:xfrm>
              <a:off x="324131" y="1396913"/>
              <a:ext cx="639550" cy="1825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DIPWG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25739" y="271221"/>
              <a:ext cx="836335" cy="136385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44" name="TextBox 16"/>
            <p:cNvSpPr txBox="1">
              <a:spLocks noChangeArrowheads="1"/>
            </p:cNvSpPr>
            <p:nvPr/>
          </p:nvSpPr>
          <p:spPr bwMode="auto">
            <a:xfrm>
              <a:off x="116237" y="302217"/>
              <a:ext cx="105533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en-US" altLang="en-US" sz="800">
                  <a:solidFill>
                    <a:srgbClr val="000000"/>
                  </a:solidFill>
                </a:rPr>
                <a:t>Responsible Party</a:t>
              </a:r>
            </a:p>
          </p:txBody>
        </p:sp>
      </p:grpSp>
      <p:sp>
        <p:nvSpPr>
          <p:cNvPr id="7202" name="TextBox 18"/>
          <p:cNvSpPr txBox="1">
            <a:spLocks noChangeArrowheads="1"/>
          </p:cNvSpPr>
          <p:nvPr/>
        </p:nvSpPr>
        <p:spPr bwMode="auto">
          <a:xfrm>
            <a:off x="0" y="354013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000000"/>
                </a:solidFill>
              </a:rPr>
              <a:t>S-101 Development and S-100 Testbed Timeline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1555750" y="4133850"/>
            <a:ext cx="892175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prstClr val="black"/>
                </a:solidFill>
              </a:rPr>
              <a:t>Draft S-58 &amp; S-64  for S-101</a:t>
            </a:r>
          </a:p>
        </p:txBody>
      </p:sp>
      <p:sp>
        <p:nvSpPr>
          <p:cNvPr id="7204" name="TextBox 102"/>
          <p:cNvSpPr txBox="1">
            <a:spLocks noChangeArrowheads="1"/>
          </p:cNvSpPr>
          <p:nvPr/>
        </p:nvSpPr>
        <p:spPr bwMode="auto">
          <a:xfrm>
            <a:off x="5262563" y="5691188"/>
            <a:ext cx="9382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800">
                <a:solidFill>
                  <a:srgbClr val="000000"/>
                </a:solidFill>
              </a:rPr>
              <a:t>Release S-101 for Operational  Use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8442325" y="5356225"/>
            <a:ext cx="0" cy="779463"/>
          </a:xfrm>
          <a:prstGeom prst="line">
            <a:avLst/>
          </a:prstGeom>
          <a:ln w="12700">
            <a:solidFill>
              <a:srgbClr val="FFC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4235450" y="5321300"/>
            <a:ext cx="0" cy="8223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730875" y="5321300"/>
            <a:ext cx="0" cy="36512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Pentagon 120"/>
          <p:cNvSpPr/>
          <p:nvPr/>
        </p:nvSpPr>
        <p:spPr>
          <a:xfrm>
            <a:off x="4908550" y="1743075"/>
            <a:ext cx="3946525" cy="276225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S-101 Test Bed Development and Iterative Testing</a:t>
            </a:r>
          </a:p>
        </p:txBody>
      </p:sp>
      <p:sp>
        <p:nvSpPr>
          <p:cNvPr id="122" name="Pentagon 121"/>
          <p:cNvSpPr/>
          <p:nvPr/>
        </p:nvSpPr>
        <p:spPr>
          <a:xfrm>
            <a:off x="6799263" y="1463675"/>
            <a:ext cx="2055812" cy="274638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Draft S-58 and S-64 for S-101</a:t>
            </a:r>
          </a:p>
        </p:txBody>
      </p:sp>
      <p:sp>
        <p:nvSpPr>
          <p:cNvPr id="123" name="Pentagon 122"/>
          <p:cNvSpPr/>
          <p:nvPr/>
        </p:nvSpPr>
        <p:spPr>
          <a:xfrm>
            <a:off x="7405688" y="914400"/>
            <a:ext cx="1416050" cy="274638"/>
          </a:xfrm>
          <a:prstGeom prst="homePlate">
            <a:avLst>
              <a:gd name="adj" fmla="val 44350"/>
            </a:avLst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User Review and Input</a:t>
            </a:r>
          </a:p>
        </p:txBody>
      </p:sp>
      <p:grpSp>
        <p:nvGrpSpPr>
          <p:cNvPr id="7211" name="Group 17"/>
          <p:cNvGrpSpPr>
            <a:grpSpLocks/>
          </p:cNvGrpSpPr>
          <p:nvPr/>
        </p:nvGrpSpPr>
        <p:grpSpPr bwMode="auto">
          <a:xfrm>
            <a:off x="1071563" y="2290763"/>
            <a:ext cx="7681912" cy="274637"/>
            <a:chOff x="382586" y="2624575"/>
            <a:chExt cx="7680960" cy="274638"/>
          </a:xfrm>
        </p:grpSpPr>
        <p:sp>
          <p:nvSpPr>
            <p:cNvPr id="2" name="Rectangle 1"/>
            <p:cNvSpPr/>
            <p:nvPr/>
          </p:nvSpPr>
          <p:spPr>
            <a:xfrm>
              <a:off x="382586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APR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022269" y="2624575"/>
              <a:ext cx="641271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MAY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663539" y="2624575"/>
              <a:ext cx="639684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JUN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303223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JUL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942906" y="2624575"/>
              <a:ext cx="639684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AUG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582589" y="2624575"/>
              <a:ext cx="641271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SEP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223860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OCT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863543" y="2624575"/>
              <a:ext cx="639684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NOV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503226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DEC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142909" y="2624575"/>
              <a:ext cx="641271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JAN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784180" y="2624575"/>
              <a:ext cx="639684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FEB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423863" y="2624575"/>
              <a:ext cx="639683" cy="2746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MAR</a:t>
              </a:r>
            </a:p>
          </p:txBody>
        </p:sp>
      </p:grpSp>
      <p:sp>
        <p:nvSpPr>
          <p:cNvPr id="93" name="Rectangle 92"/>
          <p:cNvSpPr/>
          <p:nvPr/>
        </p:nvSpPr>
        <p:spPr bwMode="auto">
          <a:xfrm>
            <a:off x="1071563" y="2565400"/>
            <a:ext cx="5761037" cy="273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2013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6832600" y="2565400"/>
            <a:ext cx="1920875" cy="273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2014</a:t>
            </a:r>
          </a:p>
        </p:txBody>
      </p:sp>
      <p:sp>
        <p:nvSpPr>
          <p:cNvPr id="22" name="Curved Left Arrow 21"/>
          <p:cNvSpPr/>
          <p:nvPr/>
        </p:nvSpPr>
        <p:spPr>
          <a:xfrm rot="10800000">
            <a:off x="368300" y="2495550"/>
            <a:ext cx="823913" cy="2781300"/>
          </a:xfrm>
          <a:prstGeom prst="curvedLeftArrow">
            <a:avLst>
              <a:gd name="adj1" fmla="val 26586"/>
              <a:gd name="adj2" fmla="val 44550"/>
              <a:gd name="adj3" fmla="val 251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7215" name="Group 32"/>
          <p:cNvGrpSpPr>
            <a:grpSpLocks/>
          </p:cNvGrpSpPr>
          <p:nvPr/>
        </p:nvGrpSpPr>
        <p:grpSpPr bwMode="auto">
          <a:xfrm>
            <a:off x="711200" y="5046663"/>
            <a:ext cx="8066088" cy="274637"/>
            <a:chOff x="711200" y="5046980"/>
            <a:chExt cx="8066088" cy="274320"/>
          </a:xfrm>
        </p:grpSpPr>
        <p:sp>
          <p:nvSpPr>
            <p:cNvPr id="47" name="Rectangle 46"/>
            <p:cNvSpPr/>
            <p:nvPr/>
          </p:nvSpPr>
          <p:spPr bwMode="auto">
            <a:xfrm>
              <a:off x="1714500" y="5048565"/>
              <a:ext cx="1006475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rgbClr val="1F497D">
                      <a:lumMod val="75000"/>
                    </a:srgbClr>
                  </a:solidFill>
                  <a:latin typeface="Arial" pitchFamily="34" charset="0"/>
                  <a:cs typeface="Arial" pitchFamily="34" charset="0"/>
                </a:rPr>
                <a:t>2014</a:t>
              </a: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720975" y="5048565"/>
              <a:ext cx="1004888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rgbClr val="1F497D">
                      <a:lumMod val="75000"/>
                    </a:srgbClr>
                  </a:solidFill>
                  <a:latin typeface="Arial" pitchFamily="34" charset="0"/>
                  <a:cs typeface="Arial" pitchFamily="34" charset="0"/>
                </a:rPr>
                <a:t>2015</a:t>
              </a: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3725863" y="5048565"/>
              <a:ext cx="1006475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rgbClr val="1F497D">
                      <a:lumMod val="75000"/>
                    </a:srgbClr>
                  </a:solidFill>
                  <a:latin typeface="Arial" pitchFamily="34" charset="0"/>
                  <a:cs typeface="Arial" pitchFamily="34" charset="0"/>
                </a:rPr>
                <a:t>2016</a:t>
              </a: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4732338" y="5048565"/>
              <a:ext cx="1004887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rgbClr val="1F497D">
                      <a:lumMod val="75000"/>
                    </a:srgbClr>
                  </a:solidFill>
                  <a:latin typeface="Arial" pitchFamily="34" charset="0"/>
                  <a:cs typeface="Arial" pitchFamily="34" charset="0"/>
                </a:rPr>
                <a:t>2017</a:t>
              </a: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6743700" y="5048565"/>
              <a:ext cx="1004888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rgbClr val="1F497D">
                      <a:lumMod val="75000"/>
                    </a:srgbClr>
                  </a:solidFill>
                  <a:latin typeface="Arial" pitchFamily="34" charset="0"/>
                  <a:cs typeface="Arial" pitchFamily="34" charset="0"/>
                </a:rPr>
                <a:t>2019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737225" y="5048565"/>
              <a:ext cx="1006475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rgbClr val="1F497D">
                      <a:lumMod val="75000"/>
                    </a:srgbClr>
                  </a:solidFill>
                  <a:latin typeface="Arial" pitchFamily="34" charset="0"/>
                  <a:cs typeface="Arial" pitchFamily="34" charset="0"/>
                </a:rPr>
                <a:t>2018</a:t>
              </a: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711200" y="5048565"/>
              <a:ext cx="1006475" cy="2727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rgbClr val="1F497D">
                      <a:lumMod val="75000"/>
                    </a:srgbClr>
                  </a:solidFill>
                  <a:latin typeface="Arial" pitchFamily="34" charset="0"/>
                  <a:cs typeface="Arial" pitchFamily="34" charset="0"/>
                </a:rPr>
                <a:t>2013</a:t>
              </a:r>
            </a:p>
          </p:txBody>
        </p:sp>
        <p:sp>
          <p:nvSpPr>
            <p:cNvPr id="32" name="Pentagon 31"/>
            <p:cNvSpPr/>
            <p:nvPr/>
          </p:nvSpPr>
          <p:spPr>
            <a:xfrm>
              <a:off x="7748588" y="5046980"/>
              <a:ext cx="1028700" cy="274320"/>
            </a:xfrm>
            <a:prstGeom prst="homePlate">
              <a:avLst/>
            </a:prstGeom>
            <a:noFill/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dirty="0">
                  <a:solidFill>
                    <a:srgbClr val="1F497D">
                      <a:lumMod val="75000"/>
                    </a:srgbClr>
                  </a:solidFill>
                </a:rPr>
                <a:t>  …</a:t>
              </a:r>
            </a:p>
          </p:txBody>
        </p:sp>
      </p:grpSp>
      <p:sp>
        <p:nvSpPr>
          <p:cNvPr id="91" name="Pentagon 90"/>
          <p:cNvSpPr/>
          <p:nvPr/>
        </p:nvSpPr>
        <p:spPr>
          <a:xfrm>
            <a:off x="5124450" y="1193800"/>
            <a:ext cx="3730625" cy="274638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Prepare Test Data – Feature and Portrayal Catalogues and test datasets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>
          <a:xfrm>
            <a:off x="5910263" y="64452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B050"/>
                </a:solidFill>
              </a:rPr>
              <a:t>Updated November 1, 2013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133475" y="1225550"/>
          <a:ext cx="7172324" cy="43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895600" y="1127125"/>
            <a:ext cx="0" cy="4646613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503988" y="1127125"/>
            <a:ext cx="0" cy="4646613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9000" y="1127125"/>
            <a:ext cx="0" cy="4646613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740650" y="1127125"/>
            <a:ext cx="0" cy="4646613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6299</TotalTime>
  <Words>1192</Words>
  <Application>Microsoft Office PowerPoint</Application>
  <PresentationFormat>On-screen Show (4:3)</PresentationFormat>
  <Paragraphs>399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POWELL</dc:creator>
  <cp:lastModifiedBy>Yves GUILLAM</cp:lastModifiedBy>
  <cp:revision>72</cp:revision>
  <cp:lastPrinted>2014-05-07T15:29:56Z</cp:lastPrinted>
  <dcterms:created xsi:type="dcterms:W3CDTF">2013-04-03T19:00:35Z</dcterms:created>
  <dcterms:modified xsi:type="dcterms:W3CDTF">2015-01-05T15:37:37Z</dcterms:modified>
</cp:coreProperties>
</file>