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59" r:id="rId4"/>
    <p:sldId id="272" r:id="rId5"/>
    <p:sldId id="277" r:id="rId6"/>
    <p:sldId id="278" r:id="rId7"/>
    <p:sldId id="279" r:id="rId8"/>
    <p:sldId id="280" r:id="rId9"/>
    <p:sldId id="260" r:id="rId10"/>
    <p:sldId id="262" r:id="rId11"/>
    <p:sldId id="286" r:id="rId12"/>
    <p:sldId id="287" r:id="rId13"/>
    <p:sldId id="264" r:id="rId14"/>
    <p:sldId id="288" r:id="rId15"/>
    <p:sldId id="276" r:id="rId16"/>
    <p:sldId id="282" r:id="rId17"/>
    <p:sldId id="266" r:id="rId18"/>
    <p:sldId id="261" r:id="rId19"/>
    <p:sldId id="268" r:id="rId20"/>
    <p:sldId id="275" r:id="rId21"/>
    <p:sldId id="283" r:id="rId22"/>
    <p:sldId id="273" r:id="rId23"/>
    <p:sldId id="284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 autoAdjust="0"/>
    <p:restoredTop sz="78607"/>
  </p:normalViewPr>
  <p:slideViewPr>
    <p:cSldViewPr showGuides="1">
      <p:cViewPr varScale="1">
        <p:scale>
          <a:sx n="80" d="100"/>
          <a:sy n="80" d="100"/>
        </p:scale>
        <p:origin x="178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CEE44-799D-4D7B-A35A-EC1E4B0804B1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66E16-1A09-4725-B6F7-BC023B88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89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5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56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55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94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0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60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86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02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8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0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4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3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5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03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2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66E16-1A09-4725-B6F7-BC023B8877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9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7D3E2FE-25CF-402B-B1BB-EFCA34DFFBB9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7055815-76D5-4606-9D0B-E28A1C934FA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7801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Progress Report on the Establishment of EA-RECC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89733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 Hydrographic Office,</a:t>
            </a:r>
          </a:p>
          <a:p>
            <a:r>
              <a:rPr lang="en-US" dirty="0">
                <a:solidFill>
                  <a:schemeClr val="tx1"/>
                </a:solidFill>
              </a:rPr>
              <a:t>Marine Department</a:t>
            </a:r>
          </a:p>
          <a:p>
            <a:r>
              <a:rPr lang="en-US" dirty="0">
                <a:solidFill>
                  <a:schemeClr val="tx1"/>
                </a:solidFill>
              </a:rPr>
              <a:t>Hong Kong SAR Government</a:t>
            </a:r>
          </a:p>
          <a:p>
            <a:r>
              <a:rPr lang="en-US" dirty="0">
                <a:solidFill>
                  <a:schemeClr val="tx1"/>
                </a:solidFill>
              </a:rPr>
              <a:t>China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 8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IHO WENDWG</a:t>
            </a:r>
          </a:p>
          <a:p>
            <a:r>
              <a:rPr lang="en-HK" dirty="0">
                <a:solidFill>
                  <a:schemeClr val="tx1"/>
                </a:solidFill>
              </a:rPr>
              <a:t>20 - 22 March 2018, Buenos Aires, Argentina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078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of office area</a:t>
            </a:r>
          </a:p>
        </p:txBody>
      </p:sp>
      <p:sp>
        <p:nvSpPr>
          <p:cNvPr id="8" name="內容版面配置區 1"/>
          <p:cNvSpPr txBox="1">
            <a:spLocks/>
          </p:cNvSpPr>
          <p:nvPr/>
        </p:nvSpPr>
        <p:spPr>
          <a:xfrm>
            <a:off x="1191867" y="6016129"/>
            <a:ext cx="6760261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Vacated conference room ready for conversion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43" y="2185992"/>
            <a:ext cx="6135511" cy="3451225"/>
          </a:xfrm>
        </p:spPr>
      </p:pic>
    </p:spTree>
    <p:extLst>
      <p:ext uri="{BB962C8B-B14F-4D97-AF65-F5344CB8AC3E}">
        <p14:creationId xmlns:p14="http://schemas.microsoft.com/office/powerpoint/2010/main" val="183318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ED6D7AF1-5065-7147-A3B3-3E20084E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en-US" dirty="0"/>
              <a:t>Setting up of office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9B675-828B-B84F-AA61-329186F2E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00" y="2492896"/>
            <a:ext cx="5940400" cy="3343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D53FA-EF9F-6C4D-B2C6-3C3551000AEE}"/>
              </a:ext>
            </a:extLst>
          </p:cNvPr>
          <p:cNvSpPr txBox="1"/>
          <p:nvPr/>
        </p:nvSpPr>
        <p:spPr>
          <a:xfrm>
            <a:off x="3187775" y="6165304"/>
            <a:ext cx="276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Works in Progress</a:t>
            </a:r>
          </a:p>
        </p:txBody>
      </p:sp>
    </p:spTree>
    <p:extLst>
      <p:ext uri="{BB962C8B-B14F-4D97-AF65-F5344CB8AC3E}">
        <p14:creationId xmlns:p14="http://schemas.microsoft.com/office/powerpoint/2010/main" val="4106512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385BAB68-B34B-5443-A3B5-04CEB67D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en-US" dirty="0"/>
              <a:t>Setting up of office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C2DAB-3944-954D-836B-0F7775423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960574"/>
            <a:ext cx="2520280" cy="4096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1D14C4-A61F-1E4B-8CFF-4BFCFBBB2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61322"/>
            <a:ext cx="2592288" cy="4096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A46D73-C1D8-3A4E-9DBA-CC7AB06AB102}"/>
              </a:ext>
            </a:extLst>
          </p:cNvPr>
          <p:cNvSpPr txBox="1"/>
          <p:nvPr/>
        </p:nvSpPr>
        <p:spPr>
          <a:xfrm>
            <a:off x="3187775" y="6165304"/>
            <a:ext cx="276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Works in Progress</a:t>
            </a:r>
          </a:p>
        </p:txBody>
      </p:sp>
    </p:spTree>
    <p:extLst>
      <p:ext uri="{BB962C8B-B14F-4D97-AF65-F5344CB8AC3E}">
        <p14:creationId xmlns:p14="http://schemas.microsoft.com/office/powerpoint/2010/main" val="236527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of office area</a:t>
            </a:r>
          </a:p>
        </p:txBody>
      </p:sp>
      <p:sp>
        <p:nvSpPr>
          <p:cNvPr id="8" name="內容版面配置區 1"/>
          <p:cNvSpPr txBox="1">
            <a:spLocks/>
          </p:cNvSpPr>
          <p:nvPr/>
        </p:nvSpPr>
        <p:spPr>
          <a:xfrm>
            <a:off x="1176596" y="6109374"/>
            <a:ext cx="6760261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The new office area for the EA RECC</a:t>
            </a:r>
          </a:p>
        </p:txBody>
      </p:sp>
      <p:pic>
        <p:nvPicPr>
          <p:cNvPr id="1026" name="Picture 2" descr="C:\Users\khchan\AppData\Local\Temp\notesC7A056\20180226_094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69" y="1894547"/>
            <a:ext cx="5215117" cy="39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39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C02EE47C-1459-9C4B-A518-CCDC06AAD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r>
              <a:rPr lang="en-US" dirty="0"/>
              <a:t>Setting up of office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BD78A-0074-6D4F-ADCF-BE23FBA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72816"/>
            <a:ext cx="6048672" cy="402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27584" y="2204864"/>
            <a:ext cx="7408333" cy="4248472"/>
          </a:xfrm>
        </p:spPr>
        <p:txBody>
          <a:bodyPr>
            <a:normAutofit/>
          </a:bodyPr>
          <a:lstStyle/>
          <a:p>
            <a:r>
              <a:rPr lang="en-US" dirty="0"/>
              <a:t>Attended the 2</a:t>
            </a:r>
            <a:r>
              <a:rPr lang="en-US" baseline="30000" dirty="0"/>
              <a:t>nd</a:t>
            </a:r>
            <a:r>
              <a:rPr lang="en-US" dirty="0"/>
              <a:t> IC-ENC Technical Conference as observer, 22 –24 May 2017, Copenhagen, Denmark</a:t>
            </a:r>
          </a:p>
          <a:p>
            <a:r>
              <a:rPr lang="en-US"/>
              <a:t>Key areas </a:t>
            </a:r>
            <a:r>
              <a:rPr lang="en-US" dirty="0"/>
              <a:t>observed:</a:t>
            </a:r>
          </a:p>
          <a:p>
            <a:pPr lvl="1"/>
            <a:r>
              <a:rPr lang="en-US" dirty="0"/>
              <a:t>Latest development in IC-ENC</a:t>
            </a:r>
          </a:p>
          <a:p>
            <a:pPr lvl="1"/>
            <a:r>
              <a:rPr lang="en-US" dirty="0"/>
              <a:t>Validation Overview</a:t>
            </a:r>
          </a:p>
          <a:p>
            <a:pPr lvl="1"/>
            <a:r>
              <a:rPr lang="en-US" dirty="0"/>
              <a:t>Errors Database update</a:t>
            </a:r>
          </a:p>
          <a:p>
            <a:pPr lvl="1"/>
            <a:r>
              <a:rPr lang="en-US" dirty="0"/>
              <a:t>ENC Validation Training Overview</a:t>
            </a:r>
          </a:p>
          <a:p>
            <a:pPr lvl="1"/>
            <a:r>
              <a:rPr lang="en-US" dirty="0"/>
              <a:t>Data Management Tools</a:t>
            </a:r>
          </a:p>
          <a:p>
            <a:pPr lvl="1"/>
            <a:r>
              <a:rPr lang="en-US" dirty="0"/>
              <a:t>Quality Assurance Issues</a:t>
            </a:r>
          </a:p>
          <a:p>
            <a:pPr lvl="1"/>
            <a:r>
              <a:rPr lang="en-US" dirty="0"/>
              <a:t>Commercial products presentations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with Other RENCs</a:t>
            </a:r>
            <a:br>
              <a:rPr lang="en-US" dirty="0"/>
            </a:br>
            <a:r>
              <a:rPr lang="en-US" dirty="0"/>
              <a:t>IC-ENC</a:t>
            </a:r>
          </a:p>
        </p:txBody>
      </p:sp>
    </p:spTree>
    <p:extLst>
      <p:ext uri="{BB962C8B-B14F-4D97-AF65-F5344CB8AC3E}">
        <p14:creationId xmlns:p14="http://schemas.microsoft.com/office/powerpoint/2010/main" val="196199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23816" y="5949280"/>
            <a:ext cx="7408333" cy="5760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Attending (as observer</a:t>
            </a:r>
            <a:r>
              <a:rPr lang="en-US" b="1" i="1" dirty="0"/>
              <a:t>) IC-ENC Technical Conference, TC02, </a:t>
            </a:r>
            <a:r>
              <a:rPr lang="en-US" dirty="0"/>
              <a:t>22 –24 May 2017, Copenhagen, Denmark</a:t>
            </a:r>
          </a:p>
          <a:p>
            <a:endParaRPr 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with Other RENCs</a:t>
            </a:r>
            <a:br>
              <a:rPr lang="en-US" dirty="0"/>
            </a:br>
            <a:r>
              <a:rPr lang="en-US" dirty="0"/>
              <a:t>IC-ENC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855194"/>
            <a:ext cx="5040560" cy="3734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A59F26E-33B8-0742-83B2-BCC5319B45C1}"/>
              </a:ext>
            </a:extLst>
          </p:cNvPr>
          <p:cNvCxnSpPr>
            <a:cxnSpLocks/>
          </p:cNvCxnSpPr>
          <p:nvPr/>
        </p:nvCxnSpPr>
        <p:spPr>
          <a:xfrm flipH="1">
            <a:off x="6084168" y="2564904"/>
            <a:ext cx="432048" cy="6480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956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755576" y="2420888"/>
            <a:ext cx="7632848" cy="4032448"/>
          </a:xfrm>
        </p:spPr>
        <p:txBody>
          <a:bodyPr>
            <a:normAutofit/>
          </a:bodyPr>
          <a:lstStyle/>
          <a:p>
            <a:r>
              <a:rPr lang="en-US" b="1" i="1" dirty="0"/>
              <a:t>Workshop on the Implementation and Operation of a Regional ENC Coordination Centre</a:t>
            </a:r>
          </a:p>
          <a:p>
            <a:r>
              <a:rPr lang="en-US" i="1" dirty="0"/>
              <a:t> </a:t>
            </a:r>
            <a:r>
              <a:rPr lang="en-US" dirty="0"/>
              <a:t>Conducted in HKHO in July 2017 with guest speaker Mr. James Harper, IC-ENC General Manager;</a:t>
            </a:r>
          </a:p>
          <a:p>
            <a:r>
              <a:rPr lang="en-US" sz="2200" dirty="0"/>
              <a:t>Attended by the key EA-RECC project staff;</a:t>
            </a:r>
          </a:p>
          <a:p>
            <a:r>
              <a:rPr lang="en-GB" sz="2200" dirty="0"/>
              <a:t>This workshop provided a two-way flow of information:</a:t>
            </a:r>
          </a:p>
          <a:p>
            <a:pPr lvl="1"/>
            <a:r>
              <a:rPr lang="en-GB" dirty="0"/>
              <a:t>The EA-RECC goals, purpose, project plan </a:t>
            </a:r>
            <a:r>
              <a:rPr lang="en-GB" dirty="0" err="1"/>
              <a:t>etc</a:t>
            </a:r>
            <a:r>
              <a:rPr lang="en-GB" dirty="0"/>
              <a:t>, </a:t>
            </a:r>
          </a:p>
          <a:p>
            <a:pPr lvl="1"/>
            <a:r>
              <a:rPr lang="en-GB" dirty="0"/>
              <a:t>The IC-ENC global operating model of four core services (production support, validation, distribution and revenue management), financial model and governance.</a:t>
            </a:r>
            <a:endParaRPr 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Contact with Other RENCs</a:t>
            </a:r>
            <a:br>
              <a:rPr lang="en-US" dirty="0"/>
            </a:br>
            <a:r>
              <a:rPr lang="en-US" dirty="0"/>
              <a:t>IC-ENC</a:t>
            </a:r>
          </a:p>
        </p:txBody>
      </p:sp>
    </p:spTree>
    <p:extLst>
      <p:ext uri="{BB962C8B-B14F-4D97-AF65-F5344CB8AC3E}">
        <p14:creationId xmlns:p14="http://schemas.microsoft.com/office/powerpoint/2010/main" val="2017387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16" y="2204864"/>
            <a:ext cx="5986568" cy="3451225"/>
          </a:xfr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Contact with Other RENCs</a:t>
            </a:r>
            <a:br>
              <a:rPr lang="en-US" altLang="zh-HK" dirty="0"/>
            </a:br>
            <a:r>
              <a:rPr lang="en-US" altLang="zh-HK" dirty="0"/>
              <a:t>IC-ENC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225760-3727-2341-BB84-1D9D1DD28165}"/>
              </a:ext>
            </a:extLst>
          </p:cNvPr>
          <p:cNvSpPr/>
          <p:nvPr/>
        </p:nvSpPr>
        <p:spPr>
          <a:xfrm>
            <a:off x="457200" y="5900020"/>
            <a:ext cx="7643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Workshop on the Implementation and Operation </a:t>
            </a:r>
          </a:p>
          <a:p>
            <a:pPr algn="ctr"/>
            <a:r>
              <a:rPr lang="en-US" b="1" i="1" dirty="0"/>
              <a:t>of a Regional ENC Coordination Centre</a:t>
            </a:r>
          </a:p>
        </p:txBody>
      </p:sp>
    </p:spTree>
    <p:extLst>
      <p:ext uri="{BB962C8B-B14F-4D97-AF65-F5344CB8AC3E}">
        <p14:creationId xmlns:p14="http://schemas.microsoft.com/office/powerpoint/2010/main" val="2355952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41" y="2204864"/>
            <a:ext cx="4599517" cy="344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Contact with Other RENCs</a:t>
            </a:r>
            <a:br>
              <a:rPr lang="en-US" altLang="zh-HK" dirty="0"/>
            </a:br>
            <a:r>
              <a:rPr lang="en-US" altLang="zh-HK" dirty="0"/>
              <a:t>IC-ENC</a:t>
            </a:r>
            <a:endParaRPr lang="en-US" dirty="0"/>
          </a:p>
        </p:txBody>
      </p:sp>
      <p:sp>
        <p:nvSpPr>
          <p:cNvPr id="5" name="內容版面配置區 1"/>
          <p:cNvSpPr txBox="1">
            <a:spLocks/>
          </p:cNvSpPr>
          <p:nvPr/>
        </p:nvSpPr>
        <p:spPr>
          <a:xfrm>
            <a:off x="1835696" y="5875110"/>
            <a:ext cx="5256584" cy="786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Meeting with Mr. James Harper, General Manager of IC-ENC</a:t>
            </a:r>
          </a:p>
        </p:txBody>
      </p:sp>
    </p:spTree>
    <p:extLst>
      <p:ext uri="{BB962C8B-B14F-4D97-AF65-F5344CB8AC3E}">
        <p14:creationId xmlns:p14="http://schemas.microsoft.com/office/powerpoint/2010/main" val="396156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7833" y="2564904"/>
            <a:ext cx="7408333" cy="3600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Background</a:t>
            </a:r>
          </a:p>
          <a:p>
            <a:pPr marL="0" indent="0">
              <a:buNone/>
            </a:pPr>
            <a:endParaRPr lang="en-US" sz="1100" b="1" dirty="0"/>
          </a:p>
          <a:p>
            <a:pPr algn="just">
              <a:buFont typeface="Arial" charset="0"/>
              <a:buChar char="•"/>
            </a:pPr>
            <a:r>
              <a:rPr lang="en-US" dirty="0"/>
              <a:t>Upon the endorsement given in the last SC meeting in Feb 2017, Hong Kong China had subsequently started the preparatory work for the establishment of EA-RECC in March 2017;</a:t>
            </a:r>
          </a:p>
          <a:p>
            <a:pPr algn="just">
              <a:buFont typeface="Arial" charset="0"/>
              <a:buChar char="•"/>
            </a:pPr>
            <a:r>
              <a:rPr lang="en-US" dirty="0"/>
              <a:t>As of March 2018, the key preparatory work included:</a:t>
            </a:r>
          </a:p>
          <a:p>
            <a:pPr lvl="1" algn="just">
              <a:buFont typeface="Arial" charset="0"/>
              <a:buChar char="•"/>
            </a:pPr>
            <a:r>
              <a:rPr lang="en-US" dirty="0"/>
              <a:t>Staff recruitment and training</a:t>
            </a:r>
          </a:p>
          <a:p>
            <a:pPr lvl="1" algn="just">
              <a:buFont typeface="Arial" charset="0"/>
              <a:buChar char="•"/>
            </a:pPr>
            <a:r>
              <a:rPr lang="en-US" dirty="0"/>
              <a:t>Setting up of office area</a:t>
            </a:r>
          </a:p>
          <a:p>
            <a:pPr lvl="1" algn="just">
              <a:buFont typeface="Arial" charset="0"/>
              <a:buChar char="•"/>
            </a:pPr>
            <a:r>
              <a:rPr lang="en-US" dirty="0"/>
              <a:t>Drafting TOR, ROP and Operating Guidelines</a:t>
            </a:r>
          </a:p>
          <a:p>
            <a:pPr lvl="1" algn="just">
              <a:buFont typeface="Arial" charset="0"/>
              <a:buChar char="•"/>
            </a:pPr>
            <a:r>
              <a:rPr lang="en-US" dirty="0"/>
              <a:t>Contacting with other RENCs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Establishment of EA-RECC</a:t>
            </a:r>
          </a:p>
        </p:txBody>
      </p:sp>
    </p:spTree>
    <p:extLst>
      <p:ext uri="{BB962C8B-B14F-4D97-AF65-F5344CB8AC3E}">
        <p14:creationId xmlns:p14="http://schemas.microsoft.com/office/powerpoint/2010/main" val="28006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Contact with other RENCs</a:t>
            </a:r>
            <a:br>
              <a:rPr lang="en-US" altLang="zh-HK" dirty="0"/>
            </a:br>
            <a:r>
              <a:rPr lang="en-US" altLang="zh-HK" dirty="0"/>
              <a:t>PRIMAR</a:t>
            </a:r>
            <a:endParaRPr lang="en-US" dirty="0"/>
          </a:p>
        </p:txBody>
      </p:sp>
      <p:sp>
        <p:nvSpPr>
          <p:cNvPr id="5" name="內容版面配置區 1"/>
          <p:cNvSpPr txBox="1">
            <a:spLocks/>
          </p:cNvSpPr>
          <p:nvPr/>
        </p:nvSpPr>
        <p:spPr>
          <a:xfrm>
            <a:off x="827584" y="2210552"/>
            <a:ext cx="7488831" cy="4098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Attended the </a:t>
            </a:r>
            <a:r>
              <a:rPr lang="en-US" b="1" i="1" dirty="0"/>
              <a:t>PRIMAR 15th Technical Expert Working Group Meeting as observer</a:t>
            </a:r>
            <a:r>
              <a:rPr lang="en-US" dirty="0"/>
              <a:t>, 28-29 November 2017, Stavanger, Norway</a:t>
            </a:r>
          </a:p>
          <a:p>
            <a:r>
              <a:rPr lang="en-US" dirty="0"/>
              <a:t>Key areas observed:</a:t>
            </a:r>
          </a:p>
          <a:p>
            <a:pPr lvl="1"/>
            <a:r>
              <a:rPr lang="en-US" dirty="0"/>
              <a:t>Latest development in PRIMAR</a:t>
            </a:r>
          </a:p>
          <a:p>
            <a:pPr lvl="1"/>
            <a:r>
              <a:rPr lang="en-US" dirty="0"/>
              <a:t>RENC-RENC cooperation</a:t>
            </a:r>
          </a:p>
          <a:p>
            <a:pPr lvl="1"/>
            <a:r>
              <a:rPr lang="en-US" dirty="0"/>
              <a:t>Technical issues – S-101, S-102 &amp; S-58</a:t>
            </a:r>
          </a:p>
          <a:p>
            <a:pPr lvl="1"/>
            <a:r>
              <a:rPr lang="en-US" dirty="0"/>
              <a:t>PRIMAR’s Errors Database</a:t>
            </a:r>
          </a:p>
          <a:p>
            <a:pPr lvl="1"/>
            <a:r>
              <a:rPr lang="en-US" dirty="0"/>
              <a:t>T&amp;P Notices</a:t>
            </a:r>
          </a:p>
          <a:p>
            <a:pPr lvl="1"/>
            <a:r>
              <a:rPr lang="en-US" dirty="0"/>
              <a:t>Chart Catalogue on WEB</a:t>
            </a:r>
          </a:p>
          <a:p>
            <a:pPr lvl="1"/>
            <a:r>
              <a:rPr lang="en-US" dirty="0"/>
              <a:t>Commercial products presentations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78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Contact with other RENCs</a:t>
            </a:r>
            <a:br>
              <a:rPr lang="en-US" altLang="zh-HK" dirty="0"/>
            </a:br>
            <a:r>
              <a:rPr lang="en-US" altLang="zh-HK" dirty="0"/>
              <a:t>PRIMAR</a:t>
            </a:r>
            <a:endParaRPr lang="en-US" dirty="0"/>
          </a:p>
        </p:txBody>
      </p:sp>
      <p:sp>
        <p:nvSpPr>
          <p:cNvPr id="5" name="內容版面配置區 1"/>
          <p:cNvSpPr txBox="1">
            <a:spLocks/>
          </p:cNvSpPr>
          <p:nvPr/>
        </p:nvSpPr>
        <p:spPr>
          <a:xfrm>
            <a:off x="827584" y="2354568"/>
            <a:ext cx="7488832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Visiting PRIMAR office and meeting with their management staff;</a:t>
            </a:r>
          </a:p>
          <a:p>
            <a:r>
              <a:rPr lang="en-US" dirty="0"/>
              <a:t>Key issues discussed:</a:t>
            </a:r>
          </a:p>
          <a:p>
            <a:pPr lvl="1"/>
            <a:r>
              <a:rPr lang="en-US" dirty="0" err="1"/>
              <a:t>Organisation</a:t>
            </a:r>
            <a:r>
              <a:rPr lang="en-US" dirty="0"/>
              <a:t>, status and operations of PRIMAR as a RENC;</a:t>
            </a:r>
          </a:p>
          <a:p>
            <a:pPr lvl="1"/>
            <a:r>
              <a:rPr lang="en-US" dirty="0"/>
              <a:t>Technology and tools applied in daily operations;</a:t>
            </a:r>
          </a:p>
          <a:p>
            <a:pPr lvl="1"/>
            <a:r>
              <a:rPr lang="en-US" dirty="0"/>
              <a:t>Opportunities for RENC-RENC cooperation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dirty="0"/>
              <a:t>Contact with other RENCs</a:t>
            </a:r>
            <a:br>
              <a:rPr lang="en-US" altLang="zh-HK" dirty="0"/>
            </a:br>
            <a:r>
              <a:rPr lang="en-US" altLang="zh-HK" dirty="0"/>
              <a:t>PRIMAR</a:t>
            </a:r>
            <a:endParaRPr lang="en-US" dirty="0"/>
          </a:p>
        </p:txBody>
      </p:sp>
      <p:sp>
        <p:nvSpPr>
          <p:cNvPr id="5" name="內容版面配置區 1"/>
          <p:cNvSpPr txBox="1">
            <a:spLocks/>
          </p:cNvSpPr>
          <p:nvPr/>
        </p:nvSpPr>
        <p:spPr>
          <a:xfrm>
            <a:off x="1464913" y="5805265"/>
            <a:ext cx="597666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Visiting PRIMAR office, Stavanger, Norway </a:t>
            </a: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65" y="1993582"/>
            <a:ext cx="2683935" cy="3578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73" y="2037224"/>
            <a:ext cx="2651204" cy="353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4971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Drafting TOR, ROP and other documents for EA-RECC</a:t>
            </a:r>
          </a:p>
        </p:txBody>
      </p:sp>
      <p:sp>
        <p:nvSpPr>
          <p:cNvPr id="5" name="內容版面配置區 1"/>
          <p:cNvSpPr txBox="1">
            <a:spLocks/>
          </p:cNvSpPr>
          <p:nvPr/>
        </p:nvSpPr>
        <p:spPr>
          <a:xfrm>
            <a:off x="827584" y="2210552"/>
            <a:ext cx="7488832" cy="3018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HK" sz="1000" dirty="0"/>
          </a:p>
          <a:p>
            <a:r>
              <a:rPr lang="en-US" dirty="0"/>
              <a:t>TOR and ROP for the Board of Directors of EA-RECC;</a:t>
            </a:r>
          </a:p>
          <a:p>
            <a:r>
              <a:rPr lang="en-US" dirty="0"/>
              <a:t>TOR and ROP for EA-RECC;</a:t>
            </a:r>
          </a:p>
          <a:p>
            <a:r>
              <a:rPr lang="en-US" dirty="0"/>
              <a:t>Administrative procedures;</a:t>
            </a:r>
          </a:p>
          <a:p>
            <a:r>
              <a:rPr lang="en-US" dirty="0"/>
              <a:t>Procedure for handling of data flow and sales records;</a:t>
            </a:r>
          </a:p>
          <a:p>
            <a:r>
              <a:rPr lang="en-US" dirty="0"/>
              <a:t>Staff training plan</a:t>
            </a:r>
          </a:p>
        </p:txBody>
      </p:sp>
    </p:spTree>
    <p:extLst>
      <p:ext uri="{BB962C8B-B14F-4D97-AF65-F5344CB8AC3E}">
        <p14:creationId xmlns:p14="http://schemas.microsoft.com/office/powerpoint/2010/main" val="2279069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67833" y="3717032"/>
            <a:ext cx="7408333" cy="50405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HK" dirty="0"/>
              <a:t>- Thank You -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A9D9B4F-8FE4-D246-9013-334CE23601A7}"/>
              </a:ext>
            </a:extLst>
          </p:cNvPr>
          <p:cNvSpPr txBox="1">
            <a:spLocks/>
          </p:cNvSpPr>
          <p:nvPr/>
        </p:nvSpPr>
        <p:spPr>
          <a:xfrm>
            <a:off x="685800" y="836712"/>
            <a:ext cx="7772400" cy="178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Progress Report on the Establishment of EA-RECC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5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Recruitment</a:t>
            </a:r>
          </a:p>
        </p:txBody>
      </p:sp>
      <p:pic>
        <p:nvPicPr>
          <p:cNvPr id="1027" name="Picture 3" descr="M:\Docs_googleSync\CHC Meeting (2017-08 Tokyo)(20170810)\RECC Organization Cha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78" y="2241829"/>
            <a:ext cx="5567795" cy="435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87824" y="3198168"/>
            <a:ext cx="6270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Q2 2017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092280" y="6084004"/>
            <a:ext cx="1069524" cy="369332"/>
          </a:xfrm>
          <a:prstGeom prst="rect">
            <a:avLst/>
          </a:prstGeom>
          <a:noFill/>
          <a:ln w="12700">
            <a:solidFill>
              <a:schemeClr val="tx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Clerical Assistant</a:t>
            </a:r>
          </a:p>
          <a:p>
            <a:r>
              <a:rPr lang="en-US" sz="9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Q2 2018</a:t>
            </a:r>
          </a:p>
        </p:txBody>
      </p:sp>
    </p:spTree>
    <p:extLst>
      <p:ext uri="{BB962C8B-B14F-4D97-AF65-F5344CB8AC3E}">
        <p14:creationId xmlns:p14="http://schemas.microsoft.com/office/powerpoint/2010/main" val="414196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Recruitment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851920" y="341970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Photo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1C7FB-0C08-FF41-A16C-C31F8CAA8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07492"/>
            <a:ext cx="5652120" cy="3763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9F29C4-2E86-4A4F-94D4-5FC7669D1479}"/>
              </a:ext>
            </a:extLst>
          </p:cNvPr>
          <p:cNvSpPr txBox="1"/>
          <p:nvPr/>
        </p:nvSpPr>
        <p:spPr>
          <a:xfrm>
            <a:off x="3141529" y="598702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team of the EA RECC</a:t>
            </a:r>
          </a:p>
        </p:txBody>
      </p:sp>
    </p:spTree>
    <p:extLst>
      <p:ext uri="{BB962C8B-B14F-4D97-AF65-F5344CB8AC3E}">
        <p14:creationId xmlns:p14="http://schemas.microsoft.com/office/powerpoint/2010/main" val="411497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Training</a:t>
            </a:r>
          </a:p>
        </p:txBody>
      </p:sp>
      <p:sp>
        <p:nvSpPr>
          <p:cNvPr id="4" name="內容版面配置區 1"/>
          <p:cNvSpPr>
            <a:spLocks noGrp="1"/>
          </p:cNvSpPr>
          <p:nvPr>
            <p:ph idx="1"/>
          </p:nvPr>
        </p:nvSpPr>
        <p:spPr>
          <a:xfrm>
            <a:off x="872067" y="2714608"/>
            <a:ext cx="7408333" cy="3450696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SevenCs</a:t>
            </a:r>
            <a:r>
              <a:rPr lang="en-US" b="1" dirty="0"/>
              <a:t> ENC Tools Training (Feb 2018)</a:t>
            </a:r>
          </a:p>
          <a:p>
            <a:pPr lvl="1"/>
            <a:r>
              <a:rPr lang="en-US" dirty="0"/>
              <a:t>IHO Standards (S-57, S-58 and ENC Data Production) </a:t>
            </a:r>
          </a:p>
          <a:p>
            <a:pPr lvl="1"/>
            <a:r>
              <a:rPr lang="en-US" dirty="0"/>
              <a:t>Introduction to ENC Designer </a:t>
            </a:r>
          </a:p>
          <a:p>
            <a:pPr lvl="1"/>
            <a:r>
              <a:rPr lang="en-US" dirty="0"/>
              <a:t>Introduction to ENC </a:t>
            </a:r>
            <a:r>
              <a:rPr lang="en-US" dirty="0" err="1"/>
              <a:t>Referencer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Introduction to ENC Manager </a:t>
            </a:r>
          </a:p>
          <a:p>
            <a:pPr lvl="1"/>
            <a:r>
              <a:rPr lang="en-US" dirty="0"/>
              <a:t>Introduction to ENC Optimizer </a:t>
            </a:r>
          </a:p>
          <a:p>
            <a:pPr lvl="1"/>
            <a:r>
              <a:rPr lang="en-US" dirty="0"/>
              <a:t>ENC Validation using ENC Analyzer </a:t>
            </a:r>
          </a:p>
          <a:p>
            <a:pPr lvl="1"/>
            <a:r>
              <a:rPr lang="en-US" dirty="0"/>
              <a:t>Source Data Conversion ( focus on FME S-57 Writer) </a:t>
            </a:r>
          </a:p>
          <a:p>
            <a:pPr lvl="1"/>
            <a:r>
              <a:rPr lang="en-US" dirty="0"/>
              <a:t>Introduction to S-100 and latest development </a:t>
            </a:r>
          </a:p>
          <a:p>
            <a:endParaRPr lang="en-US" u="sng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40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Training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70" y="2008916"/>
            <a:ext cx="5061796" cy="379634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CC2DAB-4DE5-064C-B367-13223ECFFBDE}"/>
              </a:ext>
            </a:extLst>
          </p:cNvPr>
          <p:cNvSpPr txBox="1"/>
          <p:nvPr/>
        </p:nvSpPr>
        <p:spPr>
          <a:xfrm>
            <a:off x="3127662" y="6038458"/>
            <a:ext cx="288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SevenCs</a:t>
            </a:r>
            <a:r>
              <a:rPr lang="en-US" b="1" dirty="0"/>
              <a:t> ENC Tools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52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Training</a:t>
            </a:r>
          </a:p>
        </p:txBody>
      </p:sp>
      <p:sp>
        <p:nvSpPr>
          <p:cNvPr id="4" name="內容版面配置區 1"/>
          <p:cNvSpPr>
            <a:spLocks noGrp="1"/>
          </p:cNvSpPr>
          <p:nvPr>
            <p:ph idx="1"/>
          </p:nvPr>
        </p:nvSpPr>
        <p:spPr>
          <a:xfrm>
            <a:off x="872067" y="2492896"/>
            <a:ext cx="7408333" cy="345069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EAHC Cat C Charting Training</a:t>
            </a:r>
          </a:p>
          <a:p>
            <a:pPr marL="301943" lvl="1" indent="0">
              <a:buNone/>
            </a:pPr>
            <a:r>
              <a:rPr lang="en-US" dirty="0"/>
              <a:t>Conducted by the </a:t>
            </a:r>
            <a:r>
              <a:rPr lang="en-US" dirty="0" err="1"/>
              <a:t>centre’s</a:t>
            </a:r>
            <a:r>
              <a:rPr lang="en-US" dirty="0"/>
              <a:t> Chief </a:t>
            </a:r>
            <a:r>
              <a:rPr lang="en-US" dirty="0" err="1"/>
              <a:t>Geodata</a:t>
            </a:r>
            <a:r>
              <a:rPr lang="en-US" dirty="0"/>
              <a:t> Officer who is a qualified trainer;</a:t>
            </a:r>
          </a:p>
          <a:p>
            <a:pPr lvl="1"/>
            <a:r>
              <a:rPr lang="en-US" dirty="0"/>
              <a:t>EAHC 1.0 Chart Data Assessment</a:t>
            </a:r>
          </a:p>
          <a:p>
            <a:pPr lvl="1"/>
            <a:r>
              <a:rPr lang="en-US" dirty="0"/>
              <a:t>EAHC 1.1 Verification Process and Data Assessment</a:t>
            </a:r>
          </a:p>
          <a:p>
            <a:pPr lvl="1"/>
            <a:r>
              <a:rPr lang="en-US" dirty="0"/>
              <a:t>EAHC 2.0 Paper Chart Compilation</a:t>
            </a:r>
          </a:p>
          <a:p>
            <a:pPr lvl="1"/>
            <a:r>
              <a:rPr lang="en-US" dirty="0"/>
              <a:t>EAHC 3.0 Basic ENC Production</a:t>
            </a:r>
          </a:p>
          <a:p>
            <a:pPr lvl="1"/>
            <a:r>
              <a:rPr lang="en-US" dirty="0"/>
              <a:t>EAHC 3.1 Introduction to ENC</a:t>
            </a:r>
          </a:p>
          <a:p>
            <a:pPr lvl="1"/>
            <a:r>
              <a:rPr lang="en-US" dirty="0"/>
              <a:t>EAHC 3.2 ENC Production</a:t>
            </a:r>
          </a:p>
          <a:p>
            <a:pPr lvl="1"/>
            <a:r>
              <a:rPr lang="en-US" dirty="0"/>
              <a:t>EAHC 4.0 Preparation of chart updating</a:t>
            </a:r>
          </a:p>
          <a:p>
            <a:pPr lvl="1"/>
            <a:r>
              <a:rPr lang="en-US" dirty="0"/>
              <a:t>EAHC 4.1 Notice to Mariners</a:t>
            </a:r>
          </a:p>
          <a:p>
            <a:pPr lvl="1"/>
            <a:r>
              <a:rPr lang="en-US" dirty="0"/>
              <a:t>EAHC 4.2 Chart Maintenance</a:t>
            </a:r>
          </a:p>
          <a:p>
            <a:endParaRPr lang="en-US" u="sng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52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Training</a:t>
            </a: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70" y="1988840"/>
            <a:ext cx="5061796" cy="379634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7D6409-B087-9940-B544-5C431A86D0B4}"/>
              </a:ext>
            </a:extLst>
          </p:cNvPr>
          <p:cNvSpPr/>
          <p:nvPr/>
        </p:nvSpPr>
        <p:spPr>
          <a:xfrm>
            <a:off x="3049499" y="5998306"/>
            <a:ext cx="3045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EAHC Cat C Charting Training</a:t>
            </a:r>
          </a:p>
        </p:txBody>
      </p:sp>
    </p:spTree>
    <p:extLst>
      <p:ext uri="{BB962C8B-B14F-4D97-AF65-F5344CB8AC3E}">
        <p14:creationId xmlns:p14="http://schemas.microsoft.com/office/powerpoint/2010/main" val="288555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872067" y="2675466"/>
            <a:ext cx="7516357" cy="3561845"/>
          </a:xfrm>
        </p:spPr>
        <p:txBody>
          <a:bodyPr>
            <a:normAutofit/>
          </a:bodyPr>
          <a:lstStyle/>
          <a:p>
            <a:r>
              <a:rPr lang="en-US" dirty="0"/>
              <a:t>The EA-RECC is located in the Hydrographic Office of Hong Kong</a:t>
            </a:r>
          </a:p>
          <a:p>
            <a:r>
              <a:rPr lang="en-US" dirty="0"/>
              <a:t>Setting up of office area:</a:t>
            </a:r>
          </a:p>
          <a:p>
            <a:pPr lvl="1">
              <a:buClr>
                <a:srgbClr val="31B6FD"/>
              </a:buClr>
            </a:pPr>
            <a:r>
              <a:rPr lang="en-US" dirty="0">
                <a:solidFill>
                  <a:srgbClr val="073E87"/>
                </a:solidFill>
              </a:rPr>
              <a:t>By conversion of an existing conference room and some other ancillary area into office area;</a:t>
            </a:r>
          </a:p>
          <a:p>
            <a:pPr lvl="1">
              <a:buClr>
                <a:srgbClr val="31B6FD"/>
              </a:buClr>
            </a:pPr>
            <a:r>
              <a:rPr lang="en-US" dirty="0">
                <a:solidFill>
                  <a:srgbClr val="073E87"/>
                </a:solidFill>
              </a:rPr>
              <a:t>Fitting out works and furnishing;</a:t>
            </a:r>
          </a:p>
          <a:p>
            <a:pPr lvl="1">
              <a:buClr>
                <a:srgbClr val="31B6FD"/>
              </a:buClr>
            </a:pPr>
            <a:r>
              <a:rPr lang="en-US" dirty="0">
                <a:solidFill>
                  <a:srgbClr val="073E87"/>
                </a:solidFill>
              </a:rPr>
              <a:t>Procurement of Hardware and Software</a:t>
            </a:r>
          </a:p>
          <a:p>
            <a:pPr lvl="1">
              <a:buClr>
                <a:srgbClr val="31B6FD"/>
              </a:buClr>
            </a:pPr>
            <a:r>
              <a:rPr lang="en-US" dirty="0">
                <a:solidFill>
                  <a:srgbClr val="073E87"/>
                </a:solidFill>
              </a:rPr>
              <a:t>The works started in August and completed in December 2017;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up of office area</a:t>
            </a:r>
          </a:p>
        </p:txBody>
      </p:sp>
    </p:spTree>
    <p:extLst>
      <p:ext uri="{BB962C8B-B14F-4D97-AF65-F5344CB8AC3E}">
        <p14:creationId xmlns:p14="http://schemas.microsoft.com/office/powerpoint/2010/main" val="151279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2035</TotalTime>
  <Words>728</Words>
  <Application>Microsoft Macintosh PowerPoint</Application>
  <PresentationFormat>On-screen Show (4:3)</PresentationFormat>
  <Paragraphs>137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標楷體</vt:lpstr>
      <vt:lpstr>新細明體</vt:lpstr>
      <vt:lpstr>Arial</vt:lpstr>
      <vt:lpstr>Calibri</vt:lpstr>
      <vt:lpstr>Candara</vt:lpstr>
      <vt:lpstr>Symbol</vt:lpstr>
      <vt:lpstr>Wingdings 2</vt:lpstr>
      <vt:lpstr>波形</vt:lpstr>
      <vt:lpstr>Progress Report on the Establishment of EA-RECC</vt:lpstr>
      <vt:lpstr>Establishment of EA-RECC</vt:lpstr>
      <vt:lpstr>Staff Recruitment</vt:lpstr>
      <vt:lpstr>Staff Recruitment</vt:lpstr>
      <vt:lpstr>Staff Training</vt:lpstr>
      <vt:lpstr>Staff Training</vt:lpstr>
      <vt:lpstr>Staff Training</vt:lpstr>
      <vt:lpstr>Staff Training</vt:lpstr>
      <vt:lpstr>Setting up of office area</vt:lpstr>
      <vt:lpstr>Setting up of office area</vt:lpstr>
      <vt:lpstr>Setting up of office area</vt:lpstr>
      <vt:lpstr>Setting up of office area</vt:lpstr>
      <vt:lpstr>Setting up of office area</vt:lpstr>
      <vt:lpstr>Setting up of office area</vt:lpstr>
      <vt:lpstr>Contact with Other RENCs IC-ENC</vt:lpstr>
      <vt:lpstr>Contact with Other RENCs IC-ENC</vt:lpstr>
      <vt:lpstr>Contact with Other RENCs IC-ENC</vt:lpstr>
      <vt:lpstr>Contact with Other RENCs IC-ENC</vt:lpstr>
      <vt:lpstr>Contact with Other RENCs IC-ENC</vt:lpstr>
      <vt:lpstr>Contact with other RENCs PRIMAR</vt:lpstr>
      <vt:lpstr>Contact with other RENCs PRIMAR</vt:lpstr>
      <vt:lpstr>Contact with other RENCs PRIMAR</vt:lpstr>
      <vt:lpstr>Drafting TOR, ROP and other documents for EA-RECC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the Establishment of EA-RECC</dc:title>
  <dc:creator>Chan Kai Hong</dc:creator>
  <cp:lastModifiedBy>Microsoft Office User</cp:lastModifiedBy>
  <cp:revision>100</cp:revision>
  <dcterms:created xsi:type="dcterms:W3CDTF">2017-07-27T03:11:41Z</dcterms:created>
  <dcterms:modified xsi:type="dcterms:W3CDTF">2018-03-21T11:27:18Z</dcterms:modified>
</cp:coreProperties>
</file>