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75" r:id="rId2"/>
    <p:sldId id="281" r:id="rId3"/>
    <p:sldId id="282" r:id="rId4"/>
    <p:sldId id="276" r:id="rId5"/>
    <p:sldId id="287" r:id="rId6"/>
    <p:sldId id="284" r:id="rId7"/>
    <p:sldId id="285" r:id="rId8"/>
    <p:sldId id="286" r:id="rId9"/>
    <p:sldId id="277" r:id="rId10"/>
    <p:sldId id="280" r:id="rId11"/>
    <p:sldId id="279" r:id="rId1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44" y="4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smtClean="0">
                <a:solidFill>
                  <a:schemeClr val="tx1"/>
                </a:solidFill>
              </a:rPr>
            </a:br>
            <a:r>
              <a:rPr lang="de-DE" i="1" smtClean="0">
                <a:solidFill>
                  <a:schemeClr val="tx1"/>
                </a:solidFill>
              </a:rPr>
              <a:t>Organisation Hydrographique Internationale</a:t>
            </a:r>
            <a:endParaRPr lang="en-US" i="1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smtClean="0">
                <a:solidFill>
                  <a:schemeClr val="tx1"/>
                </a:solidFill>
              </a:rPr>
            </a:br>
            <a:r>
              <a:rPr lang="de-DE" i="1" smtClean="0">
                <a:solidFill>
                  <a:schemeClr val="tx1"/>
                </a:solidFill>
              </a:rPr>
              <a:t>Organisation Hydrographique Internationale</a:t>
            </a:r>
            <a:endParaRPr lang="en-US" i="1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682" y="505706"/>
            <a:ext cx="9144000" cy="784432"/>
          </a:xfrm>
        </p:spPr>
        <p:txBody>
          <a:bodyPr>
            <a:normAutofit/>
          </a:bodyPr>
          <a:lstStyle/>
          <a:p>
            <a:r>
              <a:rPr lang="en-US" dirty="0"/>
              <a:t>WORLDWIDE ENC DATABASE WORKING GROUP (WENDWG)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 smtClean="0"/>
              <a:t>WENDWG-8, Buenos Aires, </a:t>
            </a:r>
            <a:r>
              <a:rPr lang="de-DE" dirty="0" err="1" smtClean="0"/>
              <a:t>Argentina</a:t>
            </a:r>
            <a:r>
              <a:rPr lang="de-DE" smtClean="0"/>
              <a:t> 20 – 22 March 2018</a:t>
            </a:r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524000" y="2045729"/>
            <a:ext cx="9144000" cy="29990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600" dirty="0"/>
              <a:t>Report </a:t>
            </a:r>
            <a:r>
              <a:rPr lang="en-AU" sz="3600" dirty="0" smtClean="0"/>
              <a:t>of the representative of the ARHC on the implementation of ENC Schemes in Region N</a:t>
            </a:r>
            <a:br>
              <a:rPr lang="en-AU" sz="3600" dirty="0" smtClean="0"/>
            </a:br>
            <a:r>
              <a:rPr lang="en-AU" sz="3600" dirty="0" smtClean="0"/>
              <a:t/>
            </a:r>
            <a:br>
              <a:rPr lang="en-AU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000" dirty="0" smtClean="0"/>
              <a:t>Evert Flier</a:t>
            </a:r>
            <a:br>
              <a:rPr lang="en-GB" sz="2000" dirty="0" smtClean="0"/>
            </a:br>
            <a:r>
              <a:rPr lang="en-GB" sz="2000" dirty="0" smtClean="0"/>
              <a:t>Norwegian Mapping Authority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032" y="277815"/>
            <a:ext cx="10531536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smtClean="0"/>
              <a:t>Coverage issues, gaps and risk assessment analysis</a:t>
            </a:r>
            <a:endParaRPr lang="en-AU" sz="360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smtClean="0"/>
              <a:t>WENDWG-8, Buenos Aires, Argentina 20 – 22 March 2018</a:t>
            </a:r>
          </a:p>
        </p:txBody>
      </p:sp>
      <p:sp>
        <p:nvSpPr>
          <p:cNvPr id="4" name="Rektangel 3"/>
          <p:cNvSpPr/>
          <p:nvPr/>
        </p:nvSpPr>
        <p:spPr>
          <a:xfrm>
            <a:off x="586980" y="1389973"/>
            <a:ext cx="1092973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IC-ENC Overlap Report sent to all HO’s - October 2017.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Relatively small number of overlaps.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 overlaps assessed as ‘LOW’ severity of risk.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HO’s encouraged to consider report and suggest actions aimed at resolving the overlaps.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AICCWG chair coordinating feedback from HO’s.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b-N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Norway and 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Denmark</a:t>
            </a:r>
            <a:r>
              <a:rPr lang="nb-N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have </a:t>
            </a:r>
            <a:r>
              <a:rPr lang="nb-NO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entered</a:t>
            </a:r>
            <a:r>
              <a:rPr lang="nb-N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b-NO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into</a:t>
            </a:r>
            <a:r>
              <a:rPr lang="nb-N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discussions</a:t>
            </a:r>
            <a:r>
              <a:rPr lang="nb-N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b-NO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aimed</a:t>
            </a:r>
            <a:r>
              <a:rPr lang="nb-N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at </a:t>
            </a:r>
            <a:r>
              <a:rPr lang="nb-NO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resolving</a:t>
            </a:r>
            <a:r>
              <a:rPr lang="nb-N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b-NO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nb-N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b-NO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overlap</a:t>
            </a:r>
            <a:r>
              <a:rPr lang="nb-N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b-NO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issues</a:t>
            </a:r>
            <a:r>
              <a:rPr lang="nb-N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nb-NO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between</a:t>
            </a:r>
            <a:r>
              <a:rPr lang="nb-N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UB 1 </a:t>
            </a:r>
            <a:r>
              <a:rPr lang="nb-NO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ENCs</a:t>
            </a:r>
            <a:r>
              <a:rPr lang="nb-N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NO1A300 and DK1GEAST/DK1GNORT.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062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83" y="277815"/>
            <a:ext cx="898186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smtClean="0"/>
              <a:t>ENC Schemes in Region N : Moving Forward</a:t>
            </a:r>
            <a:endParaRPr lang="en-AU" sz="320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smtClean="0"/>
              <a:t>WENDWG-8, Buenos Aires, Argentina 20 – 22 March 2018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642375" y="594440"/>
            <a:ext cx="105826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GB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Importance of ENC scheming in ARHC is acknowledged.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AICCWG to prepare graphic overview of ENC coverage in Region 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HO’s to provide AICCWG with national ENC production plans.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AIS data to be used to highlight gaps in existing ENC coverage – help direct additional mapping resources in areas of high traffic in The Arctic.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INToGIS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Project – Valuable resource for the management and dissemination of ENC data.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Phase II of </a:t>
            </a:r>
            <a:r>
              <a:rPr lang="en-GB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INToGIS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is underway – promises a number of improvements.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Norway has offered to assist with the experimentation phase.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endParaRPr lang="nb-NO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94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err="1" smtClean="0"/>
              <a:t>Background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6857" y="1076763"/>
            <a:ext cx="10515600" cy="4351338"/>
          </a:xfrm>
        </p:spPr>
        <p:txBody>
          <a:bodyPr>
            <a:normAutofit/>
          </a:bodyPr>
          <a:lstStyle/>
          <a:p>
            <a:pPr marL="285750" indent="-285750"/>
            <a:r>
              <a:rPr lang="en-GB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Arctic Regional Hydrographic Commission (ARHC) established in October 2010.</a:t>
            </a:r>
          </a:p>
          <a:p>
            <a:pPr marL="285750" indent="-285750"/>
            <a:endParaRPr lang="en-GB" sz="1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/>
            <a:r>
              <a:rPr lang="en-GB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Core Members: Canada, Denmark, Norway, Russian Federation, USA.</a:t>
            </a:r>
          </a:p>
          <a:p>
            <a:pPr marL="285750" indent="-285750"/>
            <a:endParaRPr lang="en-GB" sz="1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/>
            <a:r>
              <a:rPr lang="en-GB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Associate Members: Finland, Iceland, Italy.</a:t>
            </a:r>
          </a:p>
          <a:p>
            <a:pPr marL="285750" indent="-285750"/>
            <a:endParaRPr lang="en-GB" sz="1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/>
            <a:r>
              <a:rPr lang="en-GB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New  INT  Charting Region ‘N’ created 2011.</a:t>
            </a:r>
          </a:p>
          <a:p>
            <a:pPr marL="285750" indent="-285750"/>
            <a:endParaRPr lang="en-GB" sz="1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/>
            <a:r>
              <a:rPr lang="en-GB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Arctic INT Chart Coordination Working Group (AICCWG) established October 2012.</a:t>
            </a:r>
          </a:p>
          <a:p>
            <a:pPr marL="285750" indent="-285750"/>
            <a:endParaRPr lang="en-GB" sz="1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/>
            <a:r>
              <a:rPr lang="en-GB" sz="1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AICCWG fully manned - Norway acting as regional charting coordinator.</a:t>
            </a:r>
          </a:p>
          <a:p>
            <a:endParaRPr lang="en-GB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73" y="5493285"/>
            <a:ext cx="567601" cy="416230"/>
          </a:xfrm>
          <a:prstGeom prst="rect">
            <a:avLst/>
          </a:prstGeom>
          <a:ln>
            <a:solidFill>
              <a:srgbClr val="4B4E4B"/>
            </a:solidFill>
          </a:ln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88" y="5496867"/>
            <a:ext cx="567604" cy="412648"/>
          </a:xfrm>
          <a:prstGeom prst="rect">
            <a:avLst/>
          </a:prstGeom>
          <a:ln>
            <a:solidFill>
              <a:srgbClr val="4B4E4B"/>
            </a:solidFill>
          </a:ln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55" y="5487697"/>
            <a:ext cx="567602" cy="421818"/>
          </a:xfrm>
          <a:prstGeom prst="rect">
            <a:avLst/>
          </a:prstGeom>
          <a:ln>
            <a:solidFill>
              <a:srgbClr val="4B4E4B"/>
            </a:solidFill>
          </a:ln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861" y="5494833"/>
            <a:ext cx="567602" cy="416230"/>
          </a:xfrm>
          <a:prstGeom prst="rect">
            <a:avLst/>
          </a:prstGeom>
          <a:ln>
            <a:solidFill>
              <a:srgbClr val="4B4E4B"/>
            </a:solidFill>
          </a:ln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66" y="5490787"/>
            <a:ext cx="567603" cy="445810"/>
          </a:xfrm>
          <a:prstGeom prst="rect">
            <a:avLst/>
          </a:prstGeom>
          <a:ln>
            <a:solidFill>
              <a:srgbClr val="4B4E4B"/>
            </a:solidFill>
          </a:ln>
        </p:spPr>
      </p:pic>
    </p:spTree>
    <p:extLst>
      <p:ext uri="{BB962C8B-B14F-4D97-AF65-F5344CB8AC3E}">
        <p14:creationId xmlns:p14="http://schemas.microsoft.com/office/powerpoint/2010/main" val="342159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6861937" y="2475185"/>
            <a:ext cx="4958255" cy="166199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err="1" smtClean="0"/>
              <a:t>Overview</a:t>
            </a:r>
            <a:r>
              <a:rPr lang="nb-NO" smtClean="0"/>
              <a:t> </a:t>
            </a:r>
            <a:r>
              <a:rPr lang="nb-NO" err="1" smtClean="0"/>
              <a:t>of</a:t>
            </a:r>
            <a:r>
              <a:rPr lang="nb-NO" smtClean="0"/>
              <a:t> INT Region N</a:t>
            </a:r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0" y="1047042"/>
            <a:ext cx="5821520" cy="4691605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</p:pic>
      <p:sp>
        <p:nvSpPr>
          <p:cNvPr id="6" name="Rektangel 5"/>
          <p:cNvSpPr/>
          <p:nvPr/>
        </p:nvSpPr>
        <p:spPr>
          <a:xfrm>
            <a:off x="2996054" y="2290519"/>
            <a:ext cx="1400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>
                <a:solidFill>
                  <a:schemeClr val="bg1"/>
                </a:solidFill>
              </a:rPr>
              <a:t>INT Region N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6800192" y="2659851"/>
            <a:ext cx="5019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 Region N covers the Arctic Ocean and adjacent seas north of the Bering Strait (line joining </a:t>
            </a:r>
            <a:r>
              <a:rPr lang="en-GB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Mys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Dezhneva</a:t>
            </a:r>
            <a:r>
              <a:rPr lang="en-GB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and Cape Prince of Wales) and north of the 69°N parallel in the Nordic Seas</a:t>
            </a:r>
            <a:r>
              <a:rPr lang="nb-NO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GB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364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smtClean="0"/>
              <a:t>Status of the ENC Scheme UB1 in Region N</a:t>
            </a:r>
            <a:endParaRPr lang="en-AU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GB" dirty="0" smtClean="0"/>
              <a:t> </a:t>
            </a: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smtClean="0"/>
              <a:t>WENDWG-8, Buenos Aires, Argentina 20 – 22 March 2018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292" y="1059628"/>
            <a:ext cx="4938774" cy="4698867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</p:pic>
      <p:sp>
        <p:nvSpPr>
          <p:cNvPr id="7" name="Rektangel 6"/>
          <p:cNvSpPr/>
          <p:nvPr/>
        </p:nvSpPr>
        <p:spPr>
          <a:xfrm>
            <a:off x="8500290" y="2330499"/>
            <a:ext cx="2496158" cy="1646605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Number of ENC’s</a:t>
            </a:r>
          </a:p>
          <a:p>
            <a:endParaRPr lang="en-GB" dirty="0" smtClean="0"/>
          </a:p>
          <a:p>
            <a:r>
              <a:rPr lang="en-GB" dirty="0" smtClean="0"/>
              <a:t>UB1 Overview:  6</a:t>
            </a:r>
          </a:p>
          <a:p>
            <a:endParaRPr lang="nb-NO" dirty="0" smtClean="0"/>
          </a:p>
          <a:p>
            <a:endParaRPr lang="nb-NO" dirty="0"/>
          </a:p>
          <a:p>
            <a:pPr algn="r"/>
            <a:r>
              <a:rPr lang="nb-NO" sz="1100" dirty="0" err="1" smtClean="0"/>
              <a:t>Figures</a:t>
            </a:r>
            <a:r>
              <a:rPr lang="nb-NO" sz="1100" dirty="0" smtClean="0"/>
              <a:t> as </a:t>
            </a:r>
            <a:r>
              <a:rPr lang="nb-NO" sz="1100" dirty="0" err="1" smtClean="0"/>
              <a:t>of</a:t>
            </a:r>
            <a:r>
              <a:rPr lang="nb-NO" sz="1100" dirty="0" smtClean="0"/>
              <a:t> </a:t>
            </a:r>
            <a:r>
              <a:rPr lang="nb-NO" sz="1100" dirty="0" err="1" smtClean="0"/>
              <a:t>Feb</a:t>
            </a:r>
            <a:r>
              <a:rPr lang="nb-NO" sz="1100" dirty="0" smtClean="0"/>
              <a:t> 2018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3860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smtClean="0"/>
              <a:t>Status of the ENC Scheme UB1 in Region N</a:t>
            </a:r>
            <a:endParaRPr lang="en-AU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GB" dirty="0" smtClean="0"/>
              <a:t> </a:t>
            </a: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smtClean="0"/>
              <a:t>WENDWG-8, Buenos Aires, Argentina 20 – 22 March 2018</a:t>
            </a:r>
          </a:p>
        </p:txBody>
      </p:sp>
      <p:sp>
        <p:nvSpPr>
          <p:cNvPr id="7" name="Rektangel 6"/>
          <p:cNvSpPr/>
          <p:nvPr/>
        </p:nvSpPr>
        <p:spPr>
          <a:xfrm>
            <a:off x="8500290" y="2330499"/>
            <a:ext cx="2496158" cy="1646605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And three non-RENC exclusive UB1 ENC’s</a:t>
            </a:r>
            <a:endParaRPr lang="en-GB" dirty="0" smtClean="0"/>
          </a:p>
          <a:p>
            <a:endParaRPr lang="en-GB" dirty="0" smtClean="0"/>
          </a:p>
          <a:p>
            <a:endParaRPr lang="nb-NO" dirty="0" smtClean="0"/>
          </a:p>
          <a:p>
            <a:endParaRPr lang="nb-NO" dirty="0"/>
          </a:p>
          <a:p>
            <a:pPr algn="r"/>
            <a:r>
              <a:rPr lang="nb-NO" sz="1100" dirty="0" err="1" smtClean="0"/>
              <a:t>Figures</a:t>
            </a:r>
            <a:r>
              <a:rPr lang="nb-NO" sz="1100" dirty="0" smtClean="0"/>
              <a:t> as </a:t>
            </a:r>
            <a:r>
              <a:rPr lang="nb-NO" sz="1100" dirty="0" err="1" smtClean="0"/>
              <a:t>of</a:t>
            </a:r>
            <a:r>
              <a:rPr lang="nb-NO" sz="1100" dirty="0" smtClean="0"/>
              <a:t> </a:t>
            </a:r>
            <a:r>
              <a:rPr lang="nb-NO" sz="1100" dirty="0" err="1" smtClean="0"/>
              <a:t>Feb</a:t>
            </a:r>
            <a:r>
              <a:rPr lang="nb-NO" sz="1100" dirty="0" smtClean="0"/>
              <a:t> 2018 </a:t>
            </a:r>
            <a:endParaRPr lang="en-GB" sz="11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48" y="1276597"/>
            <a:ext cx="5647512" cy="465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smtClean="0"/>
              <a:t>Status of the ENC Scheme UB2 in Region N</a:t>
            </a:r>
            <a:endParaRPr lang="en-AU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GB" dirty="0" smtClean="0"/>
              <a:t> </a:t>
            </a: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smtClean="0"/>
              <a:t>WENDWG-8, Buenos Aires, Argentina 20 – 22 March 2018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48" y="1109562"/>
            <a:ext cx="4897780" cy="4613321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</p:pic>
      <p:sp>
        <p:nvSpPr>
          <p:cNvPr id="8" name="Rektangel 7"/>
          <p:cNvSpPr/>
          <p:nvPr/>
        </p:nvSpPr>
        <p:spPr>
          <a:xfrm>
            <a:off x="8516056" y="2141313"/>
            <a:ext cx="2496158" cy="1646605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Number of ENC’s</a:t>
            </a:r>
          </a:p>
          <a:p>
            <a:endParaRPr lang="en-GB" dirty="0" smtClean="0"/>
          </a:p>
          <a:p>
            <a:r>
              <a:rPr lang="en-GB" dirty="0" smtClean="0"/>
              <a:t>UB2 General:  81</a:t>
            </a:r>
          </a:p>
          <a:p>
            <a:endParaRPr lang="en-GB" dirty="0" smtClean="0"/>
          </a:p>
          <a:p>
            <a:endParaRPr lang="en-GB" dirty="0" smtClean="0"/>
          </a:p>
          <a:p>
            <a:pPr algn="r"/>
            <a:r>
              <a:rPr lang="en-GB" sz="1100" dirty="0" smtClean="0"/>
              <a:t>Figures as of Feb 2018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8524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smtClean="0"/>
              <a:t>Status of the ENC Schemes UB 3/4/5/6 in Region N</a:t>
            </a:r>
            <a:endParaRPr lang="en-AU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GB" dirty="0" smtClean="0"/>
              <a:t> </a:t>
            </a: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smtClean="0"/>
              <a:t>WENDWG-8, Buenos Aires, Argentina 20 – 22 March 2018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63" y="1090953"/>
            <a:ext cx="4919066" cy="4656599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</p:pic>
      <p:sp>
        <p:nvSpPr>
          <p:cNvPr id="8" name="Rektangel 7"/>
          <p:cNvSpPr/>
          <p:nvPr/>
        </p:nvSpPr>
        <p:spPr>
          <a:xfrm>
            <a:off x="8500290" y="2330499"/>
            <a:ext cx="2496158" cy="3031599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Number of ENC’s</a:t>
            </a:r>
          </a:p>
          <a:p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UB3 Coastal:         157     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UB4 Approach:     339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UB5 Harbour:       132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UB6 Berthing:       22</a:t>
            </a:r>
          </a:p>
          <a:p>
            <a:endParaRPr lang="en-GB" dirty="0" smtClean="0"/>
          </a:p>
          <a:p>
            <a:endParaRPr lang="en-GB" dirty="0" smtClean="0"/>
          </a:p>
          <a:p>
            <a:pPr algn="r"/>
            <a:r>
              <a:rPr lang="nb-NO" sz="1100" dirty="0" err="1" smtClean="0"/>
              <a:t>Figures</a:t>
            </a:r>
            <a:r>
              <a:rPr lang="nb-NO" sz="1100" dirty="0" smtClean="0"/>
              <a:t> as </a:t>
            </a:r>
            <a:r>
              <a:rPr lang="nb-NO" sz="1100" dirty="0" err="1" smtClean="0"/>
              <a:t>of</a:t>
            </a:r>
            <a:r>
              <a:rPr lang="nb-NO" sz="1100" dirty="0" smtClean="0"/>
              <a:t> </a:t>
            </a:r>
            <a:r>
              <a:rPr lang="nb-NO" sz="1100" dirty="0" err="1" smtClean="0"/>
              <a:t>Feb</a:t>
            </a:r>
            <a:r>
              <a:rPr lang="nb-NO" sz="1100" dirty="0" smtClean="0"/>
              <a:t> 2018 </a:t>
            </a:r>
            <a:endParaRPr lang="en-GB" sz="11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83" y="2957289"/>
            <a:ext cx="1181100" cy="923925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424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mtClean="0"/>
              <a:t>ENC </a:t>
            </a:r>
            <a:r>
              <a:rPr lang="nb-NO" err="1" smtClean="0"/>
              <a:t>Proposals</a:t>
            </a:r>
            <a:r>
              <a:rPr lang="nb-NO" smtClean="0"/>
              <a:t> Region N</a:t>
            </a:r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8077200" cy="168220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GB" sz="7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Canada – A new UB 3 ENC is under production for chart 7770: Spence Bay and Approaches – due for publication early 2018.</a:t>
            </a:r>
          </a:p>
          <a:p>
            <a:pPr>
              <a:lnSpc>
                <a:spcPct val="170000"/>
              </a:lnSpc>
            </a:pPr>
            <a:endParaRPr lang="en-GB" sz="7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GB" sz="7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GB" sz="7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USA – Plan to release two new  UB 2 ENC’s by the end of 2018.</a:t>
            </a:r>
          </a:p>
          <a:p>
            <a:endParaRPr lang="nb-NO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GB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71" y="1983281"/>
            <a:ext cx="1927258" cy="110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9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156903"/>
            <a:ext cx="11060089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200" smtClean="0"/>
              <a:t>Existence of overlapping</a:t>
            </a:r>
            <a:r>
              <a:rPr lang="en-AU" sz="3600" smtClean="0"/>
              <a:t> ENCs that may have a possible impact on safe navigation</a:t>
            </a:r>
            <a:endParaRPr lang="en-AU" sz="360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smtClean="0"/>
              <a:t>WENDWG-8, Buenos Aires, Argentina 20 – 22 March 2018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5" y="1182351"/>
            <a:ext cx="11240812" cy="4406525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892850" y="1960742"/>
            <a:ext cx="509060" cy="3565072"/>
          </a:xfrm>
          <a:prstGeom prst="rect">
            <a:avLst/>
          </a:prstGeom>
          <a:noFill/>
          <a:ln w="76200">
            <a:solidFill>
              <a:srgbClr val="FFFF00">
                <a:alpha val="52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067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687</TotalTime>
  <Words>572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8" baseType="lpstr">
      <vt:lpstr>Arial Unicode MS</vt:lpstr>
      <vt:lpstr>Arial</vt:lpstr>
      <vt:lpstr>Calibri</vt:lpstr>
      <vt:lpstr>Calibri Light</vt:lpstr>
      <vt:lpstr>Verdana</vt:lpstr>
      <vt:lpstr>Wingdings</vt:lpstr>
      <vt:lpstr>Office Theme</vt:lpstr>
      <vt:lpstr>Report of the representative of the ARHC on the implementation of ENC Schemes in Region N    Evert Flier Norwegian Mapping Authority</vt:lpstr>
      <vt:lpstr>Background</vt:lpstr>
      <vt:lpstr>Overview of INT Region N</vt:lpstr>
      <vt:lpstr>Status of the ENC Scheme UB1 in Region N</vt:lpstr>
      <vt:lpstr>Status of the ENC Scheme UB1 in Region N</vt:lpstr>
      <vt:lpstr>Status of the ENC Scheme UB2 in Region N</vt:lpstr>
      <vt:lpstr>Status of the ENC Schemes UB 3/4/5/6 in Region N</vt:lpstr>
      <vt:lpstr>ENC Proposals Region N</vt:lpstr>
      <vt:lpstr>Existence of overlapping ENCs that may have a possible impact on safe navigation</vt:lpstr>
      <vt:lpstr>Coverage issues, gaps and risk assessment analysis</vt:lpstr>
      <vt:lpstr>ENC Schemes in Region N : Moving Forward</vt:lpstr>
    </vt:vector>
  </TitlesOfParts>
  <Company>IHO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Evert Flier</cp:lastModifiedBy>
  <cp:revision>97</cp:revision>
  <cp:lastPrinted>2017-10-13T08:19:11Z</cp:lastPrinted>
  <dcterms:created xsi:type="dcterms:W3CDTF">2017-10-09T13:46:17Z</dcterms:created>
  <dcterms:modified xsi:type="dcterms:W3CDTF">2018-03-14T13:25:55Z</dcterms:modified>
</cp:coreProperties>
</file>