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5" r:id="rId2"/>
    <p:sldId id="276" r:id="rId3"/>
    <p:sldId id="281" r:id="rId4"/>
    <p:sldId id="282" r:id="rId5"/>
    <p:sldId id="283" r:id="rId6"/>
    <p:sldId id="284" r:id="rId7"/>
    <p:sldId id="285" r:id="rId8"/>
    <p:sldId id="287" r:id="rId9"/>
    <p:sldId id="277" r:id="rId10"/>
    <p:sldId id="286" r:id="rId11"/>
    <p:sldId id="288" r:id="rId12"/>
    <p:sldId id="290" r:id="rId13"/>
    <p:sldId id="289" r:id="rId14"/>
    <p:sldId id="278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3">
                <a:lumMod val="40000"/>
                <a:lumOff val="60000"/>
              </a:schemeClr>
            </a:gs>
            <a:gs pos="71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shc.p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US" dirty="0"/>
              <a:t>WORLDWIDE ENC DATABASE WORKING GROUP (WENDWG)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04406" y="2202484"/>
            <a:ext cx="9144000" cy="2999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4000" b="1" dirty="0"/>
              <a:t>Report </a:t>
            </a:r>
            <a:r>
              <a:rPr lang="en-AU" sz="4000" b="1" dirty="0" smtClean="0"/>
              <a:t>of the representative of the BSHC</a:t>
            </a:r>
            <a:br>
              <a:rPr lang="en-AU" sz="4000" b="1" dirty="0" smtClean="0"/>
            </a:br>
            <a:r>
              <a:rPr lang="en-AU" sz="4000" b="1" dirty="0" smtClean="0"/>
              <a:t> (Baltic Sea Hydrographic Commission) on the implementation of ENC Schemes in Region E</a:t>
            </a:r>
            <a:br>
              <a:rPr lang="en-AU" sz="4000" b="1" dirty="0" smtClean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700" b="1" dirty="0" err="1" smtClean="0"/>
              <a:t>Finland</a:t>
            </a:r>
            <a:r>
              <a:rPr lang="en-AU" sz="4800" dirty="0"/>
              <a:t/>
            </a:r>
            <a:br>
              <a:rPr lang="en-AU" sz="4800" dirty="0"/>
            </a:br>
            <a:r>
              <a:rPr lang="fr-FR" sz="1800" b="1" dirty="0"/>
              <a:t>Jarmo Mäkinen</a:t>
            </a:r>
            <a:r>
              <a:rPr lang="fr-FR" sz="2800" b="1" dirty="0"/>
              <a:t/>
            </a:r>
            <a:br>
              <a:rPr lang="fr-FR" sz="2800" b="1" dirty="0"/>
            </a:br>
            <a:endParaRPr lang="en-AU" sz="2700" b="1" dirty="0"/>
          </a:p>
          <a:p>
            <a:pPr eaLnBrk="1" hangingPunct="1">
              <a:defRPr/>
            </a:pPr>
            <a:endParaRPr lang="en-AU" sz="36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185425" y="62526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WENDWG-9, Brest, France 26 – 28 </a:t>
            </a:r>
            <a:r>
              <a:rPr lang="de-DE" dirty="0" err="1" smtClean="0"/>
              <a:t>February</a:t>
            </a:r>
            <a:r>
              <a:rPr lang="de-DE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77" y="124246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Existence of overlapping</a:t>
            </a:r>
            <a:r>
              <a:rPr lang="en-AU" sz="3600" dirty="0" smtClean="0"/>
              <a:t> ENCs that may have a possible impact on safe navigation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77" y="1118700"/>
            <a:ext cx="10381091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400" dirty="0" smtClean="0"/>
              <a:t>IC-ENC overlapping data policy report has been  presented in the BSHC meetings  and in the BSICCWG .</a:t>
            </a:r>
          </a:p>
          <a:p>
            <a:pPr algn="just">
              <a:defRPr/>
            </a:pPr>
            <a:r>
              <a:rPr lang="en-GB" sz="1400" dirty="0" smtClean="0"/>
              <a:t>IC-ENC Regional Hydrographic Commission Overlap report </a:t>
            </a:r>
            <a:r>
              <a:rPr lang="en-GB" sz="1400" b="1" dirty="0" smtClean="0">
                <a:solidFill>
                  <a:srgbClr val="FF0000"/>
                </a:solidFill>
              </a:rPr>
              <a:t>(Feb 2019</a:t>
            </a:r>
            <a:r>
              <a:rPr lang="en-GB" sz="1400" dirty="0" smtClean="0">
                <a:solidFill>
                  <a:srgbClr val="FF0000"/>
                </a:solidFill>
              </a:rPr>
              <a:t>). </a:t>
            </a:r>
            <a:r>
              <a:rPr lang="en-GB" sz="1400" dirty="0" smtClean="0"/>
              <a:t>No Medium or High level risk (Overall </a:t>
            </a:r>
            <a:r>
              <a:rPr lang="en-GB" sz="1400" dirty="0"/>
              <a:t>S</a:t>
            </a:r>
            <a:r>
              <a:rPr lang="en-GB" sz="1400" dirty="0" smtClean="0"/>
              <a:t>everity of Risk) was indicated. One  overlap with  medium-level overall risk has solved since 2018.</a:t>
            </a:r>
          </a:p>
          <a:p>
            <a:pPr algn="just">
              <a:defRPr/>
            </a:pPr>
            <a:endParaRPr lang="en-GB" sz="1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69168" y="6305150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6" y="1944552"/>
            <a:ext cx="11958134" cy="40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77" y="124246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Existence of overlapping</a:t>
            </a:r>
            <a:r>
              <a:rPr lang="en-AU" sz="3600" dirty="0" smtClean="0"/>
              <a:t> ENCs that may have a possible impact on safe navigation</a:t>
            </a:r>
            <a:endParaRPr lang="en-AU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69168" y="6305150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1" y="3167962"/>
            <a:ext cx="9478022" cy="185821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89" y="1738608"/>
            <a:ext cx="9417904" cy="1230305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1027671" y="1130512"/>
            <a:ext cx="7901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IC-ENC </a:t>
            </a:r>
            <a:r>
              <a:rPr lang="en-GB" dirty="0"/>
              <a:t>Regional Hydrographic Commission Overlap report (Feb 2019). </a:t>
            </a:r>
            <a:r>
              <a:rPr lang="en-GB" dirty="0" smtClean="0"/>
              <a:t>Example: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27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77" y="124246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Existence of overlapping</a:t>
            </a:r>
            <a:r>
              <a:rPr lang="en-AU" sz="3600" dirty="0" smtClean="0"/>
              <a:t> ENCs that may have a possible impact on safe navigation</a:t>
            </a:r>
            <a:endParaRPr lang="en-AU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69168" y="6305150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780887" y="1118700"/>
            <a:ext cx="7901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IC-ENC </a:t>
            </a:r>
            <a:r>
              <a:rPr lang="en-GB" dirty="0"/>
              <a:t>Regional Hydrographic Commission Overlap report (Feb 2019). </a:t>
            </a:r>
            <a:r>
              <a:rPr lang="en-GB" dirty="0" smtClean="0"/>
              <a:t>Example: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8948"/>
            <a:ext cx="8503991" cy="130872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242" y="1894277"/>
            <a:ext cx="4251758" cy="400462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3" y="1675031"/>
            <a:ext cx="8071669" cy="105444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3" y="3586954"/>
            <a:ext cx="3219450" cy="4572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3" y="3205954"/>
            <a:ext cx="28098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77" y="124246"/>
            <a:ext cx="11060089" cy="6365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/>
              <a:t>Problems or outstanding issues,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77" y="1118700"/>
            <a:ext cx="10381091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en-US" sz="1400" dirty="0" smtClean="0"/>
          </a:p>
          <a:p>
            <a:pPr marL="0" indent="0" algn="just">
              <a:buNone/>
              <a:defRPr/>
            </a:pPr>
            <a:r>
              <a:rPr lang="en-GB" sz="1400" dirty="0" smtClean="0"/>
              <a:t>- </a:t>
            </a:r>
            <a:endParaRPr lang="en-GB" sz="1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69168" y="6305150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02877" y="1323171"/>
            <a:ext cx="1086297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IC-ENC Regional Hydrographic Commission Overlap report </a:t>
            </a:r>
            <a:r>
              <a:rPr lang="en-GB" dirty="0" smtClean="0"/>
              <a:t> (BSHC) will be handled in next BSICCWG –meeting</a:t>
            </a:r>
          </a:p>
          <a:p>
            <a:r>
              <a:rPr lang="en-GB" dirty="0" smtClean="0"/>
              <a:t>       in April 2019. 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All the reported overlaps </a:t>
            </a:r>
            <a:r>
              <a:rPr lang="en-GB" dirty="0"/>
              <a:t>will be </a:t>
            </a:r>
            <a:r>
              <a:rPr lang="en-GB" dirty="0" smtClean="0"/>
              <a:t>discussed.</a:t>
            </a:r>
            <a:endParaRPr lang="en-GB" dirty="0"/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mtClean="0"/>
              <a:t>IC-ENC </a:t>
            </a:r>
            <a:r>
              <a:rPr lang="en-GB" smtClean="0"/>
              <a:t>will </a:t>
            </a:r>
            <a:r>
              <a:rPr lang="en-GB" smtClean="0"/>
              <a:t> </a:t>
            </a:r>
            <a:r>
              <a:rPr lang="en-GB" dirty="0" smtClean="0"/>
              <a:t>send updated </a:t>
            </a:r>
            <a:r>
              <a:rPr lang="en-GB" smtClean="0"/>
              <a:t>report </a:t>
            </a:r>
            <a:r>
              <a:rPr lang="en-GB" smtClean="0"/>
              <a:t>before </a:t>
            </a:r>
            <a:r>
              <a:rPr lang="en-GB" dirty="0" smtClean="0"/>
              <a:t>the meeting.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err="1" smtClean="0"/>
              <a:t>Primar</a:t>
            </a:r>
            <a:r>
              <a:rPr lang="en-GB" dirty="0" smtClean="0"/>
              <a:t> overlap checker is  used for identifying details.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Member </a:t>
            </a:r>
            <a:r>
              <a:rPr lang="en-GB" dirty="0"/>
              <a:t>states will inform Chart Coordinator of new cells and major changes in </a:t>
            </a:r>
            <a:r>
              <a:rPr lang="en-GB" dirty="0" smtClean="0"/>
              <a:t>coverage (agreed in BSICCWG)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BSICCWG will report to BSHC (Sept 2019).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4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Actions requested of WENDWG/IRCC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 smtClean="0"/>
              <a:t>WENDWG9 is invited to note the report from BSHC</a:t>
            </a:r>
            <a:endParaRPr lang="en-GB" sz="2400" b="1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5" y="6297862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Region E- Baltic Sea-  Background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641" y="5253411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2400" b="1" dirty="0"/>
              <a:t> </a:t>
            </a:r>
            <a:r>
              <a:rPr lang="en-GB" sz="2400" b="1" dirty="0">
                <a:hlinkClick r:id="rId2"/>
              </a:rPr>
              <a:t>http://www.bshc.pro</a:t>
            </a:r>
            <a:r>
              <a:rPr lang="en-GB" sz="2400" b="1" dirty="0" smtClean="0">
                <a:hlinkClick r:id="rId2"/>
              </a:rPr>
              <a:t>/</a:t>
            </a:r>
            <a:endParaRPr lang="en-GB" sz="2400" b="1" dirty="0" smtClean="0"/>
          </a:p>
          <a:p>
            <a:pPr marL="0" indent="0" algn="just">
              <a:buNone/>
              <a:defRPr/>
            </a:pPr>
            <a:endParaRPr lang="en-GB" sz="2400" b="1" dirty="0"/>
          </a:p>
          <a:p>
            <a:pPr marL="0" indent="0" algn="just">
              <a:buNone/>
              <a:defRPr/>
            </a:pPr>
            <a:endParaRPr lang="en-GB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8" y="1565329"/>
            <a:ext cx="4607487" cy="40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4"/>
          <p:cNvSpPr>
            <a:spLocks noChangeArrowheads="1"/>
          </p:cNvSpPr>
          <p:nvPr/>
        </p:nvSpPr>
        <p:spPr bwMode="auto">
          <a:xfrm>
            <a:off x="869221" y="3243446"/>
            <a:ext cx="4719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altLang="fi-FI" b="1" dirty="0" err="1">
                <a:solidFill>
                  <a:schemeClr val="accent2">
                    <a:lumMod val="50000"/>
                  </a:schemeClr>
                </a:solidFill>
              </a:rPr>
              <a:t>Members</a:t>
            </a:r>
            <a:r>
              <a:rPr lang="fi-FI" altLang="fi-FI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fi-FI" altLang="fi-FI" dirty="0" err="1">
                <a:solidFill>
                  <a:schemeClr val="accent2">
                    <a:lumMod val="50000"/>
                  </a:schemeClr>
                </a:solidFill>
              </a:rPr>
              <a:t>Denmark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, Estonia, Finland, Germany, Latvia, </a:t>
            </a:r>
            <a:r>
              <a:rPr lang="fi-FI" altLang="fi-FI" dirty="0" err="1">
                <a:solidFill>
                  <a:schemeClr val="accent2">
                    <a:lumMod val="50000"/>
                  </a:schemeClr>
                </a:solidFill>
              </a:rPr>
              <a:t>Poland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, Russian Federation, </a:t>
            </a:r>
            <a:r>
              <a:rPr lang="fi-FI" altLang="fi-FI" dirty="0" err="1">
                <a:solidFill>
                  <a:schemeClr val="accent2">
                    <a:lumMod val="50000"/>
                  </a:schemeClr>
                </a:solidFill>
              </a:rPr>
              <a:t>Sweden</a:t>
            </a:r>
            <a:endParaRPr lang="fi-FI" alt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uorakulmio 10"/>
          <p:cNvSpPr>
            <a:spLocks noChangeArrowheads="1"/>
          </p:cNvSpPr>
          <p:nvPr/>
        </p:nvSpPr>
        <p:spPr bwMode="auto">
          <a:xfrm>
            <a:off x="869221" y="4525447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altLang="fi-FI" b="1" dirty="0" err="1">
                <a:solidFill>
                  <a:schemeClr val="accent2">
                    <a:lumMod val="50000"/>
                  </a:schemeClr>
                </a:solidFill>
              </a:rPr>
              <a:t>Associate</a:t>
            </a:r>
            <a:r>
              <a:rPr lang="fi-FI" altLang="fi-FI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altLang="fi-FI" b="1" dirty="0" err="1">
                <a:solidFill>
                  <a:schemeClr val="accent2">
                    <a:lumMod val="50000"/>
                  </a:schemeClr>
                </a:solidFill>
              </a:rPr>
              <a:t>Member</a:t>
            </a:r>
            <a:r>
              <a:rPr lang="fi-FI" altLang="fi-FI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fi-FI" altLang="fi-FI" dirty="0" err="1">
                <a:solidFill>
                  <a:schemeClr val="accent2">
                    <a:lumMod val="50000"/>
                  </a:schemeClr>
                </a:solidFill>
              </a:rPr>
              <a:t>Lithuania</a:t>
            </a:r>
            <a:endParaRPr lang="fi-FI" alt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862" y="1111744"/>
            <a:ext cx="1956098" cy="195609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5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sp>
        <p:nvSpPr>
          <p:cNvPr id="10" name="Suorakulmio 10"/>
          <p:cNvSpPr>
            <a:spLocks noChangeArrowheads="1"/>
          </p:cNvSpPr>
          <p:nvPr/>
        </p:nvSpPr>
        <p:spPr bwMode="auto">
          <a:xfrm>
            <a:off x="869221" y="5253411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altLang="fi-FI" b="1" dirty="0" smtClean="0">
                <a:solidFill>
                  <a:schemeClr val="accent2">
                    <a:lumMod val="50000"/>
                  </a:schemeClr>
                </a:solidFill>
              </a:rPr>
              <a:t>Web </a:t>
            </a:r>
            <a:r>
              <a:rPr lang="fi-FI" altLang="fi-FI" b="1" dirty="0" err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fi-FI" altLang="fi-FI" b="1" dirty="0" err="1" smtClean="0">
                <a:solidFill>
                  <a:schemeClr val="accent2">
                    <a:lumMod val="50000"/>
                  </a:schemeClr>
                </a:solidFill>
              </a:rPr>
              <a:t>ite</a:t>
            </a:r>
            <a:r>
              <a:rPr lang="fi-FI" altLang="fi-FI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306296"/>
            <a:ext cx="5733923" cy="11504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in Region E </a:t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UB1 (Overview)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2679712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600" dirty="0" smtClean="0"/>
              <a:t>1 Overview – produced by Germany (agreed by BSHC)</a:t>
            </a:r>
            <a:endParaRPr lang="en-GB" sz="1600" b="1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5" y="6218424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333" y="214934"/>
            <a:ext cx="5062860" cy="581390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310" y="3461509"/>
            <a:ext cx="2387235" cy="12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4" y="480935"/>
            <a:ext cx="5827363" cy="8677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in Region E</a:t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UB2 (General) 42 ENCs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64" y="2327275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600" dirty="0" smtClean="0"/>
              <a:t>  </a:t>
            </a:r>
            <a:endParaRPr lang="en-GB" sz="16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48734" y="6232579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390" y="224735"/>
            <a:ext cx="5460347" cy="56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42" y="355722"/>
            <a:ext cx="5919903" cy="109884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in Region E</a:t>
            </a:r>
            <a:br>
              <a:rPr lang="en-AU" sz="3200" dirty="0" smtClean="0"/>
            </a:br>
            <a:r>
              <a:rPr lang="en-AU" sz="3200" dirty="0" smtClean="0"/>
              <a:t> </a:t>
            </a:r>
            <a:br>
              <a:rPr lang="en-AU" sz="3200" dirty="0" smtClean="0"/>
            </a:br>
            <a:r>
              <a:rPr lang="en-AU" sz="3200" dirty="0" smtClean="0"/>
              <a:t>UB3 (Coastal) 132 ENCs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42" y="1454567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600" dirty="0" smtClean="0"/>
              <a:t>  </a:t>
            </a:r>
            <a:endParaRPr lang="en-GB" sz="1600" b="1" dirty="0"/>
          </a:p>
        </p:txBody>
      </p:sp>
      <p:sp>
        <p:nvSpPr>
          <p:cNvPr id="7" name="Suorakulmio 6"/>
          <p:cNvSpPr/>
          <p:nvPr/>
        </p:nvSpPr>
        <p:spPr>
          <a:xfrm>
            <a:off x="336842" y="2301283"/>
            <a:ext cx="5620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Denmark and Finland are planning  extend  Coastal coverage.</a:t>
            </a:r>
          </a:p>
          <a:p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6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34220" y="6290636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52" y="0"/>
            <a:ext cx="5525061" cy="60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70" y="409585"/>
            <a:ext cx="5845721" cy="8677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in Region E</a:t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 UB4 (Approach) 421 ENCs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600" dirty="0" smtClean="0"/>
              <a:t>  </a:t>
            </a:r>
            <a:endParaRPr lang="en-GB" sz="1600" b="1" dirty="0"/>
          </a:p>
        </p:txBody>
      </p:sp>
      <p:sp>
        <p:nvSpPr>
          <p:cNvPr id="7" name="Suorakulmio 6"/>
          <p:cNvSpPr/>
          <p:nvPr/>
        </p:nvSpPr>
        <p:spPr>
          <a:xfrm>
            <a:off x="87124" y="182003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/>
          </a:p>
        </p:txBody>
      </p:sp>
      <p:sp>
        <p:nvSpPr>
          <p:cNvPr id="8" name="Suorakulmio 7"/>
          <p:cNvSpPr/>
          <p:nvPr/>
        </p:nvSpPr>
        <p:spPr>
          <a:xfrm>
            <a:off x="448361" y="219125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Poland is planning to extend its approach coverage to cover the whole </a:t>
            </a:r>
            <a:r>
              <a:rPr lang="en-U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coastline</a:t>
            </a:r>
          </a:p>
          <a:p>
            <a:pPr>
              <a:spcAft>
                <a:spcPts val="0"/>
              </a:spcAft>
            </a:pPr>
            <a:endParaRPr lang="fi-FI" sz="14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Latvia is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planning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to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extend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approach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coverrage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starting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2019</a:t>
            </a:r>
            <a:endParaRPr lang="en-US" sz="14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5" y="6247093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031" y="83648"/>
            <a:ext cx="5179429" cy="597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473020"/>
            <a:ext cx="6074886" cy="8677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in Region E </a:t>
            </a:r>
            <a:br>
              <a:rPr lang="en-AU" sz="3200" dirty="0" smtClean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UB5 (Harbour) 488 ENCs</a:t>
            </a:r>
            <a:br>
              <a:rPr lang="en-AU" sz="3200" dirty="0" smtClean="0"/>
            </a:br>
            <a:r>
              <a:rPr lang="en-AU" sz="3200" dirty="0" smtClean="0"/>
              <a:t>UB6 (Berth ) 187 ENCs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31" y="287477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600" dirty="0" smtClean="0"/>
              <a:t>  </a:t>
            </a:r>
            <a:endParaRPr lang="en-GB" sz="1600" b="1" dirty="0"/>
          </a:p>
        </p:txBody>
      </p:sp>
      <p:sp>
        <p:nvSpPr>
          <p:cNvPr id="7" name="Suorakulmio 6"/>
          <p:cNvSpPr/>
          <p:nvPr/>
        </p:nvSpPr>
        <p:spPr>
          <a:xfrm>
            <a:off x="420607" y="26131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Denmark is </a:t>
            </a:r>
            <a:r>
              <a:rPr lang="en-U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planning 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to release </a:t>
            </a:r>
            <a:r>
              <a:rPr lang="en-U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many 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new harbor cells within a couple of years.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5" y="6243750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97" y="0"/>
            <a:ext cx="5532154" cy="60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21" y="805116"/>
            <a:ext cx="6074886" cy="8677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Baltic Sea Ports </a:t>
            </a:r>
            <a:br>
              <a:rPr lang="en-AU" sz="3200" dirty="0" smtClean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/>
            </a:r>
            <a:br>
              <a:rPr lang="en-AU" sz="3200" dirty="0" smtClean="0"/>
            </a:b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31" y="287477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600" dirty="0" smtClean="0"/>
              <a:t>  </a:t>
            </a:r>
            <a:endParaRPr lang="en-GB" sz="1600" b="1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5565" y="6243750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24" y="126422"/>
            <a:ext cx="5848776" cy="634034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35" y="1043094"/>
            <a:ext cx="4063857" cy="130846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235" y="2984494"/>
            <a:ext cx="2593830" cy="22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56903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Existence of overlapping</a:t>
            </a:r>
            <a:r>
              <a:rPr lang="en-AU" sz="3600" dirty="0" smtClean="0"/>
              <a:t> ENCs that may have a possible impact on safe navigation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36" y="1169936"/>
            <a:ext cx="5371484" cy="45307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Many </a:t>
            </a:r>
            <a:r>
              <a:rPr lang="en-US" sz="1600" dirty="0">
                <a:solidFill>
                  <a:prstClr val="black"/>
                </a:solidFill>
              </a:rPr>
              <a:t>of overlaps </a:t>
            </a:r>
            <a:r>
              <a:rPr lang="en-US" sz="1600" dirty="0" smtClean="0">
                <a:solidFill>
                  <a:prstClr val="black"/>
                </a:solidFill>
              </a:rPr>
              <a:t>have not seen as </a:t>
            </a:r>
            <a:r>
              <a:rPr lang="en-US" sz="1600" dirty="0">
                <a:solidFill>
                  <a:prstClr val="black"/>
                </a:solidFill>
              </a:rPr>
              <a:t>a </a:t>
            </a:r>
            <a:r>
              <a:rPr lang="en-US" sz="1600" dirty="0" smtClean="0">
                <a:solidFill>
                  <a:prstClr val="black"/>
                </a:solidFill>
              </a:rPr>
              <a:t>risk</a:t>
            </a:r>
          </a:p>
          <a:p>
            <a:pPr marL="0" indent="0" algn="just"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</a:t>
            </a:r>
            <a:r>
              <a:rPr lang="en-US" sz="1600" dirty="0">
                <a:solidFill>
                  <a:prstClr val="black"/>
                </a:solidFill>
              </a:rPr>
              <a:t>in a navigational point of </a:t>
            </a:r>
            <a:r>
              <a:rPr lang="en-US" sz="1600" dirty="0" smtClean="0">
                <a:solidFill>
                  <a:prstClr val="black"/>
                </a:solidFill>
              </a:rPr>
              <a:t>view</a:t>
            </a:r>
            <a:endParaRPr lang="en-GB" sz="1600" dirty="0" smtClean="0"/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GB" sz="1600" dirty="0"/>
              <a:t>Member </a:t>
            </a:r>
            <a:r>
              <a:rPr lang="en-GB" sz="1600" dirty="0" smtClean="0"/>
              <a:t>states work </a:t>
            </a:r>
            <a:r>
              <a:rPr lang="en-GB" sz="1600" dirty="0"/>
              <a:t>to </a:t>
            </a:r>
            <a:r>
              <a:rPr lang="en-GB" sz="1600" dirty="0" smtClean="0"/>
              <a:t>solve overlaps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en-GB" sz="1600" dirty="0" smtClean="0"/>
              <a:t>Some of Baltic Sea overlaps are under NHC,</a:t>
            </a:r>
          </a:p>
          <a:p>
            <a:pPr marL="0" indent="0" algn="just">
              <a:buNone/>
              <a:defRPr/>
            </a:pPr>
            <a:r>
              <a:rPr lang="en-GB" sz="1600" dirty="0"/>
              <a:t> </a:t>
            </a:r>
            <a:r>
              <a:rPr lang="en-GB" sz="1600" dirty="0" smtClean="0"/>
              <a:t>     in report</a:t>
            </a:r>
            <a:endParaRPr lang="en-GB" sz="16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6" y="3926292"/>
            <a:ext cx="504825" cy="2286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119" y="730620"/>
            <a:ext cx="596559" cy="219144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21257" y="6305150"/>
            <a:ext cx="4114800" cy="365125"/>
          </a:xfrm>
        </p:spPr>
        <p:txBody>
          <a:bodyPr/>
          <a:lstStyle/>
          <a:p>
            <a:r>
              <a:rPr lang="de-DE" dirty="0" smtClean="0"/>
              <a:t>WENDWG-9, Brest, France 26 – 28 February 2019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072" y="1032824"/>
            <a:ext cx="7375731" cy="3639127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36" y="4228815"/>
            <a:ext cx="5956156" cy="17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1819</TotalTime>
  <Words>539</Words>
  <Application>Microsoft Office PowerPoint</Application>
  <PresentationFormat>Laajakuva</PresentationFormat>
  <Paragraphs>68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Report of the representative of the BSHC  (Baltic Sea Hydrographic Commission) on the implementation of ENC Schemes in Region E  Finland Jarmo Mäkinen  </vt:lpstr>
      <vt:lpstr>Region E- Baltic Sea-  Background</vt:lpstr>
      <vt:lpstr>Status of the ENC Scheme in Region E   UB1 (Overview)</vt:lpstr>
      <vt:lpstr>Status of the ENC Scheme in Region E  UB2 (General) 42 ENCs</vt:lpstr>
      <vt:lpstr>Status of the ENC Scheme in Region E   UB3 (Coastal) 132 ENCs</vt:lpstr>
      <vt:lpstr>Status of the ENC Scheme in Region E   UB4 (Approach) 421 ENCs</vt:lpstr>
      <vt:lpstr>Status of the ENC Scheme in Region E    UB5 (Harbour) 488 ENCs UB6 (Berth ) 187 ENCs</vt:lpstr>
      <vt:lpstr>Baltic Sea Ports    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Problems or outstanding issues, Recommendations</vt:lpstr>
      <vt:lpstr>Actions requested of WENDWG/IRCC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Mäkinen Jarmo</cp:lastModifiedBy>
  <cp:revision>130</cp:revision>
  <cp:lastPrinted>2017-10-13T08:19:11Z</cp:lastPrinted>
  <dcterms:created xsi:type="dcterms:W3CDTF">2017-10-09T13:46:17Z</dcterms:created>
  <dcterms:modified xsi:type="dcterms:W3CDTF">2019-02-26T10:41:22Z</dcterms:modified>
</cp:coreProperties>
</file>