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75" r:id="rId2"/>
    <p:sldId id="281" r:id="rId3"/>
    <p:sldId id="276" r:id="rId4"/>
    <p:sldId id="283" r:id="rId5"/>
    <p:sldId id="282" r:id="rId6"/>
    <p:sldId id="284" r:id="rId7"/>
    <p:sldId id="285" r:id="rId8"/>
    <p:sldId id="277" r:id="rId9"/>
    <p:sldId id="280"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2/11/2019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IHO COUNCIL</a:t>
            </a:r>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IHO COUNCIL</a:t>
            </a:r>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IHO COUNCIL</a:t>
            </a:r>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IHO COUNCIL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ho.i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ho.int/mtg_docs/com_wg/WEND/WENDWG_Repository/ENC%20DATA%20FLOW%20v3%20February_20180306.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hyperlink" Target="https://www.iho.int/mtg_docs/com_wg/WEND/WENDWG_Repository/ENC%20DATA%20FLOW%20v2%20January%202017.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4682" y="505706"/>
            <a:ext cx="9144000" cy="784432"/>
          </a:xfrm>
        </p:spPr>
        <p:txBody>
          <a:bodyPr>
            <a:normAutofit/>
          </a:bodyPr>
          <a:lstStyle/>
          <a:p>
            <a:r>
              <a:rPr lang="en-US" dirty="0"/>
              <a:t>WORLDWIDE ENC DATABASE WORKING GROUP (WENDWG)</a:t>
            </a:r>
          </a:p>
        </p:txBody>
      </p:sp>
      <p:sp>
        <p:nvSpPr>
          <p:cNvPr id="4" name="Footer Placeholder 3"/>
          <p:cNvSpPr>
            <a:spLocks noGrp="1"/>
          </p:cNvSpPr>
          <p:nvPr>
            <p:ph type="ftr" sz="quarter" idx="11"/>
          </p:nvPr>
        </p:nvSpPr>
        <p:spPr>
          <a:xfrm>
            <a:off x="4507134" y="6276122"/>
            <a:ext cx="4114800" cy="365125"/>
          </a:xfrm>
        </p:spPr>
        <p:txBody>
          <a:bodyPr/>
          <a:lstStyle/>
          <a:p>
            <a:r>
              <a:rPr lang="de-DE" dirty="0" smtClean="0"/>
              <a:t>WENDWG-9, Brest, France 26 – 28 February 2019</a:t>
            </a:r>
          </a:p>
        </p:txBody>
      </p:sp>
      <p:sp>
        <p:nvSpPr>
          <p:cNvPr id="5" name="Subtitle 2"/>
          <p:cNvSpPr>
            <a:spLocks noGrp="1"/>
          </p:cNvSpPr>
          <p:nvPr>
            <p:ph type="ctrTitle"/>
          </p:nvPr>
        </p:nvSpPr>
        <p:spPr>
          <a:xfrm>
            <a:off x="1523999" y="2045729"/>
            <a:ext cx="9663953" cy="2999063"/>
          </a:xfrm>
        </p:spPr>
        <p:txBody>
          <a:bodyPr>
            <a:normAutofit/>
          </a:bodyPr>
          <a:lstStyle/>
          <a:p>
            <a:pPr eaLnBrk="1" hangingPunct="1">
              <a:defRPr/>
            </a:pPr>
            <a:r>
              <a:rPr lang="en-AU" sz="3600" dirty="0" smtClean="0"/>
              <a:t>Development of the IHO ENC Coverage Catalogue</a:t>
            </a:r>
            <a:r>
              <a:rPr lang="en-AU" sz="3600" dirty="0"/>
              <a:t/>
            </a:r>
            <a:br>
              <a:rPr lang="en-AU" sz="3600" dirty="0"/>
            </a:br>
            <a:r>
              <a:rPr lang="en-AU" sz="2800" dirty="0" smtClean="0"/>
              <a:t>(Agenda WENDWG </a:t>
            </a:r>
            <a:r>
              <a:rPr lang="en-AU" sz="2800" dirty="0" smtClean="0"/>
              <a:t>04.2)</a:t>
            </a:r>
            <a:r>
              <a:rPr lang="fr-FR" sz="2800" dirty="0" smtClean="0"/>
              <a:t/>
            </a:r>
            <a:br>
              <a:rPr lang="fr-FR" sz="2800" dirty="0" smtClean="0"/>
            </a:br>
            <a:r>
              <a:rPr lang="fr-FR" sz="3600" dirty="0" smtClean="0"/>
              <a:t/>
            </a:r>
            <a:br>
              <a:rPr lang="fr-FR" sz="3600" dirty="0" smtClean="0"/>
            </a:br>
            <a:r>
              <a:rPr lang="fr-FR" sz="3600" dirty="0" smtClean="0"/>
              <a:t>IHO </a:t>
            </a:r>
            <a:r>
              <a:rPr lang="fr-FR" sz="3600" dirty="0" err="1" smtClean="0"/>
              <a:t>Secretariat</a:t>
            </a:r>
            <a:endParaRPr lang="en-AU" sz="3600" dirty="0"/>
          </a:p>
          <a:p>
            <a:pPr eaLnBrk="1" hangingPunct="1">
              <a:defRPr/>
            </a:pPr>
            <a:endParaRPr lang="en-AU" sz="3600" dirty="0"/>
          </a:p>
        </p:txBody>
      </p:sp>
    </p:spTree>
    <p:extLst>
      <p:ext uri="{BB962C8B-B14F-4D97-AF65-F5344CB8AC3E}">
        <p14:creationId xmlns:p14="http://schemas.microsoft.com/office/powerpoint/2010/main" val="4929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02" y="299555"/>
            <a:ext cx="11339699" cy="636586"/>
          </a:xfrm>
        </p:spPr>
        <p:txBody>
          <a:bodyPr>
            <a:normAutofit/>
          </a:bodyPr>
          <a:lstStyle/>
          <a:p>
            <a:pPr eaLnBrk="1" hangingPunct="1">
              <a:defRPr/>
            </a:pPr>
            <a:r>
              <a:rPr lang="en-AU" sz="3200" dirty="0" smtClean="0"/>
              <a:t>Background information</a:t>
            </a:r>
            <a:endParaRPr lang="en-AU" sz="3200" dirty="0"/>
          </a:p>
        </p:txBody>
      </p:sp>
      <p:sp>
        <p:nvSpPr>
          <p:cNvPr id="3" name="Content Placeholder 2"/>
          <p:cNvSpPr>
            <a:spLocks noGrp="1"/>
          </p:cNvSpPr>
          <p:nvPr>
            <p:ph idx="1"/>
          </p:nvPr>
        </p:nvSpPr>
        <p:spPr>
          <a:xfrm>
            <a:off x="728870" y="1340769"/>
            <a:ext cx="10641495" cy="4530725"/>
          </a:xfrm>
        </p:spPr>
        <p:txBody>
          <a:bodyPr>
            <a:normAutofit fontScale="92500" lnSpcReduction="10000"/>
          </a:bodyPr>
          <a:lstStyle/>
          <a:p>
            <a:pPr marL="0" indent="0" algn="just">
              <a:buNone/>
              <a:defRPr/>
            </a:pPr>
            <a:r>
              <a:rPr lang="en-US" dirty="0"/>
              <a:t>Objective </a:t>
            </a:r>
            <a:r>
              <a:rPr lang="en-US" dirty="0" smtClean="0"/>
              <a:t>of the IHO ENC Catalogue</a:t>
            </a:r>
          </a:p>
          <a:p>
            <a:pPr marL="0" indent="0" algn="just">
              <a:buNone/>
              <a:defRPr/>
            </a:pPr>
            <a:r>
              <a:rPr lang="en-US" dirty="0" smtClean="0">
                <a:solidFill>
                  <a:schemeClr val="bg2">
                    <a:lumMod val="50000"/>
                  </a:schemeClr>
                </a:solidFill>
              </a:rPr>
              <a:t>IMO </a:t>
            </a:r>
            <a:r>
              <a:rPr lang="en-US" dirty="0">
                <a:solidFill>
                  <a:schemeClr val="bg2">
                    <a:lumMod val="50000"/>
                  </a:schemeClr>
                </a:solidFill>
              </a:rPr>
              <a:t>NCSR </a:t>
            </a:r>
            <a:r>
              <a:rPr lang="en-US" dirty="0" smtClean="0">
                <a:solidFill>
                  <a:schemeClr val="bg2">
                    <a:lumMod val="50000"/>
                  </a:schemeClr>
                </a:solidFill>
              </a:rPr>
              <a:t>1/WP.8</a:t>
            </a:r>
            <a:r>
              <a:rPr lang="en-US" dirty="0"/>
              <a:t>*</a:t>
            </a:r>
            <a:r>
              <a:rPr lang="en-US" dirty="0" smtClean="0">
                <a:solidFill>
                  <a:schemeClr val="bg2">
                    <a:lumMod val="50000"/>
                  </a:schemeClr>
                </a:solidFill>
              </a:rPr>
              <a:t> “ECDIS </a:t>
            </a:r>
            <a:r>
              <a:rPr lang="en-US" dirty="0">
                <a:solidFill>
                  <a:schemeClr val="bg2">
                    <a:lumMod val="50000"/>
                  </a:schemeClr>
                </a:solidFill>
              </a:rPr>
              <a:t>– Guidance for Good </a:t>
            </a:r>
            <a:r>
              <a:rPr lang="en-US" dirty="0" smtClean="0">
                <a:solidFill>
                  <a:schemeClr val="bg2">
                    <a:lumMod val="50000"/>
                  </a:schemeClr>
                </a:solidFill>
              </a:rPr>
              <a:t>Practice”</a:t>
            </a:r>
            <a:r>
              <a:rPr lang="en-US" dirty="0" smtClean="0"/>
              <a:t> </a:t>
            </a:r>
          </a:p>
          <a:p>
            <a:pPr marL="0" indent="0" algn="just">
              <a:buNone/>
              <a:defRPr/>
            </a:pPr>
            <a:r>
              <a:rPr lang="en-US" dirty="0" smtClean="0"/>
              <a:t>“…</a:t>
            </a:r>
          </a:p>
          <a:p>
            <a:pPr marL="0" indent="0" algn="just">
              <a:buNone/>
              <a:defRPr/>
            </a:pPr>
            <a:r>
              <a:rPr lang="en-US" i="1" dirty="0" smtClean="0"/>
              <a:t>The </a:t>
            </a:r>
            <a:r>
              <a:rPr lang="en-US" i="1" dirty="0"/>
              <a:t>IHO provides an </a:t>
            </a:r>
            <a:r>
              <a:rPr lang="en-US" i="1" dirty="0">
                <a:solidFill>
                  <a:srgbClr val="FF0000"/>
                </a:solidFill>
              </a:rPr>
              <a:t>online chart catalogue </a:t>
            </a:r>
            <a:r>
              <a:rPr lang="en-US" i="1" dirty="0"/>
              <a:t>that details the coverage of ENCs together with references to coastal state guidance on any requirements for paper charts (where this has been provided). The catalogue also provides links to IHO Member States’ websites where additional information may be found. The IHO online chart catalogue can be accessed from the IHO website</a:t>
            </a:r>
            <a:r>
              <a:rPr lang="en-US" i="1" dirty="0" smtClean="0"/>
              <a:t>.</a:t>
            </a:r>
          </a:p>
          <a:p>
            <a:pPr marL="0" indent="0" algn="just">
              <a:buNone/>
              <a:defRPr/>
            </a:pPr>
            <a:r>
              <a:rPr lang="en-US" i="1" dirty="0" smtClean="0"/>
              <a:t>…</a:t>
            </a:r>
            <a:r>
              <a:rPr lang="en-US" dirty="0" smtClean="0"/>
              <a:t>”</a:t>
            </a:r>
            <a:endParaRPr lang="en-GB" dirty="0"/>
          </a:p>
          <a:p>
            <a:pPr marL="0" indent="0" algn="just">
              <a:buNone/>
              <a:defRPr/>
            </a:pPr>
            <a:endParaRPr lang="en-GB" sz="2400" b="1" dirty="0"/>
          </a:p>
          <a:p>
            <a:pPr marL="0" indent="0" algn="just">
              <a:buNone/>
              <a:defRPr/>
            </a:pPr>
            <a:r>
              <a:rPr lang="en-GB" sz="2400" b="1" dirty="0" smtClean="0"/>
              <a:t>*</a:t>
            </a:r>
            <a:r>
              <a:rPr lang="en-GB" dirty="0">
                <a:solidFill>
                  <a:schemeClr val="bg2">
                    <a:lumMod val="50000"/>
                  </a:schemeClr>
                </a:solidFill>
              </a:rPr>
              <a:t>now superseded by </a:t>
            </a:r>
            <a:r>
              <a:rPr lang="en-GB" b="1" dirty="0">
                <a:solidFill>
                  <a:schemeClr val="bg2">
                    <a:lumMod val="50000"/>
                  </a:schemeClr>
                </a:solidFill>
              </a:rPr>
              <a:t>MSC.1/Circ. </a:t>
            </a:r>
            <a:r>
              <a:rPr lang="en-GB" b="1" dirty="0" smtClean="0">
                <a:solidFill>
                  <a:schemeClr val="bg2">
                    <a:lumMod val="50000"/>
                  </a:schemeClr>
                </a:solidFill>
              </a:rPr>
              <a:t>1503/Rev.1</a:t>
            </a:r>
            <a:r>
              <a:rPr lang="en-GB" dirty="0" smtClean="0">
                <a:solidFill>
                  <a:schemeClr val="bg2">
                    <a:lumMod val="50000"/>
                  </a:schemeClr>
                </a:solidFill>
              </a:rPr>
              <a:t>, 16 </a:t>
            </a:r>
            <a:r>
              <a:rPr lang="en-GB" dirty="0">
                <a:solidFill>
                  <a:schemeClr val="bg2">
                    <a:lumMod val="50000"/>
                  </a:schemeClr>
                </a:solidFill>
              </a:rPr>
              <a:t>June 2017 </a:t>
            </a:r>
          </a:p>
        </p:txBody>
      </p:sp>
      <p:sp>
        <p:nvSpPr>
          <p:cNvPr id="5" name="Footer Placeholder 3"/>
          <p:cNvSpPr>
            <a:spLocks noGrp="1"/>
          </p:cNvSpPr>
          <p:nvPr>
            <p:ph type="ftr" sz="quarter" idx="11"/>
          </p:nvPr>
        </p:nvSpPr>
        <p:spPr>
          <a:xfrm>
            <a:off x="4507134" y="6276122"/>
            <a:ext cx="4114800" cy="365125"/>
          </a:xfrm>
        </p:spPr>
        <p:txBody>
          <a:bodyPr/>
          <a:lstStyle/>
          <a:p>
            <a:r>
              <a:rPr lang="de-DE" dirty="0" smtClean="0"/>
              <a:t>WENDWG-9, Brest, France 26 – 28 February 2019</a:t>
            </a:r>
          </a:p>
        </p:txBody>
      </p:sp>
    </p:spTree>
    <p:extLst>
      <p:ext uri="{BB962C8B-B14F-4D97-AF65-F5344CB8AC3E}">
        <p14:creationId xmlns:p14="http://schemas.microsoft.com/office/powerpoint/2010/main" val="381979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02" y="299555"/>
            <a:ext cx="11339699" cy="636586"/>
          </a:xfrm>
        </p:spPr>
        <p:txBody>
          <a:bodyPr>
            <a:normAutofit/>
          </a:bodyPr>
          <a:lstStyle/>
          <a:p>
            <a:pPr eaLnBrk="1" hangingPunct="1">
              <a:defRPr/>
            </a:pPr>
            <a:r>
              <a:rPr lang="en-AU" sz="3200" dirty="0" smtClean="0"/>
              <a:t>Background information</a:t>
            </a:r>
            <a:endParaRPr lang="en-AU" sz="3200" dirty="0"/>
          </a:p>
        </p:txBody>
      </p:sp>
      <p:sp>
        <p:nvSpPr>
          <p:cNvPr id="5" name="Content Placeholder 4"/>
          <p:cNvSpPr>
            <a:spLocks noGrp="1"/>
          </p:cNvSpPr>
          <p:nvPr>
            <p:ph idx="1"/>
          </p:nvPr>
        </p:nvSpPr>
        <p:spPr>
          <a:xfrm>
            <a:off x="6454589" y="5662607"/>
            <a:ext cx="5741894" cy="343744"/>
          </a:xfrm>
        </p:spPr>
        <p:txBody>
          <a:bodyPr>
            <a:normAutofit fontScale="77500" lnSpcReduction="20000"/>
          </a:bodyPr>
          <a:lstStyle/>
          <a:p>
            <a:pPr marL="0" indent="0" algn="r">
              <a:buNone/>
            </a:pPr>
            <a:r>
              <a:rPr lang="fr-FR" b="1" dirty="0" smtClean="0">
                <a:hlinkClick r:id="rId2"/>
              </a:rPr>
              <a:t>www.iho.int</a:t>
            </a:r>
            <a:r>
              <a:rPr lang="fr-FR" b="1" dirty="0" smtClean="0"/>
              <a:t> &gt; </a:t>
            </a:r>
            <a:r>
              <a:rPr lang="fr-FR" b="1" dirty="0" err="1" smtClean="0"/>
              <a:t>ENCs</a:t>
            </a:r>
            <a:r>
              <a:rPr lang="fr-FR" b="1" dirty="0" smtClean="0"/>
              <a:t> &amp; ECDIS &gt; ENC </a:t>
            </a:r>
            <a:r>
              <a:rPr lang="fr-FR" b="1" dirty="0" err="1" smtClean="0"/>
              <a:t>Availability</a:t>
            </a:r>
            <a:endParaRPr lang="en-US" b="1" dirty="0"/>
          </a:p>
        </p:txBody>
      </p:sp>
      <p:sp>
        <p:nvSpPr>
          <p:cNvPr id="7" name="Footer Placeholder 3"/>
          <p:cNvSpPr>
            <a:spLocks noGrp="1"/>
          </p:cNvSpPr>
          <p:nvPr>
            <p:ph type="ftr" sz="quarter" idx="11"/>
          </p:nvPr>
        </p:nvSpPr>
        <p:spPr>
          <a:xfrm>
            <a:off x="4507134" y="6276122"/>
            <a:ext cx="4114800" cy="365125"/>
          </a:xfrm>
        </p:spPr>
        <p:txBody>
          <a:bodyPr/>
          <a:lstStyle/>
          <a:p>
            <a:r>
              <a:rPr lang="de-DE" dirty="0" smtClean="0"/>
              <a:t>WENDWG-9, Brest, France 26 – 28 February 2019</a:t>
            </a:r>
          </a:p>
        </p:txBody>
      </p:sp>
      <p:pic>
        <p:nvPicPr>
          <p:cNvPr id="3" name="Picture 2"/>
          <p:cNvPicPr>
            <a:picLocks noChangeAspect="1"/>
          </p:cNvPicPr>
          <p:nvPr/>
        </p:nvPicPr>
        <p:blipFill rotWithShape="1">
          <a:blip r:embed="rId3"/>
          <a:srcRect t="14259" r="208" b="6111"/>
          <a:stretch/>
        </p:blipFill>
        <p:spPr>
          <a:xfrm>
            <a:off x="1352550" y="1127582"/>
            <a:ext cx="9502589" cy="4265254"/>
          </a:xfrm>
          <a:prstGeom prst="rect">
            <a:avLst/>
          </a:prstGeom>
          <a:ln>
            <a:solidFill>
              <a:schemeClr val="accent1"/>
            </a:solidFill>
          </a:ln>
        </p:spPr>
      </p:pic>
    </p:spTree>
    <p:extLst>
      <p:ext uri="{BB962C8B-B14F-4D97-AF65-F5344CB8AC3E}">
        <p14:creationId xmlns:p14="http://schemas.microsoft.com/office/powerpoint/2010/main" val="338604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02" y="299555"/>
            <a:ext cx="11339699" cy="636586"/>
          </a:xfrm>
        </p:spPr>
        <p:txBody>
          <a:bodyPr>
            <a:normAutofit/>
          </a:bodyPr>
          <a:lstStyle/>
          <a:p>
            <a:pPr eaLnBrk="1" hangingPunct="1">
              <a:defRPr/>
            </a:pPr>
            <a:r>
              <a:rPr lang="en-AU" sz="3200" dirty="0" smtClean="0"/>
              <a:t>Background information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marL="0" indent="0" algn="just">
              <a:buNone/>
              <a:defRPr/>
            </a:pPr>
            <a:r>
              <a:rPr lang="en-US" dirty="0" smtClean="0"/>
              <a:t>WENDWG8/10</a:t>
            </a:r>
          </a:p>
          <a:p>
            <a:pPr marL="0" indent="0" algn="just">
              <a:buNone/>
              <a:defRPr/>
            </a:pPr>
            <a:r>
              <a:rPr lang="en-US" dirty="0" smtClean="0"/>
              <a:t>“…</a:t>
            </a:r>
          </a:p>
          <a:p>
            <a:pPr marL="0" indent="0" algn="just">
              <a:buNone/>
              <a:defRPr/>
            </a:pPr>
            <a:r>
              <a:rPr lang="en-US" dirty="0"/>
              <a:t>The WENDWG agreed to commission the </a:t>
            </a:r>
            <a:r>
              <a:rPr lang="en-US" dirty="0">
                <a:solidFill>
                  <a:srgbClr val="FF0000"/>
                </a:solidFill>
              </a:rPr>
              <a:t>new and more comprehensive</a:t>
            </a:r>
            <a:r>
              <a:rPr lang="en-US" dirty="0"/>
              <a:t> </a:t>
            </a:r>
            <a:r>
              <a:rPr lang="en-US" dirty="0">
                <a:solidFill>
                  <a:srgbClr val="FF0000"/>
                </a:solidFill>
              </a:rPr>
              <a:t>version</a:t>
            </a:r>
            <a:r>
              <a:rPr lang="en-US" dirty="0"/>
              <a:t> of the IHO ENC Coverage Catalogue as presented at WENDWG-8. </a:t>
            </a:r>
            <a:r>
              <a:rPr lang="en-US" i="1" dirty="0" smtClean="0"/>
              <a:t>…</a:t>
            </a:r>
            <a:r>
              <a:rPr lang="en-US" dirty="0" smtClean="0"/>
              <a:t>”</a:t>
            </a:r>
            <a:endParaRPr lang="en-GB" dirty="0"/>
          </a:p>
        </p:txBody>
      </p:sp>
      <p:sp>
        <p:nvSpPr>
          <p:cNvPr id="5" name="Footer Placeholder 3"/>
          <p:cNvSpPr>
            <a:spLocks noGrp="1"/>
          </p:cNvSpPr>
          <p:nvPr>
            <p:ph type="ftr" sz="quarter" idx="11"/>
          </p:nvPr>
        </p:nvSpPr>
        <p:spPr>
          <a:xfrm>
            <a:off x="4507134" y="6276122"/>
            <a:ext cx="4114800" cy="365125"/>
          </a:xfrm>
        </p:spPr>
        <p:txBody>
          <a:bodyPr/>
          <a:lstStyle/>
          <a:p>
            <a:r>
              <a:rPr lang="de-DE" dirty="0" smtClean="0"/>
              <a:t>WENDWG-9, Brest, France 26 – 28 February 2019</a:t>
            </a:r>
          </a:p>
        </p:txBody>
      </p:sp>
    </p:spTree>
    <p:extLst>
      <p:ext uri="{BB962C8B-B14F-4D97-AF65-F5344CB8AC3E}">
        <p14:creationId xmlns:p14="http://schemas.microsoft.com/office/powerpoint/2010/main" val="427820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156903"/>
            <a:ext cx="11060089" cy="636586"/>
          </a:xfrm>
        </p:spPr>
        <p:txBody>
          <a:bodyPr>
            <a:normAutofit/>
          </a:bodyPr>
          <a:lstStyle/>
          <a:p>
            <a:pPr eaLnBrk="1" hangingPunct="1">
              <a:defRPr/>
            </a:pPr>
            <a:r>
              <a:rPr lang="en-AU" sz="3200" dirty="0" smtClean="0"/>
              <a:t>Improvements on IHO ENC Catalogue</a:t>
            </a:r>
            <a:endParaRPr lang="en-AU" sz="3600" dirty="0"/>
          </a:p>
        </p:txBody>
      </p:sp>
      <p:sp>
        <p:nvSpPr>
          <p:cNvPr id="3" name="Content Placeholder 2"/>
          <p:cNvSpPr>
            <a:spLocks noGrp="1"/>
          </p:cNvSpPr>
          <p:nvPr>
            <p:ph idx="1"/>
          </p:nvPr>
        </p:nvSpPr>
        <p:spPr>
          <a:xfrm>
            <a:off x="904874" y="1251119"/>
            <a:ext cx="10515601" cy="4530725"/>
          </a:xfrm>
        </p:spPr>
        <p:txBody>
          <a:bodyPr>
            <a:noAutofit/>
          </a:bodyPr>
          <a:lstStyle/>
          <a:p>
            <a:pPr algn="just">
              <a:defRPr/>
            </a:pPr>
            <a:r>
              <a:rPr lang="en-GB" dirty="0" smtClean="0">
                <a:sym typeface="Wingdings" panose="05000000000000000000" pitchFamily="2" charset="2"/>
              </a:rPr>
              <a:t>More frequent updating (monthly to </a:t>
            </a:r>
            <a:r>
              <a:rPr lang="en-GB" dirty="0" smtClean="0">
                <a:solidFill>
                  <a:srgbClr val="00B050"/>
                </a:solidFill>
                <a:sym typeface="Wingdings" panose="05000000000000000000" pitchFamily="2" charset="2"/>
              </a:rPr>
              <a:t>weekly</a:t>
            </a:r>
            <a:r>
              <a:rPr lang="en-GB" dirty="0" smtClean="0">
                <a:sym typeface="Wingdings" panose="05000000000000000000" pitchFamily="2" charset="2"/>
              </a:rPr>
              <a:t>)</a:t>
            </a:r>
            <a:endParaRPr lang="en-GB" dirty="0">
              <a:sym typeface="Wingdings" panose="05000000000000000000" pitchFamily="2" charset="2"/>
            </a:endParaRPr>
          </a:p>
          <a:p>
            <a:pPr algn="just">
              <a:defRPr/>
            </a:pPr>
            <a:r>
              <a:rPr lang="en-GB" dirty="0" smtClean="0">
                <a:sym typeface="Wingdings" panose="05000000000000000000" pitchFamily="2" charset="2"/>
              </a:rPr>
              <a:t>Cells derived from RENC and Non-RENC are integrated. </a:t>
            </a:r>
          </a:p>
          <a:p>
            <a:pPr marL="0" indent="0" algn="just">
              <a:buNone/>
              <a:defRPr/>
            </a:pPr>
            <a:r>
              <a:rPr lang="en-GB" dirty="0">
                <a:sym typeface="Wingdings" panose="05000000000000000000" pitchFamily="2" charset="2"/>
              </a:rPr>
              <a:t>	</a:t>
            </a:r>
            <a:r>
              <a:rPr lang="en-GB" dirty="0" smtClean="0">
                <a:sym typeface="Wingdings" panose="05000000000000000000" pitchFamily="2" charset="2"/>
              </a:rPr>
              <a:t>IC-ENC data and PRIMAR data are used for the updating. </a:t>
            </a:r>
          </a:p>
          <a:p>
            <a:pPr marL="0" indent="0" algn="just">
              <a:buNone/>
              <a:defRPr/>
            </a:pPr>
            <a:r>
              <a:rPr lang="en-GB" dirty="0">
                <a:sym typeface="Wingdings" panose="05000000000000000000" pitchFamily="2" charset="2"/>
              </a:rPr>
              <a:t>	</a:t>
            </a:r>
            <a:r>
              <a:rPr lang="en-GB" dirty="0" smtClean="0">
                <a:sym typeface="Wingdings" panose="05000000000000000000" pitchFamily="2" charset="2"/>
              </a:rPr>
              <a:t>The classification is based on: </a:t>
            </a:r>
          </a:p>
          <a:p>
            <a:pPr marL="0" indent="0" algn="just">
              <a:buNone/>
              <a:defRPr/>
            </a:pPr>
            <a:r>
              <a:rPr lang="en-GB" dirty="0">
                <a:sym typeface="Wingdings" panose="05000000000000000000" pitchFamily="2" charset="2"/>
              </a:rPr>
              <a:t>	</a:t>
            </a:r>
            <a:r>
              <a:rPr lang="en-GB" dirty="0" smtClean="0">
                <a:sym typeface="Wingdings" panose="05000000000000000000" pitchFamily="2" charset="2"/>
              </a:rPr>
              <a:t>“</a:t>
            </a:r>
            <a:r>
              <a:rPr lang="en-US" dirty="0">
                <a:hlinkClick r:id="rId2"/>
              </a:rPr>
              <a:t>RENC Update of the Data Flow Diagram</a:t>
            </a:r>
            <a:r>
              <a:rPr lang="en-US" dirty="0"/>
              <a:t>” </a:t>
            </a:r>
            <a:endParaRPr lang="en-US" dirty="0" smtClean="0"/>
          </a:p>
          <a:p>
            <a:pPr marL="0" indent="0" algn="just">
              <a:buNone/>
              <a:defRPr/>
            </a:pPr>
            <a:r>
              <a:rPr lang="en-US" dirty="0"/>
              <a:t>	</a:t>
            </a:r>
            <a:r>
              <a:rPr lang="en-US" dirty="0" smtClean="0"/>
              <a:t>(</a:t>
            </a:r>
            <a:r>
              <a:rPr lang="en-US" dirty="0"/>
              <a:t>WENDWG8-04.3D3&amp;J5</a:t>
            </a:r>
            <a:r>
              <a:rPr lang="en-GB" dirty="0">
                <a:sym typeface="Wingdings" panose="05000000000000000000" pitchFamily="2" charset="2"/>
              </a:rPr>
              <a:t>). </a:t>
            </a:r>
          </a:p>
          <a:p>
            <a:pPr algn="just">
              <a:defRPr/>
            </a:pPr>
            <a:r>
              <a:rPr lang="en-GB" dirty="0" smtClean="0">
                <a:sym typeface="Wingdings" panose="05000000000000000000" pitchFamily="2" charset="2"/>
              </a:rPr>
              <a:t>Search function for </a:t>
            </a:r>
            <a:r>
              <a:rPr lang="en-GB" dirty="0" smtClean="0">
                <a:solidFill>
                  <a:srgbClr val="00B050"/>
                </a:solidFill>
                <a:sym typeface="Wingdings" panose="05000000000000000000" pitchFamily="2" charset="2"/>
              </a:rPr>
              <a:t>cell names</a:t>
            </a:r>
            <a:r>
              <a:rPr lang="en-GB" dirty="0" smtClean="0">
                <a:sym typeface="Wingdings" panose="05000000000000000000" pitchFamily="2" charset="2"/>
              </a:rPr>
              <a:t>, attribute table is available</a:t>
            </a:r>
          </a:p>
          <a:p>
            <a:pPr algn="just">
              <a:defRPr/>
            </a:pPr>
            <a:r>
              <a:rPr lang="en-GB" dirty="0" smtClean="0">
                <a:sym typeface="Wingdings" panose="05000000000000000000" pitchFamily="2" charset="2"/>
              </a:rPr>
              <a:t>ENC database alignment with </a:t>
            </a:r>
            <a:r>
              <a:rPr lang="en-GB" dirty="0" err="1" smtClean="0">
                <a:sym typeface="Wingdings" panose="05000000000000000000" pitchFamily="2" charset="2"/>
              </a:rPr>
              <a:t>INToGIS</a:t>
            </a:r>
            <a:r>
              <a:rPr lang="en-GB" dirty="0" smtClean="0">
                <a:sym typeface="Wingdings" panose="05000000000000000000" pitchFamily="2" charset="2"/>
              </a:rPr>
              <a:t> II is </a:t>
            </a:r>
            <a:r>
              <a:rPr lang="en-GB" dirty="0" smtClean="0">
                <a:solidFill>
                  <a:srgbClr val="FFC000"/>
                </a:solidFill>
                <a:sym typeface="Wingdings" panose="05000000000000000000" pitchFamily="2" charset="2"/>
              </a:rPr>
              <a:t>in progress</a:t>
            </a:r>
            <a:endParaRPr lang="en-GB" dirty="0" smtClean="0">
              <a:solidFill>
                <a:srgbClr val="FFC000"/>
              </a:solidFill>
              <a:sym typeface="Wingdings" panose="05000000000000000000" pitchFamily="2" charset="2"/>
            </a:endParaRPr>
          </a:p>
          <a:p>
            <a:pPr algn="just">
              <a:defRPr/>
            </a:pPr>
            <a:endParaRPr lang="en-GB" dirty="0">
              <a:sym typeface="Wingdings" panose="05000000000000000000" pitchFamily="2" charset="2"/>
            </a:endParaRPr>
          </a:p>
          <a:p>
            <a:pPr marL="0" indent="0" algn="just">
              <a:buNone/>
              <a:defRPr/>
            </a:pPr>
            <a:endParaRPr lang="en-GB" dirty="0" smtClean="0">
              <a:sym typeface="Wingdings" panose="05000000000000000000" pitchFamily="2" charset="2"/>
            </a:endParaRPr>
          </a:p>
          <a:p>
            <a:pPr algn="just">
              <a:defRPr/>
            </a:pPr>
            <a:endParaRPr lang="en-GB" dirty="0" smtClean="0">
              <a:sym typeface="Wingdings" panose="05000000000000000000" pitchFamily="2" charset="2"/>
            </a:endParaRPr>
          </a:p>
        </p:txBody>
      </p:sp>
      <p:sp>
        <p:nvSpPr>
          <p:cNvPr id="5" name="Footer Placeholder 3"/>
          <p:cNvSpPr>
            <a:spLocks noGrp="1"/>
          </p:cNvSpPr>
          <p:nvPr>
            <p:ph type="ftr" sz="quarter" idx="11"/>
          </p:nvPr>
        </p:nvSpPr>
        <p:spPr>
          <a:xfrm>
            <a:off x="4507134" y="6276122"/>
            <a:ext cx="4114800" cy="365125"/>
          </a:xfrm>
        </p:spPr>
        <p:txBody>
          <a:bodyPr/>
          <a:lstStyle/>
          <a:p>
            <a:r>
              <a:rPr lang="de-DE" dirty="0" smtClean="0"/>
              <a:t>WENDWG-9, Brest, France 26 – 28 February 2019</a:t>
            </a:r>
          </a:p>
        </p:txBody>
      </p:sp>
    </p:spTree>
    <p:extLst>
      <p:ext uri="{BB962C8B-B14F-4D97-AF65-F5344CB8AC3E}">
        <p14:creationId xmlns:p14="http://schemas.microsoft.com/office/powerpoint/2010/main" val="87907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156903"/>
            <a:ext cx="11060089" cy="636586"/>
          </a:xfrm>
        </p:spPr>
        <p:txBody>
          <a:bodyPr>
            <a:normAutofit/>
          </a:bodyPr>
          <a:lstStyle/>
          <a:p>
            <a:pPr eaLnBrk="1" hangingPunct="1">
              <a:defRPr/>
            </a:pPr>
            <a:r>
              <a:rPr lang="en-AU" sz="3200" dirty="0" smtClean="0"/>
              <a:t>Improvements on IHO ENC Catalogue</a:t>
            </a:r>
            <a:endParaRPr lang="en-AU" sz="3600" dirty="0"/>
          </a:p>
        </p:txBody>
      </p:sp>
      <p:sp>
        <p:nvSpPr>
          <p:cNvPr id="5" name="Footer Placeholder 3"/>
          <p:cNvSpPr>
            <a:spLocks noGrp="1"/>
          </p:cNvSpPr>
          <p:nvPr>
            <p:ph type="ftr" sz="quarter" idx="11"/>
          </p:nvPr>
        </p:nvSpPr>
        <p:spPr>
          <a:xfrm>
            <a:off x="4507134" y="6276122"/>
            <a:ext cx="4114800" cy="365125"/>
          </a:xfrm>
        </p:spPr>
        <p:txBody>
          <a:bodyPr/>
          <a:lstStyle/>
          <a:p>
            <a:r>
              <a:rPr lang="de-DE" dirty="0" smtClean="0"/>
              <a:t>WENDWG-9, Brest, France 26 – 28 February 2019</a:t>
            </a:r>
          </a:p>
        </p:txBody>
      </p:sp>
      <p:pic>
        <p:nvPicPr>
          <p:cNvPr id="6" name="Picture 5"/>
          <p:cNvPicPr>
            <a:picLocks noChangeAspect="1"/>
          </p:cNvPicPr>
          <p:nvPr/>
        </p:nvPicPr>
        <p:blipFill rotWithShape="1">
          <a:blip r:embed="rId2"/>
          <a:srcRect l="104" t="14259" r="1041" b="5740"/>
          <a:stretch/>
        </p:blipFill>
        <p:spPr>
          <a:xfrm>
            <a:off x="952500" y="1077580"/>
            <a:ext cx="10621364" cy="4835015"/>
          </a:xfrm>
          <a:prstGeom prst="rect">
            <a:avLst/>
          </a:prstGeom>
        </p:spPr>
      </p:pic>
      <p:sp>
        <p:nvSpPr>
          <p:cNvPr id="7" name="Rectangle 6"/>
          <p:cNvSpPr/>
          <p:nvPr/>
        </p:nvSpPr>
        <p:spPr>
          <a:xfrm>
            <a:off x="9798518" y="1703672"/>
            <a:ext cx="346509" cy="192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798519" y="1987763"/>
            <a:ext cx="539281" cy="192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82385" y="1077580"/>
            <a:ext cx="1267415" cy="260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94318" y="1407338"/>
            <a:ext cx="1563749" cy="2351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227355" y="2025148"/>
            <a:ext cx="346509" cy="192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srcRect l="85833" t="33889" r="2604" b="25741"/>
          <a:stretch/>
        </p:blipFill>
        <p:spPr>
          <a:xfrm>
            <a:off x="9458211" y="3064152"/>
            <a:ext cx="1769144" cy="3474535"/>
          </a:xfrm>
          <a:prstGeom prst="rect">
            <a:avLst/>
          </a:prstGeom>
          <a:ln>
            <a:solidFill>
              <a:schemeClr val="accent1"/>
            </a:solidFill>
          </a:ln>
        </p:spPr>
      </p:pic>
      <p:sp>
        <p:nvSpPr>
          <p:cNvPr id="13" name="Rectangle 12"/>
          <p:cNvSpPr/>
          <p:nvPr/>
        </p:nvSpPr>
        <p:spPr>
          <a:xfrm>
            <a:off x="9625263" y="5727032"/>
            <a:ext cx="1491916" cy="385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4"/>
          <a:srcRect l="695" t="69012" r="695" b="6049"/>
          <a:stretch/>
        </p:blipFill>
        <p:spPr>
          <a:xfrm>
            <a:off x="392334" y="4741905"/>
            <a:ext cx="8229600" cy="1170690"/>
          </a:xfrm>
          <a:prstGeom prst="rect">
            <a:avLst/>
          </a:prstGeom>
          <a:ln>
            <a:solidFill>
              <a:schemeClr val="accent1"/>
            </a:solidFill>
          </a:ln>
        </p:spPr>
      </p:pic>
      <p:cxnSp>
        <p:nvCxnSpPr>
          <p:cNvPr id="16" name="Straight Arrow Connector 15"/>
          <p:cNvCxnSpPr>
            <a:stCxn id="11" idx="2"/>
            <a:endCxn id="13" idx="0"/>
          </p:cNvCxnSpPr>
          <p:nvPr/>
        </p:nvCxnSpPr>
        <p:spPr>
          <a:xfrm flipH="1">
            <a:off x="10371221" y="2217653"/>
            <a:ext cx="1029389" cy="3509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1"/>
            <a:endCxn id="14" idx="3"/>
          </p:cNvCxnSpPr>
          <p:nvPr/>
        </p:nvCxnSpPr>
        <p:spPr>
          <a:xfrm flipH="1" flipV="1">
            <a:off x="8621934" y="5327250"/>
            <a:ext cx="1003329" cy="5922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60840" y="1312225"/>
            <a:ext cx="1936750" cy="338554"/>
          </a:xfrm>
          <a:prstGeom prst="rect">
            <a:avLst/>
          </a:prstGeom>
          <a:noFill/>
        </p:spPr>
        <p:txBody>
          <a:bodyPr wrap="square" rtlCol="0">
            <a:spAutoFit/>
          </a:bodyPr>
          <a:lstStyle/>
          <a:p>
            <a:r>
              <a:rPr lang="en-US" sz="1600" dirty="0" smtClean="0">
                <a:solidFill>
                  <a:srgbClr val="FF0000"/>
                </a:solidFill>
              </a:rPr>
              <a:t>Weekly update</a:t>
            </a:r>
            <a:endParaRPr lang="en-US" sz="1600" dirty="0">
              <a:solidFill>
                <a:srgbClr val="FF0000"/>
              </a:solidFill>
            </a:endParaRPr>
          </a:p>
        </p:txBody>
      </p:sp>
      <p:sp>
        <p:nvSpPr>
          <p:cNvPr id="23" name="TextBox 22"/>
          <p:cNvSpPr txBox="1"/>
          <p:nvPr/>
        </p:nvSpPr>
        <p:spPr>
          <a:xfrm>
            <a:off x="1709442" y="1725596"/>
            <a:ext cx="1936750" cy="338554"/>
          </a:xfrm>
          <a:prstGeom prst="rect">
            <a:avLst/>
          </a:prstGeom>
          <a:noFill/>
        </p:spPr>
        <p:txBody>
          <a:bodyPr wrap="square" rtlCol="0">
            <a:spAutoFit/>
          </a:bodyPr>
          <a:lstStyle/>
          <a:p>
            <a:r>
              <a:rPr lang="en-US" sz="1600" dirty="0" smtClean="0">
                <a:solidFill>
                  <a:srgbClr val="FF0000"/>
                </a:solidFill>
              </a:rPr>
              <a:t>Cell name search</a:t>
            </a:r>
            <a:endParaRPr lang="en-US" sz="1600" dirty="0">
              <a:solidFill>
                <a:srgbClr val="FF0000"/>
              </a:solidFill>
            </a:endParaRPr>
          </a:p>
        </p:txBody>
      </p:sp>
      <p:sp>
        <p:nvSpPr>
          <p:cNvPr id="24" name="TextBox 23"/>
          <p:cNvSpPr txBox="1"/>
          <p:nvPr/>
        </p:nvSpPr>
        <p:spPr>
          <a:xfrm>
            <a:off x="9798518" y="1644706"/>
            <a:ext cx="1936750" cy="338554"/>
          </a:xfrm>
          <a:prstGeom prst="rect">
            <a:avLst/>
          </a:prstGeom>
          <a:noFill/>
        </p:spPr>
        <p:txBody>
          <a:bodyPr wrap="square" rtlCol="0">
            <a:spAutoFit/>
          </a:bodyPr>
          <a:lstStyle/>
          <a:p>
            <a:pPr algn="r"/>
            <a:r>
              <a:rPr lang="en-US" sz="1600" dirty="0" smtClean="0">
                <a:solidFill>
                  <a:srgbClr val="FF0000"/>
                </a:solidFill>
              </a:rPr>
              <a:t>RENC/non-RENC</a:t>
            </a:r>
            <a:endParaRPr lang="en-US" sz="1600" dirty="0">
              <a:solidFill>
                <a:srgbClr val="FF0000"/>
              </a:solidFill>
            </a:endParaRPr>
          </a:p>
        </p:txBody>
      </p:sp>
      <p:sp>
        <p:nvSpPr>
          <p:cNvPr id="25" name="TextBox 24"/>
          <p:cNvSpPr txBox="1"/>
          <p:nvPr/>
        </p:nvSpPr>
        <p:spPr>
          <a:xfrm>
            <a:off x="3554207" y="5634859"/>
            <a:ext cx="5099733" cy="338554"/>
          </a:xfrm>
          <a:prstGeom prst="rect">
            <a:avLst/>
          </a:prstGeom>
          <a:noFill/>
        </p:spPr>
        <p:txBody>
          <a:bodyPr wrap="square" rtlCol="0">
            <a:spAutoFit/>
          </a:bodyPr>
          <a:lstStyle/>
          <a:p>
            <a:pPr algn="r"/>
            <a:r>
              <a:rPr lang="en-US" sz="1600" dirty="0" smtClean="0">
                <a:solidFill>
                  <a:srgbClr val="FF0000"/>
                </a:solidFill>
              </a:rPr>
              <a:t>All attribute is available here</a:t>
            </a:r>
            <a:endParaRPr lang="en-US" sz="1600" dirty="0">
              <a:solidFill>
                <a:srgbClr val="FF0000"/>
              </a:solidFill>
            </a:endParaRPr>
          </a:p>
        </p:txBody>
      </p:sp>
    </p:spTree>
    <p:extLst>
      <p:ext uri="{BB962C8B-B14F-4D97-AF65-F5344CB8AC3E}">
        <p14:creationId xmlns:p14="http://schemas.microsoft.com/office/powerpoint/2010/main" val="91092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6838950" y="1165446"/>
            <a:ext cx="5248275" cy="51106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For more connected GIS services</a:t>
            </a:r>
            <a:endParaRPr lang="en-US"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l="17052" r="17788"/>
          <a:stretch/>
        </p:blipFill>
        <p:spPr>
          <a:xfrm>
            <a:off x="10164665" y="4816980"/>
            <a:ext cx="1581150" cy="1185209"/>
          </a:xfrm>
          <a:prstGeom prst="rect">
            <a:avLst/>
          </a:prstGeom>
          <a:ln>
            <a:solidFill>
              <a:schemeClr val="accent1"/>
            </a:solidFill>
          </a:ln>
        </p:spPr>
      </p:pic>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78" b="6914"/>
          <a:stretch/>
        </p:blipFill>
        <p:spPr bwMode="auto">
          <a:xfrm>
            <a:off x="7528251" y="4314448"/>
            <a:ext cx="2631161" cy="1381543"/>
          </a:xfrm>
          <a:prstGeom prst="rect">
            <a:avLst/>
          </a:prstGeom>
          <a:ln>
            <a:solidFill>
              <a:schemeClr val="accent1"/>
            </a:solidFill>
          </a:ln>
        </p:spPr>
      </p:pic>
      <p:sp>
        <p:nvSpPr>
          <p:cNvPr id="12" name="Rectangle 11"/>
          <p:cNvSpPr/>
          <p:nvPr/>
        </p:nvSpPr>
        <p:spPr>
          <a:xfrm>
            <a:off x="7528252" y="3941056"/>
            <a:ext cx="2636413" cy="54269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Quantarctica</a:t>
            </a:r>
            <a:r>
              <a:rPr lang="en-US" dirty="0" smtClean="0">
                <a:solidFill>
                  <a:schemeClr val="tx1"/>
                </a:solidFill>
              </a:rPr>
              <a:t> </a:t>
            </a:r>
          </a:p>
          <a:p>
            <a:pPr algn="ctr"/>
            <a:r>
              <a:rPr lang="en-US" sz="1400" dirty="0" smtClean="0">
                <a:solidFill>
                  <a:schemeClr val="tx1"/>
                </a:solidFill>
              </a:rPr>
              <a:t>by Norwegian Polar Institute</a:t>
            </a:r>
            <a:endParaRPr lang="en-US" sz="1400" dirty="0">
              <a:solidFill>
                <a:schemeClr val="tx1"/>
              </a:solidFill>
            </a:endParaRPr>
          </a:p>
        </p:txBody>
      </p:sp>
      <p:sp>
        <p:nvSpPr>
          <p:cNvPr id="13" name="Rectangle 12"/>
          <p:cNvSpPr/>
          <p:nvPr/>
        </p:nvSpPr>
        <p:spPr>
          <a:xfrm>
            <a:off x="10048875" y="4536926"/>
            <a:ext cx="1847850" cy="3185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HCA GIS </a:t>
            </a:r>
            <a:r>
              <a:rPr lang="en-US" sz="1400" dirty="0">
                <a:solidFill>
                  <a:schemeClr val="tx1"/>
                </a:solidFill>
              </a:rPr>
              <a:t>by IHO Sec.</a:t>
            </a:r>
          </a:p>
        </p:txBody>
      </p:sp>
      <p:grpSp>
        <p:nvGrpSpPr>
          <p:cNvPr id="25" name="Group 24"/>
          <p:cNvGrpSpPr/>
          <p:nvPr/>
        </p:nvGrpSpPr>
        <p:grpSpPr>
          <a:xfrm>
            <a:off x="555630" y="2976574"/>
            <a:ext cx="5775724" cy="2743813"/>
            <a:chOff x="528824" y="2307163"/>
            <a:chExt cx="5775724" cy="2743813"/>
          </a:xfrm>
        </p:grpSpPr>
        <p:pic>
          <p:nvPicPr>
            <p:cNvPr id="10" name="Picture 9"/>
            <p:cNvPicPr>
              <a:picLocks noChangeAspect="1"/>
            </p:cNvPicPr>
            <p:nvPr/>
          </p:nvPicPr>
          <p:blipFill rotWithShape="1">
            <a:blip r:embed="rId4"/>
            <a:srcRect t="14259" r="208" b="6111"/>
            <a:stretch/>
          </p:blipFill>
          <p:spPr>
            <a:xfrm>
              <a:off x="528824" y="2458532"/>
              <a:ext cx="5775724" cy="2592444"/>
            </a:xfrm>
            <a:prstGeom prst="rect">
              <a:avLst/>
            </a:prstGeom>
            <a:ln>
              <a:solidFill>
                <a:schemeClr val="accent1"/>
              </a:solidFill>
            </a:ln>
          </p:spPr>
        </p:pic>
        <p:sp>
          <p:nvSpPr>
            <p:cNvPr id="14" name="Rectangle 13"/>
            <p:cNvSpPr/>
            <p:nvPr/>
          </p:nvSpPr>
          <p:spPr>
            <a:xfrm>
              <a:off x="1925925" y="2307163"/>
              <a:ext cx="2981521" cy="3027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ENC availability </a:t>
              </a:r>
              <a:r>
                <a:rPr lang="en-US" sz="1400" dirty="0">
                  <a:solidFill>
                    <a:schemeClr val="tx1"/>
                  </a:solidFill>
                </a:rPr>
                <a:t>by IHO Sec.</a:t>
              </a:r>
            </a:p>
          </p:txBody>
        </p:sp>
      </p:grpSp>
      <p:sp>
        <p:nvSpPr>
          <p:cNvPr id="24" name="Cloud 23"/>
          <p:cNvSpPr/>
          <p:nvPr/>
        </p:nvSpPr>
        <p:spPr>
          <a:xfrm>
            <a:off x="242452" y="1165446"/>
            <a:ext cx="1462523" cy="81575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 provider</a:t>
            </a:r>
            <a:endParaRPr lang="en-US" sz="1600" dirty="0">
              <a:solidFill>
                <a:schemeClr val="tx1"/>
              </a:solidFill>
            </a:endParaRPr>
          </a:p>
        </p:txBody>
      </p:sp>
      <p:sp>
        <p:nvSpPr>
          <p:cNvPr id="31" name="Cloud 30"/>
          <p:cNvSpPr/>
          <p:nvPr/>
        </p:nvSpPr>
        <p:spPr>
          <a:xfrm>
            <a:off x="430741" y="1831091"/>
            <a:ext cx="1110098" cy="81575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RENC</a:t>
            </a:r>
            <a:endParaRPr lang="en-US" sz="1600" dirty="0">
              <a:solidFill>
                <a:schemeClr val="tx1"/>
              </a:solidFill>
            </a:endParaRPr>
          </a:p>
        </p:txBody>
      </p:sp>
      <p:sp>
        <p:nvSpPr>
          <p:cNvPr id="17" name="Can 16"/>
          <p:cNvSpPr/>
          <p:nvPr/>
        </p:nvSpPr>
        <p:spPr>
          <a:xfrm>
            <a:off x="4693964" y="1364135"/>
            <a:ext cx="1029202" cy="1167256"/>
          </a:xfrm>
          <a:prstGeom prst="ca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IHO </a:t>
            </a:r>
            <a:r>
              <a:rPr lang="en-US" dirty="0" smtClean="0">
                <a:solidFill>
                  <a:schemeClr val="tx1"/>
                </a:solidFill>
              </a:rPr>
              <a:t>GIS</a:t>
            </a:r>
            <a:br>
              <a:rPr lang="en-US" dirty="0" smtClean="0">
                <a:solidFill>
                  <a:schemeClr val="tx1"/>
                </a:solidFill>
              </a:rPr>
            </a:br>
            <a:r>
              <a:rPr lang="en-US" sz="1200" b="1" dirty="0" smtClean="0">
                <a:solidFill>
                  <a:srgbClr val="FF0000"/>
                </a:solidFill>
              </a:rPr>
              <a:t>IHO Sec.</a:t>
            </a:r>
            <a:r>
              <a:rPr lang="en-US" sz="1200" b="1" dirty="0" smtClean="0">
                <a:solidFill>
                  <a:srgbClr val="FF0000"/>
                </a:solidFill>
              </a:rPr>
              <a:t> only</a:t>
            </a:r>
            <a:endParaRPr lang="en-US" b="1" dirty="0">
              <a:solidFill>
                <a:srgbClr val="FF0000"/>
              </a:solidFill>
            </a:endParaRPr>
          </a:p>
        </p:txBody>
      </p:sp>
      <p:sp>
        <p:nvSpPr>
          <p:cNvPr id="55" name="TextBox 54"/>
          <p:cNvSpPr txBox="1"/>
          <p:nvPr/>
        </p:nvSpPr>
        <p:spPr>
          <a:xfrm>
            <a:off x="3693965" y="1255821"/>
            <a:ext cx="495300" cy="523220"/>
          </a:xfrm>
          <a:prstGeom prst="rect">
            <a:avLst/>
          </a:prstGeom>
          <a:noFill/>
        </p:spPr>
        <p:txBody>
          <a:bodyPr wrap="square" rtlCol="0">
            <a:spAutoFit/>
          </a:bodyPr>
          <a:lstStyle/>
          <a:p>
            <a:r>
              <a:rPr lang="en-US" sz="2800" dirty="0" smtClean="0"/>
              <a:t>?</a:t>
            </a:r>
            <a:endParaRPr lang="en-US" sz="2800" dirty="0"/>
          </a:p>
        </p:txBody>
      </p:sp>
      <p:grpSp>
        <p:nvGrpSpPr>
          <p:cNvPr id="67" name="Group 66"/>
          <p:cNvGrpSpPr/>
          <p:nvPr/>
        </p:nvGrpSpPr>
        <p:grpSpPr>
          <a:xfrm>
            <a:off x="1663745" y="1571930"/>
            <a:ext cx="5686776" cy="371474"/>
            <a:chOff x="1670022" y="2000241"/>
            <a:chExt cx="5686776" cy="371474"/>
          </a:xfrm>
        </p:grpSpPr>
        <p:sp>
          <p:nvSpPr>
            <p:cNvPr id="45" name="Rectangle 44"/>
            <p:cNvSpPr/>
            <p:nvPr/>
          </p:nvSpPr>
          <p:spPr>
            <a:xfrm>
              <a:off x="1670022" y="2000241"/>
              <a:ext cx="1525521" cy="37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CATZOC</a:t>
              </a:r>
              <a:endParaRPr lang="en-US" dirty="0">
                <a:solidFill>
                  <a:schemeClr val="tx1"/>
                </a:solidFill>
              </a:endParaRPr>
            </a:p>
          </p:txBody>
        </p:sp>
        <p:cxnSp>
          <p:nvCxnSpPr>
            <p:cNvPr id="51" name="Straight Arrow Connector 50"/>
            <p:cNvCxnSpPr>
              <a:stCxn id="45" idx="3"/>
            </p:cNvCxnSpPr>
            <p:nvPr/>
          </p:nvCxnSpPr>
          <p:spPr>
            <a:xfrm>
              <a:off x="3195543" y="2185978"/>
              <a:ext cx="1633632" cy="0"/>
            </a:xfrm>
            <a:prstGeom prst="straightConnector1">
              <a:avLst/>
            </a:prstGeom>
            <a:ln w="762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723166" y="2200256"/>
              <a:ext cx="1633632" cy="0"/>
            </a:xfrm>
            <a:prstGeom prst="straightConnector1">
              <a:avLst/>
            </a:prstGeom>
            <a:ln w="762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663747" y="2070861"/>
            <a:ext cx="5686774" cy="376413"/>
            <a:chOff x="1670023" y="1549334"/>
            <a:chExt cx="5686774" cy="376413"/>
          </a:xfrm>
        </p:grpSpPr>
        <p:sp>
          <p:nvSpPr>
            <p:cNvPr id="44" name="Rectangle 43"/>
            <p:cNvSpPr/>
            <p:nvPr/>
          </p:nvSpPr>
          <p:spPr>
            <a:xfrm>
              <a:off x="1670023" y="1549334"/>
              <a:ext cx="1525521" cy="37641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ENC coverage</a:t>
              </a:r>
            </a:p>
          </p:txBody>
        </p:sp>
        <p:cxnSp>
          <p:nvCxnSpPr>
            <p:cNvPr id="50" name="Straight Arrow Connector 49"/>
            <p:cNvCxnSpPr>
              <a:stCxn id="44" idx="3"/>
            </p:cNvCxnSpPr>
            <p:nvPr/>
          </p:nvCxnSpPr>
          <p:spPr>
            <a:xfrm flipV="1">
              <a:off x="3195544" y="1737540"/>
              <a:ext cx="163363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723166" y="1737539"/>
              <a:ext cx="163363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66" name="Footer Placeholder 3"/>
          <p:cNvSpPr>
            <a:spLocks noGrp="1"/>
          </p:cNvSpPr>
          <p:nvPr>
            <p:ph type="ftr" sz="quarter" idx="11"/>
          </p:nvPr>
        </p:nvSpPr>
        <p:spPr>
          <a:xfrm>
            <a:off x="4507134" y="6276122"/>
            <a:ext cx="4114800" cy="365125"/>
          </a:xfrm>
        </p:spPr>
        <p:txBody>
          <a:bodyPr/>
          <a:lstStyle/>
          <a:p>
            <a:r>
              <a:rPr lang="de-DE" dirty="0" smtClean="0"/>
              <a:t>WENDWG-9, Brest, France 26 – 28 February 2019</a:t>
            </a:r>
          </a:p>
        </p:txBody>
      </p:sp>
      <p:cxnSp>
        <p:nvCxnSpPr>
          <p:cNvPr id="70" name="Straight Arrow Connector 69"/>
          <p:cNvCxnSpPr>
            <a:stCxn id="17" idx="3"/>
          </p:cNvCxnSpPr>
          <p:nvPr/>
        </p:nvCxnSpPr>
        <p:spPr>
          <a:xfrm>
            <a:off x="5208565" y="2531391"/>
            <a:ext cx="0" cy="112943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73" name="그림 2"/>
          <p:cNvPicPr>
            <a:picLocks noChangeAspect="1"/>
          </p:cNvPicPr>
          <p:nvPr/>
        </p:nvPicPr>
        <p:blipFill rotWithShape="1">
          <a:blip r:embed="rId5"/>
          <a:srcRect t="9033" b="11217"/>
          <a:stretch/>
        </p:blipFill>
        <p:spPr>
          <a:xfrm>
            <a:off x="7528251" y="1593180"/>
            <a:ext cx="4116064" cy="2047559"/>
          </a:xfrm>
          <a:prstGeom prst="rect">
            <a:avLst/>
          </a:prstGeom>
          <a:ln>
            <a:solidFill>
              <a:schemeClr val="accent1"/>
            </a:solidFill>
          </a:ln>
        </p:spPr>
      </p:pic>
      <p:sp>
        <p:nvSpPr>
          <p:cNvPr id="11" name="Rectangle 10"/>
          <p:cNvSpPr/>
          <p:nvPr/>
        </p:nvSpPr>
        <p:spPr>
          <a:xfrm>
            <a:off x="8656271" y="1395110"/>
            <a:ext cx="2045496" cy="3536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INToGIS</a:t>
            </a:r>
            <a:r>
              <a:rPr lang="en-US" dirty="0" smtClean="0">
                <a:solidFill>
                  <a:schemeClr val="tx1"/>
                </a:solidFill>
              </a:rPr>
              <a:t> II </a:t>
            </a:r>
            <a:r>
              <a:rPr lang="en-US" sz="1400" dirty="0">
                <a:solidFill>
                  <a:schemeClr val="tx1"/>
                </a:solidFill>
              </a:rPr>
              <a:t>by KHOA</a:t>
            </a:r>
          </a:p>
        </p:txBody>
      </p:sp>
      <p:sp>
        <p:nvSpPr>
          <p:cNvPr id="74" name="TextBox 73"/>
          <p:cNvSpPr txBox="1"/>
          <p:nvPr/>
        </p:nvSpPr>
        <p:spPr>
          <a:xfrm>
            <a:off x="6254785" y="1281023"/>
            <a:ext cx="495300"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202292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156903"/>
            <a:ext cx="11060089" cy="636586"/>
          </a:xfrm>
        </p:spPr>
        <p:txBody>
          <a:bodyPr>
            <a:normAutofit/>
          </a:bodyPr>
          <a:lstStyle/>
          <a:p>
            <a:pPr eaLnBrk="1" hangingPunct="1">
              <a:defRPr/>
            </a:pPr>
            <a:r>
              <a:rPr lang="en-AU" sz="3200" dirty="0" smtClean="0"/>
              <a:t>Way ahead</a:t>
            </a:r>
            <a:endParaRPr lang="en-AU" sz="3600" dirty="0"/>
          </a:p>
        </p:txBody>
      </p:sp>
      <p:sp>
        <p:nvSpPr>
          <p:cNvPr id="3" name="Content Placeholder 2"/>
          <p:cNvSpPr>
            <a:spLocks noGrp="1"/>
          </p:cNvSpPr>
          <p:nvPr>
            <p:ph idx="1"/>
          </p:nvPr>
        </p:nvSpPr>
        <p:spPr>
          <a:xfrm>
            <a:off x="98612" y="1251119"/>
            <a:ext cx="12093388" cy="4530725"/>
          </a:xfrm>
        </p:spPr>
        <p:txBody>
          <a:bodyPr>
            <a:noAutofit/>
          </a:bodyPr>
          <a:lstStyle/>
          <a:p>
            <a:pPr algn="just">
              <a:defRPr/>
            </a:pPr>
            <a:r>
              <a:rPr lang="en-GB" dirty="0"/>
              <a:t>Link the IHO ENC Catalogue and the </a:t>
            </a:r>
            <a:r>
              <a:rPr lang="en-GB" b="1" dirty="0"/>
              <a:t>INT </a:t>
            </a:r>
            <a:r>
              <a:rPr lang="en-GB" b="1" dirty="0" smtClean="0"/>
              <a:t>Chart &amp; ENC Schemes Web </a:t>
            </a:r>
            <a:r>
              <a:rPr lang="en-GB" b="1" dirty="0"/>
              <a:t>Catalogue</a:t>
            </a:r>
          </a:p>
          <a:p>
            <a:pPr marL="0" indent="0" algn="just">
              <a:buNone/>
              <a:defRPr/>
            </a:pPr>
            <a:r>
              <a:rPr lang="en-GB" dirty="0">
                <a:sym typeface="Wingdings" panose="05000000000000000000" pitchFamily="2" charset="2"/>
              </a:rPr>
              <a:t> </a:t>
            </a:r>
            <a:r>
              <a:rPr lang="en-GB" b="1" dirty="0">
                <a:solidFill>
                  <a:srgbClr val="FFC000"/>
                </a:solidFill>
                <a:sym typeface="Wingdings" panose="05000000000000000000" pitchFamily="2" charset="2"/>
              </a:rPr>
              <a:t>In progress </a:t>
            </a:r>
            <a:r>
              <a:rPr lang="en-GB" dirty="0">
                <a:sym typeface="Wingdings" panose="05000000000000000000" pitchFamily="2" charset="2"/>
              </a:rPr>
              <a:t>(</a:t>
            </a:r>
            <a:r>
              <a:rPr lang="en-GB" dirty="0" smtClean="0">
                <a:sym typeface="Wingdings" panose="05000000000000000000" pitchFamily="2" charset="2"/>
              </a:rPr>
              <a:t>Reference: </a:t>
            </a:r>
            <a:r>
              <a:rPr lang="en-GB" dirty="0" err="1">
                <a:sym typeface="Wingdings" panose="05000000000000000000" pitchFamily="2" charset="2"/>
              </a:rPr>
              <a:t>INToGIS</a:t>
            </a:r>
            <a:r>
              <a:rPr lang="en-GB" dirty="0">
                <a:sym typeface="Wingdings" panose="05000000000000000000" pitchFamily="2" charset="2"/>
              </a:rPr>
              <a:t> Phase II </a:t>
            </a:r>
            <a:r>
              <a:rPr lang="en-GB" dirty="0" smtClean="0">
                <a:sym typeface="Wingdings" panose="05000000000000000000" pitchFamily="2" charset="2"/>
              </a:rPr>
              <a:t>Project), Charting Regions, etc.</a:t>
            </a:r>
            <a:endParaRPr lang="en-GB" dirty="0">
              <a:sym typeface="Wingdings" panose="05000000000000000000" pitchFamily="2" charset="2"/>
            </a:endParaRPr>
          </a:p>
          <a:p>
            <a:pPr algn="just">
              <a:defRPr/>
            </a:pPr>
            <a:endParaRPr lang="en-GB" dirty="0">
              <a:sym typeface="Wingdings" panose="05000000000000000000" pitchFamily="2" charset="2"/>
            </a:endParaRPr>
          </a:p>
          <a:p>
            <a:pPr algn="just">
              <a:defRPr/>
            </a:pPr>
            <a:r>
              <a:rPr lang="en-GB" dirty="0">
                <a:sym typeface="Wingdings" panose="05000000000000000000" pitchFamily="2" charset="2"/>
              </a:rPr>
              <a:t>Improve the automated generation of IHO Performance Indicators and information to be reported to IMO (NCSR)</a:t>
            </a:r>
          </a:p>
          <a:p>
            <a:pPr marL="0" indent="0" algn="just">
              <a:buNone/>
              <a:defRPr/>
            </a:pPr>
            <a:r>
              <a:rPr lang="en-GB" dirty="0">
                <a:sym typeface="Wingdings" panose="05000000000000000000" pitchFamily="2" charset="2"/>
              </a:rPr>
              <a:t> </a:t>
            </a:r>
            <a:r>
              <a:rPr lang="en-GB" b="1" dirty="0">
                <a:solidFill>
                  <a:srgbClr val="FF0000"/>
                </a:solidFill>
                <a:sym typeface="Wingdings" panose="05000000000000000000" pitchFamily="2" charset="2"/>
              </a:rPr>
              <a:t>On hold</a:t>
            </a:r>
            <a:r>
              <a:rPr lang="en-GB" dirty="0">
                <a:sym typeface="Wingdings" panose="05000000000000000000" pitchFamily="2" charset="2"/>
              </a:rPr>
              <a:t>, waiting for outcomes of the Strategic Plan Review WG</a:t>
            </a:r>
          </a:p>
          <a:p>
            <a:pPr algn="just">
              <a:defRPr/>
            </a:pPr>
            <a:endParaRPr lang="en-GB" dirty="0">
              <a:sym typeface="Wingdings" panose="05000000000000000000" pitchFamily="2" charset="2"/>
            </a:endParaRPr>
          </a:p>
          <a:p>
            <a:pPr algn="just">
              <a:defRPr/>
            </a:pPr>
            <a:r>
              <a:rPr lang="en-GB" dirty="0">
                <a:sym typeface="Wingdings" panose="05000000000000000000" pitchFamily="2" charset="2"/>
              </a:rPr>
              <a:t>Improve display to align with </a:t>
            </a:r>
            <a:r>
              <a:rPr lang="en-GB" dirty="0">
                <a:sym typeface="Wingdings" panose="05000000000000000000" pitchFamily="2" charset="2"/>
                <a:hlinkClick r:id="rId2"/>
              </a:rPr>
              <a:t>ENC Data Flow Diagram</a:t>
            </a:r>
            <a:endParaRPr lang="en-GB" dirty="0">
              <a:sym typeface="Wingdings" panose="05000000000000000000" pitchFamily="2" charset="2"/>
            </a:endParaRPr>
          </a:p>
          <a:p>
            <a:pPr marL="0" indent="0" algn="just">
              <a:buNone/>
              <a:defRPr/>
            </a:pPr>
            <a:r>
              <a:rPr lang="en-GB" dirty="0">
                <a:sym typeface="Wingdings" panose="05000000000000000000" pitchFamily="2" charset="2"/>
              </a:rPr>
              <a:t> </a:t>
            </a:r>
            <a:r>
              <a:rPr lang="en-GB" b="1" dirty="0" smtClean="0">
                <a:solidFill>
                  <a:srgbClr val="00B050"/>
                </a:solidFill>
                <a:sym typeface="Wingdings" panose="05000000000000000000" pitchFamily="2" charset="2"/>
              </a:rPr>
              <a:t>Done</a:t>
            </a:r>
            <a:r>
              <a:rPr lang="en-GB" b="1" dirty="0" smtClean="0">
                <a:sym typeface="Wingdings" panose="05000000000000000000" pitchFamily="2" charset="2"/>
              </a:rPr>
              <a:t>,  </a:t>
            </a:r>
            <a:r>
              <a:rPr lang="en-GB" dirty="0" smtClean="0">
                <a:sym typeface="Wingdings" panose="05000000000000000000" pitchFamily="2" charset="2"/>
              </a:rPr>
              <a:t>developed by RENCs </a:t>
            </a:r>
            <a:r>
              <a:rPr lang="en-GB" dirty="0" smtClean="0">
                <a:sym typeface="Wingdings" panose="05000000000000000000" pitchFamily="2" charset="2"/>
              </a:rPr>
              <a:t>in </a:t>
            </a:r>
            <a:r>
              <a:rPr lang="en-GB" dirty="0" smtClean="0">
                <a:sym typeface="Wingdings" panose="05000000000000000000" pitchFamily="2" charset="2"/>
              </a:rPr>
              <a:t>liaison with IHO Secretariat</a:t>
            </a:r>
            <a:endParaRPr lang="en-GB" dirty="0"/>
          </a:p>
        </p:txBody>
      </p:sp>
      <p:sp>
        <p:nvSpPr>
          <p:cNvPr id="5" name="Footer Placeholder 3"/>
          <p:cNvSpPr>
            <a:spLocks noGrp="1"/>
          </p:cNvSpPr>
          <p:nvPr>
            <p:ph type="ftr" sz="quarter" idx="11"/>
          </p:nvPr>
        </p:nvSpPr>
        <p:spPr>
          <a:xfrm>
            <a:off x="4507134" y="6276122"/>
            <a:ext cx="4114800" cy="365125"/>
          </a:xfrm>
        </p:spPr>
        <p:txBody>
          <a:bodyPr/>
          <a:lstStyle/>
          <a:p>
            <a:r>
              <a:rPr lang="de-DE" dirty="0" smtClean="0"/>
              <a:t>WENDWG-9, Brest, France 26 – 28 February 2019</a:t>
            </a:r>
          </a:p>
        </p:txBody>
      </p:sp>
    </p:spTree>
    <p:extLst>
      <p:ext uri="{BB962C8B-B14F-4D97-AF65-F5344CB8AC3E}">
        <p14:creationId xmlns:p14="http://schemas.microsoft.com/office/powerpoint/2010/main" val="310678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032" y="277815"/>
            <a:ext cx="10531536" cy="636586"/>
          </a:xfrm>
        </p:spPr>
        <p:txBody>
          <a:bodyPr>
            <a:normAutofit/>
          </a:bodyPr>
          <a:lstStyle/>
          <a:p>
            <a:pPr eaLnBrk="1" hangingPunct="1">
              <a:defRPr/>
            </a:pPr>
            <a:r>
              <a:rPr lang="en-AU" sz="3200" dirty="0" smtClean="0"/>
              <a:t>Action to be taken by WENDWG</a:t>
            </a:r>
            <a:endParaRPr lang="en-AU" sz="3600" dirty="0"/>
          </a:p>
        </p:txBody>
      </p:sp>
      <p:sp>
        <p:nvSpPr>
          <p:cNvPr id="3" name="Content Placeholder 2"/>
          <p:cNvSpPr>
            <a:spLocks noGrp="1"/>
          </p:cNvSpPr>
          <p:nvPr>
            <p:ph idx="1"/>
          </p:nvPr>
        </p:nvSpPr>
        <p:spPr>
          <a:xfrm>
            <a:off x="118782" y="955285"/>
            <a:ext cx="5630991" cy="4620761"/>
          </a:xfrm>
        </p:spPr>
        <p:txBody>
          <a:bodyPr>
            <a:normAutofit/>
          </a:bodyPr>
          <a:lstStyle/>
          <a:p>
            <a:pPr algn="just">
              <a:defRPr/>
            </a:pPr>
            <a:r>
              <a:rPr lang="en-GB" sz="2400" dirty="0" smtClean="0"/>
              <a:t>T</a:t>
            </a:r>
            <a:r>
              <a:rPr lang="en-GB" sz="2400" dirty="0"/>
              <a:t>o </a:t>
            </a:r>
            <a:r>
              <a:rPr lang="en-GB" sz="2400" dirty="0" smtClean="0"/>
              <a:t>note the status report and consider closing this work item in the WENDWG Programme of Work, for now</a:t>
            </a:r>
            <a:endParaRPr lang="en-GB" sz="2400" dirty="0" smtClean="0"/>
          </a:p>
          <a:p>
            <a:pPr marL="0" indent="0" algn="just">
              <a:buNone/>
              <a:defRPr/>
            </a:pPr>
            <a:endParaRPr lang="en-GB" sz="2400" dirty="0" smtClean="0"/>
          </a:p>
          <a:p>
            <a:pPr algn="just">
              <a:defRPr/>
            </a:pPr>
            <a:endParaRPr lang="en-GB" sz="2400" dirty="0"/>
          </a:p>
          <a:p>
            <a:pPr algn="just">
              <a:defRPr/>
            </a:pPr>
            <a:r>
              <a:rPr lang="en-GB" sz="2400" dirty="0"/>
              <a:t>To consider the </a:t>
            </a:r>
            <a:r>
              <a:rPr lang="en-GB" sz="2400" dirty="0" smtClean="0"/>
              <a:t>way forward for the </a:t>
            </a:r>
            <a:r>
              <a:rPr lang="en-GB" sz="2400" smtClean="0"/>
              <a:t>provision of CATZOC </a:t>
            </a:r>
            <a:r>
              <a:rPr lang="en-GB" sz="2400" dirty="0" smtClean="0"/>
              <a:t>values (on a quarterly basis?) to IHO Secretariat for </a:t>
            </a:r>
            <a:r>
              <a:rPr lang="en-GB" sz="2400" dirty="0" smtClean="0"/>
              <a:t>being used in the Manager Mode of </a:t>
            </a:r>
            <a:r>
              <a:rPr lang="en-GB" sz="2400" dirty="0" err="1" smtClean="0"/>
              <a:t>INToGIS</a:t>
            </a:r>
            <a:r>
              <a:rPr lang="en-GB" sz="2400" dirty="0" smtClean="0"/>
              <a:t> </a:t>
            </a:r>
            <a:r>
              <a:rPr lang="en-GB" sz="2400" dirty="0"/>
              <a:t>Phase </a:t>
            </a:r>
            <a:r>
              <a:rPr lang="en-GB" sz="2400" dirty="0" smtClean="0"/>
              <a:t>II (</a:t>
            </a:r>
            <a:r>
              <a:rPr lang="en-GB" sz="2400" dirty="0" smtClean="0">
                <a:sym typeface="Wingdings" panose="05000000000000000000" pitchFamily="2" charset="2"/>
              </a:rPr>
              <a:t> </a:t>
            </a:r>
            <a:r>
              <a:rPr lang="en-GB" sz="2400" dirty="0" smtClean="0"/>
              <a:t>request to IRCC in the WENDWG Report and subsequent actions by RENCs?)</a:t>
            </a:r>
            <a:endParaRPr lang="en-GB" sz="2400" dirty="0"/>
          </a:p>
        </p:txBody>
      </p:sp>
      <p:pic>
        <p:nvPicPr>
          <p:cNvPr id="4" name="Picture 3"/>
          <p:cNvPicPr>
            <a:picLocks noChangeAspect="1"/>
          </p:cNvPicPr>
          <p:nvPr/>
        </p:nvPicPr>
        <p:blipFill>
          <a:blip r:embed="rId2"/>
          <a:stretch>
            <a:fillRect/>
          </a:stretch>
        </p:blipFill>
        <p:spPr>
          <a:xfrm>
            <a:off x="5890971" y="955285"/>
            <a:ext cx="6222529" cy="3500173"/>
          </a:xfrm>
          <a:prstGeom prst="rect">
            <a:avLst/>
          </a:prstGeom>
        </p:spPr>
      </p:pic>
      <p:sp>
        <p:nvSpPr>
          <p:cNvPr id="7" name="Footer Placeholder 3"/>
          <p:cNvSpPr>
            <a:spLocks noGrp="1"/>
          </p:cNvSpPr>
          <p:nvPr>
            <p:ph type="ftr" sz="quarter" idx="11"/>
          </p:nvPr>
        </p:nvSpPr>
        <p:spPr>
          <a:xfrm>
            <a:off x="4507134" y="6276122"/>
            <a:ext cx="4114800" cy="365125"/>
          </a:xfrm>
        </p:spPr>
        <p:txBody>
          <a:bodyPr/>
          <a:lstStyle/>
          <a:p>
            <a:r>
              <a:rPr lang="de-DE" dirty="0" smtClean="0"/>
              <a:t>WENDWG-9, Brest, France 26 – 28 February 2019</a:t>
            </a:r>
          </a:p>
        </p:txBody>
      </p:sp>
    </p:spTree>
    <p:extLst>
      <p:ext uri="{BB962C8B-B14F-4D97-AF65-F5344CB8AC3E}">
        <p14:creationId xmlns:p14="http://schemas.microsoft.com/office/powerpoint/2010/main" val="386062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792</TotalTime>
  <Words>468</Words>
  <Application>Microsoft Office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Development of the IHO ENC Coverage Catalogue (Agenda WENDWG 04.2)  IHO Secretariat </vt:lpstr>
      <vt:lpstr>Background information</vt:lpstr>
      <vt:lpstr>Background information</vt:lpstr>
      <vt:lpstr>Background information</vt:lpstr>
      <vt:lpstr>Improvements on IHO ENC Catalogue</vt:lpstr>
      <vt:lpstr>Improvements on IHO ENC Catalogue</vt:lpstr>
      <vt:lpstr>For more connected GIS services</vt:lpstr>
      <vt:lpstr>Way ahead</vt:lpstr>
      <vt:lpstr>Action to be taken by WENDWG</vt:lpstr>
    </vt:vector>
  </TitlesOfParts>
  <Company>IHO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Yves</cp:lastModifiedBy>
  <cp:revision>103</cp:revision>
  <cp:lastPrinted>2017-10-13T08:19:11Z</cp:lastPrinted>
  <dcterms:created xsi:type="dcterms:W3CDTF">2017-10-09T13:46:17Z</dcterms:created>
  <dcterms:modified xsi:type="dcterms:W3CDTF">2019-02-11T09:29:22Z</dcterms:modified>
</cp:coreProperties>
</file>