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99" r:id="rId2"/>
    <p:sldId id="282" r:id="rId3"/>
    <p:sldId id="281" r:id="rId4"/>
    <p:sldId id="276" r:id="rId5"/>
    <p:sldId id="297" r:id="rId6"/>
    <p:sldId id="296" r:id="rId7"/>
    <p:sldId id="298" r:id="rId8"/>
    <p:sldId id="280" r:id="rId9"/>
    <p:sldId id="287" r:id="rId10"/>
    <p:sldId id="300" r:id="rId11"/>
    <p:sldId id="301" r:id="rId12"/>
    <p:sldId id="305" r:id="rId13"/>
    <p:sldId id="302" r:id="rId14"/>
    <p:sldId id="303" r:id="rId15"/>
    <p:sldId id="304" r:id="rId16"/>
    <p:sldId id="279" r:id="rId17"/>
    <p:sldId id="295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>
      <p:ext uri="{19B8F6BF-5375-455C-9EA6-DF929625EA0E}">
        <p15:presenceInfo xmlns:p15="http://schemas.microsoft.com/office/powerpoint/2012/main" userId="DTech" providerId="None"/>
      </p:ext>
    </p:extLst>
  </p:cmAuthor>
  <p:cmAuthor id="2" name="Alfons Van Craeynest" initials="AVC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FE0"/>
    <a:srgbClr val="CCECFF"/>
    <a:srgbClr val="E8E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3977" autoAdjust="0"/>
  </p:normalViewPr>
  <p:slideViewPr>
    <p:cSldViewPr snapToGrid="0">
      <p:cViewPr varScale="1">
        <p:scale>
          <a:sx n="73" d="100"/>
          <a:sy n="73" d="100"/>
        </p:scale>
        <p:origin x="1974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-1992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805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2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74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92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54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28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183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01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1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82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4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9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57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75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68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baseline="0" dirty="0"/>
              <a:t>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40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8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/>
              <a:t>WENDWG9, Brest, France 26 – 28 February 2019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WENDWG9, Brest, France 26 – 28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WENDWG9, Brest, France 26 – 28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/>
              <a:t>WENDWG9, Brest, France 26 – 28 February 2019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WENDWG9, Brest, France 26 – 28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WENDWG9, Brest, France 26 – 28 February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WENDWG9, Brest, France 26 – 28 February 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WENDWG9, Brest, France 26 – 28 February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WENDWG9, Brest, France 26 – 28 February 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WENDWG9, Brest, France 26 – 28 February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WENDWG9, Brest, France 26 – 28 February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WENDWG9, Brest, France 26 – 28 February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WENDWG9, Brest, France 26 – 28 February 2019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60383" y="1476150"/>
            <a:ext cx="7621750" cy="53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SEA HYDROGRAPHIC COMMISSION (NSHC)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2414" y="2648362"/>
            <a:ext cx="75397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i="1" dirty="0"/>
              <a:t>Membership: 	</a:t>
            </a:r>
          </a:p>
          <a:p>
            <a:r>
              <a:rPr lang="en-ZA" dirty="0"/>
              <a:t>Belgium, Denmark, France, Germany, Iceland, Ireland, Netherlands, Norway, Sweden, United Kingdom.</a:t>
            </a:r>
            <a:r>
              <a:rPr lang="en-ZA" b="1" dirty="0"/>
              <a:t> </a:t>
            </a:r>
          </a:p>
          <a:p>
            <a:endParaRPr lang="en-Z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E01B04-8E5C-4F02-910C-F24DC04DC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206" y="200869"/>
            <a:ext cx="7256207" cy="636586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WORLDWIDE ENC DATABASE WORKING GROUP (WENDWG)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E123C0F-B781-4D15-AFAA-93FF92EBC33C}"/>
              </a:ext>
            </a:extLst>
          </p:cNvPr>
          <p:cNvSpPr txBox="1">
            <a:spLocks/>
          </p:cNvSpPr>
          <p:nvPr/>
        </p:nvSpPr>
        <p:spPr>
          <a:xfrm>
            <a:off x="1028716" y="4258931"/>
            <a:ext cx="10134567" cy="160695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NSHC Report - REGION D</a:t>
            </a:r>
          </a:p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 of ENC Schemes</a:t>
            </a:r>
            <a:endParaRPr lang="en-US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5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Nigel Sutton (UK)</a:t>
            </a:r>
          </a:p>
        </p:txBody>
      </p:sp>
    </p:spTree>
    <p:extLst>
      <p:ext uri="{BB962C8B-B14F-4D97-AF65-F5344CB8AC3E}">
        <p14:creationId xmlns:p14="http://schemas.microsoft.com/office/powerpoint/2010/main" val="3866488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WENDWG9, Brest, France 26 – 28 February 2019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034" y="1291134"/>
            <a:ext cx="248863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000" b="1" dirty="0"/>
              <a:t>NSHC ENC OVERLAPS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Usage Band 1 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3 ENC overlaps</a:t>
            </a:r>
          </a:p>
        </p:txBody>
      </p:sp>
      <p:sp>
        <p:nvSpPr>
          <p:cNvPr id="10" name="Content Placeholder 12"/>
          <p:cNvSpPr>
            <a:spLocks noGrp="1"/>
          </p:cNvSpPr>
          <p:nvPr>
            <p:ph idx="1"/>
          </p:nvPr>
        </p:nvSpPr>
        <p:spPr>
          <a:xfrm>
            <a:off x="5272216" y="901164"/>
            <a:ext cx="1482545" cy="341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dirty="0"/>
              <a:t>Overview</a:t>
            </a:r>
          </a:p>
          <a:p>
            <a:pPr marL="0" indent="0">
              <a:buNone/>
            </a:pPr>
            <a:endParaRPr lang="en-ZA" sz="2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471DA6-E4F6-42D9-8EC7-A31E36B30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A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 of overlapping ENCs that may have a possible impact on safe navigation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A04607-BDDA-409D-A672-32429069BB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359" y="1361892"/>
            <a:ext cx="6618373" cy="468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99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WENDWG9, Brest, France 26 – 28 February 2019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034" y="1291134"/>
            <a:ext cx="248863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000" b="1" dirty="0"/>
              <a:t>NSHC ENC OVERLAPS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Usage Band 2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9 ENC overlaps</a:t>
            </a:r>
          </a:p>
        </p:txBody>
      </p:sp>
      <p:sp>
        <p:nvSpPr>
          <p:cNvPr id="10" name="Content Placeholder 12"/>
          <p:cNvSpPr>
            <a:spLocks noGrp="1"/>
          </p:cNvSpPr>
          <p:nvPr>
            <p:ph idx="1"/>
          </p:nvPr>
        </p:nvSpPr>
        <p:spPr>
          <a:xfrm>
            <a:off x="5272216" y="901164"/>
            <a:ext cx="1482545" cy="3418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ZA" sz="2400" b="1" dirty="0"/>
              <a:t>General</a:t>
            </a:r>
          </a:p>
          <a:p>
            <a:pPr marL="0" indent="0">
              <a:buNone/>
            </a:pPr>
            <a:endParaRPr lang="en-ZA" sz="2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471DA6-E4F6-42D9-8EC7-A31E36B30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A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 of overlapping ENCs that may have a possible impact on safe navigation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E41F5-9838-4441-BFF7-2B7530F59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57" y="1345694"/>
            <a:ext cx="6641255" cy="470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22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WENDWG9, Brest, France 26 – 28 February 2019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034" y="1291134"/>
            <a:ext cx="248863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000" b="1" dirty="0"/>
              <a:t>NSHC ENC OVERLAPS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Usage Band 3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9 ENC overlaps</a:t>
            </a:r>
          </a:p>
        </p:txBody>
      </p:sp>
      <p:sp>
        <p:nvSpPr>
          <p:cNvPr id="10" name="Content Placeholder 12"/>
          <p:cNvSpPr>
            <a:spLocks noGrp="1"/>
          </p:cNvSpPr>
          <p:nvPr>
            <p:ph idx="1"/>
          </p:nvPr>
        </p:nvSpPr>
        <p:spPr>
          <a:xfrm>
            <a:off x="5272216" y="901164"/>
            <a:ext cx="1482545" cy="3418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ZA" sz="2400" b="1" dirty="0"/>
              <a:t>Coastal</a:t>
            </a:r>
          </a:p>
          <a:p>
            <a:pPr marL="0" indent="0">
              <a:buNone/>
            </a:pPr>
            <a:endParaRPr lang="en-ZA" sz="2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471DA6-E4F6-42D9-8EC7-A31E36B30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A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 of overlapping ENCs that may have a possible impact on safe navigation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C6E8D-C4B5-4074-B6E1-7E4020BE26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858" y="1344245"/>
            <a:ext cx="6791965" cy="47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26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WENDWG9, Brest, France 26 – 28 February 2019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2510" y="1291134"/>
            <a:ext cx="249568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000" b="1" dirty="0"/>
              <a:t>NSHC ENC GAPS </a:t>
            </a:r>
          </a:p>
          <a:p>
            <a:pPr algn="ctr"/>
            <a:r>
              <a:rPr lang="en-ZA" sz="2000" b="1" dirty="0"/>
              <a:t>&amp; OVERLAPS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Usage Band 1 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Example of gaps and </a:t>
            </a:r>
          </a:p>
          <a:p>
            <a:pPr algn="ctr"/>
            <a:r>
              <a:rPr lang="en-ZA" sz="2000" b="1" dirty="0"/>
              <a:t>overlaps on diagonals</a:t>
            </a:r>
          </a:p>
          <a:p>
            <a:pPr algn="ctr"/>
            <a:endParaRPr lang="en-ZA" sz="2000" b="1" dirty="0"/>
          </a:p>
        </p:txBody>
      </p:sp>
      <p:sp>
        <p:nvSpPr>
          <p:cNvPr id="10" name="Content Placeholder 12"/>
          <p:cNvSpPr>
            <a:spLocks noGrp="1"/>
          </p:cNvSpPr>
          <p:nvPr>
            <p:ph idx="1"/>
          </p:nvPr>
        </p:nvSpPr>
        <p:spPr>
          <a:xfrm>
            <a:off x="5272216" y="901164"/>
            <a:ext cx="1482545" cy="341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dirty="0"/>
              <a:t>Overview</a:t>
            </a:r>
          </a:p>
          <a:p>
            <a:pPr marL="0" indent="0">
              <a:buNone/>
            </a:pPr>
            <a:endParaRPr lang="en-ZA" sz="2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471DA6-E4F6-42D9-8EC7-A31E36B30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 issues, gaps and risk assessment analysis</a:t>
            </a:r>
            <a:endParaRPr lang="en-A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73853-90A1-48CB-9AE5-1EC10AF6C2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026" y="1344246"/>
            <a:ext cx="6626942" cy="469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15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WENDWG9, Brest, France 26 – 28 February 2019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3959" y="1291134"/>
            <a:ext cx="195277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000" b="1" dirty="0"/>
              <a:t>NSHC ENC GAPS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Usage Band 1 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2 ENCs</a:t>
            </a:r>
          </a:p>
        </p:txBody>
      </p:sp>
      <p:sp>
        <p:nvSpPr>
          <p:cNvPr id="10" name="Content Placeholder 12"/>
          <p:cNvSpPr>
            <a:spLocks noGrp="1"/>
          </p:cNvSpPr>
          <p:nvPr>
            <p:ph idx="1"/>
          </p:nvPr>
        </p:nvSpPr>
        <p:spPr>
          <a:xfrm>
            <a:off x="5272216" y="901164"/>
            <a:ext cx="1482545" cy="341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dirty="0"/>
              <a:t>Overview</a:t>
            </a:r>
          </a:p>
          <a:p>
            <a:pPr marL="0" indent="0">
              <a:buNone/>
            </a:pPr>
            <a:endParaRPr lang="en-ZA" sz="2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471DA6-E4F6-42D9-8EC7-A31E36B30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 issues, gaps and risk assessment analysis</a:t>
            </a:r>
            <a:endParaRPr lang="en-A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727003-9B4F-4472-874E-0160D72DD7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64" y="1382772"/>
            <a:ext cx="6586988" cy="466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73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WENDWG9, Brest, France 26 – 28 February 2019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73961" y="1291134"/>
            <a:ext cx="195277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000" b="1" dirty="0"/>
              <a:t>NSHC ENC GAPS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Usage Band 2 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8 ENC gaps</a:t>
            </a:r>
          </a:p>
        </p:txBody>
      </p:sp>
      <p:sp>
        <p:nvSpPr>
          <p:cNvPr id="10" name="Content Placeholder 12"/>
          <p:cNvSpPr>
            <a:spLocks noGrp="1"/>
          </p:cNvSpPr>
          <p:nvPr>
            <p:ph idx="1"/>
          </p:nvPr>
        </p:nvSpPr>
        <p:spPr>
          <a:xfrm>
            <a:off x="5272216" y="901164"/>
            <a:ext cx="1482545" cy="3418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ZA" sz="2400" b="1" dirty="0"/>
              <a:t>General</a:t>
            </a:r>
          </a:p>
          <a:p>
            <a:pPr marL="0" indent="0">
              <a:buNone/>
            </a:pPr>
            <a:endParaRPr lang="en-ZA" sz="24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471DA6-E4F6-42D9-8EC7-A31E36B30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 issues, gaps and risk assessment analysis</a:t>
            </a:r>
            <a:endParaRPr lang="en-AU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A657B8-81D3-4922-8186-DB8E4B42B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664" y="1362451"/>
            <a:ext cx="6602766" cy="46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51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060" y="277815"/>
            <a:ext cx="898186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Problems or outstanding issues, Recommendations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/>
              <a:t>WENDWG9, Brest, France 26 – 28 February 2019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82133" y="1219200"/>
            <a:ext cx="10137423" cy="4530725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ZA" sz="2400" b="1" u="sng" dirty="0">
                <a:latin typeface="+mj-lt"/>
              </a:rPr>
              <a:t>All overlaps and gaps occur on diagonals and along national maritime boundaries</a:t>
            </a:r>
          </a:p>
          <a:p>
            <a:pPr algn="just">
              <a:buFontTx/>
              <a:buChar char="-"/>
              <a:defRPr/>
            </a:pPr>
            <a:r>
              <a:rPr lang="en-ZA" sz="2400" dirty="0">
                <a:latin typeface="+mj-lt"/>
              </a:rPr>
              <a:t>Low risk NSHC overlaps and gaps range from 5m to 30m</a:t>
            </a:r>
          </a:p>
          <a:p>
            <a:pPr algn="just">
              <a:buFontTx/>
              <a:buChar char="-"/>
              <a:defRPr/>
            </a:pPr>
            <a:r>
              <a:rPr lang="en-ZA" sz="2400" dirty="0">
                <a:latin typeface="+mj-lt"/>
              </a:rPr>
              <a:t>Challenging process to reduce low risk overlaps and gaps to S-57 guidance of ≤5m (S-57 Appendix B.1 Annex A)</a:t>
            </a:r>
          </a:p>
          <a:p>
            <a:pPr algn="just">
              <a:buFontTx/>
              <a:buChar char="-"/>
              <a:defRPr/>
            </a:pPr>
            <a:r>
              <a:rPr lang="en-ZA" sz="2400" dirty="0">
                <a:latin typeface="+mj-lt"/>
              </a:rPr>
              <a:t>Should the 5m overlapping buffer zone used on adjoining national limits be increased?</a:t>
            </a:r>
          </a:p>
          <a:p>
            <a:pPr marL="0" indent="0" algn="just">
              <a:buNone/>
              <a:defRPr/>
            </a:pPr>
            <a:r>
              <a:rPr lang="en-ZA" sz="2400" b="1" u="sng" dirty="0">
                <a:latin typeface="+mj-lt"/>
              </a:rPr>
              <a:t>Overlaps and gaps on land</a:t>
            </a:r>
          </a:p>
          <a:p>
            <a:pPr algn="just">
              <a:buFontTx/>
              <a:buChar char="-"/>
              <a:defRPr/>
            </a:pPr>
            <a:r>
              <a:rPr lang="en-ZA" sz="2400" dirty="0">
                <a:latin typeface="+mj-lt"/>
              </a:rPr>
              <a:t>S-57 guidance on seamless ENC coverage advises that no overlaps and gaps on land should occur.</a:t>
            </a:r>
          </a:p>
          <a:p>
            <a:pPr algn="just">
              <a:buFontTx/>
              <a:buChar char="-"/>
              <a:defRPr/>
            </a:pPr>
            <a:r>
              <a:rPr lang="en-ZA" sz="2400" dirty="0">
                <a:latin typeface="+mj-lt"/>
              </a:rPr>
              <a:t>Should all low risk overlaps and gaps on land be resolved within a year?</a:t>
            </a:r>
          </a:p>
          <a:p>
            <a:pPr algn="just">
              <a:buFontTx/>
              <a:buChar char="-"/>
              <a:defRPr/>
            </a:pPr>
            <a:endParaRPr lang="en-ZA" sz="2400" dirty="0">
              <a:highlight>
                <a:srgbClr val="FFFF00"/>
              </a:highlight>
              <a:latin typeface="+mj-lt"/>
            </a:endParaRPr>
          </a:p>
          <a:p>
            <a:pPr marL="0" indent="0" algn="just">
              <a:buNone/>
              <a:defRPr/>
            </a:pPr>
            <a:endParaRPr lang="en-ZA" sz="2400" dirty="0">
              <a:highlight>
                <a:srgbClr val="FFFF0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9408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WENDWG9, Brest, France 26 – 28 February 2019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29060" y="277815"/>
            <a:ext cx="898186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 requested of WENDWG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82133" y="1219200"/>
            <a:ext cx="10137423" cy="4530725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en-ZA" sz="2400" dirty="0">
                <a:latin typeface="+mj-lt"/>
              </a:rPr>
              <a:t>WENDWG is invited to note the report from NSHC.</a:t>
            </a:r>
          </a:p>
        </p:txBody>
      </p:sp>
    </p:spTree>
    <p:extLst>
      <p:ext uri="{BB962C8B-B14F-4D97-AF65-F5344CB8AC3E}">
        <p14:creationId xmlns:p14="http://schemas.microsoft.com/office/powerpoint/2010/main" val="1183067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WENDWG9, Brest, France 26 – 28 February 2019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9482" y="220533"/>
            <a:ext cx="6869753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the ENC Scheme in Region D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idx="1"/>
          </p:nvPr>
        </p:nvSpPr>
        <p:spPr>
          <a:xfrm>
            <a:off x="5368472" y="920220"/>
            <a:ext cx="1513595" cy="341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dirty="0"/>
              <a:t>Overview</a:t>
            </a:r>
          </a:p>
          <a:p>
            <a:pPr marL="0" indent="0">
              <a:buNone/>
            </a:pPr>
            <a:endParaRPr lang="en-ZA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307629" y="1279820"/>
            <a:ext cx="254133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000" b="1" dirty="0"/>
              <a:t>NSHC ENC COVERAGE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Usage Band 1 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15 ENCs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81EBC9-D6AB-47ED-8AFB-314B231592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82" y="1399713"/>
            <a:ext cx="6605335" cy="467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74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WENDWG9, Brest, France 26 – 28 February 2019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90148" y="220533"/>
            <a:ext cx="6869753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the ENC Scheme in Region D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idx="1"/>
          </p:nvPr>
        </p:nvSpPr>
        <p:spPr>
          <a:xfrm>
            <a:off x="5362142" y="936763"/>
            <a:ext cx="1309058" cy="341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dirty="0"/>
              <a:t>General</a:t>
            </a:r>
          </a:p>
          <a:p>
            <a:pPr marL="0" indent="0">
              <a:buNone/>
            </a:pPr>
            <a:endParaRPr lang="en-ZA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227807" y="1296363"/>
            <a:ext cx="254133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000" b="1" dirty="0"/>
              <a:t>NSHC ENC COVERAGE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Usage Band 2 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71 ENCs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635A60-03AA-4934-AD1E-86360E2C4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38" y="1358249"/>
            <a:ext cx="6640665" cy="470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25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3038" y="220533"/>
            <a:ext cx="6869753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the ENC Scheme in Region D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/>
              <a:t>WENDWG9, Brest, France 26 – 28 February 2019</a:t>
            </a:r>
            <a:endParaRPr lang="de-DE" dirty="0"/>
          </a:p>
        </p:txBody>
      </p:sp>
      <p:sp>
        <p:nvSpPr>
          <p:cNvPr id="7" name="Rectangle 6"/>
          <p:cNvSpPr/>
          <p:nvPr/>
        </p:nvSpPr>
        <p:spPr>
          <a:xfrm>
            <a:off x="324058" y="1300162"/>
            <a:ext cx="254133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000" b="1" dirty="0"/>
              <a:t>NSHC ENC COVERAGE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Usage Band 3 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200 ENCs</a:t>
            </a:r>
          </a:p>
        </p:txBody>
      </p:sp>
      <p:sp>
        <p:nvSpPr>
          <p:cNvPr id="9" name="Content Placeholder 12"/>
          <p:cNvSpPr>
            <a:spLocks noGrp="1"/>
          </p:cNvSpPr>
          <p:nvPr>
            <p:ph idx="1"/>
          </p:nvPr>
        </p:nvSpPr>
        <p:spPr>
          <a:xfrm>
            <a:off x="5520411" y="946288"/>
            <a:ext cx="1272963" cy="341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dirty="0"/>
              <a:t>Coastal</a:t>
            </a:r>
          </a:p>
          <a:p>
            <a:pPr marL="0" indent="0">
              <a:buNone/>
            </a:pPr>
            <a:endParaRPr lang="en-ZA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0F27C-FDFC-48E2-93D8-6AE4C966D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96" y="1377299"/>
            <a:ext cx="6606433" cy="46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4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WENDWG9, Brest, France 26 – 28 February 2019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54912" y="220533"/>
            <a:ext cx="6869753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the ENC Scheme in Region D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idx="1"/>
          </p:nvPr>
        </p:nvSpPr>
        <p:spPr>
          <a:xfrm>
            <a:off x="5288391" y="896156"/>
            <a:ext cx="1778290" cy="341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dirty="0"/>
              <a:t>Approaches</a:t>
            </a:r>
          </a:p>
          <a:p>
            <a:pPr marL="0" indent="0">
              <a:buNone/>
            </a:pPr>
            <a:endParaRPr lang="en-ZA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215774" y="1267789"/>
            <a:ext cx="254133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000" b="1" dirty="0"/>
              <a:t>NSHC ENC COVERAGE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Usage Band 4 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932 ENCs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20DCEF-AA3D-4BAB-8DE5-AE1E0E4DF2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12" y="1351002"/>
            <a:ext cx="6619864" cy="468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4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WENDWG9, Brest, France 26 – 28 February 2019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54912" y="220533"/>
            <a:ext cx="6869753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the ENC Scheme in Region D</a:t>
            </a:r>
          </a:p>
        </p:txBody>
      </p:sp>
      <p:sp>
        <p:nvSpPr>
          <p:cNvPr id="8" name="Content Placeholder 12"/>
          <p:cNvSpPr>
            <a:spLocks noGrp="1"/>
          </p:cNvSpPr>
          <p:nvPr>
            <p:ph idx="1"/>
          </p:nvPr>
        </p:nvSpPr>
        <p:spPr>
          <a:xfrm>
            <a:off x="5272216" y="925228"/>
            <a:ext cx="1393279" cy="341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dirty="0"/>
              <a:t>Harbour</a:t>
            </a:r>
          </a:p>
          <a:p>
            <a:pPr marL="0" indent="0">
              <a:buNone/>
            </a:pPr>
            <a:endParaRPr lang="en-ZA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79679" y="1291134"/>
            <a:ext cx="254133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000" b="1" dirty="0"/>
              <a:t>NSHC ENC COVERAGE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Usage Band 5 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817 ENCs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4E5A4C-F4C5-43D8-8615-E22553D13B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17" y="1357117"/>
            <a:ext cx="6625117" cy="468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9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WENDWG9, Brest, France 26 – 28 February 2019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754912" y="220533"/>
            <a:ext cx="6869753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the ENC Scheme in Region D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679" y="1291134"/>
            <a:ext cx="254133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2000" b="1" dirty="0"/>
              <a:t>NSHC ENC COVERAGE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Usage Band 6  </a:t>
            </a:r>
          </a:p>
          <a:p>
            <a:pPr algn="ctr"/>
            <a:endParaRPr lang="en-ZA" sz="2000" b="1" dirty="0"/>
          </a:p>
          <a:p>
            <a:pPr algn="ctr"/>
            <a:r>
              <a:rPr lang="en-ZA" sz="2000" b="1" dirty="0"/>
              <a:t>160 ENCs</a:t>
            </a:r>
          </a:p>
        </p:txBody>
      </p:sp>
      <p:sp>
        <p:nvSpPr>
          <p:cNvPr id="10" name="Content Placeholder 12"/>
          <p:cNvSpPr>
            <a:spLocks noGrp="1"/>
          </p:cNvSpPr>
          <p:nvPr>
            <p:ph idx="1"/>
          </p:nvPr>
        </p:nvSpPr>
        <p:spPr>
          <a:xfrm>
            <a:off x="5272216" y="901164"/>
            <a:ext cx="1393279" cy="3418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dirty="0"/>
              <a:t>Berthing</a:t>
            </a:r>
          </a:p>
          <a:p>
            <a:pPr marL="0" indent="0">
              <a:buNone/>
            </a:pPr>
            <a:endParaRPr lang="en-ZA" sz="24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511C51-794D-4D65-B45A-EB115D08F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17" y="1375812"/>
            <a:ext cx="6590131" cy="466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0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321" y="266526"/>
            <a:ext cx="10531536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</a:t>
            </a:r>
            <a:r>
              <a:rPr lang="en-A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issues</a:t>
            </a:r>
            <a:endParaRPr lang="en-A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133" y="1091669"/>
            <a:ext cx="11244034" cy="4936152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ZA" sz="2400" b="1" u="sng" dirty="0">
                <a:latin typeface="+mj-lt"/>
              </a:rPr>
              <a:t>Development of the NSHC ENC scheme</a:t>
            </a:r>
          </a:p>
          <a:p>
            <a:pPr marL="0" indent="0" algn="just">
              <a:buNone/>
              <a:defRPr/>
            </a:pPr>
            <a:r>
              <a:rPr lang="en-ZA" sz="2400" dirty="0">
                <a:latin typeface="+mj-lt"/>
              </a:rPr>
              <a:t>The ENC scheme of Greenland is still being developed by Denmark.</a:t>
            </a:r>
          </a:p>
          <a:p>
            <a:pPr marL="0" indent="0" algn="just">
              <a:buNone/>
              <a:defRPr/>
            </a:pPr>
            <a:endParaRPr lang="en-ZA" sz="2400" dirty="0">
              <a:highlight>
                <a:srgbClr val="FFFF00"/>
              </a:highlight>
              <a:latin typeface="+mj-lt"/>
            </a:endParaRPr>
          </a:p>
          <a:p>
            <a:pPr marL="0" indent="0" algn="just">
              <a:buNone/>
              <a:defRPr/>
            </a:pPr>
            <a:endParaRPr lang="en-ZA" sz="2400" dirty="0">
              <a:latin typeface="+mj-lt"/>
            </a:endParaRPr>
          </a:p>
          <a:p>
            <a:pPr marL="0" indent="0" algn="just">
              <a:buNone/>
              <a:defRPr/>
            </a:pPr>
            <a:endParaRPr lang="en-ZA" sz="2400" dirty="0">
              <a:latin typeface="+mj-lt"/>
            </a:endParaRPr>
          </a:p>
          <a:p>
            <a:pPr marL="0" indent="0" algn="just">
              <a:buNone/>
              <a:defRPr/>
            </a:pPr>
            <a:endParaRPr lang="en-ZA" sz="2400" dirty="0">
              <a:latin typeface="+mj-lt"/>
            </a:endParaRPr>
          </a:p>
          <a:p>
            <a:pPr marL="0" indent="0" algn="just">
              <a:buNone/>
              <a:defRPr/>
            </a:pPr>
            <a:endParaRPr lang="en-ZA" sz="2400" dirty="0">
              <a:latin typeface="+mj-lt"/>
            </a:endParaRPr>
          </a:p>
          <a:p>
            <a:pPr marL="0" indent="0" algn="just">
              <a:buNone/>
              <a:defRPr/>
            </a:pPr>
            <a:endParaRPr lang="en-ZA" sz="2400" dirty="0">
              <a:latin typeface="+mj-lt"/>
            </a:endParaRPr>
          </a:p>
          <a:p>
            <a:pPr marL="0" indent="0" algn="just">
              <a:buNone/>
              <a:defRPr/>
            </a:pPr>
            <a:endParaRPr lang="en-ZA" sz="2400" dirty="0">
              <a:latin typeface="+mj-lt"/>
            </a:endParaRPr>
          </a:p>
          <a:p>
            <a:pPr marL="0" indent="0" algn="just">
              <a:buNone/>
              <a:defRPr/>
            </a:pPr>
            <a:endParaRPr lang="en-ZA" sz="2400" dirty="0">
              <a:latin typeface="+mj-lt"/>
            </a:endParaRPr>
          </a:p>
          <a:p>
            <a:pPr marL="0" indent="0" algn="just">
              <a:buNone/>
              <a:defRPr/>
            </a:pPr>
            <a:endParaRPr lang="en-ZA" sz="2400" dirty="0">
              <a:latin typeface="+mj-lt"/>
            </a:endParaRPr>
          </a:p>
          <a:p>
            <a:pPr marL="0" indent="0" algn="just">
              <a:buNone/>
              <a:defRPr/>
            </a:pPr>
            <a:endParaRPr lang="en-ZA" sz="2400" dirty="0">
              <a:latin typeface="+mj-lt"/>
            </a:endParaRPr>
          </a:p>
          <a:p>
            <a:pPr algn="just">
              <a:buFontTx/>
              <a:buChar char="-"/>
              <a:defRPr/>
            </a:pPr>
            <a:endParaRPr lang="en-ZA" sz="2400" dirty="0">
              <a:latin typeface="+mj-lt"/>
            </a:endParaRPr>
          </a:p>
          <a:p>
            <a:pPr marL="0" indent="0" algn="just">
              <a:buNone/>
              <a:defRPr/>
            </a:pP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/>
              <a:t>WENDWG9, Brest, France 26 – 28 February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0620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WENDWG9, Brest, France 26 – 28 February 2019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7043" y="134326"/>
            <a:ext cx="1179495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Existence of overlapping ENCs that may have a possible impact on safe navigation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3999" y="1792705"/>
            <a:ext cx="2747211" cy="376364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 overlaps (2018):</a:t>
            </a:r>
          </a:p>
          <a:p>
            <a:pPr>
              <a:defRPr/>
            </a:pPr>
            <a:br>
              <a:rPr lang="en-A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 3 = 9</a:t>
            </a:r>
          </a:p>
          <a:p>
            <a:pPr>
              <a:defRPr/>
            </a:pPr>
            <a:endParaRPr lang="en-A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A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 2 = 9</a:t>
            </a:r>
          </a:p>
          <a:p>
            <a:pPr>
              <a:defRPr/>
            </a:pPr>
            <a:endParaRPr lang="en-A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A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 1 = 3</a:t>
            </a:r>
          </a:p>
          <a:p>
            <a:pPr>
              <a:defRPr/>
            </a:pPr>
            <a:endParaRPr lang="en-A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A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A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Overlaps are low risk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91920" y="1106246"/>
            <a:ext cx="7074565" cy="489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A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OVERLAP REPORTS AS AT DECEMBER 2018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6349DE6-5E70-4471-BECA-6AA7F518D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623493"/>
              </p:ext>
            </p:extLst>
          </p:nvPr>
        </p:nvGraphicFramePr>
        <p:xfrm>
          <a:off x="958850" y="1595436"/>
          <a:ext cx="6574064" cy="4431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2622">
                  <a:extLst>
                    <a:ext uri="{9D8B030D-6E8A-4147-A177-3AD203B41FA5}">
                      <a16:colId xmlns:a16="http://schemas.microsoft.com/office/drawing/2014/main" val="3428050872"/>
                    </a:ext>
                  </a:extLst>
                </a:gridCol>
                <a:gridCol w="799731">
                  <a:extLst>
                    <a:ext uri="{9D8B030D-6E8A-4147-A177-3AD203B41FA5}">
                      <a16:colId xmlns:a16="http://schemas.microsoft.com/office/drawing/2014/main" val="2553571605"/>
                    </a:ext>
                  </a:extLst>
                </a:gridCol>
                <a:gridCol w="840396">
                  <a:extLst>
                    <a:ext uri="{9D8B030D-6E8A-4147-A177-3AD203B41FA5}">
                      <a16:colId xmlns:a16="http://schemas.microsoft.com/office/drawing/2014/main" val="3778833275"/>
                    </a:ext>
                  </a:extLst>
                </a:gridCol>
                <a:gridCol w="460862">
                  <a:extLst>
                    <a:ext uri="{9D8B030D-6E8A-4147-A177-3AD203B41FA5}">
                      <a16:colId xmlns:a16="http://schemas.microsoft.com/office/drawing/2014/main" val="4032212334"/>
                    </a:ext>
                  </a:extLst>
                </a:gridCol>
                <a:gridCol w="989498">
                  <a:extLst>
                    <a:ext uri="{9D8B030D-6E8A-4147-A177-3AD203B41FA5}">
                      <a16:colId xmlns:a16="http://schemas.microsoft.com/office/drawing/2014/main" val="1596387351"/>
                    </a:ext>
                  </a:extLst>
                </a:gridCol>
                <a:gridCol w="975944">
                  <a:extLst>
                    <a:ext uri="{9D8B030D-6E8A-4147-A177-3AD203B41FA5}">
                      <a16:colId xmlns:a16="http://schemas.microsoft.com/office/drawing/2014/main" val="282802147"/>
                    </a:ext>
                  </a:extLst>
                </a:gridCol>
                <a:gridCol w="1735011">
                  <a:extLst>
                    <a:ext uri="{9D8B030D-6E8A-4147-A177-3AD203B41FA5}">
                      <a16:colId xmlns:a16="http://schemas.microsoft.com/office/drawing/2014/main" val="4260567971"/>
                    </a:ext>
                  </a:extLst>
                </a:gridCol>
              </a:tblGrid>
              <a:tr h="20143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Cellname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Cellname 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Usage Band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Risk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ICCWG Status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IC-ENC Status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Current situation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59793103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DK1NORSO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DE121000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Low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Low risk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10732647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GB100160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DE121000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Low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Low risk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23413813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NL1NZ100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GB100160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Low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Low risk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39949421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DK2NORSO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DE221000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Low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Accept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38704684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NL21037P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DE221000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Low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 record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Requires investigaion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28249046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NO2A0404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GB2C2182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Low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Low risk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09967633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NO2B0400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GB2C2182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Low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Low risk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76562273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NO2B0404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GB2C2182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Low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Low risk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64308562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NO2B0412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DK2NORSO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Low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Resolved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10066600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NO2B0800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GB2C2182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Low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Low risk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4433428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NO2B0804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GB2C2182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Low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Low risk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70552023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NO2B1200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GB22182D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Low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Accept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10781209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DK3HORRO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DE321001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Low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Accept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27796694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FR367350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BE3VLBNK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Low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 record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Requires investigaion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6524452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NL301505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GB301187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Low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 record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Requires investigaion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93061595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NL302593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DE321002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Low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 record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Requires investigaion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31326825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NO3A0404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GB300272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Low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Low risk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98763874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NO3B0404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GB300278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Low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Low risk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13868205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NO3B0404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GB300272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Low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Low risk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205531894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NO3B0800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GB300291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Low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Low risk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94082621"/>
                  </a:ext>
                </a:extLst>
              </a:tr>
              <a:tr h="201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NO3B1200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GB300295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Low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Live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Low risk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73043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70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3968</TotalTime>
  <Words>776</Words>
  <Application>Microsoft Office PowerPoint</Application>
  <PresentationFormat>Widescreen</PresentationFormat>
  <Paragraphs>301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WORLDWIDE ENC DATABASE WORKING GROUP (WENDWG)</vt:lpstr>
      <vt:lpstr>Status of the ENC Scheme in Region D</vt:lpstr>
      <vt:lpstr>Status of the ENC Scheme in Region D</vt:lpstr>
      <vt:lpstr>Status of the ENC Scheme in Region D</vt:lpstr>
      <vt:lpstr>Status of the ENC Scheme in Region D</vt:lpstr>
      <vt:lpstr>Status of the ENC Scheme in Region D</vt:lpstr>
      <vt:lpstr>Status of the ENC Scheme in Region D</vt:lpstr>
      <vt:lpstr>Coverage issues</vt:lpstr>
      <vt:lpstr>Existence of overlapping ENCs that may have a possible impact on safe navigation</vt:lpstr>
      <vt:lpstr>Existence of overlapping ENCs that may have a possible impact on safe navigation</vt:lpstr>
      <vt:lpstr>Existence of overlapping ENCs that may have a possible impact on safe navigation</vt:lpstr>
      <vt:lpstr>Existence of overlapping ENCs that may have a possible impact on safe navigation</vt:lpstr>
      <vt:lpstr>Coverage issues, gaps and risk assessment analysis</vt:lpstr>
      <vt:lpstr>Coverage issues, gaps and risk assessment analysis</vt:lpstr>
      <vt:lpstr>Coverage issues, gaps and risk assessment analysis</vt:lpstr>
      <vt:lpstr>Problems or outstanding issues, Recommendations</vt:lpstr>
      <vt:lpstr>Actions requested of WENDWG</vt:lpstr>
    </vt:vector>
  </TitlesOfParts>
  <Company>IHO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Nigel Sutton</cp:lastModifiedBy>
  <cp:revision>198</cp:revision>
  <cp:lastPrinted>2019-02-15T10:51:26Z</cp:lastPrinted>
  <dcterms:created xsi:type="dcterms:W3CDTF">2017-10-09T13:46:17Z</dcterms:created>
  <dcterms:modified xsi:type="dcterms:W3CDTF">2019-02-15T14:06:39Z</dcterms:modified>
</cp:coreProperties>
</file>