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75" r:id="rId2"/>
    <p:sldId id="281" r:id="rId3"/>
    <p:sldId id="283" r:id="rId4"/>
    <p:sldId id="289" r:id="rId5"/>
    <p:sldId id="290" r:id="rId6"/>
    <p:sldId id="295" r:id="rId7"/>
    <p:sldId id="334" r:id="rId8"/>
    <p:sldId id="354" r:id="rId9"/>
    <p:sldId id="335" r:id="rId10"/>
    <p:sldId id="356" r:id="rId11"/>
    <p:sldId id="336" r:id="rId12"/>
    <p:sldId id="337" r:id="rId13"/>
    <p:sldId id="388" r:id="rId14"/>
    <p:sldId id="394" r:id="rId15"/>
    <p:sldId id="366" r:id="rId16"/>
    <p:sldId id="391" r:id="rId17"/>
    <p:sldId id="392" r:id="rId18"/>
    <p:sldId id="393" r:id="rId19"/>
    <p:sldId id="397" r:id="rId20"/>
    <p:sldId id="398" r:id="rId21"/>
    <p:sldId id="399" r:id="rId22"/>
    <p:sldId id="400" r:id="rId23"/>
    <p:sldId id="39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89A"/>
    <a:srgbClr val="CCECFF"/>
    <a:srgbClr val="E8EFF8"/>
    <a:srgbClr val="DEDF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9466" autoAdjust="0"/>
  </p:normalViewPr>
  <p:slideViewPr>
    <p:cSldViewPr snapToGrid="0">
      <p:cViewPr>
        <p:scale>
          <a:sx n="75" d="100"/>
          <a:sy n="75" d="100"/>
        </p:scale>
        <p:origin x="-684" y="-4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D3A9B22A-55EC-4A68-A1AE-1A1AE03C8C30}" type="datetimeFigureOut">
              <a:rPr lang="en-US" smtClean="0"/>
              <a:pPr/>
              <a:t>2/25/2019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C14B252-8EFF-4387-B930-F07556521AEC}" type="slidenum">
              <a:rPr lang="en-US" smtClean="0"/>
              <a:pPr/>
              <a:t>‹#›</a:t>
            </a:fld>
            <a:endParaRPr lang="en-US"/>
          </a:p>
        </p:txBody>
      </p:sp>
    </p:spTree>
    <p:extLst>
      <p:ext uri="{BB962C8B-B14F-4D97-AF65-F5344CB8AC3E}">
        <p14:creationId xmlns:p14="http://schemas.microsoft.com/office/powerpoint/2010/main" xmlns=""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xmlns=""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smtClean="0"/>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solidFill>
                  <a:schemeClr val="tx1"/>
                </a:solidFill>
              </a:rPr>
              <a:t>International Hydrographic Organization</a:t>
            </a:r>
            <a:br>
              <a:rPr lang="de-DE" dirty="0" smtClean="0">
                <a:solidFill>
                  <a:schemeClr val="tx1"/>
                </a:solidFill>
              </a:rPr>
            </a:br>
            <a:r>
              <a:rPr lang="de-DE" i="1" dirty="0" smtClean="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xmlns=""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IHO COUNCIL</a:t>
            </a:r>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IHO COUNCIL</a:t>
            </a:r>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IHO COUNCIL</a:t>
            </a:r>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IHO COUNCIL</a:t>
            </a:r>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IHO COUNCIL</a:t>
            </a:r>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IHO COUNCIL</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pPr/>
              <a:t>‹#›</a:t>
            </a:fld>
            <a:endParaRPr lang="en-US"/>
          </a:p>
        </p:txBody>
      </p:sp>
    </p:spTree>
    <p:extLst>
      <p:ext uri="{BB962C8B-B14F-4D97-AF65-F5344CB8AC3E}">
        <p14:creationId xmlns:p14="http://schemas.microsoft.com/office/powerpoint/2010/main" xmlns=""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9.wdp"/><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21.wdp"/><Relationship Id="rId7" Type="http://schemas.microsoft.com/office/2007/relationships/hdphoto" Target="../media/hdphoto23.wdp"/><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microsoft.com/office/2007/relationships/hdphoto" Target="../media/hdphoto22.wdp"/><Relationship Id="rId4" Type="http://schemas.openxmlformats.org/officeDocument/2006/relationships/image" Target="../media/image23.jpeg"/><Relationship Id="rId9" Type="http://schemas.microsoft.com/office/2007/relationships/hdphoto" Target="../media/hdphoto24.wdp"/></Relationships>
</file>

<file path=ppt/slides/_rels/slide18.xml.rels><?xml version="1.0" encoding="UTF-8" standalone="yes"?>
<Relationships xmlns="http://schemas.openxmlformats.org/package/2006/relationships"><Relationship Id="rId3" Type="http://schemas.microsoft.com/office/2007/relationships/hdphoto" Target="../media/hdphoto25.wdp"/><Relationship Id="rId7" Type="http://schemas.microsoft.com/office/2007/relationships/hdphoto" Target="../media/hdphoto27.wdp"/><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26.wdp"/><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8.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682" y="505706"/>
            <a:ext cx="9144000" cy="784432"/>
          </a:xfrm>
        </p:spPr>
        <p:txBody>
          <a:bodyPr>
            <a:normAutofit/>
          </a:bodyPr>
          <a:lstStyle/>
          <a:p>
            <a:r>
              <a:rPr lang="en-US" dirty="0">
                <a:solidFill>
                  <a:srgbClr val="FF0000"/>
                </a:solidFill>
              </a:rPr>
              <a:t>WORLDWIDE ENC DATABASE WORKING GROUP (WENDWG)</a:t>
            </a:r>
          </a:p>
        </p:txBody>
      </p:sp>
      <p:sp>
        <p:nvSpPr>
          <p:cNvPr id="5" name="Subtitle 2"/>
          <p:cNvSpPr>
            <a:spLocks noGrp="1"/>
          </p:cNvSpPr>
          <p:nvPr>
            <p:ph type="ctrTitle"/>
          </p:nvPr>
        </p:nvSpPr>
        <p:spPr>
          <a:xfrm>
            <a:off x="1255594" y="1951631"/>
            <a:ext cx="9453349" cy="4580768"/>
          </a:xfrm>
        </p:spPr>
        <p:txBody>
          <a:bodyPr>
            <a:normAutofit/>
          </a:bodyPr>
          <a:lstStyle/>
          <a:p>
            <a:pPr eaLnBrk="1" hangingPunct="1">
              <a:defRPr/>
            </a:pPr>
            <a:r>
              <a:rPr lang="en-AU" sz="4000" b="1" dirty="0">
                <a:solidFill>
                  <a:srgbClr val="002060"/>
                </a:solidFill>
              </a:rPr>
              <a:t>Report </a:t>
            </a:r>
            <a:r>
              <a:rPr lang="en-AU" sz="4000" b="1" dirty="0" smtClean="0">
                <a:solidFill>
                  <a:srgbClr val="002060"/>
                </a:solidFill>
              </a:rPr>
              <a:t>of the representative of the RSAHC </a:t>
            </a:r>
            <a:br>
              <a:rPr lang="en-AU" sz="4000" b="1" dirty="0" smtClean="0">
                <a:solidFill>
                  <a:srgbClr val="002060"/>
                </a:solidFill>
              </a:rPr>
            </a:br>
            <a:r>
              <a:rPr lang="en-AU" sz="4000" b="1" dirty="0" smtClean="0">
                <a:solidFill>
                  <a:srgbClr val="002060"/>
                </a:solidFill>
              </a:rPr>
              <a:t>on</a:t>
            </a:r>
            <a:br>
              <a:rPr lang="en-AU" sz="4000" b="1" dirty="0" smtClean="0">
                <a:solidFill>
                  <a:srgbClr val="002060"/>
                </a:solidFill>
              </a:rPr>
            </a:br>
            <a:r>
              <a:rPr lang="en-AU" sz="4000" b="1" dirty="0" smtClean="0">
                <a:solidFill>
                  <a:srgbClr val="002060"/>
                </a:solidFill>
              </a:rPr>
              <a:t> the implementation of ENC Schemes</a:t>
            </a:r>
            <a:r>
              <a:rPr lang="en-AU" sz="3600" dirty="0" smtClean="0">
                <a:solidFill>
                  <a:srgbClr val="002060"/>
                </a:solidFill>
              </a:rPr>
              <a:t/>
            </a:r>
            <a:br>
              <a:rPr lang="en-AU" sz="3600" dirty="0" smtClean="0">
                <a:solidFill>
                  <a:srgbClr val="002060"/>
                </a:solidFill>
              </a:rPr>
            </a:br>
            <a:r>
              <a:rPr lang="en-AU" sz="3600" dirty="0" smtClean="0"/>
              <a:t> </a:t>
            </a:r>
            <a:br>
              <a:rPr lang="en-AU" sz="3600" dirty="0" smtClean="0"/>
            </a:br>
            <a:endParaRPr lang="en-AU" sz="3600" dirty="0"/>
          </a:p>
          <a:p>
            <a:pPr>
              <a:defRPr/>
            </a:pPr>
            <a:r>
              <a:rPr lang="fr-FR" sz="2000" b="1" dirty="0">
                <a:solidFill>
                  <a:srgbClr val="002060"/>
                </a:solidFill>
              </a:rPr>
              <a:t>Saeid </a:t>
            </a:r>
            <a:r>
              <a:rPr lang="fr-FR" sz="2000" b="1" dirty="0" smtClean="0">
                <a:solidFill>
                  <a:srgbClr val="002060"/>
                </a:solidFill>
              </a:rPr>
              <a:t>Parizi</a:t>
            </a:r>
            <a:r>
              <a:rPr lang="fr-FR" sz="3600" b="1" dirty="0" smtClean="0">
                <a:solidFill>
                  <a:srgbClr val="002060"/>
                </a:solidFill>
              </a:rPr>
              <a:t/>
            </a:r>
            <a:br>
              <a:rPr lang="fr-FR" sz="3600" b="1" dirty="0" smtClean="0">
                <a:solidFill>
                  <a:srgbClr val="002060"/>
                </a:solidFill>
              </a:rPr>
            </a:br>
            <a:r>
              <a:rPr lang="fr-FR" sz="3600" dirty="0" smtClean="0">
                <a:solidFill>
                  <a:srgbClr val="002060"/>
                </a:solidFill>
              </a:rPr>
              <a:t/>
            </a:r>
            <a:br>
              <a:rPr lang="fr-FR" sz="3600" dirty="0" smtClean="0">
                <a:solidFill>
                  <a:srgbClr val="002060"/>
                </a:solidFill>
              </a:rPr>
            </a:br>
            <a:r>
              <a:rPr lang="fr-FR" sz="3600" b="1" i="1" dirty="0" err="1">
                <a:solidFill>
                  <a:srgbClr val="002060"/>
                </a:solidFill>
              </a:rPr>
              <a:t>I.R.of</a:t>
            </a:r>
            <a:r>
              <a:rPr lang="fr-FR" sz="3600" b="1" i="1" dirty="0">
                <a:solidFill>
                  <a:srgbClr val="002060"/>
                </a:solidFill>
              </a:rPr>
              <a:t> IRAN</a:t>
            </a:r>
            <a:br>
              <a:rPr lang="fr-FR" sz="3600" b="1" i="1" dirty="0">
                <a:solidFill>
                  <a:srgbClr val="002060"/>
                </a:solidFill>
              </a:rPr>
            </a:br>
            <a:endParaRPr lang="en-AU" sz="3600" b="1" i="1" dirty="0">
              <a:solidFill>
                <a:srgbClr val="002060"/>
              </a:solidFill>
            </a:endParaRPr>
          </a:p>
          <a:p>
            <a:pPr eaLnBrk="1" hangingPunct="1">
              <a:defRPr/>
            </a:pPr>
            <a:endParaRPr lang="en-AU" sz="3600" dirty="0"/>
          </a:p>
        </p:txBody>
      </p:sp>
      <p:sp>
        <p:nvSpPr>
          <p:cNvPr id="6"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49291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UB5 in Region I </a:t>
            </a:r>
            <a:endParaRPr lang="fa-IR" dirty="0"/>
          </a:p>
        </p:txBody>
      </p:sp>
      <p:sp>
        <p:nvSpPr>
          <p:cNvPr id="4" name="Footer Placeholder 3"/>
          <p:cNvSpPr>
            <a:spLocks noGrp="1"/>
          </p:cNvSpPr>
          <p:nvPr>
            <p:ph type="ftr" sz="quarter" idx="11"/>
          </p:nvPr>
        </p:nvSpPr>
        <p:spPr/>
        <p:txBody>
          <a:bodyPr/>
          <a:lstStyle/>
          <a:p>
            <a:r>
              <a:rPr lang="en-US" dirty="0"/>
              <a:t>WENDWG-8, Buenos Aires, Argentina 20 – 22 March 2018 </a:t>
            </a:r>
          </a:p>
        </p:txBody>
      </p:sp>
      <p:pic>
        <p:nvPicPr>
          <p:cNvPr id="1024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96119" y="955337"/>
            <a:ext cx="3409415" cy="3916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xmlns="" val="2573429557"/>
              </p:ext>
            </p:extLst>
          </p:nvPr>
        </p:nvGraphicFramePr>
        <p:xfrm>
          <a:off x="5481582" y="1045655"/>
          <a:ext cx="6127844" cy="707511"/>
        </p:xfrm>
        <a:graphic>
          <a:graphicData uri="http://schemas.openxmlformats.org/drawingml/2006/table">
            <a:tbl>
              <a:tblPr rtl="1" firstRow="1" firstCol="1" bandRow="1">
                <a:tableStyleId>{5C22544A-7EE6-4342-B048-85BDC9FD1C3A}</a:tableStyleId>
              </a:tblPr>
              <a:tblGrid>
                <a:gridCol w="2193919">
                  <a:extLst>
                    <a:ext uri="{9D8B030D-6E8A-4147-A177-3AD203B41FA5}">
                      <a16:colId xmlns="" xmlns:a16="http://schemas.microsoft.com/office/drawing/2014/main" val="20002"/>
                    </a:ext>
                  </a:extLst>
                </a:gridCol>
                <a:gridCol w="1265991">
                  <a:extLst>
                    <a:ext uri="{9D8B030D-6E8A-4147-A177-3AD203B41FA5}">
                      <a16:colId xmlns="" xmlns:a16="http://schemas.microsoft.com/office/drawing/2014/main" val="20003"/>
                    </a:ext>
                  </a:extLst>
                </a:gridCol>
                <a:gridCol w="2667934">
                  <a:extLst>
                    <a:ext uri="{9D8B030D-6E8A-4147-A177-3AD203B41FA5}">
                      <a16:colId xmlns="" xmlns:a16="http://schemas.microsoft.com/office/drawing/2014/main"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288112">
                <a:tc>
                  <a:txBody>
                    <a:bodyPr/>
                    <a:lstStyle/>
                    <a:p>
                      <a:pPr algn="ctr" rtl="0">
                        <a:lnSpc>
                          <a:spcPct val="107000"/>
                        </a:lnSpc>
                        <a:spcAft>
                          <a:spcPts val="0"/>
                        </a:spcAft>
                      </a:pPr>
                      <a:r>
                        <a:rPr lang="en-US" sz="1400" strike="noStrike" dirty="0" smtClean="0">
                          <a:solidFill>
                            <a:srgbClr val="FFFF00"/>
                          </a:solidFill>
                          <a:effectLst/>
                        </a:rPr>
                        <a:t>7</a:t>
                      </a:r>
                      <a:r>
                        <a:rPr lang="en-US" sz="1400" strike="noStrike" dirty="0" smtClean="0">
                          <a:effectLst/>
                        </a:rPr>
                        <a:t>+1 +43=</a:t>
                      </a:r>
                      <a:r>
                        <a:rPr lang="en-US" sz="1400" strike="noStrike" baseline="0" dirty="0" smtClean="0">
                          <a:effectLst/>
                        </a:rPr>
                        <a:t> 51</a:t>
                      </a:r>
                      <a:endParaRPr lang="en-US" sz="1400" strike="noStrike" dirty="0">
                        <a:effectLst/>
                        <a:latin typeface="+mn-lt"/>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5</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1:22,000 &lt;</a:t>
                      </a:r>
                      <a:r>
                        <a:rPr lang="en-US" sz="1400" b="1" dirty="0" err="1" smtClean="0">
                          <a:effectLst/>
                        </a:rPr>
                        <a:t>Harbour</a:t>
                      </a:r>
                      <a:r>
                        <a:rPr lang="en-US" sz="1400" b="1" dirty="0" smtClean="0">
                          <a:effectLst/>
                        </a:rPr>
                        <a:t>  ≤ 1:4,000</a:t>
                      </a:r>
                      <a:endParaRPr lang="en-US" sz="1400" b="1" dirty="0">
                        <a:effectLst/>
                        <a:latin typeface="+mn-lt"/>
                        <a:ea typeface="Calibri"/>
                        <a:cs typeface="Arial"/>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10"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160126" y="2137819"/>
            <a:ext cx="3925732" cy="3839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25299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712" y="246535"/>
            <a:ext cx="10785427" cy="540511"/>
          </a:xfrm>
        </p:spPr>
        <p:txBody>
          <a:bodyPr>
            <a:normAutofit fontScale="90000"/>
          </a:bodyPr>
          <a:lstStyle/>
          <a:p>
            <a:r>
              <a:rPr lang="en-US" sz="4000" dirty="0"/>
              <a:t>Status of the ENC Scheme </a:t>
            </a:r>
            <a:r>
              <a:rPr lang="en-US" sz="4000" dirty="0" smtClean="0"/>
              <a:t>UB5 </a:t>
            </a:r>
            <a:r>
              <a:rPr lang="en-US" sz="4000" dirty="0"/>
              <a:t>in Region I </a:t>
            </a:r>
            <a:r>
              <a:rPr lang="en-US" sz="2200" dirty="0"/>
              <a:t>( I.R. of Iran) </a:t>
            </a:r>
            <a:endParaRPr lang="fa-IR" sz="2200" dirty="0"/>
          </a:p>
        </p:txBody>
      </p:sp>
      <p:graphicFrame>
        <p:nvGraphicFramePr>
          <p:cNvPr id="8" name="Table 7"/>
          <p:cNvGraphicFramePr>
            <a:graphicFrameLocks noGrp="1"/>
          </p:cNvGraphicFramePr>
          <p:nvPr>
            <p:extLst>
              <p:ext uri="{D42A27DB-BD31-4B8C-83A1-F6EECF244321}">
                <p14:modId xmlns:p14="http://schemas.microsoft.com/office/powerpoint/2010/main" xmlns="" val="2009811430"/>
              </p:ext>
            </p:extLst>
          </p:nvPr>
        </p:nvGraphicFramePr>
        <p:xfrm>
          <a:off x="300250" y="1158756"/>
          <a:ext cx="6632814" cy="1065395"/>
        </p:xfrm>
        <a:graphic>
          <a:graphicData uri="http://schemas.openxmlformats.org/drawingml/2006/table">
            <a:tbl>
              <a:tblPr rtl="1" firstRow="1" firstCol="1" bandRow="1">
                <a:tableStyleId>{5C22544A-7EE6-4342-B048-85BDC9FD1C3A}</a:tableStyleId>
              </a:tblPr>
              <a:tblGrid>
                <a:gridCol w="1197005">
                  <a:extLst>
                    <a:ext uri="{9D8B030D-6E8A-4147-A177-3AD203B41FA5}">
                      <a16:colId xmlns:a16="http://schemas.microsoft.com/office/drawing/2014/main" xmlns="" val="20000"/>
                    </a:ext>
                  </a:extLst>
                </a:gridCol>
                <a:gridCol w="1028017">
                  <a:extLst>
                    <a:ext uri="{9D8B030D-6E8A-4147-A177-3AD203B41FA5}">
                      <a16:colId xmlns:a16="http://schemas.microsoft.com/office/drawing/2014/main" xmlns="" val="20001"/>
                    </a:ext>
                  </a:extLst>
                </a:gridCol>
                <a:gridCol w="943521">
                  <a:extLst>
                    <a:ext uri="{9D8B030D-6E8A-4147-A177-3AD203B41FA5}">
                      <a16:colId xmlns:a16="http://schemas.microsoft.com/office/drawing/2014/main" xmlns="" val="20002"/>
                    </a:ext>
                  </a:extLst>
                </a:gridCol>
                <a:gridCol w="1170546">
                  <a:extLst>
                    <a:ext uri="{9D8B030D-6E8A-4147-A177-3AD203B41FA5}">
                      <a16:colId xmlns:a16="http://schemas.microsoft.com/office/drawing/2014/main" xmlns="" val="20003"/>
                    </a:ext>
                  </a:extLst>
                </a:gridCol>
                <a:gridCol w="2293725">
                  <a:extLst>
                    <a:ext uri="{9D8B030D-6E8A-4147-A177-3AD203B41FA5}">
                      <a16:colId xmlns:a16="http://schemas.microsoft.com/office/drawing/2014/main" xmlns="" val="20004"/>
                    </a:ext>
                  </a:extLst>
                </a:gridCol>
              </a:tblGrid>
              <a:tr h="205106">
                <a:tc gridSpan="3">
                  <a:txBody>
                    <a:bodyPr/>
                    <a:lstStyle/>
                    <a:p>
                      <a:pPr algn="ctr" rtl="0">
                        <a:lnSpc>
                          <a:spcPct val="107000"/>
                        </a:lnSpc>
                        <a:spcAft>
                          <a:spcPts val="0"/>
                        </a:spcAft>
                      </a:pPr>
                      <a:r>
                        <a:rPr lang="en-US" sz="1400" b="1" kern="1200" dirty="0">
                          <a:solidFill>
                            <a:schemeClr val="lt1"/>
                          </a:solidFill>
                          <a:effectLst/>
                          <a:latin typeface="+mn-lt"/>
                          <a:ea typeface="+mn-ea"/>
                          <a:cs typeface="+mn-cs"/>
                        </a:rPr>
                        <a:t>Number of ENC </a:t>
                      </a: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400" b="1" dirty="0">
                          <a:effectLst/>
                        </a:rPr>
                        <a:t>Scale</a:t>
                      </a:r>
                      <a:endParaRPr lang="en-US" sz="1400" b="1"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05106">
                <a:tc gridSpan="2">
                  <a:txBody>
                    <a:bodyPr/>
                    <a:lstStyle/>
                    <a:p>
                      <a:pPr algn="ctr" rtl="0">
                        <a:lnSpc>
                          <a:spcPct val="107000"/>
                        </a:lnSpc>
                        <a:spcAft>
                          <a:spcPts val="0"/>
                        </a:spcAft>
                      </a:pPr>
                      <a:r>
                        <a:rPr lang="en-US" sz="1400" b="1" kern="1200" dirty="0">
                          <a:solidFill>
                            <a:schemeClr val="lt1"/>
                          </a:solidFill>
                          <a:effectLst/>
                          <a:latin typeface="+mn-lt"/>
                          <a:ea typeface="+mn-ea"/>
                          <a:cs typeface="+mn-cs"/>
                        </a:rPr>
                        <a:t>To be </a:t>
                      </a:r>
                      <a:r>
                        <a:rPr lang="en-US" sz="1400" b="1" kern="1200" dirty="0" smtClean="0">
                          <a:solidFill>
                            <a:schemeClr val="lt1"/>
                          </a:solidFill>
                          <a:effectLst/>
                          <a:latin typeface="+mn-lt"/>
                          <a:ea typeface="+mn-ea"/>
                          <a:cs typeface="+mn-cs"/>
                        </a:rPr>
                        <a:t>Produced</a:t>
                      </a:r>
                      <a:endParaRPr lang="en-US" sz="1400" b="1" kern="1200" dirty="0">
                        <a:solidFill>
                          <a:schemeClr val="lt1"/>
                        </a:solidFill>
                        <a:effectLst/>
                        <a:latin typeface="+mn-lt"/>
                        <a:ea typeface="+mn-ea"/>
                        <a:cs typeface="+mn-cs"/>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400" b="1" dirty="0" smtClean="0">
                          <a:effectLst/>
                        </a:rPr>
                        <a:t>Published</a:t>
                      </a:r>
                      <a:endParaRPr lang="en-US" sz="1400" b="1" dirty="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1"/>
                  </a:ext>
                </a:extLst>
              </a:tr>
              <a:tr h="281739">
                <a:tc>
                  <a:txBody>
                    <a:bodyPr/>
                    <a:lstStyle/>
                    <a:p>
                      <a:pPr marL="0" algn="ctr" defTabSz="914400" rtl="0" eaLnBrk="1" latinLnBrk="0" hangingPunct="1">
                        <a:lnSpc>
                          <a:spcPct val="107000"/>
                        </a:lnSpc>
                        <a:spcAft>
                          <a:spcPts val="0"/>
                        </a:spcAft>
                      </a:pPr>
                      <a:r>
                        <a:rPr lang="en-US" sz="1400" b="1" kern="1200" dirty="0" smtClean="0">
                          <a:solidFill>
                            <a:schemeClr val="lt1"/>
                          </a:solidFill>
                          <a:effectLst/>
                          <a:latin typeface="+mn-lt"/>
                          <a:ea typeface="+mn-ea"/>
                          <a:cs typeface="+mn-cs"/>
                        </a:rPr>
                        <a:t>2</a:t>
                      </a:r>
                      <a:r>
                        <a:rPr lang="en-US" sz="1400" b="1" kern="1200" baseline="30000" dirty="0" smtClean="0">
                          <a:solidFill>
                            <a:schemeClr val="lt1"/>
                          </a:solidFill>
                          <a:effectLst/>
                          <a:latin typeface="+mn-lt"/>
                          <a:ea typeface="+mn-ea"/>
                          <a:cs typeface="+mn-cs"/>
                        </a:rPr>
                        <a:t>nd</a:t>
                      </a:r>
                      <a:r>
                        <a:rPr lang="en-US" sz="1400" b="1" kern="1200" dirty="0" smtClean="0">
                          <a:solidFill>
                            <a:schemeClr val="lt1"/>
                          </a:solidFill>
                          <a:effectLst/>
                          <a:latin typeface="+mn-lt"/>
                          <a:ea typeface="+mn-ea"/>
                          <a:cs typeface="+mn-cs"/>
                        </a:rPr>
                        <a:t>  Stage</a:t>
                      </a:r>
                      <a:endParaRPr lang="en-US" sz="1400" b="1" kern="1200" dirty="0">
                        <a:solidFill>
                          <a:schemeClr val="lt1"/>
                        </a:solidFill>
                        <a:effectLst/>
                        <a:latin typeface="+mn-lt"/>
                        <a:ea typeface="+mn-ea"/>
                        <a:cs typeface="+mn-cs"/>
                      </a:endParaRPr>
                    </a:p>
                  </a:txBody>
                  <a:tcPr marL="68580" marR="68580" marT="0" marB="0" anchor="ctr"/>
                </a:tc>
                <a:tc>
                  <a:txBody>
                    <a:bodyPr/>
                    <a:lstStyle/>
                    <a:p>
                      <a:pPr algn="ctr" rtl="0">
                        <a:lnSpc>
                          <a:spcPct val="107000"/>
                        </a:lnSpc>
                        <a:spcAft>
                          <a:spcPts val="0"/>
                        </a:spcAft>
                      </a:pPr>
                      <a:r>
                        <a:rPr lang="en-US" sz="1400" b="1" dirty="0">
                          <a:solidFill>
                            <a:schemeClr val="tx1"/>
                          </a:solidFill>
                          <a:effectLst/>
                        </a:rPr>
                        <a:t>1</a:t>
                      </a:r>
                      <a:r>
                        <a:rPr lang="en-US" sz="1400" b="1" baseline="30000" dirty="0">
                          <a:solidFill>
                            <a:schemeClr val="tx1"/>
                          </a:solidFill>
                          <a:effectLst/>
                        </a:rPr>
                        <a:t>st</a:t>
                      </a:r>
                      <a:r>
                        <a:rPr lang="en-US" sz="1400" b="1" dirty="0">
                          <a:solidFill>
                            <a:schemeClr val="tx1"/>
                          </a:solidFill>
                          <a:effectLst/>
                        </a:rPr>
                        <a:t> </a:t>
                      </a:r>
                      <a:r>
                        <a:rPr lang="en-US" sz="1400" b="1" dirty="0" smtClean="0">
                          <a:solidFill>
                            <a:schemeClr val="tx1"/>
                          </a:solidFill>
                          <a:effectLst/>
                        </a:rPr>
                        <a:t>Stage</a:t>
                      </a:r>
                      <a:endParaRPr lang="en-US" sz="1400" b="1" dirty="0">
                        <a:solidFill>
                          <a:schemeClr val="tx1"/>
                        </a:solidFill>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2"/>
                  </a:ext>
                </a:extLst>
              </a:tr>
              <a:tr h="327090">
                <a:tc>
                  <a:txBody>
                    <a:bodyPr/>
                    <a:lstStyle/>
                    <a:p>
                      <a:pPr algn="ctr" rtl="0">
                        <a:lnSpc>
                          <a:spcPct val="107000"/>
                        </a:lnSpc>
                        <a:spcAft>
                          <a:spcPts val="0"/>
                        </a:spcAft>
                      </a:pPr>
                      <a:r>
                        <a:rPr lang="en-US" sz="1400" b="1" kern="1200" dirty="0" smtClean="0">
                          <a:solidFill>
                            <a:schemeClr val="bg1"/>
                          </a:solidFill>
                          <a:effectLst/>
                          <a:latin typeface="Calibri"/>
                          <a:ea typeface="Calibri"/>
                          <a:cs typeface="Arial"/>
                        </a:rPr>
                        <a:t>11</a:t>
                      </a:r>
                      <a:endParaRPr lang="en-US" sz="1400" b="1" kern="1200" dirty="0">
                        <a:solidFill>
                          <a:schemeClr val="bg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kern="1200" dirty="0" smtClean="0">
                          <a:solidFill>
                            <a:schemeClr val="dk1"/>
                          </a:solidFill>
                          <a:effectLst/>
                          <a:latin typeface="Calibri"/>
                          <a:ea typeface="Calibri"/>
                          <a:cs typeface="Arial"/>
                        </a:rPr>
                        <a:t>8</a:t>
                      </a:r>
                      <a:endParaRPr lang="en-US" sz="1400" b="1" kern="1200" dirty="0">
                        <a:solidFill>
                          <a:schemeClr val="dk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latin typeface="Calibri"/>
                          <a:ea typeface="Calibri"/>
                          <a:cs typeface="Arial"/>
                        </a:rPr>
                        <a:t>7</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5</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1:22,000 &lt;</a:t>
                      </a:r>
                      <a:r>
                        <a:rPr lang="en-US" sz="1400" b="1" dirty="0" err="1" smtClean="0">
                          <a:effectLst/>
                        </a:rPr>
                        <a:t>Harbour</a:t>
                      </a:r>
                      <a:r>
                        <a:rPr lang="en-US" sz="1400" b="1" dirty="0" smtClean="0">
                          <a:effectLst/>
                        </a:rPr>
                        <a:t>  ≤ 1:4,000</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xmlns="" val="2422780772"/>
              </p:ext>
            </p:extLst>
          </p:nvPr>
        </p:nvGraphicFramePr>
        <p:xfrm>
          <a:off x="7083188" y="952535"/>
          <a:ext cx="4748876" cy="1613243"/>
        </p:xfrm>
        <a:graphic>
          <a:graphicData uri="http://schemas.openxmlformats.org/drawingml/2006/table">
            <a:tbl>
              <a:tblPr rtl="1" firstRow="1" firstCol="1" bandRow="1">
                <a:tableStyleId>{5C22544A-7EE6-4342-B048-85BDC9FD1C3A}</a:tableStyleId>
              </a:tblPr>
              <a:tblGrid>
                <a:gridCol w="560469"/>
                <a:gridCol w="715095"/>
                <a:gridCol w="1415593"/>
                <a:gridCol w="729688"/>
                <a:gridCol w="919406"/>
                <a:gridCol w="408625"/>
              </a:tblGrid>
              <a:tr h="388733">
                <a:tc>
                  <a:txBody>
                    <a:bodyPr/>
                    <a:lstStyle/>
                    <a:p>
                      <a:pPr marL="0" marR="0" algn="ctr" rtl="0">
                        <a:lnSpc>
                          <a:spcPct val="115000"/>
                        </a:lnSpc>
                        <a:spcBef>
                          <a:spcPts val="0"/>
                        </a:spcBef>
                        <a:spcAft>
                          <a:spcPts val="0"/>
                        </a:spcAft>
                      </a:pPr>
                      <a:r>
                        <a:rPr lang="en-US" sz="1000" dirty="0">
                          <a:effectLst/>
                        </a:rPr>
                        <a:t>Usage Band</a:t>
                      </a:r>
                      <a:endParaRPr lang="en-US" sz="1100" dirty="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1000">
                          <a:effectLst/>
                        </a:rPr>
                        <a:t>Scale</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00" dirty="0">
                          <a:effectLst/>
                        </a:rPr>
                        <a:t>Product Title</a:t>
                      </a:r>
                      <a:endParaRPr lang="en-US" sz="11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00">
                          <a:effectLst/>
                        </a:rPr>
                        <a:t>INt Chart No.</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1000" dirty="0">
                          <a:effectLst/>
                        </a:rPr>
                        <a:t>ENC No.</a:t>
                      </a:r>
                      <a:endParaRPr lang="en-US" sz="11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00" dirty="0">
                          <a:effectLst/>
                        </a:rPr>
                        <a:t>No.</a:t>
                      </a:r>
                      <a:endParaRPr lang="en-US" sz="1100" dirty="0">
                        <a:effectLst/>
                        <a:latin typeface="Calibri"/>
                        <a:ea typeface="Calibri"/>
                        <a:cs typeface="Arial"/>
                      </a:endParaRPr>
                    </a:p>
                  </a:txBody>
                  <a:tcPr marL="68580" marR="68580" marT="0" marB="0"/>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1:5000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IR5FGC08</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1</a:t>
                      </a:r>
                      <a:endParaRPr lang="en-US" sz="110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1:5000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IR5FGC09</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dirty="0">
                          <a:effectLst/>
                        </a:rPr>
                        <a:t>2</a:t>
                      </a:r>
                      <a:endParaRPr lang="en-US" sz="1100" dirty="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1:5000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IR5FGC13</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3</a:t>
                      </a:r>
                      <a:endParaRPr lang="en-US" sz="110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1:5000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dirty="0">
                          <a:effectLst/>
                        </a:rPr>
                        <a:t>IR5FGC14</a:t>
                      </a:r>
                      <a:endParaRPr lang="en-US" sz="11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4</a:t>
                      </a:r>
                      <a:endParaRPr lang="en-US" sz="110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1:5000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IR5FGC19</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dirty="0">
                          <a:effectLst/>
                        </a:rPr>
                        <a:t>1:5000</a:t>
                      </a:r>
                      <a:endParaRPr lang="en-US" sz="1100" dirty="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a:effectLst/>
                        </a:rPr>
                        <a:t>Gulf Of Bushehr</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new</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IR5FGC20</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6</a:t>
                      </a:r>
                      <a:endParaRPr lang="en-US" sz="1100">
                        <a:effectLst/>
                        <a:latin typeface="Calibri"/>
                        <a:ea typeface="Calibri"/>
                        <a:cs typeface="Arial"/>
                      </a:endParaRPr>
                    </a:p>
                  </a:txBody>
                  <a:tcPr marL="68580" marR="68580" marT="0" marB="0" anchor="ctr"/>
                </a:tc>
              </a:tr>
              <a:tr h="174930">
                <a:tc>
                  <a:txBody>
                    <a:bodyPr/>
                    <a:lstStyle/>
                    <a:p>
                      <a:pPr marL="0" marR="0" algn="ctr" rtl="0">
                        <a:lnSpc>
                          <a:spcPct val="115000"/>
                        </a:lnSpc>
                        <a:spcBef>
                          <a:spcPts val="0"/>
                        </a:spcBef>
                        <a:spcAft>
                          <a:spcPts val="0"/>
                        </a:spcAft>
                      </a:pPr>
                      <a:r>
                        <a:rPr lang="en-US" sz="900">
                          <a:effectLst/>
                        </a:rPr>
                        <a:t>5</a:t>
                      </a:r>
                      <a:endParaRPr lang="en-US" sz="1100">
                        <a:effectLst/>
                        <a:latin typeface="Calibri"/>
                        <a:ea typeface="Calibri"/>
                        <a:cs typeface="Arial"/>
                      </a:endParaRPr>
                    </a:p>
                  </a:txBody>
                  <a:tcPr marL="68580" marR="68580" marT="0" marB="0"/>
                </a:tc>
                <a:tc>
                  <a:txBody>
                    <a:bodyPr/>
                    <a:lstStyle/>
                    <a:p>
                      <a:pPr marL="0" marR="0" algn="ctr" rtl="0">
                        <a:lnSpc>
                          <a:spcPct val="115000"/>
                        </a:lnSpc>
                        <a:spcBef>
                          <a:spcPts val="0"/>
                        </a:spcBef>
                        <a:spcAft>
                          <a:spcPts val="0"/>
                        </a:spcAft>
                      </a:pPr>
                      <a:r>
                        <a:rPr lang="en-US" sz="900">
                          <a:effectLst/>
                        </a:rPr>
                        <a:t>1:10000</a:t>
                      </a:r>
                      <a:endParaRPr lang="en-US" sz="110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900" dirty="0">
                          <a:effectLst/>
                        </a:rPr>
                        <a:t>Bandar-e </a:t>
                      </a:r>
                      <a:r>
                        <a:rPr lang="en-US" sz="900" dirty="0" err="1">
                          <a:effectLst/>
                        </a:rPr>
                        <a:t>Shahid</a:t>
                      </a:r>
                      <a:r>
                        <a:rPr lang="en-US" sz="900" dirty="0">
                          <a:effectLst/>
                        </a:rPr>
                        <a:t> </a:t>
                      </a:r>
                      <a:r>
                        <a:rPr lang="en-US" sz="900" dirty="0" err="1">
                          <a:effectLst/>
                        </a:rPr>
                        <a:t>Rajaee</a:t>
                      </a:r>
                      <a:endParaRPr lang="en-US" sz="11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dirty="0">
                          <a:effectLst/>
                        </a:rPr>
                        <a:t>7228</a:t>
                      </a:r>
                      <a:endParaRPr lang="en-US" sz="110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a:effectLst/>
                        </a:rPr>
                        <a:t>IR503050</a:t>
                      </a:r>
                      <a:endParaRPr lang="en-US" sz="110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900" dirty="0">
                          <a:effectLst/>
                        </a:rPr>
                        <a:t>7</a:t>
                      </a:r>
                      <a:endParaRPr lang="en-US" sz="1100" dirty="0">
                        <a:effectLst/>
                        <a:latin typeface="Calibri"/>
                        <a:ea typeface="Calibri"/>
                        <a:cs typeface="Arial"/>
                      </a:endParaRPr>
                    </a:p>
                  </a:txBody>
                  <a:tcPr marL="68580" marR="68580" marT="0" marB="0" anchor="ctr"/>
                </a:tc>
              </a:tr>
            </a:tbl>
          </a:graphicData>
        </a:graphic>
      </p:graphicFrame>
      <p:pic>
        <p:nvPicPr>
          <p:cNvPr id="7170" name="Picture 2" descr="C:\Users\gebrahimi\Desktop\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23330" y="2415654"/>
            <a:ext cx="5462785" cy="358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171" name="Picture 3" descr="C:\Users\gebrahimi\Desktop\2.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621622" y="2678265"/>
            <a:ext cx="5088158" cy="3318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1"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2338342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UB6 </a:t>
            </a:r>
            <a:r>
              <a:rPr lang="en-US" dirty="0"/>
              <a:t>in Region I </a:t>
            </a:r>
            <a:endParaRPr lang="fa-IR" dirty="0"/>
          </a:p>
        </p:txBody>
      </p:sp>
      <p:graphicFrame>
        <p:nvGraphicFramePr>
          <p:cNvPr id="7" name="Table 6"/>
          <p:cNvGraphicFramePr>
            <a:graphicFrameLocks noGrp="1"/>
          </p:cNvGraphicFramePr>
          <p:nvPr>
            <p:extLst>
              <p:ext uri="{D42A27DB-BD31-4B8C-83A1-F6EECF244321}">
                <p14:modId xmlns:p14="http://schemas.microsoft.com/office/powerpoint/2010/main" xmlns="" val="941787191"/>
              </p:ext>
            </p:extLst>
          </p:nvPr>
        </p:nvGraphicFramePr>
        <p:xfrm>
          <a:off x="2975212" y="1045774"/>
          <a:ext cx="6127844" cy="707511"/>
        </p:xfrm>
        <a:graphic>
          <a:graphicData uri="http://schemas.openxmlformats.org/drawingml/2006/table">
            <a:tbl>
              <a:tblPr rtl="1" firstRow="1" firstCol="1" bandRow="1">
                <a:tableStyleId>{5C22544A-7EE6-4342-B048-85BDC9FD1C3A}</a:tableStyleId>
              </a:tblPr>
              <a:tblGrid>
                <a:gridCol w="2193919">
                  <a:extLst>
                    <a:ext uri="{9D8B030D-6E8A-4147-A177-3AD203B41FA5}">
                      <a16:colId xmlns:a16="http://schemas.microsoft.com/office/drawing/2014/main" xmlns="" val="20002"/>
                    </a:ext>
                  </a:extLst>
                </a:gridCol>
                <a:gridCol w="1265991">
                  <a:extLst>
                    <a:ext uri="{9D8B030D-6E8A-4147-A177-3AD203B41FA5}">
                      <a16:colId xmlns:a16="http://schemas.microsoft.com/office/drawing/2014/main" xmlns="" val="20003"/>
                    </a:ext>
                  </a:extLst>
                </a:gridCol>
                <a:gridCol w="2667934">
                  <a:extLst>
                    <a:ext uri="{9D8B030D-6E8A-4147-A177-3AD203B41FA5}">
                      <a16:colId xmlns:a16="http://schemas.microsoft.com/office/drawing/2014/main" xmlns=""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88112">
                <a:tc>
                  <a:txBody>
                    <a:bodyPr/>
                    <a:lstStyle/>
                    <a:p>
                      <a:pPr algn="ctr" rtl="0">
                        <a:lnSpc>
                          <a:spcPct val="107000"/>
                        </a:lnSpc>
                        <a:spcAft>
                          <a:spcPts val="0"/>
                        </a:spcAft>
                      </a:pPr>
                      <a:r>
                        <a:rPr lang="en-US" sz="1400" strike="noStrike" dirty="0" smtClean="0">
                          <a:effectLst/>
                          <a:latin typeface="+mn-lt"/>
                          <a:ea typeface="Calibri"/>
                          <a:cs typeface="Arial"/>
                        </a:rPr>
                        <a:t>5</a:t>
                      </a:r>
                      <a:endParaRPr lang="en-US" sz="1400" strike="noStrike" dirty="0">
                        <a:effectLst/>
                        <a:latin typeface="+mn-lt"/>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6</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1:4,000 &lt;Berthing</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6"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24661141"/>
              </p:ext>
            </p:extLst>
          </p:nvPr>
        </p:nvGraphicFramePr>
        <p:xfrm>
          <a:off x="2497492" y="3286102"/>
          <a:ext cx="7124130" cy="1134194"/>
        </p:xfrm>
        <a:graphic>
          <a:graphicData uri="http://schemas.openxmlformats.org/drawingml/2006/table">
            <a:tbl>
              <a:tblPr rtl="1" firstRow="1" firstCol="1" bandRow="1">
                <a:tableStyleId>{5C22544A-7EE6-4342-B048-85BDC9FD1C3A}</a:tableStyleId>
              </a:tblPr>
              <a:tblGrid>
                <a:gridCol w="881035">
                  <a:extLst>
                    <a:ext uri="{9D8B030D-6E8A-4147-A177-3AD203B41FA5}">
                      <a16:colId xmlns:a16="http://schemas.microsoft.com/office/drawing/2014/main" xmlns="" val="20000"/>
                    </a:ext>
                  </a:extLst>
                </a:gridCol>
                <a:gridCol w="881035">
                  <a:extLst>
                    <a:ext uri="{9D8B030D-6E8A-4147-A177-3AD203B41FA5}">
                      <a16:colId xmlns:a16="http://schemas.microsoft.com/office/drawing/2014/main" xmlns="" val="20001"/>
                    </a:ext>
                  </a:extLst>
                </a:gridCol>
                <a:gridCol w="1335382">
                  <a:extLst>
                    <a:ext uri="{9D8B030D-6E8A-4147-A177-3AD203B41FA5}">
                      <a16:colId xmlns:a16="http://schemas.microsoft.com/office/drawing/2014/main" xmlns="" val="20002"/>
                    </a:ext>
                  </a:extLst>
                </a:gridCol>
                <a:gridCol w="1365366">
                  <a:extLst>
                    <a:ext uri="{9D8B030D-6E8A-4147-A177-3AD203B41FA5}">
                      <a16:colId xmlns:a16="http://schemas.microsoft.com/office/drawing/2014/main" xmlns="" val="20003"/>
                    </a:ext>
                  </a:extLst>
                </a:gridCol>
                <a:gridCol w="2661312">
                  <a:extLst>
                    <a:ext uri="{9D8B030D-6E8A-4147-A177-3AD203B41FA5}">
                      <a16:colId xmlns:a16="http://schemas.microsoft.com/office/drawing/2014/main" xmlns="" val="20004"/>
                    </a:ext>
                  </a:extLst>
                </a:gridCol>
              </a:tblGrid>
              <a:tr h="0">
                <a:tc gridSpan="3">
                  <a:txBody>
                    <a:bodyPr/>
                    <a:lstStyle/>
                    <a:p>
                      <a:pPr algn="ctr" rtl="0">
                        <a:lnSpc>
                          <a:spcPct val="107000"/>
                        </a:lnSpc>
                        <a:spcAft>
                          <a:spcPts val="0"/>
                        </a:spcAft>
                      </a:pPr>
                      <a:r>
                        <a:rPr lang="en-US" sz="1400" b="1" kern="1200" dirty="0">
                          <a:solidFill>
                            <a:schemeClr val="lt1"/>
                          </a:solidFill>
                          <a:effectLst/>
                          <a:latin typeface="+mn-lt"/>
                          <a:ea typeface="+mn-ea"/>
                          <a:cs typeface="+mn-cs"/>
                        </a:rPr>
                        <a:t>Number of ENC </a:t>
                      </a: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l"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400" b="1" dirty="0">
                          <a:effectLst/>
                        </a:rPr>
                        <a:t>Scale</a:t>
                      </a:r>
                      <a:endParaRPr lang="en-US" sz="1400" b="1"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195947">
                <a:tc gridSpan="2">
                  <a:txBody>
                    <a:bodyPr/>
                    <a:lstStyle/>
                    <a:p>
                      <a:pPr algn="ctr" rtl="0">
                        <a:lnSpc>
                          <a:spcPct val="107000"/>
                        </a:lnSpc>
                        <a:spcAft>
                          <a:spcPts val="0"/>
                        </a:spcAft>
                      </a:pPr>
                      <a:r>
                        <a:rPr lang="en-US" sz="1400" b="1" kern="1200" dirty="0">
                          <a:solidFill>
                            <a:schemeClr val="lt1"/>
                          </a:solidFill>
                          <a:effectLst/>
                          <a:latin typeface="+mn-lt"/>
                          <a:ea typeface="+mn-ea"/>
                          <a:cs typeface="+mn-cs"/>
                        </a:rPr>
                        <a:t>To be </a:t>
                      </a:r>
                      <a:r>
                        <a:rPr lang="en-US" sz="1400" b="1" kern="1200" dirty="0" smtClean="0">
                          <a:solidFill>
                            <a:schemeClr val="lt1"/>
                          </a:solidFill>
                          <a:effectLst/>
                          <a:latin typeface="+mn-lt"/>
                          <a:ea typeface="+mn-ea"/>
                          <a:cs typeface="+mn-cs"/>
                        </a:rPr>
                        <a:t>Produced</a:t>
                      </a:r>
                      <a:endParaRPr lang="en-US" sz="1400" b="1" kern="1200" dirty="0">
                        <a:solidFill>
                          <a:schemeClr val="lt1"/>
                        </a:solidFill>
                        <a:effectLst/>
                        <a:latin typeface="+mn-lt"/>
                        <a:ea typeface="+mn-ea"/>
                        <a:cs typeface="+mn-cs"/>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400" b="1" dirty="0" smtClean="0">
                          <a:effectLst/>
                        </a:rPr>
                        <a:t>Published</a:t>
                      </a:r>
                      <a:endParaRPr lang="en-US" sz="1400" b="1" dirty="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1"/>
                  </a:ext>
                </a:extLst>
              </a:tr>
              <a:tr h="313576">
                <a:tc>
                  <a:txBody>
                    <a:bodyPr/>
                    <a:lstStyle/>
                    <a:p>
                      <a:pPr marL="0" algn="ctr" defTabSz="914400" rtl="0" eaLnBrk="1" latinLnBrk="0" hangingPunct="1">
                        <a:lnSpc>
                          <a:spcPct val="107000"/>
                        </a:lnSpc>
                        <a:spcAft>
                          <a:spcPts val="0"/>
                        </a:spcAft>
                      </a:pPr>
                      <a:r>
                        <a:rPr lang="en-US" sz="1400" b="1" kern="1200" dirty="0" smtClean="0">
                          <a:solidFill>
                            <a:schemeClr val="lt1"/>
                          </a:solidFill>
                          <a:effectLst/>
                          <a:latin typeface="+mn-lt"/>
                          <a:ea typeface="+mn-ea"/>
                          <a:cs typeface="+mn-cs"/>
                        </a:rPr>
                        <a:t>2</a:t>
                      </a:r>
                      <a:r>
                        <a:rPr lang="en-US" sz="1400" b="1" kern="1200" baseline="30000" dirty="0" smtClean="0">
                          <a:solidFill>
                            <a:schemeClr val="lt1"/>
                          </a:solidFill>
                          <a:effectLst/>
                          <a:latin typeface="+mn-lt"/>
                          <a:ea typeface="+mn-ea"/>
                          <a:cs typeface="+mn-cs"/>
                        </a:rPr>
                        <a:t>nd</a:t>
                      </a:r>
                      <a:r>
                        <a:rPr lang="en-US" sz="1400" b="1" kern="1200" dirty="0" smtClean="0">
                          <a:solidFill>
                            <a:schemeClr val="lt1"/>
                          </a:solidFill>
                          <a:effectLst/>
                          <a:latin typeface="+mn-lt"/>
                          <a:ea typeface="+mn-ea"/>
                          <a:cs typeface="+mn-cs"/>
                        </a:rPr>
                        <a:t>  Stage</a:t>
                      </a:r>
                      <a:endParaRPr lang="en-US" sz="1400" b="1" kern="1200" dirty="0">
                        <a:solidFill>
                          <a:schemeClr val="lt1"/>
                        </a:solidFill>
                        <a:effectLst/>
                        <a:latin typeface="+mn-lt"/>
                        <a:ea typeface="+mn-ea"/>
                        <a:cs typeface="+mn-cs"/>
                      </a:endParaRPr>
                    </a:p>
                  </a:txBody>
                  <a:tcPr marL="68580" marR="68580" marT="0" marB="0" anchor="ctr"/>
                </a:tc>
                <a:tc>
                  <a:txBody>
                    <a:bodyPr/>
                    <a:lstStyle/>
                    <a:p>
                      <a:pPr algn="ctr" rtl="0">
                        <a:lnSpc>
                          <a:spcPct val="107000"/>
                        </a:lnSpc>
                        <a:spcAft>
                          <a:spcPts val="0"/>
                        </a:spcAft>
                      </a:pPr>
                      <a:r>
                        <a:rPr lang="en-US" sz="1400" b="1" dirty="0">
                          <a:solidFill>
                            <a:schemeClr val="tx1"/>
                          </a:solidFill>
                          <a:effectLst/>
                        </a:rPr>
                        <a:t>1</a:t>
                      </a:r>
                      <a:r>
                        <a:rPr lang="en-US" sz="1400" b="1" baseline="30000" dirty="0">
                          <a:solidFill>
                            <a:schemeClr val="tx1"/>
                          </a:solidFill>
                          <a:effectLst/>
                        </a:rPr>
                        <a:t>st</a:t>
                      </a:r>
                      <a:r>
                        <a:rPr lang="en-US" sz="1400" b="1" dirty="0">
                          <a:solidFill>
                            <a:schemeClr val="tx1"/>
                          </a:solidFill>
                          <a:effectLst/>
                        </a:rPr>
                        <a:t> </a:t>
                      </a:r>
                      <a:r>
                        <a:rPr lang="en-US" sz="1400" b="1" dirty="0" smtClean="0">
                          <a:solidFill>
                            <a:schemeClr val="tx1"/>
                          </a:solidFill>
                          <a:effectLst/>
                        </a:rPr>
                        <a:t>Stage</a:t>
                      </a:r>
                      <a:endParaRPr lang="en-US" sz="1400" b="1" dirty="0">
                        <a:solidFill>
                          <a:schemeClr val="tx1"/>
                        </a:solidFill>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2"/>
                  </a:ext>
                </a:extLst>
              </a:tr>
              <a:tr h="364052">
                <a:tc>
                  <a:txBody>
                    <a:bodyPr/>
                    <a:lstStyle/>
                    <a:p>
                      <a:pPr algn="ctr" rtl="0">
                        <a:lnSpc>
                          <a:spcPct val="107000"/>
                        </a:lnSpc>
                        <a:spcAft>
                          <a:spcPts val="0"/>
                        </a:spcAft>
                      </a:pPr>
                      <a:r>
                        <a:rPr lang="en-US" sz="1400" b="1" dirty="0" smtClean="0">
                          <a:solidFill>
                            <a:schemeClr val="bg1"/>
                          </a:solidFill>
                          <a:effectLst/>
                          <a:latin typeface="Calibri"/>
                          <a:ea typeface="Calibri"/>
                          <a:cs typeface="Arial"/>
                        </a:rPr>
                        <a:t>7</a:t>
                      </a:r>
                      <a:endParaRPr lang="en-US" sz="1400" b="1" dirty="0">
                        <a:solidFill>
                          <a:schemeClr val="bg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solidFill>
                            <a:schemeClr val="tx1"/>
                          </a:solidFill>
                          <a:effectLst/>
                          <a:latin typeface="Calibri"/>
                          <a:ea typeface="Calibri"/>
                          <a:cs typeface="Arial"/>
                        </a:rPr>
                        <a:t>-</a:t>
                      </a:r>
                      <a:endParaRPr lang="en-US" sz="1400" b="1" dirty="0">
                        <a:solidFill>
                          <a:schemeClr val="tx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solidFill>
                            <a:schemeClr val="tx1"/>
                          </a:solidFill>
                          <a:effectLst/>
                          <a:latin typeface="Calibri"/>
                          <a:ea typeface="Calibri"/>
                          <a:cs typeface="Arial"/>
                        </a:rPr>
                        <a:t>-</a:t>
                      </a:r>
                      <a:endParaRPr lang="en-US" sz="1400" b="1" dirty="0">
                        <a:solidFill>
                          <a:schemeClr val="tx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6</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1:4,000 &lt;Berthing</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4"/>
                  </a:ext>
                </a:extLst>
              </a:tr>
            </a:tbl>
          </a:graphicData>
        </a:graphic>
      </p:graphicFrame>
      <p:sp>
        <p:nvSpPr>
          <p:cNvPr id="8" name="Title 1"/>
          <p:cNvSpPr txBox="1">
            <a:spLocks/>
          </p:cNvSpPr>
          <p:nvPr/>
        </p:nvSpPr>
        <p:spPr>
          <a:xfrm>
            <a:off x="627348" y="2618345"/>
            <a:ext cx="10817967" cy="540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sz="4000" u="sng" dirty="0"/>
              <a:t>Status of the ENC Scheme UB6 in Region I </a:t>
            </a:r>
            <a:r>
              <a:rPr lang="en-US" sz="3200" u="sng" dirty="0"/>
              <a:t>( I.R. of Iran</a:t>
            </a:r>
            <a:r>
              <a:rPr lang="en-US" sz="3200" u="sng" dirty="0" smtClean="0"/>
              <a:t>) </a:t>
            </a:r>
            <a:endParaRPr lang="fa-IR" sz="3200" u="sng" dirty="0"/>
          </a:p>
        </p:txBody>
      </p:sp>
    </p:spTree>
    <p:extLst>
      <p:ext uri="{BB962C8B-B14F-4D97-AF65-F5344CB8AC3E}">
        <p14:creationId xmlns:p14="http://schemas.microsoft.com/office/powerpoint/2010/main" xmlns="" val="576544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845800" cy="540511"/>
          </a:xfrm>
        </p:spPr>
        <p:txBody>
          <a:bodyPr>
            <a:normAutofit fontScale="90000"/>
          </a:bodyPr>
          <a:lstStyle/>
          <a:p>
            <a:r>
              <a:rPr lang="en-US" dirty="0" smtClean="0"/>
              <a:t>Glance to all the Overlaps in RSAHC Region</a:t>
            </a:r>
            <a:endParaRPr lang="en-US" dirty="0"/>
          </a:p>
        </p:txBody>
      </p:sp>
      <p:sp>
        <p:nvSpPr>
          <p:cNvPr id="4" name="Footer Placeholder 3"/>
          <p:cNvSpPr>
            <a:spLocks noGrp="1"/>
          </p:cNvSpPr>
          <p:nvPr>
            <p:ph type="ftr" sz="quarter" idx="11"/>
          </p:nvPr>
        </p:nvSpPr>
        <p:spPr/>
        <p:txBody>
          <a:bodyPr/>
          <a:lstStyle/>
          <a:p>
            <a:r>
              <a:rPr lang="en-US" dirty="0"/>
              <a:t>RENC &amp; WENDWG9, Brest,  France 26 – 28 Feb. 2019 </a:t>
            </a:r>
          </a:p>
        </p:txBody>
      </p:sp>
      <p:pic>
        <p:nvPicPr>
          <p:cNvPr id="1027" name="Picture 3" descr="C:\Users\gebrahimi\Desktop\Untitle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667000" y="939800"/>
            <a:ext cx="6172200" cy="5160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138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altLang="en-US" sz="3200" dirty="0"/>
              <a:t>ENC Overlap in </a:t>
            </a:r>
            <a:r>
              <a:rPr lang="en-US" altLang="en-US" sz="3200" dirty="0" smtClean="0"/>
              <a:t>RSAHC</a:t>
            </a:r>
            <a:endParaRPr lang="en-US" altLang="en-US" sz="3200" dirty="0" smtClean="0">
              <a:solidFill>
                <a:srgbClr val="FF0000"/>
              </a:solidFill>
            </a:endParaRPr>
          </a:p>
        </p:txBody>
      </p:sp>
      <p:sp>
        <p:nvSpPr>
          <p:cNvPr id="6"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
        <p:nvSpPr>
          <p:cNvPr id="7" name="Title 2"/>
          <p:cNvSpPr>
            <a:spLocks noGrp="1"/>
          </p:cNvSpPr>
          <p:nvPr>
            <p:ph idx="1"/>
          </p:nvPr>
        </p:nvSpPr>
        <p:spPr>
          <a:xfrm>
            <a:off x="800100" y="911225"/>
            <a:ext cx="10541000" cy="504692"/>
          </a:xfrm>
        </p:spPr>
        <p:txBody>
          <a:bodyPr>
            <a:normAutofit/>
          </a:bodyPr>
          <a:lstStyle/>
          <a:p>
            <a:pPr marL="0" indent="0">
              <a:buNone/>
            </a:pPr>
            <a:r>
              <a:rPr lang="en-US" altLang="en-US" b="1" dirty="0" smtClean="0">
                <a:solidFill>
                  <a:srgbClr val="FF0000"/>
                </a:solidFill>
              </a:rPr>
              <a:t>ENC Overlaps of Pakistan &amp; India</a:t>
            </a:r>
            <a:endParaRPr lang="en-US" altLang="en-US" dirty="0" smtClean="0">
              <a:solidFill>
                <a:srgbClr val="FF0000"/>
              </a:solidFill>
            </a:endParaRPr>
          </a:p>
        </p:txBody>
      </p:sp>
      <p:pic>
        <p:nvPicPr>
          <p:cNvPr id="8" name="Picture 2"/>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224812" y="1403216"/>
            <a:ext cx="7677743" cy="3050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600501" y="4453866"/>
            <a:ext cx="11027391" cy="1785104"/>
          </a:xfrm>
          <a:prstGeom prst="rect">
            <a:avLst/>
          </a:prstGeom>
        </p:spPr>
        <p:txBody>
          <a:bodyPr wrap="square">
            <a:spAutoFit/>
          </a:bodyPr>
          <a:lstStyle/>
          <a:p>
            <a:r>
              <a:rPr lang="en-US" altLang="en-US" sz="2100" b="1" dirty="0"/>
              <a:t>Extensive correspondence has been made in this regard, and the issue has been considered and analyzed in our different meetings with them, resulting in proposals from the two sides. However, the two sides did not reach an agreement over the issue, which can be considered an example of taking action in accordance with recommendation number 9 of IRCC10 to RHCs, mentioned in previous slides</a:t>
            </a:r>
            <a:r>
              <a:rPr lang="en-US" altLang="en-US" sz="2200" dirty="0"/>
              <a:t>. </a:t>
            </a:r>
          </a:p>
        </p:txBody>
      </p:sp>
    </p:spTree>
    <p:extLst>
      <p:ext uri="{BB962C8B-B14F-4D97-AF65-F5344CB8AC3E}">
        <p14:creationId xmlns:p14="http://schemas.microsoft.com/office/powerpoint/2010/main" xmlns="" val="419297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685800" y="1130300"/>
            <a:ext cx="10477804" cy="4800600"/>
          </a:xfrm>
        </p:spPr>
        <p:txBody>
          <a:bodyPr>
            <a:normAutofit fontScale="92500"/>
          </a:bodyPr>
          <a:lstStyle/>
          <a:p>
            <a:pPr marL="0" indent="0">
              <a:buNone/>
            </a:pPr>
            <a:r>
              <a:rPr lang="en-US" altLang="en-US" sz="3500" b="1" dirty="0">
                <a:solidFill>
                  <a:srgbClr val="FF0000"/>
                </a:solidFill>
              </a:rPr>
              <a:t>Iran &amp; Sultanate of </a:t>
            </a:r>
            <a:r>
              <a:rPr lang="en-US" altLang="en-US" sz="3500" b="1" dirty="0" smtClean="0">
                <a:solidFill>
                  <a:srgbClr val="FF0000"/>
                </a:solidFill>
              </a:rPr>
              <a:t>Oman</a:t>
            </a:r>
          </a:p>
          <a:p>
            <a:pPr>
              <a:buFont typeface="Wingdings" pitchFamily="2" charset="2"/>
              <a:buChar char="v"/>
            </a:pPr>
            <a:r>
              <a:rPr lang="en-US" sz="2400" b="1" dirty="0" smtClean="0">
                <a:solidFill>
                  <a:srgbClr val="FF0000"/>
                </a:solidFill>
              </a:rPr>
              <a:t>IR </a:t>
            </a:r>
            <a:r>
              <a:rPr lang="en-US" sz="2400" b="1" dirty="0">
                <a:solidFill>
                  <a:srgbClr val="FF0000"/>
                </a:solidFill>
              </a:rPr>
              <a:t>403080</a:t>
            </a:r>
            <a:r>
              <a:rPr lang="en-US" sz="2400" b="1" dirty="0"/>
              <a:t>,</a:t>
            </a:r>
            <a:r>
              <a:rPr lang="en-US" sz="2400" b="1" dirty="0">
                <a:solidFill>
                  <a:srgbClr val="FF0000"/>
                </a:solidFill>
              </a:rPr>
              <a:t> </a:t>
            </a:r>
            <a:r>
              <a:rPr lang="en-US" sz="2400" b="1" dirty="0"/>
              <a:t>GB 302441 &amp; GB </a:t>
            </a:r>
            <a:r>
              <a:rPr lang="en-US" sz="2400" b="1" dirty="0" smtClean="0"/>
              <a:t>303175</a:t>
            </a:r>
          </a:p>
          <a:p>
            <a:pPr marL="0" indent="0">
              <a:buNone/>
            </a:pPr>
            <a:r>
              <a:rPr lang="en-US" altLang="en-US" sz="2300" b="1" dirty="0" smtClean="0">
                <a:solidFill>
                  <a:srgbClr val="002060"/>
                </a:solidFill>
              </a:rPr>
              <a:t>The scope of Nautical Chart IR 403082 (INT 7225) falls under the agreement between Iran and Oman regarding the continental shelf boundary, and Iran is therefore going to delete its information from the overlap area.</a:t>
            </a:r>
          </a:p>
          <a:p>
            <a:pPr marL="0" indent="0">
              <a:buNone/>
            </a:pPr>
            <a:endParaRPr lang="en-US" sz="1300" b="1" dirty="0">
              <a:solidFill>
                <a:srgbClr val="002060"/>
              </a:solidFill>
            </a:endParaRPr>
          </a:p>
          <a:p>
            <a:pPr>
              <a:buFont typeface="Wingdings" pitchFamily="2" charset="2"/>
              <a:buChar char="v"/>
            </a:pPr>
            <a:r>
              <a:rPr lang="en-US" sz="2400" b="1" dirty="0" smtClean="0">
                <a:solidFill>
                  <a:srgbClr val="FF0000"/>
                </a:solidFill>
              </a:rPr>
              <a:t>IR </a:t>
            </a:r>
            <a:r>
              <a:rPr lang="en-US" sz="2400" b="1" dirty="0">
                <a:solidFill>
                  <a:srgbClr val="FF0000"/>
                </a:solidFill>
              </a:rPr>
              <a:t>403081</a:t>
            </a:r>
            <a:r>
              <a:rPr lang="en-US" sz="2400" b="1" dirty="0"/>
              <a:t>, GB 302441, GB 303174 &amp; GB </a:t>
            </a:r>
            <a:r>
              <a:rPr lang="en-US" sz="2400" b="1" dirty="0" smtClean="0"/>
              <a:t>303175</a:t>
            </a:r>
          </a:p>
          <a:p>
            <a:pPr>
              <a:buFont typeface="Wingdings" pitchFamily="2" charset="2"/>
              <a:buChar char="v"/>
            </a:pPr>
            <a:r>
              <a:rPr lang="en-US" sz="2400" b="1" dirty="0">
                <a:solidFill>
                  <a:srgbClr val="FF0000"/>
                </a:solidFill>
              </a:rPr>
              <a:t>IR 403082 </a:t>
            </a:r>
            <a:r>
              <a:rPr lang="en-US" sz="2400" b="1" dirty="0"/>
              <a:t>&amp; GB 303172</a:t>
            </a:r>
          </a:p>
          <a:p>
            <a:pPr marL="0" indent="0">
              <a:buNone/>
            </a:pPr>
            <a:r>
              <a:rPr lang="en-US" altLang="en-US" sz="2300" b="1" dirty="0" smtClean="0">
                <a:solidFill>
                  <a:srgbClr val="002060"/>
                </a:solidFill>
              </a:rPr>
              <a:t>Nautical Charts IR 403080 (INT 7217) &amp; IR 403081 (INT 7214) cover some of the Omani waters, since the boundary of the relevant continental shelf has not been determined.  </a:t>
            </a:r>
          </a:p>
          <a:p>
            <a:pPr marL="0" indent="0">
              <a:buNone/>
            </a:pPr>
            <a:endParaRPr lang="en-US" altLang="en-US" sz="1100" b="1" dirty="0" smtClean="0">
              <a:solidFill>
                <a:srgbClr val="002060"/>
              </a:solidFill>
            </a:endParaRPr>
          </a:p>
          <a:p>
            <a:pPr>
              <a:buFont typeface="Wingdings" pitchFamily="2" charset="2"/>
              <a:buChar char="v"/>
            </a:pPr>
            <a:r>
              <a:rPr lang="en-US" altLang="en-US" sz="2300" b="1" dirty="0" smtClean="0">
                <a:solidFill>
                  <a:srgbClr val="002060"/>
                </a:solidFill>
              </a:rPr>
              <a:t>It is worth mentioning, for instance, that the Omani Chart 1219 prepared at 1:125000 for the Strait of Hormuz, overlaps with the Iranian INT 7204, and covers some Iranian waters. </a:t>
            </a:r>
          </a:p>
        </p:txBody>
      </p:sp>
      <p:sp>
        <p:nvSpPr>
          <p:cNvPr id="18435" name="Title 2"/>
          <p:cNvSpPr>
            <a:spLocks noGrp="1"/>
          </p:cNvSpPr>
          <p:nvPr>
            <p:ph type="title"/>
          </p:nvPr>
        </p:nvSpPr>
        <p:spPr>
          <a:xfrm>
            <a:off x="914400" y="355600"/>
            <a:ext cx="10807700" cy="444500"/>
          </a:xfrm>
        </p:spPr>
        <p:txBody>
          <a:bodyPr>
            <a:normAutofit fontScale="90000"/>
          </a:bodyPr>
          <a:lstStyle/>
          <a:p>
            <a:r>
              <a:rPr lang="en-US" altLang="en-US" sz="3200" dirty="0"/>
              <a:t>ENC Overlap in </a:t>
            </a:r>
            <a:r>
              <a:rPr lang="en-US" altLang="en-US" sz="3200" dirty="0" smtClean="0"/>
              <a:t>RSAHC</a:t>
            </a:r>
            <a:endParaRPr lang="en-US" altLang="en-US" sz="3200" dirty="0" smtClean="0">
              <a:solidFill>
                <a:srgbClr val="FF0000"/>
              </a:solidFill>
            </a:endParaRPr>
          </a:p>
        </p:txBody>
      </p:sp>
      <p:sp>
        <p:nvSpPr>
          <p:cNvPr id="4"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13948673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Users\gebrahimi\Desktop\Overlap NGO 971115\8608.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7185" y="889663"/>
            <a:ext cx="6533991" cy="1875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9460" name="Picture 3" descr="C:\Users\gebrahimi\Desktop\Overlap NGO 971115\8609.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732060" y="2531934"/>
            <a:ext cx="6239238" cy="1775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9461" name="Picture 4" descr="C:\Users\gebrahimi\Desktop\Overlap NGO 971115\8610.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7185" y="4161644"/>
            <a:ext cx="6416659" cy="1835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796883" y="277815"/>
            <a:ext cx="8981868" cy="636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defRPr/>
            </a:pPr>
            <a:r>
              <a:rPr lang="en-AU" sz="3200" dirty="0" smtClean="0"/>
              <a:t>Overlaps in RSAHC Region </a:t>
            </a:r>
            <a:r>
              <a:rPr lang="en-US" sz="3200" dirty="0"/>
              <a:t>( I.R. of Iran) </a:t>
            </a:r>
            <a:endParaRPr lang="en-AU" sz="3200" dirty="0"/>
          </a:p>
        </p:txBody>
      </p:sp>
      <p:sp>
        <p:nvSpPr>
          <p:cNvPr id="7" name="Title 2"/>
          <p:cNvSpPr>
            <a:spLocks noGrp="1"/>
          </p:cNvSpPr>
          <p:nvPr>
            <p:ph type="title"/>
          </p:nvPr>
        </p:nvSpPr>
        <p:spPr>
          <a:xfrm>
            <a:off x="6884026" y="914401"/>
            <a:ext cx="5842000" cy="566056"/>
          </a:xfrm>
        </p:spPr>
        <p:txBody>
          <a:bodyPr>
            <a:normAutofit/>
          </a:bodyPr>
          <a:lstStyle/>
          <a:p>
            <a:r>
              <a:rPr lang="en-US" altLang="en-US" sz="2700" b="1" dirty="0" smtClean="0">
                <a:solidFill>
                  <a:srgbClr val="FF0000"/>
                </a:solidFill>
              </a:rPr>
              <a:t>IR 308608</a:t>
            </a:r>
            <a:r>
              <a:rPr lang="en-US" altLang="en-US" sz="2700" b="1" dirty="0" smtClean="0">
                <a:solidFill>
                  <a:schemeClr val="tx1"/>
                </a:solidFill>
              </a:rPr>
              <a:t> &amp; GB 303171</a:t>
            </a:r>
            <a:r>
              <a:rPr lang="en-US" altLang="en-US" sz="2700" b="1" dirty="0" smtClean="0">
                <a:solidFill>
                  <a:srgbClr val="FF0000"/>
                </a:solidFill>
              </a:rPr>
              <a:t> </a:t>
            </a:r>
            <a:r>
              <a:rPr lang="en-US" altLang="en-US" sz="2700" b="1" dirty="0" smtClean="0">
                <a:solidFill>
                  <a:schemeClr val="tx1"/>
                </a:solidFill>
              </a:rPr>
              <a:t>, GB 303520</a:t>
            </a:r>
          </a:p>
        </p:txBody>
      </p:sp>
      <p:sp>
        <p:nvSpPr>
          <p:cNvPr id="8" name="Title 2"/>
          <p:cNvSpPr txBox="1">
            <a:spLocks/>
          </p:cNvSpPr>
          <p:nvPr/>
        </p:nvSpPr>
        <p:spPr>
          <a:xfrm>
            <a:off x="723577" y="3164251"/>
            <a:ext cx="5414876" cy="5405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2700" b="1" dirty="0" smtClean="0">
                <a:solidFill>
                  <a:srgbClr val="FF0000"/>
                </a:solidFill>
              </a:rPr>
              <a:t>IR 308609</a:t>
            </a:r>
            <a:r>
              <a:rPr lang="en-US" altLang="en-US" sz="2700" b="1" dirty="0" smtClean="0">
                <a:solidFill>
                  <a:schemeClr val="tx1"/>
                </a:solidFill>
              </a:rPr>
              <a:t> &amp; GB 303171</a:t>
            </a:r>
            <a:r>
              <a:rPr lang="en-US" altLang="en-US" sz="2700" b="1" dirty="0" smtClean="0">
                <a:solidFill>
                  <a:srgbClr val="FF0000"/>
                </a:solidFill>
              </a:rPr>
              <a:t> </a:t>
            </a:r>
            <a:r>
              <a:rPr lang="en-US" altLang="en-US" sz="2700" b="1" dirty="0" smtClean="0">
                <a:solidFill>
                  <a:schemeClr val="tx1"/>
                </a:solidFill>
              </a:rPr>
              <a:t>, GB 303172</a:t>
            </a:r>
            <a:r>
              <a:rPr lang="en-US" altLang="en-US" sz="2700" b="1" dirty="0" smtClean="0">
                <a:solidFill>
                  <a:srgbClr val="FF0000"/>
                </a:solidFill>
              </a:rPr>
              <a:t> </a:t>
            </a:r>
            <a:endParaRPr lang="en-US" altLang="en-US" sz="2700" b="1" dirty="0" smtClean="0">
              <a:solidFill>
                <a:schemeClr val="tx1"/>
              </a:solidFill>
            </a:endParaRPr>
          </a:p>
        </p:txBody>
      </p:sp>
      <p:sp>
        <p:nvSpPr>
          <p:cNvPr id="9" name="Title 2"/>
          <p:cNvSpPr txBox="1">
            <a:spLocks/>
          </p:cNvSpPr>
          <p:nvPr/>
        </p:nvSpPr>
        <p:spPr>
          <a:xfrm>
            <a:off x="6791900" y="5456794"/>
            <a:ext cx="5852886" cy="5405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2700" b="1" dirty="0" smtClean="0">
                <a:solidFill>
                  <a:srgbClr val="FF0000"/>
                </a:solidFill>
              </a:rPr>
              <a:t>IR 308610</a:t>
            </a:r>
            <a:r>
              <a:rPr lang="en-US" altLang="en-US" sz="2700" b="1" dirty="0" smtClean="0">
                <a:solidFill>
                  <a:schemeClr val="tx1"/>
                </a:solidFill>
              </a:rPr>
              <a:t> &amp; GB 303172 ,GB 303173</a:t>
            </a:r>
          </a:p>
        </p:txBody>
      </p:sp>
      <p:sp>
        <p:nvSpPr>
          <p:cNvPr id="10"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396627363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descr="C:\Users\gebrahimi\Desktop\Overlap NGO 971115\47703A.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32503" y="936993"/>
            <a:ext cx="5109260" cy="148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484" name="Picture 7" descr="C:\Users\gebrahimi\Desktop\Overlap NGO 971115\47703B.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32502" y="2502488"/>
            <a:ext cx="5109261" cy="13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485" name="Picture 8" descr="C:\Users\gebrahimi\Desktop\Overlap NGO 971115\47703C.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687403" y="3189143"/>
            <a:ext cx="4822921" cy="1396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486" name="Picture 9" descr="C:\Users\gebrahimi\Desktop\Overlap NGO 971115\47703D.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701052" y="4656977"/>
            <a:ext cx="4822921" cy="1394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796883" y="277815"/>
            <a:ext cx="8981868" cy="636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defRPr/>
            </a:pPr>
            <a:r>
              <a:rPr lang="en-AU" sz="3200" dirty="0" smtClean="0"/>
              <a:t>Overlaps in RSAHC Region </a:t>
            </a:r>
            <a:r>
              <a:rPr lang="en-US" sz="3200" dirty="0"/>
              <a:t>( I.R. of Iran) </a:t>
            </a:r>
            <a:endParaRPr lang="en-AU" sz="3200" dirty="0"/>
          </a:p>
        </p:txBody>
      </p:sp>
      <p:sp>
        <p:nvSpPr>
          <p:cNvPr id="8" name="Title 2"/>
          <p:cNvSpPr>
            <a:spLocks noGrp="1"/>
          </p:cNvSpPr>
          <p:nvPr>
            <p:ph type="title"/>
          </p:nvPr>
        </p:nvSpPr>
        <p:spPr>
          <a:xfrm>
            <a:off x="5703663" y="939800"/>
            <a:ext cx="4629150" cy="292099"/>
          </a:xfrm>
        </p:spPr>
        <p:txBody>
          <a:bodyPr>
            <a:noAutofit/>
          </a:bodyPr>
          <a:lstStyle/>
          <a:p>
            <a:r>
              <a:rPr lang="en-US" altLang="en-US" sz="2900" b="1" dirty="0" smtClean="0">
                <a:solidFill>
                  <a:srgbClr val="FF0000"/>
                </a:solidFill>
              </a:rPr>
              <a:t> IR 47703A </a:t>
            </a:r>
            <a:r>
              <a:rPr lang="en-US" altLang="en-US" sz="2900" b="1" dirty="0" smtClean="0">
                <a:solidFill>
                  <a:schemeClr val="tx1"/>
                </a:solidFill>
              </a:rPr>
              <a:t>&amp; GB 401269</a:t>
            </a:r>
          </a:p>
        </p:txBody>
      </p:sp>
      <p:sp>
        <p:nvSpPr>
          <p:cNvPr id="9" name="Title 2"/>
          <p:cNvSpPr txBox="1">
            <a:spLocks/>
          </p:cNvSpPr>
          <p:nvPr/>
        </p:nvSpPr>
        <p:spPr>
          <a:xfrm>
            <a:off x="558801" y="3807340"/>
            <a:ext cx="5373462" cy="612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2700" b="1" dirty="0" smtClean="0">
                <a:solidFill>
                  <a:srgbClr val="FF0000"/>
                </a:solidFill>
              </a:rPr>
              <a:t>IR 477703B </a:t>
            </a:r>
            <a:r>
              <a:rPr lang="en-US" altLang="en-US" sz="2700" b="1" dirty="0" smtClean="0">
                <a:solidFill>
                  <a:schemeClr val="tx1"/>
                </a:solidFill>
              </a:rPr>
              <a:t>&amp; GB 401268 ,GB 401269</a:t>
            </a:r>
          </a:p>
        </p:txBody>
      </p:sp>
      <p:sp>
        <p:nvSpPr>
          <p:cNvPr id="10" name="Title 2"/>
          <p:cNvSpPr txBox="1">
            <a:spLocks/>
          </p:cNvSpPr>
          <p:nvPr/>
        </p:nvSpPr>
        <p:spPr>
          <a:xfrm>
            <a:off x="7245612" y="2766842"/>
            <a:ext cx="4648200" cy="4332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2900" b="1" dirty="0" smtClean="0">
                <a:solidFill>
                  <a:srgbClr val="FF0000"/>
                </a:solidFill>
              </a:rPr>
              <a:t>IR 477703C </a:t>
            </a:r>
            <a:r>
              <a:rPr lang="en-US" altLang="en-US" sz="2900" b="1" dirty="0" smtClean="0">
                <a:solidFill>
                  <a:schemeClr val="tx1"/>
                </a:solidFill>
              </a:rPr>
              <a:t>&amp; GB 401269</a:t>
            </a:r>
          </a:p>
        </p:txBody>
      </p:sp>
      <p:sp>
        <p:nvSpPr>
          <p:cNvPr id="11" name="Title 2"/>
          <p:cNvSpPr txBox="1">
            <a:spLocks/>
          </p:cNvSpPr>
          <p:nvPr/>
        </p:nvSpPr>
        <p:spPr>
          <a:xfrm>
            <a:off x="2908301" y="5574749"/>
            <a:ext cx="4000500" cy="540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defRPr/>
            </a:pPr>
            <a:r>
              <a:rPr lang="en-US" altLang="en-US" sz="2900" b="1" dirty="0" smtClean="0">
                <a:solidFill>
                  <a:srgbClr val="FF0000"/>
                </a:solidFill>
              </a:rPr>
              <a:t>IR 47703D </a:t>
            </a:r>
            <a:r>
              <a:rPr lang="en-US" altLang="en-US" sz="2900" b="1" dirty="0" smtClean="0">
                <a:solidFill>
                  <a:schemeClr val="tx1"/>
                </a:solidFill>
              </a:rPr>
              <a:t>&amp; GB 401269</a:t>
            </a:r>
            <a:endParaRPr lang="en-US" altLang="en-US" sz="2900" b="1" dirty="0">
              <a:solidFill>
                <a:schemeClr val="accent3">
                  <a:lumMod val="75000"/>
                </a:schemeClr>
              </a:solidFill>
            </a:endParaRPr>
          </a:p>
        </p:txBody>
      </p:sp>
    </p:spTree>
    <p:extLst>
      <p:ext uri="{BB962C8B-B14F-4D97-AF65-F5344CB8AC3E}">
        <p14:creationId xmlns:p14="http://schemas.microsoft.com/office/powerpoint/2010/main" xmlns="" val="3083276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C:\Users\gebrahimi\Desktop\Overlap NGO 971115\47307C.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5999" y="952501"/>
            <a:ext cx="6223599" cy="170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1509" name="Picture 7" descr="C:\Users\gebrahimi\Desktop\Overlap NGO 971115\308755.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693748" y="2705100"/>
            <a:ext cx="6222421" cy="1770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1510" name="Picture 8" descr="C:\Users\gebrahimi\Desktop\Overlap NGO 971115\308760.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5542" y="4541811"/>
            <a:ext cx="6110905" cy="1438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796883" y="277815"/>
            <a:ext cx="8981868" cy="636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defRPr/>
            </a:pPr>
            <a:r>
              <a:rPr lang="en-AU" sz="3200" dirty="0" smtClean="0"/>
              <a:t>Overlaps in RSAHC Region </a:t>
            </a:r>
            <a:r>
              <a:rPr lang="en-US" sz="3200" dirty="0"/>
              <a:t>( I.R. of Iran) </a:t>
            </a:r>
            <a:endParaRPr lang="en-AU" sz="3200" dirty="0"/>
          </a:p>
        </p:txBody>
      </p:sp>
      <p:sp>
        <p:nvSpPr>
          <p:cNvPr id="8" name="Title 2"/>
          <p:cNvSpPr txBox="1">
            <a:spLocks/>
          </p:cNvSpPr>
          <p:nvPr/>
        </p:nvSpPr>
        <p:spPr>
          <a:xfrm>
            <a:off x="6451599" y="5664200"/>
            <a:ext cx="5577867" cy="405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1800" b="1" dirty="0" smtClean="0">
                <a:solidFill>
                  <a:srgbClr val="FF0000"/>
                </a:solidFill>
              </a:rPr>
              <a:t>IR 308760 (BIK Port)</a:t>
            </a:r>
            <a:r>
              <a:rPr lang="en-US" altLang="en-US" sz="1800" b="1" dirty="0" smtClean="0">
                <a:solidFill>
                  <a:srgbClr val="000000"/>
                </a:solidFill>
              </a:rPr>
              <a:t> &amp;</a:t>
            </a:r>
            <a:r>
              <a:rPr lang="en-US" altLang="en-US" sz="1800" b="1" dirty="0" smtClean="0">
                <a:solidFill>
                  <a:srgbClr val="FF0000"/>
                </a:solidFill>
              </a:rPr>
              <a:t> </a:t>
            </a:r>
            <a:r>
              <a:rPr lang="en-US" altLang="en-US" sz="1800" b="1" dirty="0" smtClean="0">
                <a:solidFill>
                  <a:srgbClr val="000000"/>
                </a:solidFill>
              </a:rPr>
              <a:t>GB 301235, GB 302884 ,GB 303773</a:t>
            </a:r>
            <a:endParaRPr lang="en-US" altLang="en-US" sz="1800" dirty="0" smtClean="0"/>
          </a:p>
        </p:txBody>
      </p:sp>
      <p:sp>
        <p:nvSpPr>
          <p:cNvPr id="9" name="Title 1"/>
          <p:cNvSpPr>
            <a:spLocks noGrp="1"/>
          </p:cNvSpPr>
          <p:nvPr>
            <p:ph type="title"/>
          </p:nvPr>
        </p:nvSpPr>
        <p:spPr>
          <a:xfrm>
            <a:off x="6529598" y="809769"/>
            <a:ext cx="5227093" cy="641445"/>
          </a:xfrm>
        </p:spPr>
        <p:txBody>
          <a:bodyPr>
            <a:noAutofit/>
          </a:bodyPr>
          <a:lstStyle/>
          <a:p>
            <a:r>
              <a:rPr lang="en-US" altLang="en-US" sz="2900" b="1" dirty="0">
                <a:solidFill>
                  <a:srgbClr val="FF0000"/>
                </a:solidFill>
              </a:rPr>
              <a:t>IR 47307C (Bushehr) </a:t>
            </a:r>
            <a:r>
              <a:rPr lang="en-US" altLang="en-US" sz="2900" b="1" dirty="0">
                <a:solidFill>
                  <a:schemeClr val="tx1"/>
                </a:solidFill>
              </a:rPr>
              <a:t>&amp; GB </a:t>
            </a:r>
            <a:r>
              <a:rPr lang="en-US" altLang="en-US" sz="2900" b="1" dirty="0" smtClean="0">
                <a:solidFill>
                  <a:schemeClr val="tx1"/>
                </a:solidFill>
              </a:rPr>
              <a:t>400027</a:t>
            </a:r>
            <a:endParaRPr lang="en-US" sz="2900" dirty="0"/>
          </a:p>
        </p:txBody>
      </p:sp>
      <p:sp>
        <p:nvSpPr>
          <p:cNvPr id="10" name="Title 2"/>
          <p:cNvSpPr txBox="1">
            <a:spLocks/>
          </p:cNvSpPr>
          <p:nvPr/>
        </p:nvSpPr>
        <p:spPr>
          <a:xfrm>
            <a:off x="2077465" y="3249328"/>
            <a:ext cx="3857583" cy="54051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r>
              <a:rPr lang="en-US" altLang="en-US" sz="2900" b="1" dirty="0" smtClean="0">
                <a:solidFill>
                  <a:srgbClr val="FF0000"/>
                </a:solidFill>
              </a:rPr>
              <a:t>IR 308755 </a:t>
            </a:r>
            <a:r>
              <a:rPr lang="en-US" altLang="en-US" sz="2900" b="1" dirty="0" smtClean="0">
                <a:solidFill>
                  <a:schemeClr val="tx1"/>
                </a:solidFill>
              </a:rPr>
              <a:t>&amp; GB 302884</a:t>
            </a:r>
          </a:p>
        </p:txBody>
      </p:sp>
      <p:sp>
        <p:nvSpPr>
          <p:cNvPr id="11"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14186950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59415"/>
            <a:ext cx="10515600" cy="414354"/>
          </a:xfrm>
        </p:spPr>
        <p:txBody>
          <a:bodyPr>
            <a:noAutofit/>
          </a:bodyPr>
          <a:lstStyle/>
          <a:p>
            <a:r>
              <a:rPr lang="en-AU" sz="2400" dirty="0"/>
              <a:t>Existence of overlapping ENCs that may have a possible impact on safe navigation</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735567166"/>
              </p:ext>
            </p:extLst>
          </p:nvPr>
        </p:nvGraphicFramePr>
        <p:xfrm>
          <a:off x="830455" y="1303726"/>
          <a:ext cx="10627254" cy="4907280"/>
        </p:xfrm>
        <a:graphic>
          <a:graphicData uri="http://schemas.openxmlformats.org/drawingml/2006/table">
            <a:tbl>
              <a:tblPr firstRow="1" bandRow="1">
                <a:tableStyleId>{5C22544A-7EE6-4342-B048-85BDC9FD1C3A}</a:tableStyleId>
              </a:tblPr>
              <a:tblGrid>
                <a:gridCol w="1261581"/>
                <a:gridCol w="2258291"/>
                <a:gridCol w="568037"/>
                <a:gridCol w="706582"/>
                <a:gridCol w="3186545"/>
                <a:gridCol w="2646218"/>
              </a:tblGrid>
              <a:tr h="261839">
                <a:tc>
                  <a:txBody>
                    <a:bodyPr/>
                    <a:lstStyle/>
                    <a:p>
                      <a:pPr algn="ctr"/>
                      <a:r>
                        <a:rPr lang="en-US" sz="1600" dirty="0" smtClean="0"/>
                        <a:t>Cell Name</a:t>
                      </a:r>
                      <a:r>
                        <a:rPr lang="en-US" sz="1600" baseline="0" dirty="0" smtClean="0"/>
                        <a:t> 1</a:t>
                      </a:r>
                      <a:endParaRPr lang="en-US" sz="1600" dirty="0"/>
                    </a:p>
                  </a:txBody>
                  <a:tcPr anchor="ctr"/>
                </a:tc>
                <a:tc>
                  <a:txBody>
                    <a:bodyPr/>
                    <a:lstStyle/>
                    <a:p>
                      <a:pPr algn="ctr"/>
                      <a:r>
                        <a:rPr lang="en-US" sz="1600" dirty="0" smtClean="0"/>
                        <a:t>Cell Name 2</a:t>
                      </a:r>
                      <a:endParaRPr lang="en-US" sz="1600" dirty="0"/>
                    </a:p>
                  </a:txBody>
                  <a:tcPr anchor="ctr"/>
                </a:tc>
                <a:tc>
                  <a:txBody>
                    <a:bodyPr/>
                    <a:lstStyle/>
                    <a:p>
                      <a:pPr algn="ctr"/>
                      <a:r>
                        <a:rPr lang="en-US" sz="1600" dirty="0" smtClean="0"/>
                        <a:t>UB</a:t>
                      </a:r>
                      <a:endParaRPr lang="en-US" sz="1600" dirty="0"/>
                    </a:p>
                  </a:txBody>
                  <a:tcPr anchor="ctr"/>
                </a:tc>
                <a:tc>
                  <a:txBody>
                    <a:bodyPr/>
                    <a:lstStyle/>
                    <a:p>
                      <a:pPr algn="ctr"/>
                      <a:r>
                        <a:rPr lang="en-US" sz="1600" dirty="0" smtClean="0"/>
                        <a:t>Risk</a:t>
                      </a:r>
                      <a:endParaRPr lang="en-US" sz="1600" dirty="0"/>
                    </a:p>
                  </a:txBody>
                  <a:tcPr anchor="ctr"/>
                </a:tc>
                <a:tc>
                  <a:txBody>
                    <a:bodyPr/>
                    <a:lstStyle/>
                    <a:p>
                      <a:pPr algn="ctr"/>
                      <a:r>
                        <a:rPr lang="en-US" sz="1600" dirty="0" smtClean="0"/>
                        <a:t>Justification</a:t>
                      </a:r>
                      <a:endParaRPr lang="en-US" sz="1600" dirty="0"/>
                    </a:p>
                  </a:txBody>
                  <a:tcPr anchor="ctr"/>
                </a:tc>
                <a:tc>
                  <a:txBody>
                    <a:bodyPr/>
                    <a:lstStyle/>
                    <a:p>
                      <a:pPr algn="ctr"/>
                      <a:r>
                        <a:rPr lang="en-US" sz="1600" dirty="0" smtClean="0"/>
                        <a:t>Action Requested</a:t>
                      </a:r>
                      <a:endParaRPr lang="en-US" sz="1600" dirty="0"/>
                    </a:p>
                  </a:txBody>
                  <a:tcPr anchor="ctr"/>
                </a:tc>
              </a:tr>
              <a:tr h="228600">
                <a:tc>
                  <a:txBody>
                    <a:bodyPr/>
                    <a:lstStyle/>
                    <a:p>
                      <a:pPr marL="0" algn="l" defTabSz="914400" rtl="0" eaLnBrk="1" latinLnBrk="0" hangingPunct="1"/>
                      <a:r>
                        <a:rPr lang="en-US" altLang="en-US" sz="1400" b="1" kern="1200" dirty="0" smtClean="0">
                          <a:solidFill>
                            <a:srgbClr val="FF0000"/>
                          </a:solidFill>
                          <a:latin typeface="+mn-lt"/>
                          <a:ea typeface="+mn-ea"/>
                          <a:cs typeface="+mn-cs"/>
                        </a:rPr>
                        <a:t>IR 308601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302851</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Low</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r>
                        <a:rPr lang="en-US" sz="1200" b="1" kern="1200" dirty="0" smtClean="0">
                          <a:solidFill>
                            <a:srgbClr val="002060"/>
                          </a:solidFill>
                          <a:latin typeface="+mn-lt"/>
                          <a:ea typeface="+mn-ea"/>
                          <a:cs typeface="+mn-cs"/>
                        </a:rPr>
                        <a:t>UKHO Should Cut the overlap</a:t>
                      </a:r>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kern="1200" dirty="0" smtClean="0">
                          <a:solidFill>
                            <a:srgbClr val="FF0000"/>
                          </a:solidFill>
                          <a:latin typeface="+mn-lt"/>
                          <a:ea typeface="+mn-ea"/>
                          <a:cs typeface="+mn-cs"/>
                        </a:rPr>
                        <a:t>IR 308602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302851</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Low</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Should be replaced</a:t>
                      </a:r>
                      <a:r>
                        <a:rPr lang="en-US" sz="1200" b="1" kern="1200" baseline="0" dirty="0" smtClean="0">
                          <a:solidFill>
                            <a:srgbClr val="002060"/>
                          </a:solidFill>
                          <a:latin typeface="+mn-lt"/>
                          <a:ea typeface="+mn-ea"/>
                          <a:cs typeface="+mn-cs"/>
                        </a:rPr>
                        <a:t> with Iranian Chart</a:t>
                      </a:r>
                      <a:endParaRPr lang="en-US" sz="1200" b="1" kern="1200" dirty="0" smtClean="0">
                        <a:solidFill>
                          <a:srgbClr val="002060"/>
                        </a:solidFill>
                        <a:latin typeface="+mn-lt"/>
                        <a:ea typeface="+mn-ea"/>
                        <a:cs typeface="+mn-cs"/>
                      </a:endParaRP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kern="1200" dirty="0" smtClean="0">
                          <a:solidFill>
                            <a:srgbClr val="FF0000"/>
                          </a:solidFill>
                          <a:latin typeface="+mn-lt"/>
                          <a:ea typeface="+mn-ea"/>
                          <a:cs typeface="+mn-cs"/>
                        </a:rPr>
                        <a:t>IR 308607 </a:t>
                      </a:r>
                      <a:endParaRPr lang="en-US" sz="1400" b="1" kern="1200" dirty="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solidFill>
                            <a:schemeClr val="tx1"/>
                          </a:solidFill>
                        </a:rPr>
                        <a:t>GB 303171</a:t>
                      </a:r>
                      <a:r>
                        <a:rPr lang="en-US" altLang="en-US" sz="1400" b="1" dirty="0" smtClean="0">
                          <a:solidFill>
                            <a:srgbClr val="FF0000"/>
                          </a:solidFill>
                        </a:rPr>
                        <a:t> </a:t>
                      </a:r>
                      <a:r>
                        <a:rPr lang="en-US" altLang="en-US" sz="1400" b="1" dirty="0" smtClean="0">
                          <a:solidFill>
                            <a:schemeClr val="tx1"/>
                          </a:solidFill>
                        </a:rPr>
                        <a:t>&amp; GB 303520</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308608</a:t>
                      </a:r>
                      <a:r>
                        <a:rPr lang="en-US" altLang="en-US" sz="1400" b="1" dirty="0" smtClean="0">
                          <a:solidFill>
                            <a:schemeClr val="tx1"/>
                          </a:solidFill>
                        </a:rPr>
                        <a:t> </a:t>
                      </a:r>
                      <a:endParaRPr lang="en-US" sz="1400" b="1" kern="1200" dirty="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solidFill>
                            <a:schemeClr val="tx1"/>
                          </a:solidFill>
                        </a:rPr>
                        <a:t>GB 303171</a:t>
                      </a:r>
                      <a:r>
                        <a:rPr lang="en-US" altLang="en-US" sz="1400" b="1" dirty="0" smtClean="0">
                          <a:solidFill>
                            <a:srgbClr val="FF0000"/>
                          </a:solidFill>
                        </a:rPr>
                        <a:t> </a:t>
                      </a:r>
                      <a:r>
                        <a:rPr lang="en-US" altLang="en-US" sz="1400" b="1" dirty="0" smtClean="0">
                          <a:solidFill>
                            <a:schemeClr val="tx1"/>
                          </a:solidFill>
                        </a:rPr>
                        <a:t>&amp; GB 303520</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Should be replaced</a:t>
                      </a:r>
                      <a:r>
                        <a:rPr lang="en-US" sz="1200" b="1" kern="1200" baseline="0" dirty="0" smtClean="0">
                          <a:solidFill>
                            <a:srgbClr val="002060"/>
                          </a:solidFill>
                          <a:latin typeface="+mn-lt"/>
                          <a:ea typeface="+mn-ea"/>
                          <a:cs typeface="+mn-cs"/>
                        </a:rPr>
                        <a:t> with Iranian Chart</a:t>
                      </a:r>
                      <a:endParaRPr lang="en-US" sz="1200" b="1" kern="1200" dirty="0" smtClean="0">
                        <a:solidFill>
                          <a:srgbClr val="002060"/>
                        </a:solidFill>
                        <a:latin typeface="+mn-lt"/>
                        <a:ea typeface="+mn-ea"/>
                        <a:cs typeface="+mn-cs"/>
                      </a:endParaRP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308609</a:t>
                      </a:r>
                      <a:r>
                        <a:rPr lang="en-US" altLang="en-US" sz="1400" b="1" dirty="0" smtClean="0">
                          <a:solidFill>
                            <a:schemeClr val="tx1"/>
                          </a:solidFill>
                        </a:rPr>
                        <a:t>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303171</a:t>
                      </a:r>
                      <a:r>
                        <a:rPr lang="en-US" altLang="en-US" sz="1400" b="1" dirty="0" smtClean="0">
                          <a:solidFill>
                            <a:srgbClr val="FF0000"/>
                          </a:solidFill>
                        </a:rPr>
                        <a:t> </a:t>
                      </a:r>
                      <a:r>
                        <a:rPr lang="en-US" altLang="en-US" sz="1400" b="1" dirty="0" smtClean="0">
                          <a:solidFill>
                            <a:schemeClr val="tx1"/>
                          </a:solidFill>
                        </a:rPr>
                        <a:t>&amp; GB 303172</a:t>
                      </a:r>
                      <a:r>
                        <a:rPr lang="en-US" altLang="en-US" sz="1400" b="1" dirty="0" smtClean="0">
                          <a:solidFill>
                            <a:srgbClr val="FF0000"/>
                          </a:solidFill>
                        </a:rPr>
                        <a:t> </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308610</a:t>
                      </a:r>
                      <a:r>
                        <a:rPr lang="en-US" altLang="en-US" sz="1400" b="1" dirty="0" smtClean="0">
                          <a:solidFill>
                            <a:schemeClr val="tx1"/>
                          </a:solidFill>
                        </a:rPr>
                        <a:t>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303172 &amp; GB 303173</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47703A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401269</a:t>
                      </a:r>
                      <a:endParaRPr lang="en-US" sz="1400" dirty="0"/>
                    </a:p>
                  </a:txBody>
                  <a:tcPr/>
                </a:tc>
                <a:tc>
                  <a:txBody>
                    <a:bodyPr/>
                    <a:lstStyle/>
                    <a:p>
                      <a:pPr algn="ctr"/>
                      <a:r>
                        <a:rPr lang="en-US" sz="1400" b="1" dirty="0" smtClean="0"/>
                        <a:t>4</a:t>
                      </a:r>
                      <a:endParaRPr lang="en-US" sz="1400" b="1" dirty="0"/>
                    </a:p>
                  </a:txBody>
                  <a:tcPr/>
                </a:tc>
                <a:tc>
                  <a:txBody>
                    <a:bodyPr/>
                    <a:lstStyle/>
                    <a:p>
                      <a:r>
                        <a:rPr lang="en-US" sz="1400" dirty="0" smtClean="0"/>
                        <a:t>Low</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47703B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401268 &amp; GB 401269</a:t>
                      </a:r>
                      <a:endParaRPr lang="en-US" sz="1400" dirty="0"/>
                    </a:p>
                  </a:txBody>
                  <a:tcPr/>
                </a:tc>
                <a:tc>
                  <a:txBody>
                    <a:bodyPr/>
                    <a:lstStyle/>
                    <a:p>
                      <a:pPr algn="ctr"/>
                      <a:r>
                        <a:rPr lang="en-US" sz="1400" b="1" dirty="0" smtClean="0"/>
                        <a:t>4</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47703C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401269</a:t>
                      </a:r>
                      <a:endParaRPr lang="en-US" sz="1400" dirty="0"/>
                    </a:p>
                  </a:txBody>
                  <a:tcPr/>
                </a:tc>
                <a:tc>
                  <a:txBody>
                    <a:bodyPr/>
                    <a:lstStyle/>
                    <a:p>
                      <a:pPr algn="ctr"/>
                      <a:r>
                        <a:rPr lang="en-US" sz="1400" b="1" dirty="0" smtClean="0"/>
                        <a:t>4</a:t>
                      </a:r>
                      <a:endParaRPr lang="en-US" sz="1400" b="1" dirty="0"/>
                    </a:p>
                  </a:txBody>
                  <a:tcPr/>
                </a:tc>
                <a:tc>
                  <a:txBody>
                    <a:bodyPr/>
                    <a:lstStyle/>
                    <a:p>
                      <a:r>
                        <a:rPr lang="en-US" sz="1400" dirty="0" smtClean="0"/>
                        <a:t>Low</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r>
                        <a:rPr lang="en-US" sz="1200" b="1" kern="1200" dirty="0" smtClean="0">
                          <a:solidFill>
                            <a:srgbClr val="002060"/>
                          </a:solidFill>
                          <a:latin typeface="+mn-lt"/>
                          <a:ea typeface="+mn-ea"/>
                          <a:cs typeface="+mn-cs"/>
                        </a:rPr>
                        <a:t>Should be replaced</a:t>
                      </a:r>
                      <a:r>
                        <a:rPr lang="en-US" sz="1200" b="1" kern="1200" baseline="0" dirty="0" smtClean="0">
                          <a:solidFill>
                            <a:srgbClr val="002060"/>
                          </a:solidFill>
                          <a:latin typeface="+mn-lt"/>
                          <a:ea typeface="+mn-ea"/>
                          <a:cs typeface="+mn-cs"/>
                        </a:rPr>
                        <a:t> with Iranian Chart</a:t>
                      </a:r>
                      <a:endParaRPr lang="en-US" sz="1200" b="1" kern="1200" dirty="0">
                        <a:solidFill>
                          <a:srgbClr val="002060"/>
                        </a:solidFill>
                        <a:latin typeface="+mn-lt"/>
                        <a:ea typeface="+mn-ea"/>
                        <a:cs typeface="+mn-cs"/>
                      </a:endParaRPr>
                    </a:p>
                  </a:txBody>
                  <a:tcPr/>
                </a:tc>
              </a:tr>
              <a:tr h="228600">
                <a:tc>
                  <a:txBody>
                    <a:bodyPr/>
                    <a:lstStyle/>
                    <a:p>
                      <a:pPr marL="0" algn="l" defTabSz="914400" rtl="0" eaLnBrk="1" latinLnBrk="0" hangingPunct="1"/>
                      <a:r>
                        <a:rPr lang="en-US" altLang="en-US" sz="1400" b="1" dirty="0" smtClean="0">
                          <a:solidFill>
                            <a:srgbClr val="FF0000"/>
                          </a:solidFill>
                        </a:rPr>
                        <a:t>IR 47703D </a:t>
                      </a:r>
                      <a:endParaRPr lang="en-US" sz="1400" b="1" kern="1200" dirty="0">
                        <a:solidFill>
                          <a:srgbClr val="FF0000"/>
                        </a:solidFill>
                        <a:latin typeface="+mn-lt"/>
                        <a:ea typeface="+mn-ea"/>
                        <a:cs typeface="+mn-cs"/>
                      </a:endParaRPr>
                    </a:p>
                  </a:txBody>
                  <a:tcPr/>
                </a:tc>
                <a:tc>
                  <a:txBody>
                    <a:bodyPr/>
                    <a:lstStyle/>
                    <a:p>
                      <a:r>
                        <a:rPr lang="en-US" altLang="en-US" sz="1400" b="1" dirty="0" smtClean="0">
                          <a:solidFill>
                            <a:schemeClr val="tx1"/>
                          </a:solidFill>
                        </a:rPr>
                        <a:t>GB 401269 </a:t>
                      </a:r>
                      <a:endParaRPr lang="en-US" sz="1400" dirty="0"/>
                    </a:p>
                  </a:txBody>
                  <a:tcPr/>
                </a:tc>
                <a:tc>
                  <a:txBody>
                    <a:bodyPr/>
                    <a:lstStyle/>
                    <a:p>
                      <a:pPr algn="ctr"/>
                      <a:r>
                        <a:rPr lang="en-US" sz="1400" b="1" dirty="0" smtClean="0"/>
                        <a:t>4</a:t>
                      </a:r>
                      <a:endParaRPr lang="en-US" sz="1400" b="1" dirty="0"/>
                    </a:p>
                  </a:txBody>
                  <a:tcPr/>
                </a:tc>
                <a:tc>
                  <a:txBody>
                    <a:bodyPr/>
                    <a:lstStyle/>
                    <a:p>
                      <a:r>
                        <a:rPr lang="en-US" sz="1400" dirty="0" smtClean="0"/>
                        <a:t>Med</a:t>
                      </a:r>
                      <a:endParaRPr lang="en-US" sz="1400" dirty="0"/>
                    </a:p>
                  </a:txBody>
                  <a:tcP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txBody>
                  <a:tcPr/>
                </a:tc>
              </a:tr>
            </a:tbl>
          </a:graphicData>
        </a:graphic>
      </p:graphicFrame>
      <p:sp>
        <p:nvSpPr>
          <p:cNvPr id="5" name="Rectangle 4"/>
          <p:cNvSpPr/>
          <p:nvPr/>
        </p:nvSpPr>
        <p:spPr>
          <a:xfrm>
            <a:off x="4578297" y="6340461"/>
            <a:ext cx="3516667" cy="276999"/>
          </a:xfrm>
          <a:prstGeom prst="rect">
            <a:avLst/>
          </a:prstGeom>
        </p:spPr>
        <p:txBody>
          <a:bodyPr wrap="none">
            <a:spAutoFit/>
          </a:bodyPr>
          <a:lstStyle/>
          <a:p>
            <a:pPr lvl="0" algn="ctr"/>
            <a:r>
              <a:rPr lang="en-US" sz="1200" dirty="0">
                <a:solidFill>
                  <a:prstClr val="black">
                    <a:tint val="75000"/>
                  </a:prstClr>
                </a:solidFill>
              </a:rPr>
              <a:t>RENC &amp; WENDWG9, Brest,  France 26 – 28 Feb. 2019 </a:t>
            </a:r>
          </a:p>
        </p:txBody>
      </p:sp>
    </p:spTree>
    <p:extLst>
      <p:ext uri="{BB962C8B-B14F-4D97-AF65-F5344CB8AC3E}">
        <p14:creationId xmlns:p14="http://schemas.microsoft.com/office/powerpoint/2010/main" xmlns="" val="118509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402" y="299555"/>
            <a:ext cx="11339699" cy="636586"/>
          </a:xfrm>
        </p:spPr>
        <p:txBody>
          <a:bodyPr>
            <a:normAutofit/>
          </a:bodyPr>
          <a:lstStyle/>
          <a:p>
            <a:pPr>
              <a:defRPr/>
            </a:pPr>
            <a:r>
              <a:rPr lang="en-US" sz="3200" dirty="0"/>
              <a:t>Background</a:t>
            </a:r>
            <a:endParaRPr lang="en-AU" sz="3200" dirty="0"/>
          </a:p>
        </p:txBody>
      </p:sp>
      <p:sp>
        <p:nvSpPr>
          <p:cNvPr id="3" name="Content Placeholder 2"/>
          <p:cNvSpPr>
            <a:spLocks noGrp="1"/>
          </p:cNvSpPr>
          <p:nvPr>
            <p:ph idx="1"/>
          </p:nvPr>
        </p:nvSpPr>
        <p:spPr>
          <a:xfrm>
            <a:off x="723332" y="1132767"/>
            <a:ext cx="10647034" cy="4861560"/>
          </a:xfrm>
        </p:spPr>
        <p:txBody>
          <a:bodyPr>
            <a:normAutofit fontScale="92500"/>
          </a:bodyPr>
          <a:lstStyle/>
          <a:p>
            <a:r>
              <a:rPr lang="en-US" sz="2300" b="1" dirty="0">
                <a:solidFill>
                  <a:srgbClr val="002060"/>
                </a:solidFill>
              </a:rPr>
              <a:t>ROPME Sea Area Hydrographic Commission (RSAHC) established in October 2000.</a:t>
            </a:r>
          </a:p>
          <a:p>
            <a:r>
              <a:rPr lang="en-US" sz="2300" b="1" dirty="0">
                <a:solidFill>
                  <a:srgbClr val="002060"/>
                </a:solidFill>
              </a:rPr>
              <a:t>Core Members: Bahrain, IR of Iran, Kuwait, Oman, Pakistan, Qatar, Saudi Arabia, United Arab Emirates.</a:t>
            </a:r>
          </a:p>
          <a:p>
            <a:pPr algn="just">
              <a:defRPr/>
            </a:pPr>
            <a:r>
              <a:rPr lang="en-US" sz="2300" b="1" dirty="0">
                <a:solidFill>
                  <a:srgbClr val="FF0000"/>
                </a:solidFill>
              </a:rPr>
              <a:t>Associate Members:</a:t>
            </a:r>
            <a:r>
              <a:rPr lang="en-US" sz="2300" b="1" dirty="0">
                <a:solidFill>
                  <a:srgbClr val="002060"/>
                </a:solidFill>
              </a:rPr>
              <a:t> France, Iraq, United Kingdom, United States of America.</a:t>
            </a:r>
            <a:endParaRPr lang="en-GB" sz="2300" b="1" dirty="0">
              <a:solidFill>
                <a:srgbClr val="002060"/>
              </a:solidFill>
            </a:endParaRPr>
          </a:p>
          <a:p>
            <a:r>
              <a:rPr lang="en-US" sz="2300" b="1" dirty="0">
                <a:solidFill>
                  <a:srgbClr val="FF0000"/>
                </a:solidFill>
              </a:rPr>
              <a:t>Observers:</a:t>
            </a:r>
            <a:r>
              <a:rPr lang="en-US" sz="2300" b="1" dirty="0">
                <a:solidFill>
                  <a:srgbClr val="002060"/>
                </a:solidFill>
              </a:rPr>
              <a:t> Regional Organization for the Protection of the Marine Environment (ROPME), Middle East Navigation Service (MENAS). International Association of Marine Aids to Navigation and Lighthouse Authorities (IALA), Arabian Maritime and Navigation Aids Services LLC (AMNAS)</a:t>
            </a:r>
          </a:p>
          <a:p>
            <a:r>
              <a:rPr lang="en-US" sz="2300" b="1" dirty="0">
                <a:solidFill>
                  <a:srgbClr val="002060"/>
                </a:solidFill>
              </a:rPr>
              <a:t>INT Charting Region ‘I’ created on October 2000 in Tehran, I.R. of IRAN.</a:t>
            </a:r>
          </a:p>
          <a:p>
            <a:r>
              <a:rPr lang="en-US" sz="2300" b="1" dirty="0">
                <a:solidFill>
                  <a:srgbClr val="002060"/>
                </a:solidFill>
              </a:rPr>
              <a:t>RSAHC INT Chart Coordination Working Group (RSAICCWG) established in March 2011.</a:t>
            </a:r>
          </a:p>
          <a:p>
            <a:r>
              <a:rPr lang="en-US" sz="2300" b="1" dirty="0">
                <a:solidFill>
                  <a:srgbClr val="002060"/>
                </a:solidFill>
              </a:rPr>
              <a:t>RSAICCWG fully manned – IR of IRAN acting as regional charting coordinator</a:t>
            </a:r>
            <a:r>
              <a:rPr lang="en-US" sz="2300" b="1" dirty="0" smtClean="0">
                <a:solidFill>
                  <a:srgbClr val="002060"/>
                </a:solidFill>
              </a:rPr>
              <a:t>.</a:t>
            </a:r>
          </a:p>
          <a:p>
            <a:r>
              <a:rPr lang="en-US" sz="2400" b="1" dirty="0">
                <a:solidFill>
                  <a:srgbClr val="002060"/>
                </a:solidFill>
              </a:rPr>
              <a:t>RSAHC approved that the  development and maintenance of ENC schemes in the region should be coordinated by the RSAICCWG, in place of the RSAHC.</a:t>
            </a:r>
          </a:p>
          <a:p>
            <a:pPr marL="0" indent="0">
              <a:buNone/>
            </a:pPr>
            <a:endParaRPr lang="en-US" sz="2300" b="1" dirty="0">
              <a:solidFill>
                <a:srgbClr val="002060"/>
              </a:solidFill>
            </a:endParaRPr>
          </a:p>
          <a:p>
            <a:pPr algn="just">
              <a:defRPr/>
            </a:pPr>
            <a:endParaRPr lang="en-GB" sz="2400" b="1" dirty="0"/>
          </a:p>
        </p:txBody>
      </p:sp>
      <p:sp>
        <p:nvSpPr>
          <p:cNvPr id="5"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4189561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59415"/>
            <a:ext cx="10515600" cy="414354"/>
          </a:xfrm>
        </p:spPr>
        <p:txBody>
          <a:bodyPr>
            <a:noAutofit/>
          </a:bodyPr>
          <a:lstStyle/>
          <a:p>
            <a:r>
              <a:rPr lang="en-AU" sz="2400" dirty="0"/>
              <a:t>Existence of overlapping ENCs that may have a possible impact on safe navigation</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82208943"/>
              </p:ext>
            </p:extLst>
          </p:nvPr>
        </p:nvGraphicFramePr>
        <p:xfrm>
          <a:off x="621714" y="1343885"/>
          <a:ext cx="10891414" cy="3214224"/>
        </p:xfrm>
        <a:graphic>
          <a:graphicData uri="http://schemas.openxmlformats.org/drawingml/2006/table">
            <a:tbl>
              <a:tblPr firstRow="1" bandRow="1">
                <a:tableStyleId>{5C22544A-7EE6-4342-B048-85BDC9FD1C3A}</a:tableStyleId>
              </a:tblPr>
              <a:tblGrid>
                <a:gridCol w="1193229"/>
                <a:gridCol w="2895603"/>
                <a:gridCol w="484909"/>
                <a:gridCol w="651164"/>
                <a:gridCol w="2937163"/>
                <a:gridCol w="2729346"/>
              </a:tblGrid>
              <a:tr h="371727">
                <a:tc>
                  <a:txBody>
                    <a:bodyPr/>
                    <a:lstStyle/>
                    <a:p>
                      <a:pPr algn="ctr"/>
                      <a:r>
                        <a:rPr lang="en-US" sz="1600" b="1" kern="1200" dirty="0" smtClean="0">
                          <a:solidFill>
                            <a:schemeClr val="lt1"/>
                          </a:solidFill>
                          <a:latin typeface="+mn-lt"/>
                          <a:ea typeface="+mn-ea"/>
                          <a:cs typeface="+mn-cs"/>
                        </a:rPr>
                        <a:t>Cell Name 1</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Cell Name 2</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UB</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Risk</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Justification</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Action Requested</a:t>
                      </a:r>
                      <a:endParaRPr lang="en-US" sz="1600" b="1" kern="1200" dirty="0">
                        <a:solidFill>
                          <a:schemeClr val="lt1"/>
                        </a:solidFill>
                        <a:latin typeface="+mn-lt"/>
                        <a:ea typeface="+mn-ea"/>
                        <a:cs typeface="+mn-cs"/>
                      </a:endParaRPr>
                    </a:p>
                  </a:txBody>
                  <a:tcPr anchor="ctr"/>
                </a:tc>
              </a:tr>
              <a:tr h="426696">
                <a:tc>
                  <a:txBody>
                    <a:bodyPr/>
                    <a:lstStyle/>
                    <a:p>
                      <a:pPr marL="0" algn="l" defTabSz="914400" rtl="0" eaLnBrk="1" latinLnBrk="0" hangingPunct="1"/>
                      <a:r>
                        <a:rPr lang="en-US" altLang="en-US" sz="1400" b="1" dirty="0" smtClean="0">
                          <a:solidFill>
                            <a:srgbClr val="FF0000"/>
                          </a:solidFill>
                        </a:rPr>
                        <a:t>IR 308755 </a:t>
                      </a:r>
                      <a:endParaRPr lang="en-US" sz="1400" b="1" kern="1200" dirty="0">
                        <a:solidFill>
                          <a:srgbClr val="FF000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solidFill>
                            <a:schemeClr val="tx1"/>
                          </a:solidFill>
                        </a:rPr>
                        <a:t>GB 302884</a:t>
                      </a:r>
                      <a:endParaRPr lang="en-US" sz="1400" dirty="0"/>
                    </a:p>
                  </a:txBody>
                  <a:tcPr/>
                </a:tc>
                <a:tc>
                  <a:txBody>
                    <a:bodyPr/>
                    <a:lstStyle/>
                    <a:p>
                      <a:pPr algn="ctr"/>
                      <a:r>
                        <a:rPr lang="en-US" sz="1400" b="1" dirty="0" smtClean="0"/>
                        <a:t>3</a:t>
                      </a:r>
                      <a:endParaRPr lang="en-US" sz="1400" b="1" dirty="0"/>
                    </a:p>
                  </a:txBody>
                  <a:tcPr/>
                </a:tc>
                <a:tc>
                  <a:txBody>
                    <a:bodyPr/>
                    <a:lstStyle/>
                    <a:p>
                      <a:r>
                        <a:rPr lang="en-US" sz="1400" dirty="0" smtClean="0"/>
                        <a:t>Med</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solidFill>
                          <a:srgbClr val="002060"/>
                        </a:solidFill>
                      </a:endParaRPr>
                    </a:p>
                  </a:txBody>
                  <a:tcPr/>
                </a:tc>
                <a:tc>
                  <a:txBody>
                    <a:bodyPr/>
                    <a:lstStyle/>
                    <a:p>
                      <a:pPr marL="0" indent="0" algn="l" defTabSz="914400" rtl="0" eaLnBrk="1" latinLnBrk="0" hangingPunct="1">
                        <a:buFont typeface="Wingdings" pitchFamily="2" charset="2"/>
                        <a:buNone/>
                      </a:pPr>
                      <a:endParaRPr lang="en-US" sz="1200" b="1" kern="1200" dirty="0">
                        <a:solidFill>
                          <a:srgbClr val="002060"/>
                        </a:solidFill>
                        <a:latin typeface="+mn-lt"/>
                        <a:ea typeface="+mn-ea"/>
                        <a:cs typeface="+mn-cs"/>
                      </a:endParaRPr>
                    </a:p>
                  </a:txBody>
                  <a:tcPr/>
                </a:tc>
              </a:tr>
              <a:tr h="426696">
                <a:tc>
                  <a:txBody>
                    <a:bodyPr/>
                    <a:lstStyle/>
                    <a:p>
                      <a:pPr marL="0" algn="l" defTabSz="914400" rtl="0" eaLnBrk="1" latinLnBrk="0" hangingPunct="1"/>
                      <a:r>
                        <a:rPr lang="en-US" sz="1400" b="1" dirty="0" smtClean="0">
                          <a:solidFill>
                            <a:srgbClr val="FF0000"/>
                          </a:solidFill>
                        </a:rPr>
                        <a:t>IR 403080</a:t>
                      </a:r>
                      <a:endParaRPr lang="en-US" sz="1400" b="1" kern="1200" dirty="0">
                        <a:solidFill>
                          <a:srgbClr val="FF0000"/>
                        </a:solidFill>
                        <a:latin typeface="+mn-lt"/>
                        <a:ea typeface="+mn-ea"/>
                        <a:cs typeface="+mn-cs"/>
                      </a:endParaRPr>
                    </a:p>
                  </a:txBody>
                  <a:tcPr anchor="ctr"/>
                </a:tc>
                <a:tc>
                  <a:txBody>
                    <a:bodyPr/>
                    <a:lstStyle/>
                    <a:p>
                      <a:r>
                        <a:rPr lang="en-US" sz="1400" b="1" dirty="0" smtClean="0">
                          <a:solidFill>
                            <a:schemeClr val="tx1"/>
                          </a:solidFill>
                        </a:rPr>
                        <a:t>GB 302441 &amp; GB 303175</a:t>
                      </a:r>
                      <a:endParaRPr lang="en-US" sz="1400" dirty="0"/>
                    </a:p>
                  </a:txBody>
                  <a:tcPr anchor="ctr"/>
                </a:tc>
                <a:tc>
                  <a:txBody>
                    <a:bodyPr/>
                    <a:lstStyle/>
                    <a:p>
                      <a:pPr algn="ctr"/>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nchor="ctr"/>
                </a:tc>
                <a:tc rowSpan="2">
                  <a:txBody>
                    <a:bodyPr/>
                    <a:lstStyle/>
                    <a:p>
                      <a:r>
                        <a:rPr lang="en-US" sz="1400" dirty="0" smtClean="0"/>
                        <a:t>Low</a:t>
                      </a:r>
                      <a:endParaRPr lang="en-US" sz="1400" dirty="0"/>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002060"/>
                          </a:solidFill>
                        </a:rPr>
                        <a:t>Nautical Charts IR 403080 &amp; IR 403081 cover some of the Omani waters,.  </a:t>
                      </a:r>
                    </a:p>
                  </a:txBody>
                  <a:tcPr/>
                </a:tc>
                <a:tc rowSpan="2">
                  <a:txBody>
                    <a:bodyPr/>
                    <a:lstStyle/>
                    <a:p>
                      <a:pPr marL="0" indent="0" algn="l" defTabSz="914400" rtl="0" eaLnBrk="1" latinLnBrk="0" hangingPunct="1">
                        <a:buFont typeface="Wingdings" pitchFamily="2" charset="2"/>
                        <a:buNone/>
                      </a:pPr>
                      <a:r>
                        <a:rPr lang="en-US" altLang="en-US" sz="1200" b="1" kern="1200" dirty="0" smtClean="0">
                          <a:solidFill>
                            <a:srgbClr val="002060"/>
                          </a:solidFill>
                          <a:latin typeface="+mn-lt"/>
                          <a:ea typeface="+mn-ea"/>
                          <a:cs typeface="+mn-cs"/>
                        </a:rPr>
                        <a:t>since the boundary of the relevant continental shelf has not been determined, first the boundaries should be define.  </a:t>
                      </a:r>
                      <a:endParaRPr lang="en-US" sz="1200" b="1" kern="1200" dirty="0">
                        <a:solidFill>
                          <a:srgbClr val="002060"/>
                        </a:solidFill>
                        <a:latin typeface="+mn-lt"/>
                        <a:ea typeface="+mn-ea"/>
                        <a:cs typeface="+mn-cs"/>
                      </a:endParaRPr>
                    </a:p>
                  </a:txBody>
                  <a:tcPr/>
                </a:tc>
              </a:tr>
              <a:tr h="337643">
                <a:tc>
                  <a:txBody>
                    <a:bodyPr/>
                    <a:lstStyle/>
                    <a:p>
                      <a:pPr marL="0" algn="l" defTabSz="914400" rtl="0" eaLnBrk="1" latinLnBrk="0" hangingPunct="1"/>
                      <a:r>
                        <a:rPr lang="en-US" sz="1400" b="1" dirty="0" smtClean="0">
                          <a:solidFill>
                            <a:srgbClr val="FF0000"/>
                          </a:solidFill>
                        </a:rPr>
                        <a:t>IR 403081</a:t>
                      </a:r>
                      <a:endParaRPr lang="en-US" sz="1400" b="1" kern="1200" dirty="0">
                        <a:solidFill>
                          <a:srgbClr val="FF0000"/>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GB 302441, GB 303174 &amp; GB 303175</a:t>
                      </a:r>
                      <a:endParaRPr lang="en-US" sz="1400" dirty="0"/>
                    </a:p>
                  </a:txBody>
                  <a:tcPr anchor="ctr"/>
                </a:tc>
                <a:tc>
                  <a:txBody>
                    <a:bodyPr/>
                    <a:lstStyle/>
                    <a:p>
                      <a:pPr algn="ctr"/>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nchor="ctr"/>
                </a:tc>
                <a:tc vMerge="1">
                  <a:txBody>
                    <a:bodyPr/>
                    <a:lstStyle/>
                    <a:p>
                      <a:endParaRPr lang="en-US" sz="1400" dirty="0"/>
                    </a:p>
                  </a:txBody>
                  <a:tcPr anchor="ctr"/>
                </a:tc>
                <a:tc vMerge="1">
                  <a:txBody>
                    <a:bodyPr/>
                    <a:lstStyle/>
                    <a:p>
                      <a:endParaRPr lang="en-US" sz="800" dirty="0"/>
                    </a:p>
                  </a:txBody>
                  <a:tcPr/>
                </a:tc>
                <a:tc vMerge="1">
                  <a:txBody>
                    <a:bodyPr/>
                    <a:lstStyle/>
                    <a:p>
                      <a:endParaRPr lang="en-US" sz="800" dirty="0"/>
                    </a:p>
                  </a:txBody>
                  <a:tcPr/>
                </a:tc>
              </a:tr>
              <a:tr h="952761">
                <a:tc>
                  <a:txBody>
                    <a:bodyPr/>
                    <a:lstStyle/>
                    <a:p>
                      <a:pPr marL="0" algn="l" defTabSz="914400" rtl="0" eaLnBrk="1" latinLnBrk="0" hangingPunct="1"/>
                      <a:r>
                        <a:rPr lang="en-US" sz="1400" b="1" dirty="0" smtClean="0">
                          <a:solidFill>
                            <a:srgbClr val="FF0000"/>
                          </a:solidFill>
                        </a:rPr>
                        <a:t>IR 403082 </a:t>
                      </a:r>
                      <a:endParaRPr lang="en-US" sz="1400" b="1" kern="1200" dirty="0">
                        <a:solidFill>
                          <a:srgbClr val="FF0000"/>
                        </a:solidFill>
                        <a:latin typeface="+mn-lt"/>
                        <a:ea typeface="+mn-ea"/>
                        <a:cs typeface="+mn-cs"/>
                      </a:endParaRPr>
                    </a:p>
                  </a:txBody>
                  <a:tcPr anchor="ctr"/>
                </a:tc>
                <a:tc>
                  <a:txBody>
                    <a:bodyPr/>
                    <a:lstStyle/>
                    <a:p>
                      <a:r>
                        <a:rPr lang="en-US" sz="1400" b="1" dirty="0" smtClean="0">
                          <a:solidFill>
                            <a:schemeClr val="tx1"/>
                          </a:solidFill>
                        </a:rPr>
                        <a:t>GB 303172</a:t>
                      </a:r>
                      <a:endParaRPr lang="en-US" sz="1400" dirty="0"/>
                    </a:p>
                  </a:txBody>
                  <a:tcPr anchor="ctr"/>
                </a:tc>
                <a:tc>
                  <a:txBody>
                    <a:bodyPr/>
                    <a:lstStyle/>
                    <a:p>
                      <a:pPr algn="ctr"/>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nchor="ctr"/>
                </a:tc>
                <a:tc>
                  <a:txBody>
                    <a:bodyPr/>
                    <a:lstStyle/>
                    <a:p>
                      <a:r>
                        <a:rPr lang="en-US" sz="1400" dirty="0" smtClean="0"/>
                        <a:t>Low</a:t>
                      </a:r>
                      <a:endParaRPr lang="en-US" sz="1400" dirty="0"/>
                    </a:p>
                  </a:txBody>
                  <a:tcPr anchor="ctr"/>
                </a:tc>
                <a:tc>
                  <a:txBody>
                    <a:bodyPr/>
                    <a:lstStyle/>
                    <a:p>
                      <a:pPr>
                        <a:buFont typeface="Wingdings" pitchFamily="2" charset="2"/>
                        <a:buNone/>
                      </a:pPr>
                      <a:r>
                        <a:rPr lang="en-US" altLang="en-US" sz="1200" b="1" dirty="0" smtClean="0">
                          <a:solidFill>
                            <a:srgbClr val="002060"/>
                          </a:solidFill>
                        </a:rPr>
                        <a:t>The scope of Nautical Chart IR 403082 falls under the agreement between Iran and Oman regarding the continental shelf boundary,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002060"/>
                          </a:solidFill>
                          <a:latin typeface="+mn-lt"/>
                          <a:ea typeface="+mn-ea"/>
                          <a:cs typeface="+mn-cs"/>
                        </a:rPr>
                        <a:t>Iran </a:t>
                      </a:r>
                      <a:r>
                        <a:rPr lang="en-US" altLang="en-US" sz="1200" b="1" kern="1200" smtClean="0">
                          <a:solidFill>
                            <a:srgbClr val="002060"/>
                          </a:solidFill>
                          <a:latin typeface="+mn-lt"/>
                          <a:ea typeface="+mn-ea"/>
                          <a:cs typeface="+mn-cs"/>
                        </a:rPr>
                        <a:t>is going </a:t>
                      </a:r>
                      <a:r>
                        <a:rPr lang="en-US" altLang="en-US" sz="1200" b="1" kern="1200" dirty="0" smtClean="0">
                          <a:solidFill>
                            <a:srgbClr val="002060"/>
                          </a:solidFill>
                          <a:latin typeface="+mn-lt"/>
                          <a:ea typeface="+mn-ea"/>
                          <a:cs typeface="+mn-cs"/>
                        </a:rPr>
                        <a:t>to delete its information from the overlap area.</a:t>
                      </a:r>
                    </a:p>
                    <a:p>
                      <a:endParaRPr lang="en-US" sz="1200" b="1" kern="1200" dirty="0">
                        <a:solidFill>
                          <a:srgbClr val="002060"/>
                        </a:solidFill>
                        <a:latin typeface="+mn-lt"/>
                        <a:ea typeface="+mn-ea"/>
                        <a:cs typeface="+mn-cs"/>
                      </a:endParaRPr>
                    </a:p>
                  </a:txBody>
                  <a:tcPr/>
                </a:tc>
              </a:tr>
              <a:tr h="302814">
                <a:tc>
                  <a:txBody>
                    <a:bodyPr/>
                    <a:lstStyle/>
                    <a:p>
                      <a:r>
                        <a:rPr lang="en-US" altLang="en-US" sz="1400" b="1" dirty="0" smtClean="0">
                          <a:solidFill>
                            <a:srgbClr val="FF0000"/>
                          </a:solidFill>
                        </a:rPr>
                        <a:t>IR 47307C </a:t>
                      </a:r>
                      <a:endParaRPr lang="en-US" sz="1400" dirty="0"/>
                    </a:p>
                  </a:txBody>
                  <a:tcPr/>
                </a:tc>
                <a:tc>
                  <a:txBody>
                    <a:bodyPr/>
                    <a:lstStyle/>
                    <a:p>
                      <a:r>
                        <a:rPr lang="en-US" altLang="en-US" sz="1400" b="1" dirty="0" smtClean="0">
                          <a:solidFill>
                            <a:schemeClr val="tx1"/>
                          </a:solidFill>
                        </a:rPr>
                        <a:t>GB 400027</a:t>
                      </a:r>
                      <a:endParaRPr lang="en-US" sz="1400" dirty="0"/>
                    </a:p>
                  </a:txBody>
                  <a:tcPr/>
                </a:tc>
                <a:tc>
                  <a:txBody>
                    <a:bodyPr/>
                    <a:lstStyle/>
                    <a:p>
                      <a:pPr marL="0" algn="ctr" defTabSz="914400" rtl="0" eaLnBrk="1" latinLnBrk="0" hangingPunct="1"/>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tc>
                <a:tc>
                  <a:txBody>
                    <a:bodyPr/>
                    <a:lstStyle/>
                    <a:p>
                      <a:r>
                        <a:rPr lang="en-US" sz="1400" dirty="0" smtClean="0"/>
                        <a:t>Med</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002060"/>
                          </a:solidFill>
                          <a:latin typeface="+mn-lt"/>
                          <a:ea typeface="+mn-ea"/>
                          <a:cs typeface="+mn-cs"/>
                        </a:rPr>
                        <a:t>PRIMAR has agreed to make the required coordination for resolving overlap cases, </a:t>
                      </a:r>
                      <a:endParaRPr lang="en-US" sz="1200" b="1" kern="1200" dirty="0" smtClean="0">
                        <a:solidFill>
                          <a:srgbClr val="002060"/>
                        </a:solidFill>
                        <a:latin typeface="+mn-lt"/>
                        <a:ea typeface="+mn-ea"/>
                        <a:cs typeface="+mn-cs"/>
                      </a:endParaRPr>
                    </a:p>
                    <a:p>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Should be replaced with Iranian Chart</a:t>
                      </a:r>
                    </a:p>
                    <a:p>
                      <a:endParaRPr lang="en-US" sz="1200" b="1" kern="1200" dirty="0">
                        <a:solidFill>
                          <a:srgbClr val="002060"/>
                        </a:solidFill>
                        <a:latin typeface="+mn-lt"/>
                        <a:ea typeface="+mn-ea"/>
                        <a:cs typeface="+mn-cs"/>
                      </a:endParaRPr>
                    </a:p>
                  </a:txBody>
                  <a:tcPr/>
                </a:tc>
              </a:tr>
            </a:tbl>
          </a:graphicData>
        </a:graphic>
      </p:graphicFrame>
      <p:sp>
        <p:nvSpPr>
          <p:cNvPr id="5" name="Rectangle 4"/>
          <p:cNvSpPr/>
          <p:nvPr/>
        </p:nvSpPr>
        <p:spPr>
          <a:xfrm>
            <a:off x="4578297" y="6340461"/>
            <a:ext cx="3516667" cy="276999"/>
          </a:xfrm>
          <a:prstGeom prst="rect">
            <a:avLst/>
          </a:prstGeom>
        </p:spPr>
        <p:txBody>
          <a:bodyPr wrap="none">
            <a:spAutoFit/>
          </a:bodyPr>
          <a:lstStyle/>
          <a:p>
            <a:pPr lvl="0" algn="ctr"/>
            <a:r>
              <a:rPr lang="en-US" sz="1200" dirty="0">
                <a:solidFill>
                  <a:prstClr val="black">
                    <a:tint val="75000"/>
                  </a:prstClr>
                </a:solidFill>
              </a:rPr>
              <a:t>RENC &amp; WENDWG9, Brest,  France 26 – 28 Feb. 2019 </a:t>
            </a:r>
          </a:p>
        </p:txBody>
      </p:sp>
    </p:spTree>
    <p:extLst>
      <p:ext uri="{BB962C8B-B14F-4D97-AF65-F5344CB8AC3E}">
        <p14:creationId xmlns:p14="http://schemas.microsoft.com/office/powerpoint/2010/main" xmlns="" val="1430112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AU" sz="2400" dirty="0"/>
              <a:t>Existence of overlapping ENCs that may have a possible impact on safe navigation</a:t>
            </a:r>
            <a:endParaRPr lang="en-US" sz="2400" dirty="0"/>
          </a:p>
        </p:txBody>
      </p:sp>
      <p:graphicFrame>
        <p:nvGraphicFramePr>
          <p:cNvPr id="6" name="Content Placeholder 2"/>
          <p:cNvGraphicFramePr>
            <a:graphicFrameLocks/>
          </p:cNvGraphicFramePr>
          <p:nvPr>
            <p:extLst>
              <p:ext uri="{D42A27DB-BD31-4B8C-83A1-F6EECF244321}">
                <p14:modId xmlns:p14="http://schemas.microsoft.com/office/powerpoint/2010/main" xmlns="" val="3591857029"/>
              </p:ext>
            </p:extLst>
          </p:nvPr>
        </p:nvGraphicFramePr>
        <p:xfrm>
          <a:off x="538586" y="1385448"/>
          <a:ext cx="11210066" cy="3663567"/>
        </p:xfrm>
        <a:graphic>
          <a:graphicData uri="http://schemas.openxmlformats.org/drawingml/2006/table">
            <a:tbl>
              <a:tblPr firstRow="1" bandRow="1">
                <a:tableStyleId>{5C22544A-7EE6-4342-B048-85BDC9FD1C3A}</a:tableStyleId>
              </a:tblPr>
              <a:tblGrid>
                <a:gridCol w="1193232"/>
                <a:gridCol w="2978727"/>
                <a:gridCol w="540328"/>
                <a:gridCol w="803564"/>
                <a:gridCol w="3172691"/>
                <a:gridCol w="2521524"/>
              </a:tblGrid>
              <a:tr h="371727">
                <a:tc>
                  <a:txBody>
                    <a:bodyPr/>
                    <a:lstStyle/>
                    <a:p>
                      <a:pPr algn="ctr"/>
                      <a:r>
                        <a:rPr lang="en-US" sz="1600" b="1" kern="1200" dirty="0" smtClean="0">
                          <a:solidFill>
                            <a:schemeClr val="lt1"/>
                          </a:solidFill>
                          <a:latin typeface="+mn-lt"/>
                          <a:ea typeface="+mn-ea"/>
                          <a:cs typeface="+mn-cs"/>
                        </a:rPr>
                        <a:t>Cell Name 1</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Cell Name 2</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UB</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Risk</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Justification</a:t>
                      </a:r>
                      <a:endParaRPr lang="en-US" sz="1600" b="1" kern="1200" dirty="0">
                        <a:solidFill>
                          <a:schemeClr val="lt1"/>
                        </a:solidFill>
                        <a:latin typeface="+mn-lt"/>
                        <a:ea typeface="+mn-ea"/>
                        <a:cs typeface="+mn-cs"/>
                      </a:endParaRPr>
                    </a:p>
                  </a:txBody>
                  <a:tcPr anchor="ctr"/>
                </a:tc>
                <a:tc>
                  <a:txBody>
                    <a:bodyPr/>
                    <a:lstStyle/>
                    <a:p>
                      <a:pPr algn="ctr"/>
                      <a:r>
                        <a:rPr lang="en-US" sz="1600" b="1" kern="1200" dirty="0" smtClean="0">
                          <a:solidFill>
                            <a:schemeClr val="lt1"/>
                          </a:solidFill>
                          <a:latin typeface="+mn-lt"/>
                          <a:ea typeface="+mn-ea"/>
                          <a:cs typeface="+mn-cs"/>
                        </a:rPr>
                        <a:t>Action Requested</a:t>
                      </a:r>
                      <a:endParaRPr lang="en-US" sz="1600" b="1" kern="1200" dirty="0">
                        <a:solidFill>
                          <a:schemeClr val="lt1"/>
                        </a:solidFill>
                        <a:latin typeface="+mn-lt"/>
                        <a:ea typeface="+mn-ea"/>
                        <a:cs typeface="+mn-cs"/>
                      </a:endParaRPr>
                    </a:p>
                  </a:txBody>
                  <a:tcPr anchor="ctr"/>
                </a:tc>
              </a:tr>
              <a:tr h="625794">
                <a:tc>
                  <a:txBody>
                    <a:bodyPr/>
                    <a:lstStyle/>
                    <a:p>
                      <a:pPr algn="l"/>
                      <a:r>
                        <a:rPr lang="en-US" altLang="en-US" sz="1400" b="1" dirty="0" smtClean="0">
                          <a:solidFill>
                            <a:srgbClr val="FF0000"/>
                          </a:solidFill>
                        </a:rPr>
                        <a:t>IR 403051</a:t>
                      </a:r>
                      <a:endParaRPr lang="en-US" sz="1400" dirty="0">
                        <a:solidFill>
                          <a:srgbClr val="FF0000"/>
                        </a:solidFill>
                      </a:endParaRPr>
                    </a:p>
                  </a:txBody>
                  <a:tcPr anchor="ctr"/>
                </a:tc>
                <a:tc>
                  <a:txBody>
                    <a:bodyPr/>
                    <a:lstStyle/>
                    <a:p>
                      <a:r>
                        <a:rPr lang="en-US" altLang="en-US" sz="1400" b="1" dirty="0" smtClean="0">
                          <a:solidFill>
                            <a:schemeClr val="tx1"/>
                          </a:solidFill>
                        </a:rPr>
                        <a:t>GB 501269</a:t>
                      </a:r>
                      <a:endParaRPr lang="en-US" sz="1400" dirty="0">
                        <a:solidFill>
                          <a:schemeClr val="tx1"/>
                        </a:solidFill>
                      </a:endParaRPr>
                    </a:p>
                  </a:txBody>
                  <a:tcPr anchor="ctr"/>
                </a:tc>
                <a:tc>
                  <a:txBody>
                    <a:bodyPr/>
                    <a:lstStyle/>
                    <a:p>
                      <a:pPr algn="ctr"/>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nchor="ctr"/>
                </a:tc>
                <a:tc>
                  <a:txBody>
                    <a:bodyPr/>
                    <a:lstStyle/>
                    <a:p>
                      <a:r>
                        <a:rPr lang="en-US" sz="1400" dirty="0" smtClean="0"/>
                        <a:t>Med</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002060"/>
                          </a:solidFill>
                          <a:latin typeface="+mn-lt"/>
                          <a:ea typeface="+mn-ea"/>
                          <a:cs typeface="+mn-cs"/>
                        </a:rPr>
                        <a:t>ENC cell GB 501269 has the same compilation scale with ENC IR 403051, but in different usage band. </a:t>
                      </a:r>
                      <a:endParaRPr lang="en-US" sz="1200" b="1" kern="1200" dirty="0">
                        <a:solidFill>
                          <a:srgbClr val="00206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GB 51269B.3.0.0  is in approach user band as compilation scale saying so. Then must be replaced with IR’s cells.</a:t>
                      </a:r>
                      <a:endParaRPr lang="en-US" sz="800" dirty="0"/>
                    </a:p>
                  </a:txBody>
                  <a:tcPr/>
                </a:tc>
              </a:tr>
              <a:tr h="805335">
                <a:tc>
                  <a:txBody>
                    <a:bodyPr/>
                    <a:lstStyle/>
                    <a:p>
                      <a:pPr marL="0" algn="l" defTabSz="914400" rtl="0" eaLnBrk="1" latinLnBrk="0" hangingPunct="1"/>
                      <a:r>
                        <a:rPr lang="en-US" altLang="en-US" sz="1400" b="1" kern="1200" dirty="0" smtClean="0">
                          <a:solidFill>
                            <a:srgbClr val="FF0000"/>
                          </a:solidFill>
                          <a:latin typeface="+mn-lt"/>
                          <a:ea typeface="+mn-ea"/>
                          <a:cs typeface="+mn-cs"/>
                        </a:rPr>
                        <a:t>IR 403031</a:t>
                      </a:r>
                      <a:endParaRPr lang="en-US" sz="1400" b="1" kern="1200" dirty="0">
                        <a:solidFill>
                          <a:srgbClr val="FF0000"/>
                        </a:solidFill>
                        <a:latin typeface="+mn-lt"/>
                        <a:ea typeface="+mn-ea"/>
                        <a:cs typeface="+mn-cs"/>
                      </a:endParaRPr>
                    </a:p>
                  </a:txBody>
                  <a:tcPr anchor="ctr"/>
                </a:tc>
                <a:tc>
                  <a:txBody>
                    <a:bodyPr/>
                    <a:lstStyle/>
                    <a:p>
                      <a:r>
                        <a:rPr lang="en-US" altLang="en-US" sz="1400" b="1" dirty="0" smtClean="0">
                          <a:solidFill>
                            <a:schemeClr val="tx1"/>
                          </a:solidFill>
                        </a:rPr>
                        <a:t>GB 500011</a:t>
                      </a:r>
                      <a:endParaRPr lang="en-US" sz="1400" dirty="0"/>
                    </a:p>
                  </a:txBody>
                  <a:tcPr anchor="ctr"/>
                </a:tc>
                <a:tc>
                  <a:txBody>
                    <a:bodyPr/>
                    <a:lstStyle/>
                    <a:p>
                      <a:pPr algn="ctr"/>
                      <a:r>
                        <a:rPr lang="en-US" sz="1400" b="1" kern="1200" dirty="0" smtClean="0">
                          <a:solidFill>
                            <a:schemeClr val="tx1"/>
                          </a:solidFill>
                          <a:latin typeface="+mn-lt"/>
                          <a:ea typeface="+mn-ea"/>
                          <a:cs typeface="+mn-cs"/>
                        </a:rPr>
                        <a:t>4</a:t>
                      </a:r>
                      <a:endParaRPr lang="en-US" sz="1400" b="1" kern="1200" dirty="0">
                        <a:solidFill>
                          <a:schemeClr val="tx1"/>
                        </a:solidFill>
                        <a:latin typeface="+mn-lt"/>
                        <a:ea typeface="+mn-ea"/>
                        <a:cs typeface="+mn-cs"/>
                      </a:endParaRPr>
                    </a:p>
                  </a:txBody>
                  <a:tcPr anchor="ctr"/>
                </a:tc>
                <a:tc>
                  <a:txBody>
                    <a:bodyPr/>
                    <a:lstStyle/>
                    <a:p>
                      <a:r>
                        <a:rPr lang="en-US" sz="1400" dirty="0" smtClean="0"/>
                        <a:t>Med</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GB 500011 has the same compilation scale with IR 403031, but in different usage band. UK changed it to harbor while compilation scale remained unchanged and set at 1:22000.</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GB 500011 is in approach user band as compilation scale saying so. Then must be replaced with IR’s cells.</a:t>
                      </a:r>
                    </a:p>
                    <a:p>
                      <a:endParaRPr lang="en-US" sz="1200" b="1" kern="1200" dirty="0">
                        <a:solidFill>
                          <a:srgbClr val="002060"/>
                        </a:solidFill>
                        <a:latin typeface="+mn-lt"/>
                        <a:ea typeface="+mn-ea"/>
                        <a:cs typeface="+mn-cs"/>
                      </a:endParaRPr>
                    </a:p>
                  </a:txBody>
                  <a:tcPr/>
                </a:tc>
              </a:tr>
              <a:tr h="382651">
                <a:tc>
                  <a:txBody>
                    <a:bodyPr/>
                    <a:lstStyle/>
                    <a:p>
                      <a:pPr marL="0" algn="l" defTabSz="914400" rtl="0" eaLnBrk="1" latinLnBrk="0" hangingPunct="1"/>
                      <a:r>
                        <a:rPr lang="en-US" altLang="en-US" sz="1400" b="1" kern="1200" dirty="0" smtClean="0">
                          <a:solidFill>
                            <a:srgbClr val="FF0000"/>
                          </a:solidFill>
                          <a:latin typeface="+mn-lt"/>
                          <a:ea typeface="+mn-ea"/>
                          <a:cs typeface="+mn-cs"/>
                        </a:rPr>
                        <a:t>IR 308760 </a:t>
                      </a:r>
                      <a:endParaRPr lang="en-US" sz="1400" b="1" kern="1200" dirty="0">
                        <a:solidFill>
                          <a:srgbClr val="FF0000"/>
                        </a:solidFill>
                        <a:latin typeface="+mn-lt"/>
                        <a:ea typeface="+mn-ea"/>
                        <a:cs typeface="+mn-cs"/>
                      </a:endParaRPr>
                    </a:p>
                  </a:txBody>
                  <a:tcPr anchor="ctr"/>
                </a:tc>
                <a:tc>
                  <a:txBody>
                    <a:bodyPr/>
                    <a:lstStyle/>
                    <a:p>
                      <a:pPr marL="0" algn="l" defTabSz="914400" rtl="0" eaLnBrk="1" latinLnBrk="0" hangingPunct="1"/>
                      <a:r>
                        <a:rPr lang="en-US" altLang="en-US" sz="1400" b="1" kern="1200" dirty="0" smtClean="0">
                          <a:solidFill>
                            <a:schemeClr val="tx1"/>
                          </a:solidFill>
                          <a:latin typeface="+mn-lt"/>
                          <a:ea typeface="+mn-ea"/>
                          <a:cs typeface="+mn-cs"/>
                        </a:rPr>
                        <a:t>GB 301235, GB 302884 &amp; GB 303773</a:t>
                      </a:r>
                      <a:endParaRPr lang="en-US" sz="1400" b="1"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1400" b="1" kern="1200" dirty="0" smtClean="0">
                          <a:solidFill>
                            <a:schemeClr val="tx1"/>
                          </a:solidFill>
                          <a:latin typeface="+mn-lt"/>
                          <a:ea typeface="+mn-ea"/>
                          <a:cs typeface="+mn-cs"/>
                        </a:rPr>
                        <a:t>3</a:t>
                      </a:r>
                      <a:endParaRPr lang="en-US" sz="1400" b="1" kern="1200" dirty="0">
                        <a:solidFill>
                          <a:schemeClr val="tx1"/>
                        </a:solidFill>
                        <a:latin typeface="+mn-lt"/>
                        <a:ea typeface="+mn-ea"/>
                        <a:cs typeface="+mn-cs"/>
                      </a:endParaRPr>
                    </a:p>
                  </a:txBody>
                  <a:tcPr anchor="ctr"/>
                </a:tc>
                <a:tc>
                  <a:txBody>
                    <a:bodyPr/>
                    <a:lstStyle/>
                    <a:p>
                      <a:r>
                        <a:rPr lang="en-US" sz="1400" dirty="0" smtClean="0"/>
                        <a:t>Med</a:t>
                      </a:r>
                      <a:endParaRPr lang="en-US" sz="1400" dirty="0"/>
                    </a:p>
                  </a:txBody>
                  <a:tcPr anchor="ctr"/>
                </a:tc>
                <a:tc>
                  <a:txBody>
                    <a:bodyPr/>
                    <a:lstStyle/>
                    <a:p>
                      <a:r>
                        <a:rPr lang="en-US" altLang="en-US" sz="1200" dirty="0" smtClean="0"/>
                        <a:t>PRIMAR has agreed to make the required coordination for resolving overlap cases, </a:t>
                      </a:r>
                      <a:endParaRPr lang="en-US" sz="1200" b="1" kern="1200" dirty="0">
                        <a:solidFill>
                          <a:srgbClr val="00206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UKHO Should Cut the overlap</a:t>
                      </a:r>
                    </a:p>
                    <a:p>
                      <a:pPr marL="0" algn="ctr" defTabSz="914400" rtl="0" eaLnBrk="1" latinLnBrk="0" hangingPunct="1"/>
                      <a:endParaRPr lang="en-US" sz="1200" b="1" kern="1200" dirty="0">
                        <a:solidFill>
                          <a:srgbClr val="002060"/>
                        </a:solidFill>
                        <a:latin typeface="+mn-lt"/>
                        <a:ea typeface="+mn-ea"/>
                        <a:cs typeface="+mn-cs"/>
                      </a:endParaRPr>
                    </a:p>
                  </a:txBody>
                  <a:tcPr anchor="ctr"/>
                </a:tc>
              </a:tr>
              <a:tr h="514784">
                <a:tc>
                  <a:txBody>
                    <a:bodyPr/>
                    <a:lstStyle/>
                    <a:p>
                      <a:pPr marL="0" algn="l" defTabSz="914400" rtl="0" eaLnBrk="1" latinLnBrk="0" hangingPunct="1"/>
                      <a:r>
                        <a:rPr lang="en-US" altLang="en-US" sz="1400" b="1" kern="1200" dirty="0" smtClean="0">
                          <a:solidFill>
                            <a:srgbClr val="FF0000"/>
                          </a:solidFill>
                          <a:latin typeface="+mn-lt"/>
                          <a:ea typeface="+mn-ea"/>
                          <a:cs typeface="+mn-cs"/>
                        </a:rPr>
                        <a:t>PKINB572</a:t>
                      </a:r>
                      <a:endParaRPr lang="en-US" sz="1400" b="1" kern="1200" dirty="0">
                        <a:solidFill>
                          <a:srgbClr val="FF0000"/>
                        </a:solidFill>
                        <a:latin typeface="+mn-lt"/>
                        <a:ea typeface="+mn-ea"/>
                        <a:cs typeface="+mn-cs"/>
                      </a:endParaRPr>
                    </a:p>
                  </a:txBody>
                  <a:tcPr anchor="ctr"/>
                </a:tc>
                <a:tc>
                  <a:txBody>
                    <a:bodyPr/>
                    <a:lstStyle/>
                    <a:p>
                      <a:pPr marL="0" algn="l" defTabSz="914400" rtl="0" eaLnBrk="1" latinLnBrk="0" hangingPunct="1"/>
                      <a:r>
                        <a:rPr lang="en-US" altLang="en-US" sz="1400" b="1" kern="1200" dirty="0" smtClean="0">
                          <a:solidFill>
                            <a:schemeClr val="tx1"/>
                          </a:solidFill>
                          <a:latin typeface="+mn-lt"/>
                          <a:ea typeface="+mn-ea"/>
                          <a:cs typeface="+mn-cs"/>
                        </a:rPr>
                        <a:t>In121MTB &amp;IN122MCC &amp; IN17705B &amp; IN17706C</a:t>
                      </a:r>
                      <a:endParaRPr lang="en-US" sz="1400" b="1"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1400" b="1" kern="1200" dirty="0" smtClean="0">
                          <a:solidFill>
                            <a:schemeClr val="tx1"/>
                          </a:solidFill>
                          <a:latin typeface="+mn-lt"/>
                          <a:ea typeface="+mn-ea"/>
                          <a:cs typeface="+mn-cs"/>
                        </a:rPr>
                        <a:t>1</a:t>
                      </a:r>
                      <a:endParaRPr lang="en-US" sz="1400" b="1" kern="1200" dirty="0">
                        <a:solidFill>
                          <a:schemeClr val="tx1"/>
                        </a:solidFill>
                        <a:latin typeface="+mn-lt"/>
                        <a:ea typeface="+mn-ea"/>
                        <a:cs typeface="+mn-cs"/>
                      </a:endParaRPr>
                    </a:p>
                  </a:txBody>
                  <a:tcPr anchor="ctr"/>
                </a:tc>
                <a:tc>
                  <a:txBody>
                    <a:bodyPr/>
                    <a:lstStyle/>
                    <a:p>
                      <a:r>
                        <a:rPr lang="en-US" sz="1200" dirty="0" smtClean="0"/>
                        <a:t>Low/Med</a:t>
                      </a:r>
                      <a:endParaRPr lang="en-US" sz="12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002060"/>
                          </a:solidFill>
                          <a:latin typeface="+mn-lt"/>
                          <a:ea typeface="+mn-ea"/>
                          <a:cs typeface="+mn-cs"/>
                        </a:rPr>
                        <a:t>Extensive correspondence has been made in this regard, and the issue has been considered and analyzed in our different meetings with them, resulting in proposals from the two sides. The two sides did not reach an agreement over the issue</a:t>
                      </a:r>
                      <a:endParaRPr 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002060"/>
                          </a:solidFill>
                          <a:latin typeface="+mn-lt"/>
                          <a:ea typeface="+mn-ea"/>
                          <a:cs typeface="+mn-cs"/>
                        </a:rPr>
                        <a:t>It can be considered an example of taking action in accordance with recommendation number 9 of IRCC10 to RHCs.</a:t>
                      </a:r>
                      <a:endParaRPr lang="en-US" sz="1200" b="1" kern="1200" dirty="0">
                        <a:solidFill>
                          <a:srgbClr val="002060"/>
                        </a:solidFill>
                        <a:latin typeface="+mn-lt"/>
                        <a:ea typeface="+mn-ea"/>
                        <a:cs typeface="+mn-cs"/>
                      </a:endParaRPr>
                    </a:p>
                  </a:txBody>
                  <a:tcPr/>
                </a:tc>
              </a:tr>
            </a:tbl>
          </a:graphicData>
        </a:graphic>
      </p:graphicFrame>
      <p:sp>
        <p:nvSpPr>
          <p:cNvPr id="7"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
        <p:nvSpPr>
          <p:cNvPr id="8" name="Title 1"/>
          <p:cNvSpPr txBox="1">
            <a:spLocks/>
          </p:cNvSpPr>
          <p:nvPr/>
        </p:nvSpPr>
        <p:spPr>
          <a:xfrm>
            <a:off x="635000" y="5326714"/>
            <a:ext cx="9448800" cy="540511"/>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1" i="0" u="none" strike="noStrike" kern="1200" cap="none" spc="0" normalizeH="0" baseline="0" noProof="0" dirty="0" smtClean="0">
                <a:ln>
                  <a:noFill/>
                </a:ln>
                <a:solidFill>
                  <a:schemeClr val="bg2">
                    <a:lumMod val="50000"/>
                  </a:schemeClr>
                </a:solidFill>
                <a:effectLst/>
                <a:uLnTx/>
                <a:uFillTx/>
                <a:latin typeface="+mj-lt"/>
                <a:ea typeface="+mj-ea"/>
                <a:cs typeface="+mj-cs"/>
              </a:rPr>
              <a:t>Note</a:t>
            </a:r>
            <a:r>
              <a:rPr kumimoji="0" lang="en-AU" sz="2400" b="0" i="0" u="none" strike="noStrike" kern="1200" cap="none" spc="0" normalizeH="0" baseline="0" noProof="0" dirty="0" smtClean="0">
                <a:ln>
                  <a:noFill/>
                </a:ln>
                <a:solidFill>
                  <a:schemeClr val="bg2">
                    <a:lumMod val="50000"/>
                  </a:schemeClr>
                </a:solidFill>
                <a:effectLst/>
                <a:uLnTx/>
                <a:uFillTx/>
                <a:latin typeface="+mj-lt"/>
                <a:ea typeface="+mj-ea"/>
                <a:cs typeface="+mj-cs"/>
              </a:rPr>
              <a:t>: </a:t>
            </a:r>
            <a:r>
              <a:rPr kumimoji="0" lang="en-AU" sz="2000" b="0" i="0" u="none" strike="noStrike" kern="1200" cap="none" spc="0" normalizeH="0" baseline="0" noProof="0" dirty="0" smtClean="0">
                <a:ln>
                  <a:noFill/>
                </a:ln>
                <a:solidFill>
                  <a:schemeClr val="bg2">
                    <a:lumMod val="50000"/>
                  </a:schemeClr>
                </a:solidFill>
                <a:effectLst/>
                <a:uLnTx/>
                <a:uFillTx/>
                <a:latin typeface="+mj-lt"/>
                <a:ea typeface="+mj-ea"/>
                <a:cs typeface="+mj-cs"/>
              </a:rPr>
              <a:t>Risk assessments are not according to IC-ENC/PRIMAR guideline.</a:t>
            </a:r>
            <a:endParaRPr kumimoji="0" lang="en-US" sz="2000" b="0" i="0" u="none" strike="noStrike" kern="1200" cap="none" spc="0" normalizeH="0" baseline="0" noProof="0" dirty="0">
              <a:ln>
                <a:noFill/>
              </a:ln>
              <a:solidFill>
                <a:schemeClr val="bg2">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val="976298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1066800"/>
            <a:ext cx="10515600" cy="4927599"/>
          </a:xfrm>
        </p:spPr>
        <p:txBody>
          <a:bodyPr>
            <a:normAutofit/>
          </a:bodyPr>
          <a:lstStyle/>
          <a:p>
            <a:pPr marL="0" indent="0">
              <a:buNone/>
            </a:pPr>
            <a:r>
              <a:rPr lang="en-US" sz="2400" b="1" dirty="0" smtClean="0">
                <a:solidFill>
                  <a:srgbClr val="002060"/>
                </a:solidFill>
                <a:latin typeface="+mj-lt"/>
                <a:ea typeface="+mj-ea"/>
                <a:cs typeface="+mj-cs"/>
              </a:rPr>
              <a:t>Outstanding Issues: </a:t>
            </a:r>
          </a:p>
          <a:p>
            <a:pPr>
              <a:buFontTx/>
              <a:buChar char="-"/>
            </a:pPr>
            <a:r>
              <a:rPr lang="en-US" sz="2000" dirty="0" smtClean="0">
                <a:solidFill>
                  <a:srgbClr val="002060"/>
                </a:solidFill>
                <a:latin typeface="+mj-lt"/>
                <a:ea typeface="+mj-ea"/>
                <a:cs typeface="+mj-cs"/>
              </a:rPr>
              <a:t>Continental </a:t>
            </a:r>
            <a:r>
              <a:rPr lang="en-US" sz="2000" dirty="0">
                <a:solidFill>
                  <a:srgbClr val="002060"/>
                </a:solidFill>
                <a:latin typeface="+mj-lt"/>
                <a:ea typeface="+mj-ea"/>
                <a:cs typeface="+mj-cs"/>
              </a:rPr>
              <a:t>shelf boundary not </a:t>
            </a:r>
            <a:r>
              <a:rPr lang="en-US" sz="2000" dirty="0" smtClean="0">
                <a:solidFill>
                  <a:srgbClr val="002060"/>
                </a:solidFill>
                <a:latin typeface="+mj-lt"/>
                <a:ea typeface="+mj-ea"/>
                <a:cs typeface="+mj-cs"/>
              </a:rPr>
              <a:t>determined completely </a:t>
            </a:r>
            <a:r>
              <a:rPr lang="en-US" sz="2000" dirty="0">
                <a:solidFill>
                  <a:srgbClr val="002060"/>
                </a:solidFill>
                <a:latin typeface="+mj-lt"/>
                <a:ea typeface="+mj-ea"/>
                <a:cs typeface="+mj-cs"/>
              </a:rPr>
              <a:t>between countries of Region I </a:t>
            </a:r>
            <a:r>
              <a:rPr lang="en-US" sz="2000" dirty="0" smtClean="0">
                <a:solidFill>
                  <a:srgbClr val="002060"/>
                </a:solidFill>
                <a:latin typeface="+mj-lt"/>
                <a:ea typeface="+mj-ea"/>
                <a:cs typeface="+mj-cs"/>
              </a:rPr>
              <a:t/>
            </a:r>
            <a:br>
              <a:rPr lang="en-US" sz="2000" dirty="0" smtClean="0">
                <a:solidFill>
                  <a:srgbClr val="002060"/>
                </a:solidFill>
                <a:latin typeface="+mj-lt"/>
                <a:ea typeface="+mj-ea"/>
                <a:cs typeface="+mj-cs"/>
              </a:rPr>
            </a:br>
            <a:r>
              <a:rPr lang="en-US" sz="2000" dirty="0" smtClean="0">
                <a:solidFill>
                  <a:srgbClr val="002060"/>
                </a:solidFill>
                <a:latin typeface="+mj-lt"/>
                <a:ea typeface="+mj-ea"/>
                <a:cs typeface="+mj-cs"/>
              </a:rPr>
              <a:t>(</a:t>
            </a:r>
            <a:r>
              <a:rPr lang="en-US" sz="2000" dirty="0">
                <a:solidFill>
                  <a:srgbClr val="002060"/>
                </a:solidFill>
                <a:latin typeface="+mj-lt"/>
                <a:ea typeface="+mj-ea"/>
                <a:cs typeface="+mj-cs"/>
              </a:rPr>
              <a:t>Persian Gulf and Gulf of </a:t>
            </a:r>
            <a:r>
              <a:rPr lang="en-US" sz="2000" dirty="0" smtClean="0">
                <a:solidFill>
                  <a:srgbClr val="002060"/>
                </a:solidFill>
                <a:latin typeface="+mj-lt"/>
                <a:ea typeface="+mj-ea"/>
                <a:cs typeface="+mj-cs"/>
              </a:rPr>
              <a:t>Oman);</a:t>
            </a:r>
          </a:p>
          <a:p>
            <a:pPr>
              <a:buFontTx/>
              <a:buChar char="-"/>
            </a:pPr>
            <a:r>
              <a:rPr lang="en-US" sz="2000" dirty="0" smtClean="0">
                <a:solidFill>
                  <a:srgbClr val="002060"/>
                </a:solidFill>
                <a:latin typeface="+mj-lt"/>
                <a:ea typeface="+mj-ea"/>
                <a:cs typeface="+mj-cs"/>
              </a:rPr>
              <a:t>Latest status of ENC production unknown, due to insufficient reporting by a number of countries;</a:t>
            </a:r>
          </a:p>
          <a:p>
            <a:pPr>
              <a:buFontTx/>
              <a:buChar char="-"/>
            </a:pPr>
            <a:r>
              <a:rPr lang="en-US" sz="2000" dirty="0" smtClean="0">
                <a:solidFill>
                  <a:srgbClr val="002060"/>
                </a:solidFill>
                <a:latin typeface="+mj-lt"/>
                <a:ea typeface="+mj-ea"/>
                <a:cs typeface="+mj-cs"/>
              </a:rPr>
              <a:t>Absence of an integrated and systematic structure for registering, validating and uploading ENCs, in a similar manner as INT Charts (</a:t>
            </a:r>
            <a:r>
              <a:rPr lang="en-US" sz="2000" dirty="0" err="1" smtClean="0">
                <a:solidFill>
                  <a:srgbClr val="002060"/>
                </a:solidFill>
                <a:latin typeface="+mj-lt"/>
                <a:ea typeface="+mj-ea"/>
                <a:cs typeface="+mj-cs"/>
              </a:rPr>
              <a:t>INToGIS</a:t>
            </a:r>
            <a:r>
              <a:rPr lang="en-US" sz="2000" dirty="0" smtClean="0">
                <a:solidFill>
                  <a:srgbClr val="002060"/>
                </a:solidFill>
                <a:latin typeface="+mj-lt"/>
                <a:ea typeface="+mj-ea"/>
                <a:cs typeface="+mj-cs"/>
              </a:rPr>
              <a:t> II); and</a:t>
            </a:r>
          </a:p>
          <a:p>
            <a:pPr>
              <a:buFontTx/>
              <a:buChar char="-"/>
            </a:pPr>
            <a:r>
              <a:rPr lang="en-US" sz="2000" dirty="0" smtClean="0">
                <a:solidFill>
                  <a:srgbClr val="002060"/>
                </a:solidFill>
                <a:latin typeface="+mj-lt"/>
                <a:ea typeface="+mj-ea"/>
                <a:cs typeface="+mj-cs"/>
              </a:rPr>
              <a:t>Insufficient competence of trained </a:t>
            </a:r>
            <a:r>
              <a:rPr lang="en-US" sz="2000" dirty="0" smtClean="0">
                <a:solidFill>
                  <a:srgbClr val="002060"/>
                </a:solidFill>
                <a:latin typeface="+mj-lt"/>
                <a:ea typeface="+mj-ea"/>
                <a:cs typeface="+mj-cs"/>
              </a:rPr>
              <a:t>experts in </a:t>
            </a:r>
            <a:r>
              <a:rPr lang="en-US" sz="2000" dirty="0" smtClean="0">
                <a:solidFill>
                  <a:srgbClr val="002060"/>
                </a:solidFill>
                <a:latin typeface="+mj-lt"/>
                <a:ea typeface="+mj-ea"/>
                <a:cs typeface="+mj-cs"/>
              </a:rPr>
              <a:t>hydrographic centers of some regional countries.</a:t>
            </a:r>
          </a:p>
          <a:p>
            <a:pPr marL="0" indent="0">
              <a:buNone/>
            </a:pPr>
            <a:r>
              <a:rPr lang="en-US" sz="2400" b="1" dirty="0" smtClean="0">
                <a:solidFill>
                  <a:srgbClr val="002060"/>
                </a:solidFill>
                <a:latin typeface="+mj-lt"/>
                <a:ea typeface="+mj-ea"/>
                <a:cs typeface="+mj-cs"/>
              </a:rPr>
              <a:t>Recommendations: </a:t>
            </a:r>
          </a:p>
          <a:p>
            <a:pPr>
              <a:buFontTx/>
              <a:buChar char="-"/>
            </a:pPr>
            <a:r>
              <a:rPr lang="en-US" sz="2000" dirty="0" smtClean="0">
                <a:solidFill>
                  <a:srgbClr val="002060"/>
                </a:solidFill>
                <a:latin typeface="+mj-lt"/>
                <a:ea typeface="+mj-ea"/>
                <a:cs typeface="+mj-cs"/>
              </a:rPr>
              <a:t>To create an </a:t>
            </a:r>
            <a:r>
              <a:rPr lang="en-US" sz="2000" dirty="0">
                <a:solidFill>
                  <a:srgbClr val="002060"/>
                </a:solidFill>
                <a:latin typeface="+mj-lt"/>
                <a:ea typeface="+mj-ea"/>
                <a:cs typeface="+mj-cs"/>
              </a:rPr>
              <a:t>integrated and systematic structure for registering, validating and uploading ENCs </a:t>
            </a:r>
            <a:r>
              <a:rPr lang="en-US" sz="2000" dirty="0" smtClean="0">
                <a:solidFill>
                  <a:srgbClr val="002060"/>
                </a:solidFill>
                <a:latin typeface="+mj-lt"/>
                <a:ea typeface="+mj-ea"/>
                <a:cs typeface="+mj-cs"/>
              </a:rPr>
              <a:t>in RSAHC Region;</a:t>
            </a:r>
          </a:p>
          <a:p>
            <a:pPr>
              <a:buFontTx/>
              <a:buChar char="-"/>
            </a:pPr>
            <a:r>
              <a:rPr lang="en-US" sz="2000" dirty="0" smtClean="0">
                <a:solidFill>
                  <a:srgbClr val="002060"/>
                </a:solidFill>
                <a:latin typeface="+mj-lt"/>
                <a:ea typeface="+mj-ea"/>
                <a:cs typeface="+mj-cs"/>
              </a:rPr>
              <a:t>To report twice a year the latest status of ENC productions and it’s updates to </a:t>
            </a:r>
            <a:r>
              <a:rPr lang="en-US" sz="2000" dirty="0" smtClean="0">
                <a:solidFill>
                  <a:srgbClr val="002060"/>
                </a:solidFill>
                <a:latin typeface="+mj-lt"/>
                <a:ea typeface="+mj-ea"/>
                <a:cs typeface="+mj-cs"/>
              </a:rPr>
              <a:t>ENC/INT Coordinator. </a:t>
            </a:r>
            <a:endParaRPr lang="en-US" sz="2000" dirty="0" smtClean="0">
              <a:solidFill>
                <a:srgbClr val="002060"/>
              </a:solidFill>
              <a:latin typeface="+mj-lt"/>
              <a:ea typeface="+mj-ea"/>
              <a:cs typeface="+mj-cs"/>
            </a:endParaRPr>
          </a:p>
          <a:p>
            <a:pPr>
              <a:buFontTx/>
              <a:buChar char="-"/>
            </a:pPr>
            <a:endParaRPr lang="en-US" sz="2000" dirty="0">
              <a:solidFill>
                <a:srgbClr val="002060"/>
              </a:solidFill>
              <a:latin typeface="+mj-lt"/>
              <a:ea typeface="+mj-ea"/>
              <a:cs typeface="+mj-cs"/>
            </a:endParaRPr>
          </a:p>
        </p:txBody>
      </p:sp>
      <p:sp>
        <p:nvSpPr>
          <p:cNvPr id="5"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
        <p:nvSpPr>
          <p:cNvPr id="6" name="Subtitle 2"/>
          <p:cNvSpPr>
            <a:spLocks noGrp="1"/>
          </p:cNvSpPr>
          <p:nvPr>
            <p:ph type="title"/>
          </p:nvPr>
        </p:nvSpPr>
        <p:spPr>
          <a:xfrm>
            <a:off x="838200" y="284814"/>
            <a:ext cx="10515600" cy="540511"/>
          </a:xfrm>
        </p:spPr>
        <p:txBody>
          <a:bodyPr>
            <a:noAutofit/>
          </a:bodyPr>
          <a:lstStyle/>
          <a:p>
            <a:r>
              <a:rPr lang="en-US" sz="2400" dirty="0"/>
              <a:t/>
            </a:r>
            <a:br>
              <a:rPr lang="en-US" sz="2400" dirty="0"/>
            </a:br>
            <a:r>
              <a:rPr lang="en-US" sz="2400" dirty="0"/>
              <a:t>Problems or outstanding issues, Recommendations </a:t>
            </a:r>
            <a:endParaRPr lang="en-US" sz="2400" b="1" dirty="0">
              <a:solidFill>
                <a:srgbClr val="FF0000"/>
              </a:solidFill>
            </a:endParaRPr>
          </a:p>
        </p:txBody>
      </p:sp>
    </p:spTree>
    <p:extLst>
      <p:ext uri="{BB962C8B-B14F-4D97-AF65-F5344CB8AC3E}">
        <p14:creationId xmlns:p14="http://schemas.microsoft.com/office/powerpoint/2010/main" xmlns="" val="3687438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62125"/>
            <a:ext cx="10706100" cy="1831975"/>
          </a:xfrm>
        </p:spPr>
        <p:txBody>
          <a:bodyPr>
            <a:normAutofit/>
          </a:bodyPr>
          <a:lstStyle/>
          <a:p>
            <a:r>
              <a:rPr lang="en-US" sz="3600" dirty="0" smtClean="0"/>
              <a:t>WENDWG </a:t>
            </a:r>
            <a:r>
              <a:rPr lang="en-US" sz="3600" dirty="0"/>
              <a:t>is invited to note the report from the </a:t>
            </a:r>
            <a:r>
              <a:rPr lang="en-US" sz="3600" dirty="0" smtClean="0"/>
              <a:t>RSAHC</a:t>
            </a:r>
            <a:r>
              <a:rPr lang="en-US" sz="3600" dirty="0"/>
              <a:t>. </a:t>
            </a:r>
          </a:p>
        </p:txBody>
      </p:sp>
      <p:sp>
        <p:nvSpPr>
          <p:cNvPr id="5"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
        <p:nvSpPr>
          <p:cNvPr id="6" name="Subtitle 2"/>
          <p:cNvSpPr>
            <a:spLocks noGrp="1"/>
          </p:cNvSpPr>
          <p:nvPr>
            <p:ph type="title"/>
          </p:nvPr>
        </p:nvSpPr>
        <p:spPr>
          <a:xfrm>
            <a:off x="838200" y="284814"/>
            <a:ext cx="10515600" cy="540511"/>
          </a:xfrm>
        </p:spPr>
        <p:txBody>
          <a:bodyPr>
            <a:noAutofit/>
          </a:bodyPr>
          <a:lstStyle/>
          <a:p>
            <a:r>
              <a:rPr lang="en-US" sz="2400" dirty="0"/>
              <a:t/>
            </a:r>
            <a:br>
              <a:rPr lang="en-US" sz="2400" dirty="0"/>
            </a:br>
            <a:r>
              <a:rPr lang="en-US" sz="2400" dirty="0"/>
              <a:t>Actions requested of </a:t>
            </a:r>
            <a:r>
              <a:rPr lang="en-US" sz="2400" dirty="0" smtClean="0"/>
              <a:t>WENDWG</a:t>
            </a:r>
            <a:endParaRPr lang="en-US" sz="2400" b="1" dirty="0">
              <a:solidFill>
                <a:srgbClr val="FF0000"/>
              </a:solidFill>
            </a:endParaRPr>
          </a:p>
        </p:txBody>
      </p:sp>
    </p:spTree>
    <p:extLst>
      <p:ext uri="{BB962C8B-B14F-4D97-AF65-F5344CB8AC3E}">
        <p14:creationId xmlns:p14="http://schemas.microsoft.com/office/powerpoint/2010/main" xmlns="" val="33406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57C4"/>
                </a:solidFill>
                <a:latin typeface="Calibri"/>
              </a:rPr>
              <a:t>Overview of Region </a:t>
            </a:r>
            <a:r>
              <a:rPr lang="en-US" sz="4000" dirty="0" smtClean="0">
                <a:solidFill>
                  <a:srgbClr val="0D57C4"/>
                </a:solidFill>
                <a:latin typeface="Calibri"/>
              </a:rPr>
              <a:t>I </a:t>
            </a:r>
            <a:r>
              <a:rPr lang="en-US" sz="2700" dirty="0" smtClean="0"/>
              <a:t>(</a:t>
            </a:r>
            <a:r>
              <a:rPr lang="en-US" sz="2700" dirty="0"/>
              <a:t>Persian Gulf, Oman Sea and Arabian Sea)</a:t>
            </a:r>
            <a:r>
              <a:rPr lang="en-GB" b="1" dirty="0"/>
              <a:t/>
            </a:r>
            <a:br>
              <a:rPr lang="en-GB" b="1" dirty="0"/>
            </a:br>
            <a:r>
              <a:rPr lang="en-US" sz="2000" dirty="0" smtClean="0">
                <a:solidFill>
                  <a:srgbClr val="FFFFFF"/>
                </a:solidFill>
                <a:latin typeface="Calibri"/>
              </a:rPr>
              <a:t>INT </a:t>
            </a:r>
            <a:r>
              <a:rPr lang="en-US" sz="2000" dirty="0">
                <a:solidFill>
                  <a:srgbClr val="FFFFFF"/>
                </a:solidFill>
                <a:latin typeface="Calibri"/>
              </a:rPr>
              <a:t>Region </a:t>
            </a:r>
            <a:r>
              <a:rPr lang="en-US" sz="1200" dirty="0">
                <a:solidFill>
                  <a:srgbClr val="888888"/>
                </a:solidFill>
                <a:latin typeface="Calibri"/>
              </a:rPr>
              <a:t>IHO COUNCIL </a:t>
            </a:r>
            <a:endParaRPr lang="fa-IR" dirty="0"/>
          </a:p>
        </p:txBody>
      </p:sp>
      <p:pic>
        <p:nvPicPr>
          <p:cNvPr id="5122" name="Picture 2" descr="C:\Users\user\Desktop\WEND Argantina\WEND\Untitled.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395093" y="912309"/>
            <a:ext cx="7083381" cy="50859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1550615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713" y="246535"/>
            <a:ext cx="10515600" cy="540511"/>
          </a:xfrm>
        </p:spPr>
        <p:txBody>
          <a:bodyPr>
            <a:normAutofit fontScale="90000"/>
          </a:bodyPr>
          <a:lstStyle/>
          <a:p>
            <a:r>
              <a:rPr lang="en-US" dirty="0"/>
              <a:t>Status of the ENC Scheme </a:t>
            </a:r>
            <a:r>
              <a:rPr lang="en-US" dirty="0" smtClean="0"/>
              <a:t>UB1 </a:t>
            </a:r>
            <a:r>
              <a:rPr lang="en-US" dirty="0"/>
              <a:t>in Region I </a:t>
            </a:r>
            <a:endParaRPr lang="fa-IR" dirty="0"/>
          </a:p>
        </p:txBody>
      </p:sp>
      <p:pic>
        <p:nvPicPr>
          <p:cNvPr id="6147"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92323" y="1787894"/>
            <a:ext cx="8621853" cy="4197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3497282893"/>
              </p:ext>
            </p:extLst>
          </p:nvPr>
        </p:nvGraphicFramePr>
        <p:xfrm>
          <a:off x="3235864" y="936590"/>
          <a:ext cx="5867192" cy="707511"/>
        </p:xfrm>
        <a:graphic>
          <a:graphicData uri="http://schemas.openxmlformats.org/drawingml/2006/table">
            <a:tbl>
              <a:tblPr rtl="1" firstRow="1" firstCol="1" bandRow="1">
                <a:tableStyleId>{5C22544A-7EE6-4342-B048-85BDC9FD1C3A}</a:tableStyleId>
              </a:tblPr>
              <a:tblGrid>
                <a:gridCol w="2100599">
                  <a:extLst>
                    <a:ext uri="{9D8B030D-6E8A-4147-A177-3AD203B41FA5}">
                      <a16:colId xmlns:a16="http://schemas.microsoft.com/office/drawing/2014/main" xmlns="" val="20002"/>
                    </a:ext>
                  </a:extLst>
                </a:gridCol>
                <a:gridCol w="1212141">
                  <a:extLst>
                    <a:ext uri="{9D8B030D-6E8A-4147-A177-3AD203B41FA5}">
                      <a16:colId xmlns:a16="http://schemas.microsoft.com/office/drawing/2014/main" xmlns="" val="20003"/>
                    </a:ext>
                  </a:extLst>
                </a:gridCol>
                <a:gridCol w="2554452">
                  <a:extLst>
                    <a:ext uri="{9D8B030D-6E8A-4147-A177-3AD203B41FA5}">
                      <a16:colId xmlns:a16="http://schemas.microsoft.com/office/drawing/2014/main" xmlns=""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88112">
                <a:tc>
                  <a:txBody>
                    <a:bodyPr/>
                    <a:lstStyle/>
                    <a:p>
                      <a:pPr algn="ctr" rtl="0">
                        <a:lnSpc>
                          <a:spcPct val="107000"/>
                        </a:lnSpc>
                        <a:spcAft>
                          <a:spcPts val="0"/>
                        </a:spcAft>
                      </a:pPr>
                      <a:r>
                        <a:rPr lang="en-US" sz="1400" b="1" strike="noStrike" dirty="0" smtClean="0">
                          <a:solidFill>
                            <a:schemeClr val="bg1"/>
                          </a:solidFill>
                          <a:effectLst/>
                        </a:rPr>
                        <a:t>5</a:t>
                      </a:r>
                      <a:endParaRPr lang="en-US" sz="1400" b="1" strike="noStrike" dirty="0">
                        <a:solidFill>
                          <a:schemeClr val="bg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1</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Overview≤ 1:1,500,000</a:t>
                      </a:r>
                      <a:endParaRPr lang="en-US" sz="1400" b="1" dirty="0">
                        <a:effectLst/>
                        <a:latin typeface="Calibri"/>
                        <a:ea typeface="Calibri"/>
                        <a:cs typeface="Arial"/>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8"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290946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a:t>
            </a:r>
            <a:r>
              <a:rPr lang="en-US" dirty="0" smtClean="0"/>
              <a:t>UB2 </a:t>
            </a:r>
            <a:r>
              <a:rPr lang="en-US" dirty="0"/>
              <a:t>in Region I </a:t>
            </a:r>
            <a:endParaRPr lang="fa-IR" dirty="0"/>
          </a:p>
        </p:txBody>
      </p:sp>
      <p:pic>
        <p:nvPicPr>
          <p:cNvPr id="717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65027" y="1734882"/>
            <a:ext cx="8868012" cy="436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4082099842"/>
              </p:ext>
            </p:extLst>
          </p:nvPr>
        </p:nvGraphicFramePr>
        <p:xfrm>
          <a:off x="2975212" y="936590"/>
          <a:ext cx="6127844" cy="707511"/>
        </p:xfrm>
        <a:graphic>
          <a:graphicData uri="http://schemas.openxmlformats.org/drawingml/2006/table">
            <a:tbl>
              <a:tblPr rtl="1" firstRow="1" firstCol="1" bandRow="1">
                <a:tableStyleId>{5C22544A-7EE6-4342-B048-85BDC9FD1C3A}</a:tableStyleId>
              </a:tblPr>
              <a:tblGrid>
                <a:gridCol w="2193919">
                  <a:extLst>
                    <a:ext uri="{9D8B030D-6E8A-4147-A177-3AD203B41FA5}">
                      <a16:colId xmlns:a16="http://schemas.microsoft.com/office/drawing/2014/main" xmlns="" val="20002"/>
                    </a:ext>
                  </a:extLst>
                </a:gridCol>
                <a:gridCol w="1265991">
                  <a:extLst>
                    <a:ext uri="{9D8B030D-6E8A-4147-A177-3AD203B41FA5}">
                      <a16:colId xmlns:a16="http://schemas.microsoft.com/office/drawing/2014/main" xmlns="" val="20003"/>
                    </a:ext>
                  </a:extLst>
                </a:gridCol>
                <a:gridCol w="2667934">
                  <a:extLst>
                    <a:ext uri="{9D8B030D-6E8A-4147-A177-3AD203B41FA5}">
                      <a16:colId xmlns:a16="http://schemas.microsoft.com/office/drawing/2014/main" xmlns=""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88112">
                <a:tc>
                  <a:txBody>
                    <a:bodyPr/>
                    <a:lstStyle/>
                    <a:p>
                      <a:pPr algn="ctr" rtl="0">
                        <a:lnSpc>
                          <a:spcPct val="107000"/>
                        </a:lnSpc>
                        <a:spcAft>
                          <a:spcPts val="0"/>
                        </a:spcAft>
                      </a:pPr>
                      <a:r>
                        <a:rPr lang="en-US" sz="1400" strike="noStrike" dirty="0" smtClean="0">
                          <a:effectLst/>
                        </a:rPr>
                        <a:t>7+6=13</a:t>
                      </a:r>
                      <a:endParaRPr lang="en-US" sz="1400" b="1" strike="noStrike"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2</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1:1,500,000 &lt; General ≤ 1:350,000</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8"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178145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UB3 in Region I </a:t>
            </a:r>
            <a:endParaRPr lang="fa-IR" dirty="0"/>
          </a:p>
        </p:txBody>
      </p:sp>
      <p:pic>
        <p:nvPicPr>
          <p:cNvPr id="8195"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45659" y="1753443"/>
            <a:ext cx="5355774" cy="3243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xmlns="" val="2378027646"/>
              </p:ext>
            </p:extLst>
          </p:nvPr>
        </p:nvGraphicFramePr>
        <p:xfrm>
          <a:off x="2975212" y="922942"/>
          <a:ext cx="6127844" cy="707511"/>
        </p:xfrm>
        <a:graphic>
          <a:graphicData uri="http://schemas.openxmlformats.org/drawingml/2006/table">
            <a:tbl>
              <a:tblPr rtl="1" firstRow="1" firstCol="1" bandRow="1">
                <a:tableStyleId>{5C22544A-7EE6-4342-B048-85BDC9FD1C3A}</a:tableStyleId>
              </a:tblPr>
              <a:tblGrid>
                <a:gridCol w="2193919">
                  <a:extLst>
                    <a:ext uri="{9D8B030D-6E8A-4147-A177-3AD203B41FA5}">
                      <a16:colId xmlns:a16="http://schemas.microsoft.com/office/drawing/2014/main" xmlns="" val="20002"/>
                    </a:ext>
                  </a:extLst>
                </a:gridCol>
                <a:gridCol w="1265991">
                  <a:extLst>
                    <a:ext uri="{9D8B030D-6E8A-4147-A177-3AD203B41FA5}">
                      <a16:colId xmlns:a16="http://schemas.microsoft.com/office/drawing/2014/main" xmlns="" val="20003"/>
                    </a:ext>
                  </a:extLst>
                </a:gridCol>
                <a:gridCol w="2667934">
                  <a:extLst>
                    <a:ext uri="{9D8B030D-6E8A-4147-A177-3AD203B41FA5}">
                      <a16:colId xmlns:a16="http://schemas.microsoft.com/office/drawing/2014/main" xmlns=""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88112">
                <a:tc>
                  <a:txBody>
                    <a:bodyPr/>
                    <a:lstStyle/>
                    <a:p>
                      <a:pPr algn="ctr" rtl="0">
                        <a:lnSpc>
                          <a:spcPct val="107000"/>
                        </a:lnSpc>
                        <a:spcAft>
                          <a:spcPts val="0"/>
                        </a:spcAft>
                      </a:pPr>
                      <a:r>
                        <a:rPr lang="en-US" sz="1400" strike="noStrike" baseline="0" dirty="0" smtClean="0">
                          <a:solidFill>
                            <a:srgbClr val="FFFF00"/>
                          </a:solidFill>
                          <a:effectLst/>
                        </a:rPr>
                        <a:t>24</a:t>
                      </a:r>
                      <a:r>
                        <a:rPr lang="en-US" sz="1400" strike="noStrike" baseline="0" dirty="0" smtClean="0">
                          <a:effectLst/>
                        </a:rPr>
                        <a:t>+</a:t>
                      </a:r>
                      <a:r>
                        <a:rPr lang="en-US" sz="1400" strike="noStrike" dirty="0" smtClean="0">
                          <a:effectLst/>
                        </a:rPr>
                        <a:t>11+35= 70</a:t>
                      </a:r>
                      <a:endParaRPr lang="en-US" sz="1400" strike="noStrike" dirty="0">
                        <a:effectLst/>
                        <a:latin typeface="+mn-lt"/>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3</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1:350,000 &lt; Coastal  ≤ 1:90,000</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8"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pic>
        <p:nvPicPr>
          <p:cNvPr id="6" name="Picture 2" descr="C:\Users\user\Desktop\WEND Argantina\WEND\111.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5989984" y="2373427"/>
            <a:ext cx="5773722" cy="2853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1590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713" y="246535"/>
            <a:ext cx="10515600" cy="540511"/>
          </a:xfrm>
        </p:spPr>
        <p:txBody>
          <a:bodyPr>
            <a:normAutofit fontScale="90000"/>
          </a:bodyPr>
          <a:lstStyle/>
          <a:p>
            <a:r>
              <a:rPr lang="en-US" sz="4000" dirty="0"/>
              <a:t>Status of the ENC Scheme </a:t>
            </a:r>
            <a:r>
              <a:rPr lang="en-US" sz="4000" dirty="0" smtClean="0"/>
              <a:t>UB3 </a:t>
            </a:r>
            <a:r>
              <a:rPr lang="en-US" sz="4000" dirty="0"/>
              <a:t>in Region </a:t>
            </a:r>
            <a:r>
              <a:rPr lang="en-US" sz="4000" dirty="0" smtClean="0"/>
              <a:t>I</a:t>
            </a:r>
            <a:r>
              <a:rPr lang="en-US" sz="2200" dirty="0" smtClean="0"/>
              <a:t>(</a:t>
            </a:r>
            <a:r>
              <a:rPr lang="en-US" sz="3100" dirty="0" smtClean="0"/>
              <a:t> </a:t>
            </a:r>
            <a:r>
              <a:rPr lang="en-US" sz="2200" dirty="0"/>
              <a:t>I.R. of Iran) </a:t>
            </a:r>
            <a:endParaRPr lang="fa-IR" sz="2200" dirty="0"/>
          </a:p>
        </p:txBody>
      </p:sp>
      <p:graphicFrame>
        <p:nvGraphicFramePr>
          <p:cNvPr id="8" name="Table 7"/>
          <p:cNvGraphicFramePr>
            <a:graphicFrameLocks noGrp="1"/>
          </p:cNvGraphicFramePr>
          <p:nvPr>
            <p:extLst>
              <p:ext uri="{D42A27DB-BD31-4B8C-83A1-F6EECF244321}">
                <p14:modId xmlns:p14="http://schemas.microsoft.com/office/powerpoint/2010/main" xmlns="" val="620800758"/>
              </p:ext>
            </p:extLst>
          </p:nvPr>
        </p:nvGraphicFramePr>
        <p:xfrm>
          <a:off x="204708" y="945910"/>
          <a:ext cx="6236965" cy="1006567"/>
        </p:xfrm>
        <a:graphic>
          <a:graphicData uri="http://schemas.openxmlformats.org/drawingml/2006/table">
            <a:tbl>
              <a:tblPr rtl="1" firstRow="1" firstCol="1" bandRow="1">
                <a:tableStyleId>{5C22544A-7EE6-4342-B048-85BDC9FD1C3A}</a:tableStyleId>
              </a:tblPr>
              <a:tblGrid>
                <a:gridCol w="914338">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00753">
                  <a:extLst>
                    <a:ext uri="{9D8B030D-6E8A-4147-A177-3AD203B41FA5}">
                      <a16:colId xmlns:a16="http://schemas.microsoft.com/office/drawing/2014/main" xmlns="" val="20002"/>
                    </a:ext>
                  </a:extLst>
                </a:gridCol>
                <a:gridCol w="1037229">
                  <a:extLst>
                    <a:ext uri="{9D8B030D-6E8A-4147-A177-3AD203B41FA5}">
                      <a16:colId xmlns:a16="http://schemas.microsoft.com/office/drawing/2014/main" xmlns="" val="20003"/>
                    </a:ext>
                  </a:extLst>
                </a:gridCol>
                <a:gridCol w="2470245">
                  <a:extLst>
                    <a:ext uri="{9D8B030D-6E8A-4147-A177-3AD203B41FA5}">
                      <a16:colId xmlns:a16="http://schemas.microsoft.com/office/drawing/2014/main" xmlns="" val="20004"/>
                    </a:ext>
                  </a:extLst>
                </a:gridCol>
              </a:tblGrid>
              <a:tr h="214211">
                <a:tc gridSpan="3">
                  <a:txBody>
                    <a:bodyPr/>
                    <a:lstStyle/>
                    <a:p>
                      <a:pPr algn="ctr" rtl="0">
                        <a:lnSpc>
                          <a:spcPct val="107000"/>
                        </a:lnSpc>
                        <a:spcAft>
                          <a:spcPts val="0"/>
                        </a:spcAft>
                      </a:pPr>
                      <a:r>
                        <a:rPr lang="en-US" sz="1400" b="1" kern="1200" dirty="0">
                          <a:solidFill>
                            <a:schemeClr val="lt1"/>
                          </a:solidFill>
                          <a:effectLst/>
                          <a:latin typeface="+mn-lt"/>
                          <a:ea typeface="+mn-ea"/>
                          <a:cs typeface="+mn-cs"/>
                        </a:rPr>
                        <a:t>Number of ENC </a:t>
                      </a: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400" b="1" dirty="0">
                          <a:effectLst/>
                        </a:rPr>
                        <a:t>Scale</a:t>
                      </a:r>
                      <a:endParaRPr lang="en-US" sz="1400" b="1"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214211">
                <a:tc gridSpan="2">
                  <a:txBody>
                    <a:bodyPr/>
                    <a:lstStyle/>
                    <a:p>
                      <a:pPr algn="ctr" rtl="0">
                        <a:lnSpc>
                          <a:spcPct val="107000"/>
                        </a:lnSpc>
                        <a:spcAft>
                          <a:spcPts val="0"/>
                        </a:spcAft>
                      </a:pPr>
                      <a:r>
                        <a:rPr lang="en-US" sz="1400" b="1" kern="1200" dirty="0">
                          <a:solidFill>
                            <a:schemeClr val="lt1"/>
                          </a:solidFill>
                          <a:effectLst/>
                          <a:latin typeface="+mn-lt"/>
                          <a:ea typeface="+mn-ea"/>
                          <a:cs typeface="+mn-cs"/>
                        </a:rPr>
                        <a:t>To be </a:t>
                      </a:r>
                      <a:r>
                        <a:rPr lang="en-US" sz="1400" b="1" kern="1200" dirty="0" smtClean="0">
                          <a:solidFill>
                            <a:schemeClr val="lt1"/>
                          </a:solidFill>
                          <a:effectLst/>
                          <a:latin typeface="+mn-lt"/>
                          <a:ea typeface="+mn-ea"/>
                          <a:cs typeface="+mn-cs"/>
                        </a:rPr>
                        <a:t>Produced</a:t>
                      </a:r>
                      <a:endParaRPr lang="en-US" sz="1400" b="1" kern="1200" dirty="0">
                        <a:solidFill>
                          <a:schemeClr val="lt1"/>
                        </a:solidFill>
                        <a:effectLst/>
                        <a:latin typeface="+mn-lt"/>
                        <a:ea typeface="+mn-ea"/>
                        <a:cs typeface="+mn-cs"/>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400" b="1" dirty="0" smtClean="0">
                          <a:effectLst/>
                        </a:rPr>
                        <a:t>Published</a:t>
                      </a:r>
                      <a:endParaRPr lang="en-US" sz="1400" b="1" dirty="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1"/>
                  </a:ext>
                </a:extLst>
              </a:tr>
              <a:tr h="254516">
                <a:tc>
                  <a:txBody>
                    <a:bodyPr/>
                    <a:lstStyle/>
                    <a:p>
                      <a:pPr marL="0" algn="ctr" defTabSz="914400" rtl="0" eaLnBrk="1" latinLnBrk="0" hangingPunct="1">
                        <a:lnSpc>
                          <a:spcPct val="107000"/>
                        </a:lnSpc>
                        <a:spcAft>
                          <a:spcPts val="0"/>
                        </a:spcAft>
                      </a:pPr>
                      <a:r>
                        <a:rPr lang="en-US" sz="1400" b="1" kern="1200" dirty="0" smtClean="0">
                          <a:solidFill>
                            <a:schemeClr val="lt1"/>
                          </a:solidFill>
                          <a:effectLst/>
                          <a:latin typeface="+mn-lt"/>
                          <a:ea typeface="+mn-ea"/>
                          <a:cs typeface="+mn-cs"/>
                        </a:rPr>
                        <a:t>2</a:t>
                      </a:r>
                      <a:r>
                        <a:rPr lang="en-US" sz="1400" b="1" kern="1200" baseline="30000" dirty="0" smtClean="0">
                          <a:solidFill>
                            <a:schemeClr val="lt1"/>
                          </a:solidFill>
                          <a:effectLst/>
                          <a:latin typeface="+mn-lt"/>
                          <a:ea typeface="+mn-ea"/>
                          <a:cs typeface="+mn-cs"/>
                        </a:rPr>
                        <a:t>nd</a:t>
                      </a:r>
                      <a:r>
                        <a:rPr lang="en-US" sz="1400" b="1" kern="1200" dirty="0" smtClean="0">
                          <a:solidFill>
                            <a:schemeClr val="lt1"/>
                          </a:solidFill>
                          <a:effectLst/>
                          <a:latin typeface="+mn-lt"/>
                          <a:ea typeface="+mn-ea"/>
                          <a:cs typeface="+mn-cs"/>
                        </a:rPr>
                        <a:t>  Stage</a:t>
                      </a:r>
                      <a:endParaRPr lang="en-US" sz="1400" b="1" kern="1200" dirty="0">
                        <a:solidFill>
                          <a:schemeClr val="lt1"/>
                        </a:solidFill>
                        <a:effectLst/>
                        <a:latin typeface="+mn-lt"/>
                        <a:ea typeface="+mn-ea"/>
                        <a:cs typeface="+mn-cs"/>
                      </a:endParaRPr>
                    </a:p>
                  </a:txBody>
                  <a:tcPr marL="68580" marR="68580" marT="0" marB="0" anchor="ctr"/>
                </a:tc>
                <a:tc>
                  <a:txBody>
                    <a:bodyPr/>
                    <a:lstStyle/>
                    <a:p>
                      <a:pPr algn="ctr" rtl="0">
                        <a:lnSpc>
                          <a:spcPct val="107000"/>
                        </a:lnSpc>
                        <a:spcAft>
                          <a:spcPts val="0"/>
                        </a:spcAft>
                      </a:pPr>
                      <a:r>
                        <a:rPr lang="en-US" sz="1400" b="1" dirty="0">
                          <a:solidFill>
                            <a:schemeClr val="tx1"/>
                          </a:solidFill>
                          <a:effectLst/>
                        </a:rPr>
                        <a:t>1</a:t>
                      </a:r>
                      <a:r>
                        <a:rPr lang="en-US" sz="1400" b="1" baseline="30000" dirty="0">
                          <a:solidFill>
                            <a:schemeClr val="tx1"/>
                          </a:solidFill>
                          <a:effectLst/>
                        </a:rPr>
                        <a:t>st</a:t>
                      </a:r>
                      <a:r>
                        <a:rPr lang="en-US" sz="1400" b="1" dirty="0">
                          <a:solidFill>
                            <a:schemeClr val="tx1"/>
                          </a:solidFill>
                          <a:effectLst/>
                        </a:rPr>
                        <a:t> </a:t>
                      </a:r>
                      <a:r>
                        <a:rPr lang="en-US" sz="1400" b="1" dirty="0" smtClean="0">
                          <a:solidFill>
                            <a:schemeClr val="tx1"/>
                          </a:solidFill>
                          <a:effectLst/>
                        </a:rPr>
                        <a:t>Stage</a:t>
                      </a:r>
                      <a:endParaRPr lang="en-US" sz="1400" b="1" dirty="0">
                        <a:solidFill>
                          <a:schemeClr val="tx1"/>
                        </a:solidFill>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2"/>
                  </a:ext>
                </a:extLst>
              </a:tr>
              <a:tr h="295485">
                <a:tc>
                  <a:txBody>
                    <a:bodyPr/>
                    <a:lstStyle/>
                    <a:p>
                      <a:pPr algn="ctr" rtl="0">
                        <a:lnSpc>
                          <a:spcPct val="107000"/>
                        </a:lnSpc>
                        <a:spcAft>
                          <a:spcPts val="0"/>
                        </a:spcAft>
                      </a:pPr>
                      <a:r>
                        <a:rPr lang="en-US" sz="1400" b="1" dirty="0" smtClean="0">
                          <a:solidFill>
                            <a:schemeClr val="bg1"/>
                          </a:solidFill>
                          <a:effectLst/>
                          <a:latin typeface="Calibri"/>
                          <a:ea typeface="Calibri"/>
                          <a:cs typeface="Arial"/>
                        </a:rPr>
                        <a:t>-</a:t>
                      </a:r>
                      <a:endParaRPr lang="en-US" sz="1400" b="1" dirty="0">
                        <a:solidFill>
                          <a:schemeClr val="bg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solidFill>
                            <a:schemeClr val="tx1"/>
                          </a:solidFill>
                          <a:effectLst/>
                          <a:latin typeface="Calibri"/>
                          <a:ea typeface="Calibri"/>
                          <a:cs typeface="Arial"/>
                        </a:rPr>
                        <a:t>7</a:t>
                      </a:r>
                      <a:endParaRPr lang="en-US" sz="1400" b="1" dirty="0">
                        <a:solidFill>
                          <a:schemeClr val="tx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latin typeface="Calibri"/>
                          <a:ea typeface="Calibri"/>
                          <a:cs typeface="Arial"/>
                        </a:rPr>
                        <a:t>24</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3</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rPr>
                        <a:t>1:350,000 &lt; Coastal  ≤ 1:90,000</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099458485"/>
              </p:ext>
            </p:extLst>
          </p:nvPr>
        </p:nvGraphicFramePr>
        <p:xfrm>
          <a:off x="6523628" y="998531"/>
          <a:ext cx="5491737" cy="5005145"/>
        </p:xfrm>
        <a:graphic>
          <a:graphicData uri="http://schemas.openxmlformats.org/drawingml/2006/table">
            <a:tbl>
              <a:tblPr rtl="1" firstRow="1" firstCol="1" bandRow="1">
                <a:tableStyleId>{5C22544A-7EE6-4342-B048-85BDC9FD1C3A}</a:tableStyleId>
              </a:tblPr>
              <a:tblGrid>
                <a:gridCol w="346530"/>
                <a:gridCol w="682388"/>
                <a:gridCol w="2811439"/>
                <a:gridCol w="614149"/>
                <a:gridCol w="696036"/>
                <a:gridCol w="341195"/>
              </a:tblGrid>
              <a:tr h="175177">
                <a:tc>
                  <a:txBody>
                    <a:bodyPr/>
                    <a:lstStyle/>
                    <a:p>
                      <a:pPr marL="0" marR="0" algn="ctr" defTabSz="914400" rtl="0" eaLnBrk="1" latinLnBrk="0" hangingPunct="1">
                        <a:lnSpc>
                          <a:spcPct val="115000"/>
                        </a:lnSpc>
                        <a:spcBef>
                          <a:spcPts val="0"/>
                        </a:spcBef>
                        <a:spcAft>
                          <a:spcPts val="0"/>
                        </a:spcAft>
                      </a:pPr>
                      <a:r>
                        <a:rPr lang="en-US" sz="1050" b="1" kern="1200" dirty="0" smtClean="0">
                          <a:solidFill>
                            <a:schemeClr val="lt1"/>
                          </a:solidFill>
                          <a:effectLst/>
                          <a:latin typeface="+mn-lt"/>
                          <a:ea typeface="+mn-ea"/>
                          <a:cs typeface="+mn-cs"/>
                        </a:rPr>
                        <a:t>UB</a:t>
                      </a:r>
                      <a:endParaRPr lang="en-US" sz="105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050" b="1" kern="1200" dirty="0">
                          <a:solidFill>
                            <a:schemeClr val="lt1"/>
                          </a:solidFill>
                          <a:effectLst/>
                          <a:latin typeface="+mn-lt"/>
                          <a:ea typeface="+mn-ea"/>
                          <a:cs typeface="+mn-cs"/>
                        </a:rPr>
                        <a:t>Scale</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050" b="1" kern="1200" dirty="0">
                          <a:solidFill>
                            <a:schemeClr val="lt1"/>
                          </a:solidFill>
                          <a:effectLst/>
                          <a:latin typeface="+mn-lt"/>
                          <a:ea typeface="+mn-ea"/>
                          <a:cs typeface="+mn-cs"/>
                        </a:rPr>
                        <a:t>Product Title</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000" b="1" kern="1200" dirty="0" err="1">
                          <a:solidFill>
                            <a:schemeClr val="lt1"/>
                          </a:solidFill>
                          <a:effectLst/>
                          <a:latin typeface="+mn-lt"/>
                          <a:ea typeface="+mn-ea"/>
                          <a:cs typeface="+mn-cs"/>
                        </a:rPr>
                        <a:t>INt</a:t>
                      </a:r>
                      <a:r>
                        <a:rPr lang="en-US" sz="1000" b="1" kern="1200" dirty="0">
                          <a:solidFill>
                            <a:schemeClr val="lt1"/>
                          </a:solidFill>
                          <a:effectLst/>
                          <a:latin typeface="+mn-lt"/>
                          <a:ea typeface="+mn-ea"/>
                          <a:cs typeface="+mn-cs"/>
                        </a:rPr>
                        <a:t> </a:t>
                      </a:r>
                      <a:r>
                        <a:rPr lang="en-US" sz="1000" b="1" kern="1200" dirty="0" smtClean="0">
                          <a:solidFill>
                            <a:schemeClr val="lt1"/>
                          </a:solidFill>
                          <a:effectLst/>
                          <a:latin typeface="+mn-lt"/>
                          <a:ea typeface="+mn-ea"/>
                          <a:cs typeface="+mn-cs"/>
                        </a:rPr>
                        <a:t>Chart</a:t>
                      </a:r>
                      <a:endParaRPr lang="en-US" sz="10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050" b="1" kern="1200" dirty="0" smtClean="0">
                          <a:solidFill>
                            <a:schemeClr val="lt1"/>
                          </a:solidFill>
                          <a:effectLst/>
                          <a:latin typeface="+mn-lt"/>
                          <a:ea typeface="+mn-ea"/>
                          <a:cs typeface="+mn-cs"/>
                        </a:rPr>
                        <a:t>ENC</a:t>
                      </a:r>
                      <a:endParaRPr lang="en-US" sz="105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050" b="1" kern="1200" dirty="0" smtClean="0">
                          <a:solidFill>
                            <a:schemeClr val="lt1"/>
                          </a:solidFill>
                          <a:effectLst/>
                          <a:latin typeface="+mn-lt"/>
                          <a:ea typeface="+mn-ea"/>
                          <a:cs typeface="+mn-cs"/>
                        </a:rPr>
                        <a:t>No</a:t>
                      </a:r>
                      <a:endParaRPr lang="en-US" sz="1050" b="1" kern="1200" dirty="0">
                        <a:solidFill>
                          <a:schemeClr val="lt1"/>
                        </a:solidFill>
                        <a:effectLst/>
                        <a:latin typeface="+mn-lt"/>
                        <a:ea typeface="+mn-ea"/>
                        <a:cs typeface="+mn-cs"/>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Bahregan to Oil Field to Emam Hassan</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7297</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IR303072</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Bandar-e </a:t>
                      </a:r>
                      <a:r>
                        <a:rPr lang="en-US" sz="1050" dirty="0" err="1">
                          <a:effectLst/>
                        </a:rPr>
                        <a:t>Genaveh</a:t>
                      </a:r>
                      <a:r>
                        <a:rPr lang="en-US" sz="1050" dirty="0">
                          <a:effectLst/>
                        </a:rPr>
                        <a:t> to </a:t>
                      </a:r>
                      <a:r>
                        <a:rPr lang="en-US" sz="1050" dirty="0" err="1">
                          <a:effectLst/>
                        </a:rPr>
                        <a:t>Jazireh</a:t>
                      </a:r>
                      <a:r>
                        <a:rPr lang="en-US" sz="1050" dirty="0">
                          <a:effectLst/>
                        </a:rPr>
                        <a:t>-ye </a:t>
                      </a:r>
                      <a:r>
                        <a:rPr lang="en-US" sz="1050" dirty="0" err="1">
                          <a:effectLst/>
                        </a:rPr>
                        <a:t>Kharg</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7304</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Bandar-e Bushehr to Bandar-e </a:t>
                      </a:r>
                      <a:r>
                        <a:rPr lang="en-US" sz="1050" dirty="0" err="1">
                          <a:effectLst/>
                        </a:rPr>
                        <a:t>Rostami</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7307</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IR303074</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3</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Bandar-e Rostami to Kangan Oil Field</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7251</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IR303075</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4</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Kangan Oil Field to Kangan </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7253</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IR303076</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5</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Bandar-e Pars to Tombak &amp; Teben </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7256</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IR303077</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6</a:t>
                      </a:r>
                      <a:endParaRPr lang="en-US" sz="1050" dirty="0">
                        <a:effectLst/>
                        <a:latin typeface="Calibri"/>
                        <a:ea typeface="Calibri"/>
                        <a:cs typeface="Arial"/>
                      </a:endParaRPr>
                    </a:p>
                  </a:txBody>
                  <a:tcPr marL="68580" marR="68580" marT="0" marB="0" anchor="ctr"/>
                </a:tc>
              </a:tr>
              <a:tr h="210849">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Bandar-e </a:t>
                      </a:r>
                      <a:r>
                        <a:rPr lang="en-US" sz="1050" dirty="0" err="1">
                          <a:effectLst/>
                        </a:rPr>
                        <a:t>Javadol_Aemmeh</a:t>
                      </a:r>
                      <a:r>
                        <a:rPr lang="en-US" sz="1050" dirty="0">
                          <a:effectLst/>
                        </a:rPr>
                        <a:t> to </a:t>
                      </a:r>
                      <a:r>
                        <a:rPr lang="en-US" sz="1050" dirty="0" err="1">
                          <a:effectLst/>
                        </a:rPr>
                        <a:t>Jazireh</a:t>
                      </a:r>
                      <a:r>
                        <a:rPr lang="en-US" sz="1050" dirty="0">
                          <a:effectLst/>
                        </a:rPr>
                        <a:t>-ye </a:t>
                      </a:r>
                      <a:r>
                        <a:rPr lang="en-US" sz="1050" dirty="0" err="1">
                          <a:effectLst/>
                        </a:rPr>
                        <a:t>Lavan</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7242</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IR303078</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Jazireh-ye Kish to Jazireh-ye Hendurabi</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7221</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IR303079</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8</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Bandar-e </a:t>
                      </a:r>
                      <a:r>
                        <a:rPr lang="en-US" sz="1050" dirty="0" err="1">
                          <a:effectLst/>
                        </a:rPr>
                        <a:t>Lengeh</a:t>
                      </a:r>
                      <a:r>
                        <a:rPr lang="en-US" sz="1050" dirty="0">
                          <a:effectLst/>
                        </a:rPr>
                        <a:t> to </a:t>
                      </a:r>
                      <a:r>
                        <a:rPr lang="en-US" sz="1050" dirty="0" err="1">
                          <a:effectLst/>
                        </a:rPr>
                        <a:t>Jazireh</a:t>
                      </a:r>
                      <a:r>
                        <a:rPr lang="en-US" sz="1050" dirty="0">
                          <a:effectLst/>
                        </a:rPr>
                        <a:t>-ye Siri</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7217</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IR303080</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9</a:t>
                      </a:r>
                      <a:endParaRPr lang="en-US" sz="1050" dirty="0">
                        <a:effectLst/>
                        <a:latin typeface="Calibri"/>
                        <a:ea typeface="Calibri"/>
                        <a:cs typeface="Arial"/>
                      </a:endParaRPr>
                    </a:p>
                  </a:txBody>
                  <a:tcPr marL="68580" marR="68580" marT="0" marB="0" anchor="ctr"/>
                </a:tc>
              </a:tr>
              <a:tr h="351184">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err="1">
                          <a:effectLst/>
                        </a:rPr>
                        <a:t>Jazireh</a:t>
                      </a:r>
                      <a:r>
                        <a:rPr lang="en-US" sz="1050" dirty="0">
                          <a:effectLst/>
                        </a:rPr>
                        <a:t>-ye </a:t>
                      </a:r>
                      <a:r>
                        <a:rPr lang="en-US" sz="1050" dirty="0" err="1">
                          <a:effectLst/>
                        </a:rPr>
                        <a:t>Tonb</a:t>
                      </a:r>
                      <a:r>
                        <a:rPr lang="en-US" sz="1050" dirty="0">
                          <a:effectLst/>
                        </a:rPr>
                        <a:t>-e </a:t>
                      </a:r>
                      <a:r>
                        <a:rPr lang="en-US" sz="1050" dirty="0" err="1">
                          <a:effectLst/>
                        </a:rPr>
                        <a:t>Bozorg</a:t>
                      </a:r>
                      <a:r>
                        <a:rPr lang="en-US" sz="1050" dirty="0">
                          <a:effectLst/>
                        </a:rPr>
                        <a:t> to </a:t>
                      </a:r>
                      <a:r>
                        <a:rPr lang="en-US" sz="1050" dirty="0" err="1">
                          <a:effectLst/>
                        </a:rPr>
                        <a:t>Jazireh</a:t>
                      </a:r>
                      <a:r>
                        <a:rPr lang="en-US" sz="1050" dirty="0">
                          <a:effectLst/>
                        </a:rPr>
                        <a:t>-ye Abu Musa</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7214</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IR303081</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10</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Khuran &amp; Jazireh-ye Qeshm (East Part)</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7225</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IR303082</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11</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err="1">
                          <a:effectLst/>
                        </a:rPr>
                        <a:t>Khalij</a:t>
                      </a:r>
                      <a:r>
                        <a:rPr lang="en-US" sz="1050" dirty="0">
                          <a:effectLst/>
                        </a:rPr>
                        <a:t>-e </a:t>
                      </a:r>
                      <a:r>
                        <a:rPr lang="en-US" sz="1050" dirty="0" err="1">
                          <a:effectLst/>
                        </a:rPr>
                        <a:t>Gwater</a:t>
                      </a:r>
                      <a:endParaRPr lang="en-US" sz="105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IR308600</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12</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East of Gulf of Chah Bahar</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IR308601</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13</a:t>
                      </a:r>
                      <a:endParaRPr lang="en-US" sz="105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Khalij-e Cha Bahar</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dirty="0">
                          <a:effectLst/>
                        </a:rPr>
                        <a:t>new</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IR308602</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14</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err="1">
                          <a:effectLst/>
                        </a:rPr>
                        <a:t>Damagheh</a:t>
                      </a:r>
                      <a:r>
                        <a:rPr lang="en-US" sz="1050" dirty="0">
                          <a:effectLst/>
                        </a:rPr>
                        <a:t>- ye Tang</a:t>
                      </a:r>
                      <a:endParaRPr lang="en-US" sz="105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15</a:t>
                      </a:r>
                      <a:endParaRPr lang="en-US" sz="1050" dirty="0">
                        <a:effectLst/>
                        <a:latin typeface="Calibri"/>
                        <a:ea typeface="Calibri"/>
                        <a:cs typeface="Arial"/>
                      </a:endParaRPr>
                    </a:p>
                  </a:txBody>
                  <a:tcPr marL="68580" marR="68580" marT="0" marB="0" anchor="ctr"/>
                </a:tc>
              </a:tr>
              <a:tr h="223327">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err="1">
                          <a:effectLst/>
                        </a:rPr>
                        <a:t>Damagheh</a:t>
                      </a:r>
                      <a:r>
                        <a:rPr lang="en-US" sz="1050" dirty="0">
                          <a:effectLst/>
                        </a:rPr>
                        <a:t>- ye Tang to </a:t>
                      </a:r>
                      <a:r>
                        <a:rPr lang="en-US" sz="1050" dirty="0" err="1">
                          <a:effectLst/>
                        </a:rPr>
                        <a:t>Damagheh</a:t>
                      </a:r>
                      <a:r>
                        <a:rPr lang="en-US" sz="1050" dirty="0">
                          <a:effectLst/>
                        </a:rPr>
                        <a:t>-ye </a:t>
                      </a:r>
                      <a:r>
                        <a:rPr lang="en-US" sz="1050" dirty="0" err="1">
                          <a:effectLst/>
                        </a:rPr>
                        <a:t>Meydan</a:t>
                      </a:r>
                      <a:endParaRPr lang="en-US" sz="105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IR308604</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16</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err="1">
                          <a:effectLst/>
                        </a:rPr>
                        <a:t>Gugsar</a:t>
                      </a:r>
                      <a:r>
                        <a:rPr lang="en-US" sz="1050" dirty="0">
                          <a:effectLst/>
                        </a:rPr>
                        <a:t> to </a:t>
                      </a:r>
                      <a:r>
                        <a:rPr lang="en-US" sz="1050" dirty="0" err="1">
                          <a:effectLst/>
                        </a:rPr>
                        <a:t>Gabrik</a:t>
                      </a:r>
                      <a:endParaRPr lang="en-US" sz="105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IR308605</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17</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Jagin to Jask</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IR308606</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18</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Jask to Ra’s Al Kuh</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new</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IR308607</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19</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Ra’s Al Kuh to  Ra’s Osh Shir </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new</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IR308608</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20</a:t>
                      </a:r>
                      <a:endParaRPr lang="en-US" sz="1050" dirty="0">
                        <a:effectLst/>
                        <a:latin typeface="Calibri"/>
                        <a:ea typeface="Calibri"/>
                        <a:cs typeface="Arial"/>
                      </a:endParaRPr>
                    </a:p>
                  </a:txBody>
                  <a:tcPr marL="68580" marR="68580" marT="0" marB="0" anchor="ctr"/>
                </a:tc>
              </a:tr>
              <a:tr h="35530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00000"/>
                        </a:lnSpc>
                        <a:spcBef>
                          <a:spcPts val="0"/>
                        </a:spcBef>
                        <a:spcAft>
                          <a:spcPts val="0"/>
                        </a:spcAft>
                      </a:pPr>
                      <a:r>
                        <a:rPr lang="en-US" sz="1050" dirty="0">
                          <a:effectLst/>
                        </a:rPr>
                        <a:t>Ra’s Osh </a:t>
                      </a:r>
                      <a:r>
                        <a:rPr lang="en-US" sz="1050" dirty="0" err="1">
                          <a:effectLst/>
                        </a:rPr>
                        <a:t>Shir</a:t>
                      </a:r>
                      <a:r>
                        <a:rPr lang="en-US" sz="1050" dirty="0">
                          <a:effectLst/>
                        </a:rPr>
                        <a:t> to Bandar-e </a:t>
                      </a:r>
                      <a:r>
                        <a:rPr lang="en-US" sz="1050" dirty="0" err="1">
                          <a:effectLst/>
                        </a:rPr>
                        <a:t>Sirik</a:t>
                      </a:r>
                      <a:r>
                        <a:rPr lang="en-US" sz="1050" dirty="0">
                          <a:effectLst/>
                        </a:rPr>
                        <a:t> including </a:t>
                      </a:r>
                      <a:r>
                        <a:rPr lang="en-US" sz="1050" dirty="0" err="1">
                          <a:effectLst/>
                        </a:rPr>
                        <a:t>Musanam</a:t>
                      </a:r>
                      <a:r>
                        <a:rPr lang="en-US" sz="1050" dirty="0">
                          <a:effectLst/>
                        </a:rPr>
                        <a:t> Peninsula</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IR308609</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21</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 Abas to </a:t>
                      </a:r>
                      <a:r>
                        <a:rPr lang="en-US" sz="1050" dirty="0" err="1">
                          <a:effectLst/>
                        </a:rPr>
                        <a:t>Jazireh</a:t>
                      </a:r>
                      <a:r>
                        <a:rPr lang="en-US" sz="1050" dirty="0">
                          <a:effectLst/>
                        </a:rPr>
                        <a:t>-ye </a:t>
                      </a:r>
                      <a:r>
                        <a:rPr lang="en-US" sz="1050" dirty="0" err="1">
                          <a:effectLst/>
                        </a:rPr>
                        <a:t>Qeshm</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IR318610</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22</a:t>
                      </a:r>
                      <a:endParaRPr lang="en-US" sz="1050" dirty="0">
                        <a:effectLst/>
                        <a:latin typeface="Calibri"/>
                        <a:ea typeface="Calibri"/>
                        <a:cs typeface="Arial"/>
                      </a:endParaRPr>
                    </a:p>
                  </a:txBody>
                  <a:tcPr marL="68580" marR="68580" marT="0" marB="0" anchor="ctr"/>
                </a:tc>
              </a:tr>
              <a:tr h="177652">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a:effectLst/>
                        </a:rPr>
                        <a:t>Bahregan</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new</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IR308755</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23</a:t>
                      </a:r>
                      <a:endParaRPr lang="en-US" sz="1050" dirty="0">
                        <a:effectLst/>
                        <a:latin typeface="Calibri"/>
                        <a:ea typeface="Calibri"/>
                        <a:cs typeface="Arial"/>
                      </a:endParaRPr>
                    </a:p>
                  </a:txBody>
                  <a:tcPr marL="68580" marR="68580" marT="0" marB="0" anchor="ctr"/>
                </a:tc>
              </a:tr>
              <a:tr h="170286">
                <a:tc>
                  <a:txBody>
                    <a:bodyPr/>
                    <a:lstStyle/>
                    <a:p>
                      <a:pPr marL="0" marR="0" algn="ctr" rtl="0">
                        <a:lnSpc>
                          <a:spcPct val="115000"/>
                        </a:lnSpc>
                        <a:spcBef>
                          <a:spcPts val="0"/>
                        </a:spcBef>
                        <a:spcAft>
                          <a:spcPts val="0"/>
                        </a:spcAft>
                      </a:pPr>
                      <a:r>
                        <a:rPr lang="en-US" sz="1050">
                          <a:effectLst/>
                        </a:rPr>
                        <a:t>3</a:t>
                      </a:r>
                      <a:endParaRPr lang="en-US" sz="105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a:effectLst/>
                        </a:rPr>
                        <a:t>1:100000</a:t>
                      </a:r>
                      <a:endParaRPr lang="en-US" sz="1050">
                        <a:effectLst/>
                        <a:latin typeface="Calibri"/>
                        <a:ea typeface="Calibri"/>
                        <a:cs typeface="Arial"/>
                      </a:endParaRPr>
                    </a:p>
                  </a:txBody>
                  <a:tcPr marL="68580" marR="68580" marT="0" marB="0" anchor="ctr"/>
                </a:tc>
                <a:tc>
                  <a:txBody>
                    <a:bodyPr/>
                    <a:lstStyle/>
                    <a:p>
                      <a:pPr marL="0" marR="0" algn="l" rtl="0">
                        <a:lnSpc>
                          <a:spcPct val="115000"/>
                        </a:lnSpc>
                        <a:spcBef>
                          <a:spcPts val="0"/>
                        </a:spcBef>
                        <a:spcAft>
                          <a:spcPts val="0"/>
                        </a:spcAft>
                      </a:pPr>
                      <a:r>
                        <a:rPr lang="en-US" sz="1050" dirty="0">
                          <a:effectLst/>
                        </a:rPr>
                        <a:t>Bandar Imam </a:t>
                      </a:r>
                      <a:r>
                        <a:rPr lang="en-US" sz="1050" dirty="0" err="1">
                          <a:effectLst/>
                        </a:rPr>
                        <a:t>Khomeyni</a:t>
                      </a:r>
                      <a:endParaRPr lang="en-US" sz="1050" dirty="0">
                        <a:effectLst/>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en-US" sz="1050" dirty="0" smtClean="0">
                          <a:effectLst/>
                        </a:rPr>
                        <a:t>New</a:t>
                      </a:r>
                      <a:endParaRPr lang="en-US" sz="1050" dirty="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a:effectLst/>
                        </a:rPr>
                        <a:t>IR308760</a:t>
                      </a:r>
                      <a:endParaRPr lang="en-US" sz="1050">
                        <a:effectLst/>
                        <a:latin typeface="Calibri"/>
                        <a:ea typeface="Calibri"/>
                        <a:cs typeface="Arial"/>
                      </a:endParaRPr>
                    </a:p>
                  </a:txBody>
                  <a:tcPr marL="68580" marR="68580" marT="0" marB="0" anchor="ctr"/>
                </a:tc>
                <a:tc>
                  <a:txBody>
                    <a:bodyPr/>
                    <a:lstStyle/>
                    <a:p>
                      <a:pPr marL="0" marR="0" algn="ctr" rtl="0">
                        <a:lnSpc>
                          <a:spcPct val="115000"/>
                        </a:lnSpc>
                        <a:spcBef>
                          <a:spcPts val="0"/>
                        </a:spcBef>
                        <a:spcAft>
                          <a:spcPts val="0"/>
                        </a:spcAft>
                      </a:pPr>
                      <a:r>
                        <a:rPr lang="en-US" sz="1050" dirty="0">
                          <a:effectLst/>
                        </a:rPr>
                        <a:t>24</a:t>
                      </a:r>
                      <a:endParaRPr lang="en-US" sz="1050" dirty="0">
                        <a:effectLst/>
                        <a:latin typeface="Calibri"/>
                        <a:ea typeface="Calibri"/>
                        <a:cs typeface="Arial"/>
                      </a:endParaRPr>
                    </a:p>
                  </a:txBody>
                  <a:tcPr marL="68580" marR="68580" marT="0" marB="0" anchor="ctr"/>
                </a:tc>
              </a:tr>
            </a:tbl>
          </a:graphicData>
        </a:graphic>
      </p:graphicFrame>
      <p:pic>
        <p:nvPicPr>
          <p:cNvPr id="8194" name="Picture 2" descr="C:\Users\gebrahimi\Desktop\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79862" y="2154176"/>
            <a:ext cx="5729802" cy="3825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9"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48651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the ENC Scheme UB4 in Region I </a:t>
            </a:r>
            <a:endParaRPr lang="fa-IR" dirty="0"/>
          </a:p>
        </p:txBody>
      </p:sp>
      <p:pic>
        <p:nvPicPr>
          <p:cNvPr id="921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968988" y="1005341"/>
            <a:ext cx="3172758" cy="3170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xmlns="" val="2607481376"/>
              </p:ext>
            </p:extLst>
          </p:nvPr>
        </p:nvGraphicFramePr>
        <p:xfrm>
          <a:off x="4595066" y="961042"/>
          <a:ext cx="6127844" cy="707511"/>
        </p:xfrm>
        <a:graphic>
          <a:graphicData uri="http://schemas.openxmlformats.org/drawingml/2006/table">
            <a:tbl>
              <a:tblPr rtl="1" firstRow="1" firstCol="1" bandRow="1">
                <a:tableStyleId>{5C22544A-7EE6-4342-B048-85BDC9FD1C3A}</a:tableStyleId>
              </a:tblPr>
              <a:tblGrid>
                <a:gridCol w="2193919">
                  <a:extLst>
                    <a:ext uri="{9D8B030D-6E8A-4147-A177-3AD203B41FA5}">
                      <a16:colId xmlns="" xmlns:a16="http://schemas.microsoft.com/office/drawing/2014/main" val="20002"/>
                    </a:ext>
                  </a:extLst>
                </a:gridCol>
                <a:gridCol w="1265991">
                  <a:extLst>
                    <a:ext uri="{9D8B030D-6E8A-4147-A177-3AD203B41FA5}">
                      <a16:colId xmlns="" xmlns:a16="http://schemas.microsoft.com/office/drawing/2014/main" val="20003"/>
                    </a:ext>
                  </a:extLst>
                </a:gridCol>
                <a:gridCol w="2667934">
                  <a:extLst>
                    <a:ext uri="{9D8B030D-6E8A-4147-A177-3AD203B41FA5}">
                      <a16:colId xmlns="" xmlns:a16="http://schemas.microsoft.com/office/drawing/2014/main" val="20004"/>
                    </a:ext>
                  </a:extLst>
                </a:gridCol>
              </a:tblGrid>
              <a:tr h="419399">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a:effectLst/>
                        </a:rPr>
                        <a:t>Number of </a:t>
                      </a:r>
                      <a:r>
                        <a:rPr lang="en-US" sz="1400" b="1" dirty="0" smtClean="0">
                          <a:effectLst/>
                        </a:rPr>
                        <a:t> ENC</a:t>
                      </a:r>
                      <a:r>
                        <a:rPr lang="en-US" sz="1400" b="1" baseline="0" dirty="0" smtClean="0">
                          <a:effectLst/>
                        </a:rPr>
                        <a:t> </a:t>
                      </a:r>
                      <a:r>
                        <a:rPr lang="en-US" sz="1400" b="1" dirty="0" smtClean="0">
                          <a:effectLst/>
                        </a:rPr>
                        <a:t>Published </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dirty="0">
                          <a:effectLst/>
                        </a:rPr>
                        <a:t>Scale</a:t>
                      </a:r>
                      <a:endParaRPr lang="en-US" sz="14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288112">
                <a:tc>
                  <a:txBody>
                    <a:bodyPr/>
                    <a:lstStyle/>
                    <a:p>
                      <a:pPr algn="ctr" rtl="0">
                        <a:lnSpc>
                          <a:spcPct val="107000"/>
                        </a:lnSpc>
                        <a:spcAft>
                          <a:spcPts val="0"/>
                        </a:spcAft>
                      </a:pPr>
                      <a:r>
                        <a:rPr lang="en-US" sz="1400" dirty="0" smtClean="0">
                          <a:solidFill>
                            <a:srgbClr val="FFFF00"/>
                          </a:solidFill>
                          <a:effectLst/>
                          <a:latin typeface="+mn-lt"/>
                          <a:ea typeface="+mn-ea"/>
                          <a:cs typeface="+mn-cs"/>
                        </a:rPr>
                        <a:t>40</a:t>
                      </a:r>
                      <a:r>
                        <a:rPr lang="en-US" sz="1400" dirty="0" smtClean="0">
                          <a:effectLst/>
                          <a:latin typeface="+mn-lt"/>
                          <a:ea typeface="+mn-ea"/>
                          <a:cs typeface="+mn-cs"/>
                        </a:rPr>
                        <a:t>+29+57= 126</a:t>
                      </a:r>
                      <a:endParaRPr lang="en-US" sz="1400" dirty="0">
                        <a:effectLst/>
                        <a:latin typeface="+mn-lt"/>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4</a:t>
                      </a:r>
                      <a:endParaRPr lang="en-US" sz="1400" b="1" dirty="0">
                        <a:effectLst/>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b="1" dirty="0" smtClean="0">
                          <a:effectLst/>
                        </a:rPr>
                        <a:t>1:90,000 &lt;Approach  ≤ 1:22,000</a:t>
                      </a:r>
                      <a:endParaRPr lang="en-US" sz="1400" b="1" dirty="0" smtClean="0">
                        <a:effectLst/>
                        <a:latin typeface="+mn-lt"/>
                        <a:ea typeface="Calibri"/>
                        <a:cs typeface="Arial"/>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10" name="Picture 5"/>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155403" y="2481588"/>
            <a:ext cx="3939885" cy="3550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1" name="Picture 11"/>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t="8075" b="20925"/>
          <a:stretch/>
        </p:blipFill>
        <p:spPr bwMode="auto">
          <a:xfrm>
            <a:off x="8108936" y="2481587"/>
            <a:ext cx="3050290" cy="3550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2"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spTree>
    <p:extLst>
      <p:ext uri="{BB962C8B-B14F-4D97-AF65-F5344CB8AC3E}">
        <p14:creationId xmlns:p14="http://schemas.microsoft.com/office/powerpoint/2010/main" xmlns="" val="233542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712" y="246535"/>
            <a:ext cx="10757007" cy="540511"/>
          </a:xfrm>
        </p:spPr>
        <p:txBody>
          <a:bodyPr>
            <a:normAutofit fontScale="90000"/>
          </a:bodyPr>
          <a:lstStyle/>
          <a:p>
            <a:r>
              <a:rPr lang="en-US" sz="4000" dirty="0"/>
              <a:t>Status of the ENC Scheme </a:t>
            </a:r>
            <a:r>
              <a:rPr lang="en-US" sz="4000" dirty="0" smtClean="0"/>
              <a:t>UB4 </a:t>
            </a:r>
            <a:r>
              <a:rPr lang="en-US" sz="4000" dirty="0"/>
              <a:t>in Region I</a:t>
            </a:r>
            <a:r>
              <a:rPr lang="en-US" dirty="0"/>
              <a:t> </a:t>
            </a:r>
            <a:r>
              <a:rPr lang="en-US" sz="2200" dirty="0"/>
              <a:t>( I.R. of Iran) </a:t>
            </a:r>
            <a:endParaRPr lang="fa-IR" sz="2200" dirty="0"/>
          </a:p>
        </p:txBody>
      </p:sp>
      <p:graphicFrame>
        <p:nvGraphicFramePr>
          <p:cNvPr id="8" name="Table 7"/>
          <p:cNvGraphicFramePr>
            <a:graphicFrameLocks noGrp="1"/>
          </p:cNvGraphicFramePr>
          <p:nvPr>
            <p:extLst>
              <p:ext uri="{D42A27DB-BD31-4B8C-83A1-F6EECF244321}">
                <p14:modId xmlns:p14="http://schemas.microsoft.com/office/powerpoint/2010/main" xmlns="" val="1570448292"/>
              </p:ext>
            </p:extLst>
          </p:nvPr>
        </p:nvGraphicFramePr>
        <p:xfrm>
          <a:off x="504967" y="930421"/>
          <a:ext cx="6414389" cy="1049284"/>
        </p:xfrm>
        <a:graphic>
          <a:graphicData uri="http://schemas.openxmlformats.org/drawingml/2006/table">
            <a:tbl>
              <a:tblPr rtl="1" firstRow="1" firstCol="1" bandRow="1">
                <a:tableStyleId>{5C22544A-7EE6-4342-B048-85BDC9FD1C3A}</a:tableStyleId>
              </a:tblPr>
              <a:tblGrid>
                <a:gridCol w="840521">
                  <a:extLst>
                    <a:ext uri="{9D8B030D-6E8A-4147-A177-3AD203B41FA5}">
                      <a16:colId xmlns:a16="http://schemas.microsoft.com/office/drawing/2014/main" xmlns="" val="20000"/>
                    </a:ext>
                  </a:extLst>
                </a:gridCol>
                <a:gridCol w="840521">
                  <a:extLst>
                    <a:ext uri="{9D8B030D-6E8A-4147-A177-3AD203B41FA5}">
                      <a16:colId xmlns:a16="http://schemas.microsoft.com/office/drawing/2014/main" xmlns="" val="20001"/>
                    </a:ext>
                  </a:extLst>
                </a:gridCol>
                <a:gridCol w="1034804">
                  <a:extLst>
                    <a:ext uri="{9D8B030D-6E8A-4147-A177-3AD203B41FA5}">
                      <a16:colId xmlns:a16="http://schemas.microsoft.com/office/drawing/2014/main" xmlns="" val="20002"/>
                    </a:ext>
                  </a:extLst>
                </a:gridCol>
                <a:gridCol w="1119116">
                  <a:extLst>
                    <a:ext uri="{9D8B030D-6E8A-4147-A177-3AD203B41FA5}">
                      <a16:colId xmlns:a16="http://schemas.microsoft.com/office/drawing/2014/main" xmlns="" val="20003"/>
                    </a:ext>
                  </a:extLst>
                </a:gridCol>
                <a:gridCol w="2579427">
                  <a:extLst>
                    <a:ext uri="{9D8B030D-6E8A-4147-A177-3AD203B41FA5}">
                      <a16:colId xmlns:a16="http://schemas.microsoft.com/office/drawing/2014/main" xmlns="" val="20004"/>
                    </a:ext>
                  </a:extLst>
                </a:gridCol>
              </a:tblGrid>
              <a:tr h="0">
                <a:tc gridSpan="3">
                  <a:txBody>
                    <a:bodyPr/>
                    <a:lstStyle/>
                    <a:p>
                      <a:pPr algn="ctr" rtl="0">
                        <a:lnSpc>
                          <a:spcPct val="107000"/>
                        </a:lnSpc>
                        <a:spcAft>
                          <a:spcPts val="0"/>
                        </a:spcAft>
                      </a:pPr>
                      <a:r>
                        <a:rPr lang="en-US" sz="1400" b="1" kern="1200" dirty="0">
                          <a:solidFill>
                            <a:schemeClr val="lt1"/>
                          </a:solidFill>
                          <a:effectLst/>
                          <a:latin typeface="+mn-lt"/>
                          <a:ea typeface="+mn-ea"/>
                          <a:cs typeface="+mn-cs"/>
                        </a:rPr>
                        <a:t>Number of ENC </a:t>
                      </a:r>
                    </a:p>
                  </a:txBody>
                  <a:tcPr marL="68580" marR="68580" marT="0" marB="0" anchor="ctr"/>
                </a:tc>
                <a:tc hMerge="1">
                  <a:txBody>
                    <a:bodyPr/>
                    <a:lstStyle/>
                    <a:p>
                      <a:pPr rtl="1"/>
                      <a:endParaRPr lang="fa-IR"/>
                    </a:p>
                  </a:txBody>
                  <a:tcPr/>
                </a:tc>
                <a:tc hMerge="1">
                  <a:txBody>
                    <a:bodyPr/>
                    <a:lstStyle/>
                    <a:p>
                      <a:pPr rtl="1"/>
                      <a:endParaRPr lang="fa-IR"/>
                    </a:p>
                  </a:txBody>
                  <a:tcPr/>
                </a:tc>
                <a:tc rowSpan="3">
                  <a:txBody>
                    <a:bodyPr/>
                    <a:lstStyle/>
                    <a:p>
                      <a:pPr algn="ctr" rtl="0">
                        <a:lnSpc>
                          <a:spcPct val="107000"/>
                        </a:lnSpc>
                        <a:spcAft>
                          <a:spcPts val="0"/>
                        </a:spcAft>
                      </a:pPr>
                      <a:r>
                        <a:rPr lang="en-US" sz="1400" b="1" dirty="0">
                          <a:effectLst/>
                        </a:rPr>
                        <a:t>Usage Band</a:t>
                      </a:r>
                      <a:endParaRPr lang="en-US" sz="1400" b="1" dirty="0">
                        <a:effectLst/>
                        <a:latin typeface="Calibri"/>
                        <a:ea typeface="Calibri"/>
                        <a:cs typeface="Arial"/>
                      </a:endParaRPr>
                    </a:p>
                  </a:txBody>
                  <a:tcPr marL="68580" marR="68580" marT="0" marB="0" anchor="ctr"/>
                </a:tc>
                <a:tc rowSpan="3">
                  <a:txBody>
                    <a:bodyPr/>
                    <a:lstStyle/>
                    <a:p>
                      <a:pPr algn="ctr" rtl="0">
                        <a:lnSpc>
                          <a:spcPct val="107000"/>
                        </a:lnSpc>
                        <a:spcAft>
                          <a:spcPts val="0"/>
                        </a:spcAft>
                      </a:pPr>
                      <a:r>
                        <a:rPr lang="en-US" sz="1400" b="1" dirty="0">
                          <a:effectLst/>
                        </a:rPr>
                        <a:t>Scale</a:t>
                      </a:r>
                      <a:endParaRPr lang="en-US" sz="1400" b="1" dirty="0">
                        <a:effectLst/>
                        <a:latin typeface="Calibri"/>
                        <a:ea typeface="Calibri"/>
                        <a:cs typeface="Arial"/>
                      </a:endParaRPr>
                    </a:p>
                  </a:txBody>
                  <a:tcPr marL="68580" marR="68580" marT="0" marB="0" anchor="ctr"/>
                </a:tc>
                <a:extLst>
                  <a:ext uri="{0D108BD9-81ED-4DB2-BD59-A6C34878D82A}">
                    <a16:rowId xmlns:a16="http://schemas.microsoft.com/office/drawing/2014/main" xmlns="" val="10000"/>
                  </a:ext>
                </a:extLst>
              </a:tr>
              <a:tr h="199678">
                <a:tc gridSpan="2">
                  <a:txBody>
                    <a:bodyPr/>
                    <a:lstStyle/>
                    <a:p>
                      <a:pPr algn="ctr" rtl="0">
                        <a:lnSpc>
                          <a:spcPct val="107000"/>
                        </a:lnSpc>
                        <a:spcAft>
                          <a:spcPts val="0"/>
                        </a:spcAft>
                      </a:pPr>
                      <a:r>
                        <a:rPr lang="en-US" sz="1400" b="1" kern="1200" dirty="0">
                          <a:solidFill>
                            <a:schemeClr val="lt1"/>
                          </a:solidFill>
                          <a:effectLst/>
                          <a:latin typeface="+mn-lt"/>
                          <a:ea typeface="+mn-ea"/>
                          <a:cs typeface="+mn-cs"/>
                        </a:rPr>
                        <a:t>To be </a:t>
                      </a:r>
                      <a:r>
                        <a:rPr lang="en-US" sz="1400" b="1" kern="1200" dirty="0" smtClean="0">
                          <a:solidFill>
                            <a:schemeClr val="lt1"/>
                          </a:solidFill>
                          <a:effectLst/>
                          <a:latin typeface="+mn-lt"/>
                          <a:ea typeface="+mn-ea"/>
                          <a:cs typeface="+mn-cs"/>
                        </a:rPr>
                        <a:t>Produced</a:t>
                      </a:r>
                      <a:endParaRPr lang="en-US" sz="1400" b="1" kern="1200" dirty="0">
                        <a:solidFill>
                          <a:schemeClr val="lt1"/>
                        </a:solidFill>
                        <a:effectLst/>
                        <a:latin typeface="+mn-lt"/>
                        <a:ea typeface="+mn-ea"/>
                        <a:cs typeface="+mn-cs"/>
                      </a:endParaRPr>
                    </a:p>
                  </a:txBody>
                  <a:tcPr marL="68580" marR="68580" marT="0" marB="0" anchor="ctr"/>
                </a:tc>
                <a:tc hMerge="1">
                  <a:txBody>
                    <a:bodyPr/>
                    <a:lstStyle/>
                    <a:p>
                      <a:pPr rtl="1"/>
                      <a:endParaRPr lang="fa-IR"/>
                    </a:p>
                  </a:txBody>
                  <a:tcPr/>
                </a:tc>
                <a:tc rowSpan="2">
                  <a:txBody>
                    <a:bodyPr/>
                    <a:lstStyle/>
                    <a:p>
                      <a:pPr algn="ctr" rtl="0">
                        <a:lnSpc>
                          <a:spcPct val="107000"/>
                        </a:lnSpc>
                        <a:spcAft>
                          <a:spcPts val="0"/>
                        </a:spcAft>
                      </a:pPr>
                      <a:r>
                        <a:rPr lang="en-US" sz="1400" b="1" dirty="0" smtClean="0">
                          <a:effectLst/>
                        </a:rPr>
                        <a:t>Published</a:t>
                      </a:r>
                      <a:endParaRPr lang="en-US" sz="1400" b="1" dirty="0">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1"/>
                  </a:ext>
                </a:extLst>
              </a:tr>
              <a:tr h="274283">
                <a:tc>
                  <a:txBody>
                    <a:bodyPr/>
                    <a:lstStyle/>
                    <a:p>
                      <a:pPr marL="0" algn="ctr" defTabSz="914400" rtl="0" eaLnBrk="1" latinLnBrk="0" hangingPunct="1">
                        <a:lnSpc>
                          <a:spcPct val="107000"/>
                        </a:lnSpc>
                        <a:spcAft>
                          <a:spcPts val="0"/>
                        </a:spcAft>
                      </a:pPr>
                      <a:r>
                        <a:rPr lang="en-US" sz="1400" b="1" kern="1200" dirty="0" smtClean="0">
                          <a:solidFill>
                            <a:schemeClr val="lt1"/>
                          </a:solidFill>
                          <a:effectLst/>
                          <a:latin typeface="+mn-lt"/>
                          <a:ea typeface="+mn-ea"/>
                          <a:cs typeface="+mn-cs"/>
                        </a:rPr>
                        <a:t>2</a:t>
                      </a:r>
                      <a:r>
                        <a:rPr lang="en-US" sz="1400" b="1" kern="1200" baseline="30000" dirty="0" smtClean="0">
                          <a:solidFill>
                            <a:schemeClr val="lt1"/>
                          </a:solidFill>
                          <a:effectLst/>
                          <a:latin typeface="+mn-lt"/>
                          <a:ea typeface="+mn-ea"/>
                          <a:cs typeface="+mn-cs"/>
                        </a:rPr>
                        <a:t>nd</a:t>
                      </a:r>
                      <a:r>
                        <a:rPr lang="en-US" sz="1400" b="1" kern="1200" dirty="0" smtClean="0">
                          <a:solidFill>
                            <a:schemeClr val="lt1"/>
                          </a:solidFill>
                          <a:effectLst/>
                          <a:latin typeface="+mn-lt"/>
                          <a:ea typeface="+mn-ea"/>
                          <a:cs typeface="+mn-cs"/>
                        </a:rPr>
                        <a:t>  Stage</a:t>
                      </a:r>
                      <a:endParaRPr lang="en-US" sz="1400" b="1" kern="1200" dirty="0">
                        <a:solidFill>
                          <a:schemeClr val="lt1"/>
                        </a:solidFill>
                        <a:effectLst/>
                        <a:latin typeface="+mn-lt"/>
                        <a:ea typeface="+mn-ea"/>
                        <a:cs typeface="+mn-cs"/>
                      </a:endParaRPr>
                    </a:p>
                  </a:txBody>
                  <a:tcPr marL="68580" marR="68580" marT="0" marB="0" anchor="ctr"/>
                </a:tc>
                <a:tc>
                  <a:txBody>
                    <a:bodyPr/>
                    <a:lstStyle/>
                    <a:p>
                      <a:pPr algn="ctr" rtl="0">
                        <a:lnSpc>
                          <a:spcPct val="107000"/>
                        </a:lnSpc>
                        <a:spcAft>
                          <a:spcPts val="0"/>
                        </a:spcAft>
                      </a:pPr>
                      <a:r>
                        <a:rPr lang="en-US" sz="1400" b="1" dirty="0">
                          <a:solidFill>
                            <a:schemeClr val="tx1"/>
                          </a:solidFill>
                          <a:effectLst/>
                        </a:rPr>
                        <a:t>1</a:t>
                      </a:r>
                      <a:r>
                        <a:rPr lang="en-US" sz="1400" b="1" baseline="30000" dirty="0">
                          <a:solidFill>
                            <a:schemeClr val="tx1"/>
                          </a:solidFill>
                          <a:effectLst/>
                        </a:rPr>
                        <a:t>st</a:t>
                      </a:r>
                      <a:r>
                        <a:rPr lang="en-US" sz="1400" b="1" dirty="0">
                          <a:solidFill>
                            <a:schemeClr val="tx1"/>
                          </a:solidFill>
                          <a:effectLst/>
                        </a:rPr>
                        <a:t> </a:t>
                      </a:r>
                      <a:r>
                        <a:rPr lang="en-US" sz="1400" b="1" dirty="0" smtClean="0">
                          <a:solidFill>
                            <a:schemeClr val="tx1"/>
                          </a:solidFill>
                          <a:effectLst/>
                        </a:rPr>
                        <a:t>Stage</a:t>
                      </a:r>
                      <a:endParaRPr lang="en-US" sz="1400" b="1" dirty="0">
                        <a:solidFill>
                          <a:schemeClr val="tx1"/>
                        </a:solidFill>
                        <a:effectLst/>
                        <a:latin typeface="Calibri"/>
                        <a:ea typeface="Calibri"/>
                        <a:cs typeface="Arial"/>
                      </a:endParaRPr>
                    </a:p>
                  </a:txBody>
                  <a:tcPr marL="68580" marR="68580" marT="0" marB="0" anchor="ct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xmlns="" val="10002"/>
                  </a:ext>
                </a:extLst>
              </a:tr>
              <a:tr h="318435">
                <a:tc>
                  <a:txBody>
                    <a:bodyPr/>
                    <a:lstStyle/>
                    <a:p>
                      <a:pPr algn="ctr" rtl="0">
                        <a:lnSpc>
                          <a:spcPct val="107000"/>
                        </a:lnSpc>
                        <a:spcAft>
                          <a:spcPts val="0"/>
                        </a:spcAft>
                      </a:pPr>
                      <a:r>
                        <a:rPr lang="en-US" sz="1400" b="1" kern="1200" dirty="0" smtClean="0">
                          <a:solidFill>
                            <a:schemeClr val="lt1"/>
                          </a:solidFill>
                          <a:effectLst/>
                          <a:latin typeface="+mn-lt"/>
                          <a:ea typeface="+mn-ea"/>
                          <a:cs typeface="+mn-cs"/>
                        </a:rPr>
                        <a:t>15</a:t>
                      </a:r>
                      <a:endParaRPr lang="en-US" sz="1400" b="1" kern="1200" dirty="0">
                        <a:solidFill>
                          <a:schemeClr val="lt1"/>
                        </a:solidFill>
                        <a:effectLst/>
                        <a:latin typeface="+mn-lt"/>
                        <a:ea typeface="+mn-ea"/>
                        <a:cs typeface="+mn-cs"/>
                      </a:endParaRPr>
                    </a:p>
                  </a:txBody>
                  <a:tcPr marL="68580" marR="68580" marT="0" marB="0" anchor="ctr"/>
                </a:tc>
                <a:tc>
                  <a:txBody>
                    <a:bodyPr/>
                    <a:lstStyle/>
                    <a:p>
                      <a:pPr marL="0" algn="ctr" defTabSz="914400" rtl="0" eaLnBrk="1" latinLnBrk="0" hangingPunct="1">
                        <a:lnSpc>
                          <a:spcPct val="107000"/>
                        </a:lnSpc>
                        <a:spcAft>
                          <a:spcPts val="0"/>
                        </a:spcAft>
                      </a:pPr>
                      <a:r>
                        <a:rPr lang="en-US" sz="1400" b="1" kern="1200" dirty="0" smtClean="0">
                          <a:solidFill>
                            <a:schemeClr val="dk1"/>
                          </a:solidFill>
                          <a:effectLst/>
                          <a:latin typeface="Calibri"/>
                          <a:ea typeface="Calibri"/>
                          <a:cs typeface="Arial"/>
                        </a:rPr>
                        <a:t>8</a:t>
                      </a:r>
                      <a:endParaRPr lang="en-US" sz="1400" b="1" kern="1200" dirty="0">
                        <a:solidFill>
                          <a:schemeClr val="dk1"/>
                        </a:solidFill>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smtClean="0">
                          <a:effectLst/>
                          <a:latin typeface="Calibri"/>
                          <a:ea typeface="Calibri"/>
                          <a:cs typeface="Arial"/>
                        </a:rPr>
                        <a:t>40</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pPr>
                      <a:r>
                        <a:rPr lang="en-US" sz="1400" b="1" dirty="0">
                          <a:effectLst/>
                        </a:rPr>
                        <a:t>UB </a:t>
                      </a:r>
                      <a:r>
                        <a:rPr lang="en-US" sz="1400" b="1" dirty="0" smtClean="0">
                          <a:effectLst/>
                        </a:rPr>
                        <a:t>4</a:t>
                      </a:r>
                      <a:endParaRPr lang="en-US" sz="1400" b="1" dirty="0">
                        <a:effectLst/>
                        <a:latin typeface="Calibri"/>
                        <a:ea typeface="Calibri"/>
                        <a:cs typeface="Arial"/>
                      </a:endParaRPr>
                    </a:p>
                  </a:txBody>
                  <a:tcPr marL="68580" marR="68580" marT="0" marB="0" anchor="ctr"/>
                </a:tc>
                <a:tc>
                  <a:txBody>
                    <a:bodyPr/>
                    <a:lstStyle/>
                    <a:p>
                      <a:pPr algn="ctr" rtl="0">
                        <a:lnSpc>
                          <a:spcPct val="107000"/>
                        </a:lnSpc>
                        <a:spcAft>
                          <a:spcPts val="0"/>
                        </a:spcAft>
                        <a:tabLst>
                          <a:tab pos="1431925" algn="l"/>
                        </a:tabLst>
                      </a:pPr>
                      <a:r>
                        <a:rPr lang="en-US" sz="1400" b="1" dirty="0" smtClean="0">
                          <a:effectLst/>
                        </a:rPr>
                        <a:t>1:90,000 &lt;Approach  ≤ 1:22,000</a:t>
                      </a:r>
                      <a:endParaRPr lang="en-US" sz="1400" b="1" dirty="0">
                        <a:effectLst/>
                        <a:latin typeface="+mn-lt"/>
                        <a:ea typeface="Calibri"/>
                        <a:cs typeface="Arial"/>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008133376"/>
              </p:ext>
            </p:extLst>
          </p:nvPr>
        </p:nvGraphicFramePr>
        <p:xfrm>
          <a:off x="7328852" y="996303"/>
          <a:ext cx="4572002" cy="5199774"/>
        </p:xfrm>
        <a:graphic>
          <a:graphicData uri="http://schemas.openxmlformats.org/drawingml/2006/table">
            <a:tbl>
              <a:tblPr rtl="1" firstRow="1" firstCol="1" bandRow="1">
                <a:tableStyleId>{5C22544A-7EE6-4342-B048-85BDC9FD1C3A}</a:tableStyleId>
              </a:tblPr>
              <a:tblGrid>
                <a:gridCol w="547079"/>
                <a:gridCol w="429846"/>
                <a:gridCol w="2305538"/>
                <a:gridCol w="586154"/>
                <a:gridCol w="457201"/>
                <a:gridCol w="246184"/>
              </a:tblGrid>
              <a:tr h="133397">
                <a:tc>
                  <a:txBody>
                    <a:bodyPr/>
                    <a:lstStyle/>
                    <a:p>
                      <a:pPr marL="0" marR="0" algn="ctr" rtl="0">
                        <a:lnSpc>
                          <a:spcPct val="115000"/>
                        </a:lnSpc>
                        <a:spcBef>
                          <a:spcPts val="0"/>
                        </a:spcBef>
                        <a:spcAft>
                          <a:spcPts val="0"/>
                        </a:spcAft>
                      </a:pPr>
                      <a:r>
                        <a:rPr lang="en-US" sz="700" dirty="0">
                          <a:effectLst/>
                        </a:rPr>
                        <a:t>Usage Band</a:t>
                      </a:r>
                      <a:endParaRPr lang="en-US" sz="700" dirty="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700">
                          <a:effectLst/>
                        </a:rPr>
                        <a:t>Scale</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700" dirty="0">
                          <a:effectLst/>
                        </a:rPr>
                        <a:t>Product Title</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700">
                          <a:effectLst/>
                        </a:rPr>
                        <a:t>INt Chart No.</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700">
                          <a:effectLst/>
                        </a:rPr>
                        <a:t>ENC No.</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700">
                          <a:effectLst/>
                        </a:rPr>
                        <a:t>No.</a:t>
                      </a:r>
                      <a:endParaRPr lang="en-US" sz="700">
                        <a:effectLst/>
                        <a:latin typeface="Calibri"/>
                        <a:ea typeface="Calibri"/>
                        <a:cs typeface="Arial"/>
                      </a:endParaRPr>
                    </a:p>
                  </a:txBody>
                  <a:tcPr marL="46019" marR="46019" marT="0" marB="0"/>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1:50000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Approaches to Bandar-e Shahid Bahonar and Bandar-e Shahid Rajai</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7207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IR403012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Nay Band</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7228</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IR403025</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Jazire-ye Kharg</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7306</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IR403031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 Emam Khomeini</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7283</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IR403051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Khowr-e- Musa Middle Part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7280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IR403052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5</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1:30000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Approaches to Bandar-e Kaveh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dirty="0">
                          <a:effectLst/>
                        </a:rPr>
                        <a:t>7231</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IR403054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6</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Damaghe- ye Motaf</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7257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IR403056</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Jazire-ye Kish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7234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IR403060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8</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 Shahid Rajai</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7205</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IR403070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9</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Moghuyeh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IR403087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10</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dirty="0" err="1">
                          <a:effectLst/>
                        </a:rPr>
                        <a:t>Hasineh</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IR403088</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11</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Bostaneh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7319</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dirty="0">
                          <a:effectLst/>
                        </a:rPr>
                        <a:t>IR403086</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12</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 Aftab</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IR403089</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13</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1:50000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 Charak to Jazire- ye Kish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7323</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14</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 Chiruye </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15</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Jazireh-ye Larak</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7325</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IR403095</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16</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Damaghe- ye Motaf East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7269</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IR403111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17</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Dayyer- West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7271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IR403112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18</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1:30000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Nay Band and Approaches to Bandar-e Pars</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7240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IR403040</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19</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Bandare-e Lengeh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7237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IR403016</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20</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Bandare-e Taheri</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7231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IR403027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21</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Nay Band (West)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7262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IR403096</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22</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Approaches to Bandar-E Javadol Aemmeh</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7247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IR403059</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23</a:t>
                      </a:r>
                      <a:endParaRPr lang="en-US" sz="700">
                        <a:effectLst/>
                        <a:latin typeface="Calibri"/>
                        <a:ea typeface="Calibri"/>
                        <a:cs typeface="Arial"/>
                      </a:endParaRPr>
                    </a:p>
                  </a:txBody>
                  <a:tcPr marL="46019" marR="46019" marT="0" marB="0" anchor="ctr"/>
                </a:tc>
              </a:tr>
              <a:tr h="107644">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Akhtar</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IR403093</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24</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Nay Band  (South West)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IR403097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25</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 50000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Jazireh-ye- Lavan</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dirty="0">
                          <a:effectLst/>
                        </a:rPr>
                        <a:t>IR403110</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26</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Jask</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7184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IR405003</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27</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Chabahar (East Part)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7184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IR405001</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28</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Khalij-e Chabahar (West Part)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7184</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IR405002</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29</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dirty="0">
                          <a:effectLst/>
                        </a:rPr>
                        <a:t>Approaches to </a:t>
                      </a:r>
                      <a:r>
                        <a:rPr lang="en-US" sz="600" dirty="0" err="1">
                          <a:effectLst/>
                        </a:rPr>
                        <a:t>Fereydunkenar</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IR404015</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30</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0">
                        <a:lnSpc>
                          <a:spcPct val="115000"/>
                        </a:lnSpc>
                        <a:spcBef>
                          <a:spcPts val="0"/>
                        </a:spcBef>
                        <a:spcAft>
                          <a:spcPts val="0"/>
                        </a:spcAft>
                      </a:pPr>
                      <a:r>
                        <a:rPr lang="en-US" sz="600">
                          <a:effectLst/>
                        </a:rPr>
                        <a:t>Approaches to Bandar-e Nowshahr</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IR404017</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31</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tabLst>
                          <a:tab pos="292100" algn="l"/>
                          <a:tab pos="360045" algn="ctr"/>
                        </a:tabLs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Approaches to Bandar-e Imam Hasan</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IR47606E</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32</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Khowr-e Musa (South Part)</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IR47703A</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33</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Khowr-e Musa (South Part)</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IR47703B</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34</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Approaches to Bandar-e Sajafi</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IR47703C</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35</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Khowr-e Musa (South West Part)</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IR47703D</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dirty="0">
                          <a:effectLst/>
                        </a:rPr>
                        <a:t>36</a:t>
                      </a:r>
                      <a:endParaRPr lang="en-US" sz="700" dirty="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Approaches to Bandar-e Bushehr</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IR47307C</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37</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Imam Khomeyni Port</a:t>
                      </a:r>
                      <a:endParaRPr lang="en-US" sz="700">
                        <a:effectLst/>
                        <a:latin typeface="Calibri"/>
                        <a:ea typeface="Calibri"/>
                        <a:cs typeface="Arial"/>
                      </a:endParaRPr>
                    </a:p>
                  </a:txBody>
                  <a:tcPr marL="46019" marR="46019" marT="0" marB="0" anchor="ctr"/>
                </a:tc>
                <a:tc>
                  <a:txBody>
                    <a:bodyPr/>
                    <a:lstStyle/>
                    <a:p>
                      <a:pPr marL="0" marR="0" algn="ctr" rtl="1">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IR47803A</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38</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a:effectLst/>
                        </a:rPr>
                        <a:t>Khowr-e Musa (North Part)</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IR47803B</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39</a:t>
                      </a:r>
                      <a:endParaRPr lang="en-US" sz="700">
                        <a:effectLst/>
                        <a:latin typeface="Calibri"/>
                        <a:ea typeface="Calibri"/>
                        <a:cs typeface="Arial"/>
                      </a:endParaRPr>
                    </a:p>
                  </a:txBody>
                  <a:tcPr marL="46019" marR="46019" marT="0" marB="0" anchor="ctr"/>
                </a:tc>
              </a:tr>
              <a:tr h="127147">
                <a:tc>
                  <a:txBody>
                    <a:bodyPr/>
                    <a:lstStyle/>
                    <a:p>
                      <a:pPr marL="0" marR="0" algn="ctr" rtl="0">
                        <a:lnSpc>
                          <a:spcPct val="115000"/>
                        </a:lnSpc>
                        <a:spcBef>
                          <a:spcPts val="0"/>
                        </a:spcBef>
                        <a:spcAft>
                          <a:spcPts val="0"/>
                        </a:spcAft>
                      </a:pPr>
                      <a:r>
                        <a:rPr lang="en-US" sz="600">
                          <a:effectLst/>
                        </a:rPr>
                        <a:t>4</a:t>
                      </a:r>
                      <a:endParaRPr lang="en-US" sz="700">
                        <a:effectLst/>
                        <a:latin typeface="Calibri"/>
                        <a:ea typeface="Calibri"/>
                        <a:cs typeface="Arial"/>
                      </a:endParaRPr>
                    </a:p>
                  </a:txBody>
                  <a:tcPr marL="46019" marR="46019" marT="0" marB="0"/>
                </a:tc>
                <a:tc>
                  <a:txBody>
                    <a:bodyPr/>
                    <a:lstStyle/>
                    <a:p>
                      <a:pPr marL="0" marR="0" algn="ctr" rtl="0">
                        <a:lnSpc>
                          <a:spcPct val="115000"/>
                        </a:lnSpc>
                        <a:spcBef>
                          <a:spcPts val="0"/>
                        </a:spcBef>
                        <a:spcAft>
                          <a:spcPts val="0"/>
                        </a:spcAft>
                      </a:pPr>
                      <a:r>
                        <a:rPr lang="en-US" sz="600">
                          <a:effectLst/>
                        </a:rPr>
                        <a:t>1:25000</a:t>
                      </a:r>
                      <a:endParaRPr lang="en-US" sz="700">
                        <a:effectLst/>
                        <a:latin typeface="Calibri"/>
                        <a:ea typeface="Calibri"/>
                        <a:cs typeface="Arial"/>
                      </a:endParaRPr>
                    </a:p>
                  </a:txBody>
                  <a:tcPr marL="46019" marR="46019" marT="0" marB="0" anchor="ctr"/>
                </a:tc>
                <a:tc>
                  <a:txBody>
                    <a:bodyPr/>
                    <a:lstStyle/>
                    <a:p>
                      <a:pPr marL="0" marR="0" algn="l" rtl="1">
                        <a:lnSpc>
                          <a:spcPct val="115000"/>
                        </a:lnSpc>
                        <a:spcBef>
                          <a:spcPts val="0"/>
                        </a:spcBef>
                        <a:spcAft>
                          <a:spcPts val="0"/>
                        </a:spcAft>
                      </a:pPr>
                      <a:r>
                        <a:rPr lang="en-US" sz="600" dirty="0" err="1">
                          <a:effectLst/>
                        </a:rPr>
                        <a:t>Khowr</a:t>
                      </a:r>
                      <a:r>
                        <a:rPr lang="en-US" sz="600" dirty="0">
                          <a:effectLst/>
                        </a:rPr>
                        <a:t>-e Musa (North West Part)</a:t>
                      </a:r>
                      <a:endParaRPr lang="en-US" sz="700" dirty="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new</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a:effectLst/>
                        </a:rPr>
                        <a:t>IR47803C</a:t>
                      </a:r>
                      <a:endParaRPr lang="en-US" sz="700">
                        <a:effectLst/>
                        <a:latin typeface="Calibri"/>
                        <a:ea typeface="Calibri"/>
                        <a:cs typeface="Arial"/>
                      </a:endParaRPr>
                    </a:p>
                  </a:txBody>
                  <a:tcPr marL="46019" marR="46019" marT="0" marB="0" anchor="ctr"/>
                </a:tc>
                <a:tc>
                  <a:txBody>
                    <a:bodyPr/>
                    <a:lstStyle/>
                    <a:p>
                      <a:pPr marL="0" marR="0" algn="ctr" rtl="0">
                        <a:lnSpc>
                          <a:spcPct val="115000"/>
                        </a:lnSpc>
                        <a:spcBef>
                          <a:spcPts val="0"/>
                        </a:spcBef>
                        <a:spcAft>
                          <a:spcPts val="0"/>
                        </a:spcAft>
                      </a:pPr>
                      <a:r>
                        <a:rPr lang="en-US" sz="600" dirty="0">
                          <a:effectLst/>
                        </a:rPr>
                        <a:t>40</a:t>
                      </a:r>
                      <a:endParaRPr lang="en-US" sz="700" dirty="0">
                        <a:effectLst/>
                        <a:latin typeface="Calibri"/>
                        <a:ea typeface="Calibri"/>
                        <a:cs typeface="Arial"/>
                      </a:endParaRPr>
                    </a:p>
                  </a:txBody>
                  <a:tcPr marL="46019" marR="46019" marT="0" marB="0" anchor="ctr"/>
                </a:tc>
              </a:tr>
            </a:tbl>
          </a:graphicData>
        </a:graphic>
      </p:graphicFrame>
      <p:sp>
        <p:nvSpPr>
          <p:cNvPr id="11" name="Footer Placeholder 3"/>
          <p:cNvSpPr>
            <a:spLocks noGrp="1"/>
          </p:cNvSpPr>
          <p:nvPr>
            <p:ph type="ftr" sz="quarter" idx="11"/>
          </p:nvPr>
        </p:nvSpPr>
        <p:spPr>
          <a:xfrm>
            <a:off x="4038600" y="6276122"/>
            <a:ext cx="4114800" cy="365125"/>
          </a:xfrm>
        </p:spPr>
        <p:txBody>
          <a:bodyPr/>
          <a:lstStyle/>
          <a:p>
            <a:r>
              <a:rPr lang="en-US" dirty="0" smtClean="0"/>
              <a:t>RENC &amp; WENDWG9, Brest,  France 26 </a:t>
            </a:r>
            <a:r>
              <a:rPr lang="en-US" dirty="0"/>
              <a:t>– </a:t>
            </a:r>
            <a:r>
              <a:rPr lang="en-US" dirty="0" smtClean="0"/>
              <a:t>28 Feb. 2019 </a:t>
            </a:r>
            <a:endParaRPr lang="en-US" dirty="0"/>
          </a:p>
        </p:txBody>
      </p:sp>
      <p:pic>
        <p:nvPicPr>
          <p:cNvPr id="7" name="Picture 2" descr="C:\Users\gebrahimi\Desktop\1.jpg"/>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122114" y="3285236"/>
            <a:ext cx="4074720" cy="2728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1266"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14698" y="2033516"/>
            <a:ext cx="4126350" cy="2661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65131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2989</TotalTime>
  <Words>2395</Words>
  <Application>Microsoft Office PowerPoint</Application>
  <PresentationFormat>Custom</PresentationFormat>
  <Paragraphs>742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Report of the representative of the RSAHC  on  the implementation of ENC Schemes    Saeid Parizi  I.R.of IRAN  </vt:lpstr>
      <vt:lpstr>Background</vt:lpstr>
      <vt:lpstr>Overview of Region I (Persian Gulf, Oman Sea and Arabian Sea) INT Region IHO COUNCIL </vt:lpstr>
      <vt:lpstr>Status of the ENC Scheme UB1 in Region I </vt:lpstr>
      <vt:lpstr>Status of the ENC Scheme UB2 in Region I </vt:lpstr>
      <vt:lpstr>Status of the ENC Scheme UB3 in Region I </vt:lpstr>
      <vt:lpstr>Status of the ENC Scheme UB3 in Region I( I.R. of Iran) </vt:lpstr>
      <vt:lpstr>Status of the ENC Scheme UB4 in Region I </vt:lpstr>
      <vt:lpstr>Status of the ENC Scheme UB4 in Region I ( I.R. of Iran) </vt:lpstr>
      <vt:lpstr>Status of the ENC Scheme UB5 in Region I </vt:lpstr>
      <vt:lpstr>Status of the ENC Scheme UB5 in Region I ( I.R. of Iran) </vt:lpstr>
      <vt:lpstr>Status of the ENC Scheme UB6 in Region I </vt:lpstr>
      <vt:lpstr>Glance to all the Overlaps in RSAHC Region</vt:lpstr>
      <vt:lpstr>ENC Overlap in RSAHC</vt:lpstr>
      <vt:lpstr>ENC Overlap in RSAHC</vt:lpstr>
      <vt:lpstr>IR 308608 &amp; GB 303171 , GB 303520</vt:lpstr>
      <vt:lpstr> IR 47703A &amp; GB 401269</vt:lpstr>
      <vt:lpstr>IR 47307C (Bushehr) &amp; GB 400027</vt:lpstr>
      <vt:lpstr>Existence of overlapping ENCs that may have a possible impact on safe navigation</vt:lpstr>
      <vt:lpstr>Existence of overlapping ENCs that may have a possible impact on safe navigation</vt:lpstr>
      <vt:lpstr>Existence of overlapping ENCs that may have a possible impact on safe navigation</vt:lpstr>
      <vt:lpstr> Problems or outstanding issues, Recommendations </vt:lpstr>
      <vt:lpstr> Actions requested of WENDWG</vt:lpstr>
    </vt:vector>
  </TitlesOfParts>
  <Company>IHO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akrostami</cp:lastModifiedBy>
  <cp:revision>362</cp:revision>
  <cp:lastPrinted>2019-02-20T12:26:32Z</cp:lastPrinted>
  <dcterms:created xsi:type="dcterms:W3CDTF">2017-10-09T13:46:17Z</dcterms:created>
  <dcterms:modified xsi:type="dcterms:W3CDTF">2019-02-25T08:17:40Z</dcterms:modified>
</cp:coreProperties>
</file>