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7559675" cy="106918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838080" y="259560"/>
            <a:ext cx="10515240" cy="2504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259560"/>
            <a:ext cx="10515240" cy="2504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0" y="6040080"/>
            <a:ext cx="12191760" cy="83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27624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IHO COUNCIL</a:t>
            </a:r>
            <a:endParaRPr lang="pt-BR" sz="1200" b="0" strike="noStrike" spc="-1">
              <a:latin typeface="Times New Roman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250200" y="6280200"/>
            <a:ext cx="4114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0000"/>
                </a:solidFill>
                <a:latin typeface="Calibri"/>
              </a:rPr>
              <a:t>International Hydrographic Organization</a:t>
            </a:r>
            <a:r>
              <a:t/>
            </a:r>
            <a:br/>
            <a:r>
              <a:rPr lang="pt-BR" sz="1200" b="0" i="1" strike="noStrike" spc="-1">
                <a:solidFill>
                  <a:srgbClr val="000000"/>
                </a:solidFill>
                <a:latin typeface="Calibri"/>
              </a:rPr>
              <a:t>Organisation Hydrographique Internationale</a:t>
            </a:r>
            <a:endParaRPr lang="pt-BR" sz="1200" b="0" strike="noStrike" spc="-1">
              <a:latin typeface="Arial"/>
            </a:endParaRPr>
          </a:p>
        </p:txBody>
      </p:sp>
      <p:pic>
        <p:nvPicPr>
          <p:cNvPr id="4" name="Picture 3"/>
          <p:cNvPicPr/>
          <p:nvPr/>
        </p:nvPicPr>
        <p:blipFill>
          <a:blip r:embed="rId14"/>
          <a:stretch/>
        </p:blipFill>
        <p:spPr>
          <a:xfrm>
            <a:off x="104400" y="6040080"/>
            <a:ext cx="637200" cy="837000"/>
          </a:xfrm>
          <a:prstGeom prst="rect">
            <a:avLst/>
          </a:prstGeom>
          <a:ln>
            <a:noFill/>
          </a:ln>
        </p:spPr>
      </p:pic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259560"/>
            <a:ext cx="10515240" cy="5400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E58C4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4" name="Line 3"/>
          <p:cNvSpPr/>
          <p:nvPr/>
        </p:nvSpPr>
        <p:spPr>
          <a:xfrm flipV="1">
            <a:off x="811800" y="893520"/>
            <a:ext cx="10568160" cy="5400"/>
          </a:xfrm>
          <a:prstGeom prst="line">
            <a:avLst/>
          </a:prstGeom>
          <a:ln w="2844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0" y="6040080"/>
            <a:ext cx="12191760" cy="83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4038480" y="627624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IHO COUNCIL</a:t>
            </a:r>
            <a:endParaRPr lang="pt-BR" sz="1200" b="0" strike="noStrike" spc="-1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8986680" y="627624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3CCD54B-62E0-44CB-B4BA-6733138515EC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250200" y="6280200"/>
            <a:ext cx="4114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0000"/>
                </a:solidFill>
                <a:latin typeface="Calibri"/>
              </a:rPr>
              <a:t>International Hydrographic Organization</a:t>
            </a:r>
            <a:r>
              <a:t/>
            </a:r>
            <a:br/>
            <a:r>
              <a:rPr lang="pt-BR" sz="1200" b="0" i="1" strike="noStrike" spc="-1">
                <a:solidFill>
                  <a:srgbClr val="000000"/>
                </a:solidFill>
                <a:latin typeface="Calibri"/>
              </a:rPr>
              <a:t>Organisation Hydrographique Internationale</a:t>
            </a:r>
            <a:endParaRPr lang="pt-BR" sz="1200" b="0" strike="noStrike" spc="-1">
              <a:latin typeface="Arial"/>
            </a:endParaRPr>
          </a:p>
        </p:txBody>
      </p:sp>
      <p:pic>
        <p:nvPicPr>
          <p:cNvPr id="49" name="Picture 13"/>
          <p:cNvPicPr/>
          <p:nvPr/>
        </p:nvPicPr>
        <p:blipFill>
          <a:blip r:embed="rId14"/>
          <a:stretch/>
        </p:blipFill>
        <p:spPr>
          <a:xfrm>
            <a:off x="104400" y="6040080"/>
            <a:ext cx="637200" cy="83700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604520" y="505800"/>
            <a:ext cx="9143640" cy="784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WORLDWIDE ENC DATABASE WORKING GROUP (WENDWG)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07200" y="627624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WENDWG-9, BREST, FRANCE, 26 – 28 February 2019</a:t>
            </a:r>
            <a:endParaRPr lang="pt-BR" sz="1200" b="0" strike="noStrike" spc="-1">
              <a:latin typeface="Times New Roman"/>
            </a:endParaRPr>
          </a:p>
        </p:txBody>
      </p:sp>
      <p:sp>
        <p:nvSpPr>
          <p:cNvPr id="88" name="TextShape 3"/>
          <p:cNvSpPr txBox="1"/>
          <p:nvPr/>
        </p:nvSpPr>
        <p:spPr>
          <a:xfrm>
            <a:off x="1200240" y="960120"/>
            <a:ext cx="10560960" cy="49489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b="0" strike="noStrike" spc="-1" dirty="0">
                <a:solidFill>
                  <a:srgbClr val="000000"/>
                </a:solidFill>
                <a:latin typeface="Calibri Light"/>
              </a:rPr>
              <a:t>Report of the representative of the on the</a:t>
            </a:r>
            <a:r>
              <a:rPr dirty="0"/>
              <a:t/>
            </a:r>
            <a:br>
              <a:rPr dirty="0"/>
            </a:br>
            <a:r>
              <a:rPr lang="en-US" sz="3600" b="1" strike="noStrike" spc="-1" dirty="0">
                <a:solidFill>
                  <a:srgbClr val="000000"/>
                </a:solidFill>
                <a:latin typeface="Calibri Light"/>
              </a:rPr>
              <a:t>South West Atlantic Hydrographic Commission (</a:t>
            </a:r>
            <a:r>
              <a:rPr lang="en-US" sz="3600" b="1" strike="noStrike" spc="-1" dirty="0" err="1">
                <a:solidFill>
                  <a:srgbClr val="000000"/>
                </a:solidFill>
                <a:latin typeface="Calibri Light"/>
              </a:rPr>
              <a:t>SWAtHC</a:t>
            </a:r>
            <a:r>
              <a:rPr lang="en-US" sz="3600" b="1" strike="noStrike" spc="-1" dirty="0">
                <a:solidFill>
                  <a:srgbClr val="000000"/>
                </a:solidFill>
                <a:latin typeface="Calibri Light"/>
              </a:rPr>
              <a:t>)</a:t>
            </a:r>
            <a:r>
              <a:rPr lang="en-US" sz="3600" b="0" strike="noStrike" spc="-1" dirty="0">
                <a:solidFill>
                  <a:srgbClr val="000000"/>
                </a:solidFill>
                <a:latin typeface="Calibri Light"/>
              </a:rPr>
              <a:t> 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en-US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626" y="3543763"/>
            <a:ext cx="3024187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729000" y="277920"/>
            <a:ext cx="8981640" cy="6361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spc="-1">
                <a:solidFill>
                  <a:srgbClr val="0E58C4"/>
                </a:solidFill>
                <a:latin typeface="Calibri Light"/>
              </a:rPr>
              <a:t>Actions requested of WENDWG/IRCC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729000" y="1340640"/>
            <a:ext cx="10641240" cy="453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Summary: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•ALL ENC overlaps HAVE BEEN  RESOLVED even ref : UY200001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•Key  1 port included on ENC SHEME.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•ENC SHEME including UB 3 uncovered areas.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WENDWG is invited to note the report from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SWAtHC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4507200" y="627624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WENDWG-9</a:t>
            </a:r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795240" y="299520"/>
            <a:ext cx="11339280" cy="6361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spc="-1">
                <a:solidFill>
                  <a:srgbClr val="0E58C4"/>
                </a:solidFill>
                <a:latin typeface="Calibri Light"/>
              </a:rPr>
              <a:t>SWAtHC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729000" y="1340640"/>
            <a:ext cx="10641240" cy="453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sp>
        <p:nvSpPr>
          <p:cNvPr id="91" name="TextShape 3"/>
          <p:cNvSpPr txBox="1"/>
          <p:nvPr/>
        </p:nvSpPr>
        <p:spPr>
          <a:xfrm>
            <a:off x="4507200" y="627624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WENDWG-9</a:t>
            </a:r>
            <a:endParaRPr lang="pt-BR" sz="1200" b="0" strike="noStrike" spc="-1">
              <a:latin typeface="Times New Roman"/>
            </a:endParaRPr>
          </a:p>
        </p:txBody>
      </p:sp>
      <p:sp>
        <p:nvSpPr>
          <p:cNvPr id="92" name="CustomShape 4"/>
          <p:cNvSpPr/>
          <p:nvPr/>
        </p:nvSpPr>
        <p:spPr>
          <a:xfrm>
            <a:off x="795240" y="5275440"/>
            <a:ext cx="47192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234F77"/>
              </a:buClr>
              <a:buFont typeface="Wingdings" charset="2"/>
              <a:buChar char=""/>
            </a:pPr>
            <a:r>
              <a:rPr lang="pt-BR" sz="1800" b="1" strike="noStrike" spc="-1">
                <a:solidFill>
                  <a:srgbClr val="234F77"/>
                </a:solidFill>
                <a:latin typeface="Verdana"/>
              </a:rPr>
              <a:t>Members:</a:t>
            </a:r>
            <a:r>
              <a:rPr lang="pt-BR" sz="1800" b="0" strike="noStrike" spc="-1">
                <a:solidFill>
                  <a:srgbClr val="234F77"/>
                </a:solidFill>
                <a:latin typeface="Verdana"/>
              </a:rPr>
              <a:t> ARGENTINA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234F77"/>
                </a:solidFill>
                <a:latin typeface="Verdana"/>
              </a:rPr>
              <a:t>BRAZIL &amp; URUGUAY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93" name="CustomShape 5"/>
          <p:cNvSpPr/>
          <p:nvPr/>
        </p:nvSpPr>
        <p:spPr>
          <a:xfrm>
            <a:off x="7181640" y="5148000"/>
            <a:ext cx="4719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234F77"/>
              </a:buClr>
              <a:buFont typeface="Wingdings" charset="2"/>
              <a:buChar char=""/>
            </a:pPr>
            <a:r>
              <a:rPr lang="pt-BR" sz="1800" b="1" strike="noStrike" spc="-1">
                <a:solidFill>
                  <a:srgbClr val="234F77"/>
                </a:solidFill>
                <a:latin typeface="Verdana"/>
              </a:rPr>
              <a:t>Associate Member:</a:t>
            </a:r>
            <a:r>
              <a:rPr lang="pt-BR" sz="1800" b="0" strike="noStrike" spc="-1">
                <a:solidFill>
                  <a:srgbClr val="234F77"/>
                </a:solidFill>
                <a:latin typeface="Verdana"/>
              </a:rPr>
              <a:t> PARAGUAY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94" name="CustomShape 6"/>
          <p:cNvSpPr/>
          <p:nvPr/>
        </p:nvSpPr>
        <p:spPr>
          <a:xfrm>
            <a:off x="7181640" y="5552640"/>
            <a:ext cx="4719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234F77"/>
              </a:buClr>
              <a:buFont typeface="Wingdings" charset="2"/>
              <a:buChar char=""/>
            </a:pPr>
            <a:r>
              <a:rPr lang="pt-BR" sz="1800" b="1" strike="noStrike" spc="-1">
                <a:solidFill>
                  <a:srgbClr val="234F77"/>
                </a:solidFill>
                <a:latin typeface="Verdana"/>
              </a:rPr>
              <a:t>Observer:</a:t>
            </a:r>
            <a:r>
              <a:rPr lang="pt-BR" sz="1800" b="0" strike="noStrike" spc="-1">
                <a:solidFill>
                  <a:srgbClr val="234F77"/>
                </a:solidFill>
                <a:latin typeface="Verdana"/>
              </a:rPr>
              <a:t> BOLIVIA</a:t>
            </a:r>
            <a:endParaRPr lang="pt-BR" sz="1800" b="0" strike="noStrike" spc="-1">
              <a:latin typeface="Arial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317" y="951056"/>
            <a:ext cx="7934325" cy="4038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259560"/>
            <a:ext cx="10515240" cy="540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3000" lnSpcReduction="20000"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E58C4"/>
                </a:solidFill>
                <a:latin typeface="Calibri Light"/>
              </a:rPr>
              <a:t>SWAtHC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038480" y="627624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WENDWG-9</a:t>
            </a:r>
            <a:endParaRPr lang="pt-BR" sz="1200" b="0" strike="noStrike" spc="-1">
              <a:latin typeface="Times New Roman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838080" y="1131480"/>
            <a:ext cx="11082960" cy="451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 1-Overlapping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Calibri"/>
              </a:rPr>
              <a:t>issues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 ENC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Calibri"/>
              </a:rPr>
              <a:t>Coverage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1" strike="noStrike" spc="-1" dirty="0" err="1">
                <a:solidFill>
                  <a:srgbClr val="000000"/>
                </a:solidFill>
                <a:latin typeface="Calibri"/>
              </a:rPr>
              <a:t>Overlaps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1" strike="noStrike" spc="-1" dirty="0" err="1">
                <a:solidFill>
                  <a:srgbClr val="000000"/>
                </a:solidFill>
                <a:latin typeface="Calibri"/>
              </a:rPr>
              <a:t>Cellname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Calibri"/>
              </a:rPr>
              <a:t>Cellname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 	U B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UY200001    AR202100     </a:t>
            </a:r>
            <a:r>
              <a:rPr lang="pt-BR" sz="2800" b="1" strike="noStrike" spc="-1" dirty="0" smtClean="0">
                <a:solidFill>
                  <a:srgbClr val="000000"/>
                </a:solidFill>
                <a:latin typeface="Calibri"/>
              </a:rPr>
              <a:t>2--------- </a:t>
            </a:r>
            <a:r>
              <a:rPr lang="pt-BR" sz="2800" b="1" strike="noStrike" spc="-1" dirty="0" err="1" smtClean="0">
                <a:solidFill>
                  <a:srgbClr val="000000"/>
                </a:solidFill>
                <a:latin typeface="Calibri"/>
              </a:rPr>
              <a:t>solved</a:t>
            </a:r>
            <a:r>
              <a:rPr lang="pt-BR" sz="2800" b="1" strike="noStrike" spc="-1" dirty="0" smtClean="0">
                <a:solidFill>
                  <a:srgbClr val="000000"/>
                </a:solidFill>
                <a:latin typeface="Calibri"/>
              </a:rPr>
              <a:t> in 2018 (</a:t>
            </a:r>
            <a:r>
              <a:rPr lang="pt-BR" sz="2800" b="1" strike="noStrike" spc="-1" dirty="0" err="1" smtClean="0">
                <a:solidFill>
                  <a:srgbClr val="000000"/>
                </a:solidFill>
                <a:latin typeface="Calibri"/>
              </a:rPr>
              <a:t>beiing</a:t>
            </a:r>
            <a:r>
              <a:rPr lang="pt-BR" sz="28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800" b="1" strike="noStrike" spc="-1" dirty="0" err="1" smtClean="0">
                <a:solidFill>
                  <a:srgbClr val="000000"/>
                </a:solidFill>
                <a:latin typeface="Calibri"/>
              </a:rPr>
              <a:t>reliased</a:t>
            </a:r>
            <a:r>
              <a:rPr lang="pt-BR" sz="2800" b="1" strike="noStrike" spc="-1" dirty="0" smtClean="0">
                <a:solidFill>
                  <a:srgbClr val="000000"/>
                </a:solidFill>
                <a:latin typeface="Calibri"/>
              </a:rPr>
              <a:t>)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UY200001    BR221080     </a:t>
            </a:r>
            <a:r>
              <a:rPr lang="pt-BR" sz="2800" b="1" strike="noStrike" spc="-1" dirty="0" smtClean="0">
                <a:solidFill>
                  <a:srgbClr val="000000"/>
                </a:solidFill>
                <a:latin typeface="Calibri"/>
              </a:rPr>
              <a:t>2--------- </a:t>
            </a:r>
            <a:r>
              <a:rPr lang="pt-BR" sz="2800" b="1" strike="noStrike" spc="-1" dirty="0" err="1" smtClean="0">
                <a:solidFill>
                  <a:srgbClr val="000000"/>
                </a:solidFill>
                <a:latin typeface="Calibri"/>
              </a:rPr>
              <a:t>will</a:t>
            </a:r>
            <a:r>
              <a:rPr lang="pt-BR" sz="28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800" b="1" strike="noStrike" spc="-1" dirty="0" err="1" smtClean="0">
                <a:solidFill>
                  <a:srgbClr val="000000"/>
                </a:solidFill>
                <a:latin typeface="Calibri"/>
              </a:rPr>
              <a:t>be</a:t>
            </a:r>
            <a:r>
              <a:rPr lang="pt-BR" sz="28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800" b="1" strike="noStrike" spc="-1" dirty="0" err="1" smtClean="0">
                <a:solidFill>
                  <a:srgbClr val="000000"/>
                </a:solidFill>
                <a:latin typeface="Calibri"/>
              </a:rPr>
              <a:t>solved</a:t>
            </a:r>
            <a:r>
              <a:rPr lang="pt-BR" sz="2800" b="1" strike="noStrike" spc="-1" dirty="0" smtClean="0">
                <a:solidFill>
                  <a:srgbClr val="000000"/>
                </a:solidFill>
                <a:latin typeface="Calibri"/>
              </a:rPr>
              <a:t> in </a:t>
            </a:r>
            <a:r>
              <a:rPr lang="pt-BR" sz="2800" b="1" strike="noStrike" spc="-1" dirty="0" err="1" smtClean="0">
                <a:solidFill>
                  <a:srgbClr val="000000"/>
                </a:solidFill>
                <a:latin typeface="Calibri"/>
              </a:rPr>
              <a:t>March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UY200001    AR201130     </a:t>
            </a:r>
            <a:r>
              <a:rPr lang="pt-BR" sz="2800" b="1" strike="noStrike" spc="-1" dirty="0" smtClean="0">
                <a:solidFill>
                  <a:srgbClr val="000000"/>
                </a:solidFill>
                <a:latin typeface="Calibri"/>
              </a:rPr>
              <a:t>2--------- </a:t>
            </a:r>
            <a:r>
              <a:rPr lang="pt-BR" sz="2800" b="1" strike="noStrike" spc="-1" dirty="0" err="1" smtClean="0">
                <a:solidFill>
                  <a:srgbClr val="000000"/>
                </a:solidFill>
                <a:latin typeface="Calibri"/>
              </a:rPr>
              <a:t>solved</a:t>
            </a:r>
            <a:r>
              <a:rPr lang="pt-BR" sz="2800" b="1" strike="noStrike" spc="-1" dirty="0" smtClean="0">
                <a:solidFill>
                  <a:srgbClr val="000000"/>
                </a:solidFill>
                <a:latin typeface="Calibri"/>
              </a:rPr>
              <a:t> in 2018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38080" y="259560"/>
            <a:ext cx="10515240" cy="540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3000" lnSpcReduction="20000"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E58C4"/>
                </a:solidFill>
                <a:latin typeface="Calibri Light"/>
              </a:rPr>
              <a:t>SWAtHC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4038480" y="627624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WENDWG-9</a:t>
            </a:r>
            <a:endParaRPr lang="pt-BR" sz="1200" b="0" strike="noStrike" spc="-1">
              <a:latin typeface="Times New Roman"/>
            </a:endParaRPr>
          </a:p>
        </p:txBody>
      </p:sp>
      <p:pic>
        <p:nvPicPr>
          <p:cNvPr id="101" name="Imagen 100"/>
          <p:cNvPicPr/>
          <p:nvPr/>
        </p:nvPicPr>
        <p:blipFill>
          <a:blip r:embed="rId2"/>
          <a:stretch/>
        </p:blipFill>
        <p:spPr>
          <a:xfrm>
            <a:off x="2387520" y="927000"/>
            <a:ext cx="7391520" cy="499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259560"/>
            <a:ext cx="10515240" cy="540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3000" lnSpcReduction="20000"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E58C4"/>
                </a:solidFill>
                <a:latin typeface="Calibri Light"/>
              </a:rPr>
              <a:t>SWAtHC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038480" y="627624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WENDWG-9</a:t>
            </a:r>
            <a:endParaRPr lang="pt-BR" sz="1200" b="0" strike="noStrike" spc="-1">
              <a:latin typeface="Times New Roman"/>
            </a:endParaRPr>
          </a:p>
        </p:txBody>
      </p:sp>
      <p:pic>
        <p:nvPicPr>
          <p:cNvPr id="104" name="Imagen 103"/>
          <p:cNvPicPr/>
          <p:nvPr/>
        </p:nvPicPr>
        <p:blipFill>
          <a:blip r:embed="rId2"/>
          <a:stretch/>
        </p:blipFill>
        <p:spPr>
          <a:xfrm>
            <a:off x="3924360" y="355680"/>
            <a:ext cx="5054760" cy="5664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838080" y="259560"/>
            <a:ext cx="10515240" cy="540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3000" lnSpcReduction="20000"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E58C4"/>
                </a:solidFill>
                <a:latin typeface="Calibri Light"/>
              </a:rPr>
              <a:t>SWAtHC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038480" y="627624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WENDWG-9</a:t>
            </a:r>
            <a:endParaRPr lang="pt-BR" sz="1200" b="0" strike="noStrike" spc="-1">
              <a:latin typeface="Times New Roman"/>
            </a:endParaRPr>
          </a:p>
        </p:txBody>
      </p:sp>
      <p:pic>
        <p:nvPicPr>
          <p:cNvPr id="107" name="Imagen 106"/>
          <p:cNvPicPr/>
          <p:nvPr/>
        </p:nvPicPr>
        <p:blipFill>
          <a:blip r:embed="rId2"/>
          <a:stretch/>
        </p:blipFill>
        <p:spPr>
          <a:xfrm>
            <a:off x="3492360" y="952560"/>
            <a:ext cx="5778360" cy="4927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838080" y="259560"/>
            <a:ext cx="10515240" cy="540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3000" lnSpcReduction="20000"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E58C4"/>
                </a:solidFill>
                <a:latin typeface="Calibri Light"/>
              </a:rPr>
              <a:t>SWAtHC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038480" y="627624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WENDWG-9</a:t>
            </a:r>
            <a:endParaRPr lang="pt-BR" sz="1200" b="0" strike="noStrike" spc="-1">
              <a:latin typeface="Times New Roman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1314989" y="2567029"/>
            <a:ext cx="358488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NO COVERAGE AREAS</a:t>
            </a:r>
            <a:endParaRPr lang="pt-BR" sz="2800" b="0" strike="noStrike" spc="-1">
              <a:latin typeface="Arial"/>
            </a:endParaRPr>
          </a:p>
        </p:txBody>
      </p:sp>
      <p:pic>
        <p:nvPicPr>
          <p:cNvPr id="111" name="Imagen 110"/>
          <p:cNvPicPr/>
          <p:nvPr/>
        </p:nvPicPr>
        <p:blipFill>
          <a:blip r:embed="rId2"/>
          <a:stretch/>
        </p:blipFill>
        <p:spPr>
          <a:xfrm>
            <a:off x="6095880" y="1346040"/>
            <a:ext cx="4889520" cy="4584600"/>
          </a:xfrm>
          <a:prstGeom prst="rect">
            <a:avLst/>
          </a:prstGeom>
          <a:ln>
            <a:noFill/>
          </a:ln>
        </p:spPr>
      </p:pic>
      <p:grpSp>
        <p:nvGrpSpPr>
          <p:cNvPr id="12" name="Grupo 11"/>
          <p:cNvGrpSpPr/>
          <p:nvPr/>
        </p:nvGrpSpPr>
        <p:grpSpPr>
          <a:xfrm>
            <a:off x="3616657" y="3689640"/>
            <a:ext cx="3386919" cy="2031325"/>
            <a:chOff x="3616657" y="3689640"/>
            <a:chExt cx="3386919" cy="2031325"/>
          </a:xfrm>
        </p:grpSpPr>
        <p:sp>
          <p:nvSpPr>
            <p:cNvPr id="2" name="Elipse 1"/>
            <p:cNvSpPr/>
            <p:nvPr/>
          </p:nvSpPr>
          <p:spPr>
            <a:xfrm>
              <a:off x="6632812" y="4121624"/>
              <a:ext cx="232012" cy="300251"/>
            </a:xfrm>
            <a:prstGeom prst="ellipse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4" name="Conector recto de flecha 3"/>
            <p:cNvCxnSpPr/>
            <p:nvPr/>
          </p:nvCxnSpPr>
          <p:spPr>
            <a:xfrm>
              <a:off x="5028003" y="4212852"/>
              <a:ext cx="1604809" cy="20373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de flecha 9"/>
            <p:cNvCxnSpPr/>
            <p:nvPr/>
          </p:nvCxnSpPr>
          <p:spPr>
            <a:xfrm>
              <a:off x="5028003" y="4759332"/>
              <a:ext cx="1975573" cy="8144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de flecha 10"/>
            <p:cNvCxnSpPr/>
            <p:nvPr/>
          </p:nvCxnSpPr>
          <p:spPr>
            <a:xfrm>
              <a:off x="5028003" y="5502595"/>
              <a:ext cx="1170355" cy="21681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uadroTexto 8"/>
            <p:cNvSpPr txBox="1"/>
            <p:nvPr/>
          </p:nvSpPr>
          <p:spPr>
            <a:xfrm>
              <a:off x="3616657" y="3689640"/>
              <a:ext cx="1411346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b="1" dirty="0" smtClean="0"/>
                <a:t>AR4PM540</a:t>
              </a:r>
            </a:p>
            <a:p>
              <a:r>
                <a:rPr lang="es-AR" b="1" dirty="0" smtClean="0"/>
                <a:t>AR 4PI461</a:t>
              </a:r>
            </a:p>
            <a:p>
              <a:endParaRPr lang="es-AR" b="1" dirty="0"/>
            </a:p>
            <a:p>
              <a:r>
                <a:rPr lang="es-AR" b="1" dirty="0" smtClean="0"/>
                <a:t>AR402500</a:t>
              </a:r>
            </a:p>
            <a:p>
              <a:endParaRPr lang="es-AR" b="1" dirty="0" smtClean="0"/>
            </a:p>
            <a:p>
              <a:endParaRPr lang="es-AR" b="1" dirty="0" smtClean="0"/>
            </a:p>
            <a:p>
              <a:r>
                <a:rPr lang="es-AR" b="1" dirty="0" smtClean="0"/>
                <a:t>AR403600</a:t>
              </a:r>
              <a:endParaRPr lang="es-AR" b="1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797040" y="277920"/>
            <a:ext cx="8981640" cy="6361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spc="-1">
                <a:solidFill>
                  <a:srgbClr val="0E58C4"/>
                </a:solidFill>
                <a:latin typeface="Calibri Light"/>
              </a:rPr>
              <a:t>Problems or outstanding issues, Recommendations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729000" y="1340640"/>
            <a:ext cx="10974960" cy="45302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List of Ports and Moorings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36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en-US" sz="3900" b="1" u="sng" strike="noStrike" spc="-1" dirty="0">
                <a:solidFill>
                  <a:srgbClr val="7030A0"/>
                </a:solidFill>
                <a:latin typeface="Calibri"/>
              </a:rPr>
              <a:t>Ports Not Covered ?????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	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Port Name  		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Country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		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CONCEPCION DEL URUGUAY	AR (P)		</a:t>
            </a:r>
            <a:r>
              <a:rPr lang="en-US" sz="2800" b="1" strike="noStrike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(INTENDED 2019)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	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PAYSANDU				UY (P)		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WP-2019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(SCHEMED)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1" strike="noStrike" spc="-1" dirty="0">
                <a:solidFill>
                  <a:srgbClr val="FF0000"/>
                </a:solidFill>
                <a:latin typeface="Calibri"/>
              </a:rPr>
              <a:t>SANTA FE 				AR (P)		AR4PM540 </a:t>
            </a:r>
            <a:r>
              <a:rPr lang="en-US" sz="2800" b="1" strike="noStrike" spc="-1" dirty="0" smtClean="0">
                <a:solidFill>
                  <a:srgbClr val="FF0000"/>
                </a:solidFill>
                <a:latin typeface="Calibri"/>
              </a:rPr>
              <a:t>(EDITED 2018)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	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TRAMANDAI 			BR (M)	ALREADY (UB3)	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PORTO ALEGRE 			BR (M)	ALREADY (UB3)	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1" strike="noStrike" spc="-1" dirty="0" smtClean="0">
                <a:solidFill>
                  <a:srgbClr val="FF0000"/>
                </a:solidFill>
                <a:latin typeface="Calibri"/>
              </a:rPr>
              <a:t>SAN SEBASTIAN BAY 		AR (P)		AR404600 (2</a:t>
            </a:r>
            <a:r>
              <a:rPr lang="en-US" sz="2800" b="1" strike="noStrike" spc="-1" baseline="30000" dirty="0" smtClean="0">
                <a:solidFill>
                  <a:srgbClr val="FF0000"/>
                </a:solidFill>
                <a:latin typeface="Calibri"/>
              </a:rPr>
              <a:t>nd</a:t>
            </a:r>
            <a:r>
              <a:rPr lang="en-US" sz="2800" b="1" strike="noStrike" spc="-1" dirty="0" smtClean="0">
                <a:solidFill>
                  <a:srgbClr val="FF0000"/>
                </a:solidFill>
                <a:latin typeface="Calibri"/>
              </a:rPr>
              <a:t> EDITION 2016)</a:t>
            </a:r>
            <a:endParaRPr lang="en-US" sz="2800" b="1" strike="noStrike" spc="-1" dirty="0">
              <a:solidFill>
                <a:srgbClr val="FF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TextShape 3"/>
          <p:cNvSpPr txBox="1"/>
          <p:nvPr/>
        </p:nvSpPr>
        <p:spPr>
          <a:xfrm>
            <a:off x="4507200" y="627624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WENDWG-9</a:t>
            </a:r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838080" y="259560"/>
            <a:ext cx="10515240" cy="540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3000" lnSpcReduction="20000"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E58C4"/>
                </a:solidFill>
                <a:latin typeface="Calibri Light"/>
              </a:rPr>
              <a:t>SWAtHC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838080" y="1825560"/>
            <a:ext cx="10515240" cy="700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SWAtHC-ENC-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SCHEME-UB-1-2&amp;3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-2018-2020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Working on a possible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SCHEME-UB-4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- starting on 2020</a:t>
            </a:r>
          </a:p>
        </p:txBody>
      </p:sp>
      <p:sp>
        <p:nvSpPr>
          <p:cNvPr id="117" name="TextShape 3"/>
          <p:cNvSpPr txBox="1"/>
          <p:nvPr/>
        </p:nvSpPr>
        <p:spPr>
          <a:xfrm>
            <a:off x="4038480" y="627624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WENDWG-9</a:t>
            </a:r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987</TotalTime>
  <Words>133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21" baseType="lpstr">
      <vt:lpstr>Microsoft YaHei</vt:lpstr>
      <vt:lpstr>Arial</vt:lpstr>
      <vt:lpstr>Calibri</vt:lpstr>
      <vt:lpstr>Calibri Light</vt:lpstr>
      <vt:lpstr>DejaVu Sans</vt:lpstr>
      <vt:lpstr>Symbol</vt:lpstr>
      <vt:lpstr>Times New Roman</vt:lpstr>
      <vt:lpstr>Verdana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DTech</dc:creator>
  <dc:description/>
  <cp:lastModifiedBy>HP</cp:lastModifiedBy>
  <cp:revision>111</cp:revision>
  <cp:lastPrinted>2017-10-13T08:19:11Z</cp:lastPrinted>
  <dcterms:created xsi:type="dcterms:W3CDTF">2017-10-09T13:46:17Z</dcterms:created>
  <dcterms:modified xsi:type="dcterms:W3CDTF">2019-02-26T13:30:21Z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IHO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10</vt:i4>
  </property>
</Properties>
</file>