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4" r:id="rId2"/>
    <p:sldId id="262" r:id="rId3"/>
    <p:sldId id="266" r:id="rId4"/>
    <p:sldId id="265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Proposed </a:t>
            </a:r>
            <a:r>
              <a:rPr lang="de-DE" smtClean="0">
                <a:solidFill>
                  <a:schemeClr val="bg2">
                    <a:lumMod val="50000"/>
                  </a:schemeClr>
                </a:solidFill>
              </a:rPr>
              <a:t>IHO Work Programme for 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2018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  <a:endParaRPr lang="de-DE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C-1 Agenda Item 4.2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4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3 PRIORITIES: 2018 (2/5)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67485"/>
            <a:ext cx="10515600" cy="490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kern="0" dirty="0" smtClean="0"/>
              <a:t>Continued development and maintenance of ENC and </a:t>
            </a:r>
            <a:r>
              <a:rPr lang="en-US" b="1" kern="0" dirty="0"/>
              <a:t>INT Schemes</a:t>
            </a:r>
          </a:p>
          <a:p>
            <a:pPr marL="0" lvl="2" indent="0">
              <a:spcBef>
                <a:spcPts val="1000"/>
              </a:spcBef>
              <a:buNone/>
              <a:tabLst>
                <a:tab pos="355600" algn="l"/>
              </a:tabLst>
              <a:defRPr/>
            </a:pPr>
            <a:r>
              <a:rPr lang="en-US" sz="2400" dirty="0" smtClean="0"/>
              <a:t>	Issue/Risk</a:t>
            </a:r>
            <a:r>
              <a:rPr lang="en-US" sz="2400" dirty="0"/>
              <a:t>: </a:t>
            </a:r>
            <a:endParaRPr lang="en-US" sz="2400" dirty="0" smtClean="0"/>
          </a:p>
          <a:p>
            <a:pPr marL="685800" lvl="3">
              <a:spcBef>
                <a:spcPts val="1000"/>
              </a:spcBef>
              <a:tabLst>
                <a:tab pos="355600" algn="l"/>
              </a:tabLst>
              <a:defRPr/>
            </a:pPr>
            <a:r>
              <a:rPr lang="en-US" sz="2400" kern="0" dirty="0"/>
              <a:t>Lack of appropriate surveys or re-surveys in areas where there is no satisfactory coverage</a:t>
            </a:r>
          </a:p>
          <a:p>
            <a:pPr marL="685800" lvl="3">
              <a:spcBef>
                <a:spcPts val="1000"/>
              </a:spcBef>
              <a:tabLst>
                <a:tab pos="355600" algn="l"/>
              </a:tabLst>
              <a:defRPr/>
            </a:pPr>
            <a:r>
              <a:rPr lang="en-US" sz="2400" kern="0" dirty="0"/>
              <a:t>Areas yet to be charted are of low priority due to their remoteness</a:t>
            </a:r>
          </a:p>
          <a:p>
            <a:pPr lvl="1">
              <a:tabLst>
                <a:tab pos="355600" algn="l"/>
              </a:tabLst>
              <a:defRPr/>
            </a:pPr>
            <a:r>
              <a:rPr lang="en-US" kern="0" dirty="0"/>
              <a:t>Diminish overlapping data in the same area for technical reasons</a:t>
            </a:r>
          </a:p>
          <a:p>
            <a:pPr lvl="1">
              <a:tabLst>
                <a:tab pos="355600" algn="l"/>
              </a:tabLst>
              <a:defRPr/>
            </a:pPr>
            <a:r>
              <a:rPr lang="en-US" kern="0" dirty="0"/>
              <a:t>Need to agree about an appropriate ENC scheming for technical reasons at regional level</a:t>
            </a:r>
          </a:p>
        </p:txBody>
      </p:sp>
    </p:spTree>
    <p:extLst>
      <p:ext uri="{BB962C8B-B14F-4D97-AF65-F5344CB8AC3E}">
        <p14:creationId xmlns:p14="http://schemas.microsoft.com/office/powerpoint/2010/main" val="30280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3 PRIORITIES: 2018 (3/5 and 4/5)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987399"/>
            <a:ext cx="10515600" cy="4909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kern="0" dirty="0" smtClean="0"/>
              <a:t>Development of Crowd </a:t>
            </a:r>
            <a:r>
              <a:rPr lang="en-US" b="1" kern="0" dirty="0"/>
              <a:t>Sourced </a:t>
            </a:r>
            <a:r>
              <a:rPr lang="en-US" b="1" kern="0" dirty="0" smtClean="0"/>
              <a:t>Bathymetry Guidelines</a:t>
            </a:r>
            <a:endParaRPr lang="en-US" b="1" kern="0" dirty="0"/>
          </a:p>
          <a:p>
            <a:pPr marL="0" lvl="2" indent="0">
              <a:spcBef>
                <a:spcPts val="1000"/>
              </a:spcBef>
              <a:buNone/>
              <a:tabLst>
                <a:tab pos="355600" algn="l"/>
              </a:tabLst>
              <a:defRPr/>
            </a:pPr>
            <a:r>
              <a:rPr lang="en-US" sz="2400" dirty="0"/>
              <a:t>Issue/Risk: 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2400" kern="0" dirty="0"/>
              <a:t>L</a:t>
            </a:r>
            <a:r>
              <a:rPr lang="en-US" sz="2400" kern="0" dirty="0" smtClean="0"/>
              <a:t>ow attention of Member States </a:t>
            </a:r>
            <a:r>
              <a:rPr lang="en-US" sz="2400" kern="0" dirty="0"/>
              <a:t>on the draft of CSB guidance document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2400" kern="0" dirty="0"/>
              <a:t>O</a:t>
            </a:r>
            <a:r>
              <a:rPr lang="en-US" sz="2400" kern="0" dirty="0" smtClean="0"/>
              <a:t>ngoing </a:t>
            </a:r>
            <a:r>
              <a:rPr lang="en-US" sz="2400" kern="0" dirty="0"/>
              <a:t>skepticism on the CSB concept amid the maritime community and hydrographic </a:t>
            </a:r>
            <a:r>
              <a:rPr lang="en-US" sz="2400" kern="0" dirty="0" smtClean="0"/>
              <a:t>organizations because of legal issues and the usefulness of the acquired information</a:t>
            </a:r>
          </a:p>
          <a:p>
            <a:pPr>
              <a:tabLst>
                <a:tab pos="355600" algn="l"/>
              </a:tabLst>
              <a:defRPr/>
            </a:pPr>
            <a:endParaRPr lang="en-US" sz="2400" kern="0" dirty="0"/>
          </a:p>
          <a:p>
            <a:pPr marL="0" indent="0">
              <a:buNone/>
            </a:pPr>
            <a:r>
              <a:rPr lang="en-US" b="1" kern="0" dirty="0" smtClean="0"/>
              <a:t>Seabed 2030 Project Management Plan</a:t>
            </a:r>
            <a:endParaRPr lang="en-US" u="sng" kern="0" dirty="0"/>
          </a:p>
          <a:p>
            <a:pPr marL="0" lvl="2" indent="0">
              <a:spcBef>
                <a:spcPts val="1000"/>
              </a:spcBef>
              <a:buNone/>
            </a:pPr>
            <a:r>
              <a:rPr lang="en-US" sz="2400" dirty="0"/>
              <a:t>Issue/Risk:</a:t>
            </a:r>
            <a:r>
              <a:rPr lang="en-US" sz="2400" dirty="0" smtClean="0"/>
              <a:t> 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2400" dirty="0"/>
              <a:t>Establish robust fund management and supervision of project activities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2400" dirty="0"/>
              <a:t>Encourage contribution of bathymetric data to the IHO DCDB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2400" dirty="0"/>
              <a:t>Coordinate with on-going IHO Crowd Sourced Bathymetry initiative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3 PRIORITIES: 2018 (5/5)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67485"/>
            <a:ext cx="11238470" cy="490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kern="0" dirty="0" smtClean="0"/>
              <a:t>Concept Development Study (CDS) for Marine </a:t>
            </a:r>
            <a:r>
              <a:rPr lang="en-US" b="1" kern="0" dirty="0"/>
              <a:t>Spatial Data </a:t>
            </a:r>
            <a:r>
              <a:rPr lang="en-US" b="1" kern="0" dirty="0" smtClean="0"/>
              <a:t>Infrastructures</a:t>
            </a:r>
          </a:p>
          <a:p>
            <a:pPr marL="0" lvl="2" indent="0">
              <a:spcBef>
                <a:spcPts val="1000"/>
              </a:spcBef>
              <a:buNone/>
              <a:tabLst>
                <a:tab pos="355600" algn="l"/>
              </a:tabLst>
              <a:defRPr/>
            </a:pPr>
            <a:r>
              <a:rPr lang="en-US" sz="2400" dirty="0"/>
              <a:t>Issue/Risk: 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2400" dirty="0" smtClean="0"/>
              <a:t>Funding of the Concept Development Study pending to IHO approval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2400" kern="0" dirty="0" smtClean="0"/>
              <a:t>Reporting </a:t>
            </a:r>
            <a:r>
              <a:rPr lang="en-US" sz="2400" kern="0" dirty="0"/>
              <a:t>of MSDI activities by MS to RHCs inconsistent</a:t>
            </a:r>
          </a:p>
          <a:p>
            <a:pPr lvl="1">
              <a:tabLst>
                <a:tab pos="355600" algn="l"/>
              </a:tabLst>
              <a:defRPr/>
            </a:pPr>
            <a:r>
              <a:rPr lang="en-US" kern="0" dirty="0"/>
              <a:t>Limited visibility on how MS engage with government, commerce, academia and third sector to enable and deliver access to, sharing and re-use of hydrographic data to a wider user community</a:t>
            </a:r>
          </a:p>
          <a:p>
            <a:pPr>
              <a:tabLst>
                <a:tab pos="355600" algn="l"/>
              </a:tabLst>
              <a:defRPr/>
            </a:pPr>
            <a:r>
              <a:rPr lang="en-US" sz="2400" kern="0" dirty="0"/>
              <a:t>Low </a:t>
            </a:r>
            <a:r>
              <a:rPr lang="en-US" sz="2400" kern="0" dirty="0" smtClean="0"/>
              <a:t>MS engagement </a:t>
            </a:r>
            <a:r>
              <a:rPr lang="en-US" sz="2400" kern="0" dirty="0"/>
              <a:t>on MSDI related activities</a:t>
            </a:r>
          </a:p>
          <a:p>
            <a:pPr lvl="1">
              <a:tabLst>
                <a:tab pos="355600" algn="l"/>
              </a:tabLst>
              <a:defRPr/>
            </a:pPr>
            <a:r>
              <a:rPr lang="en-US" kern="0" dirty="0"/>
              <a:t>RHCs and MSDI meetings, MSDI Awareness short courses, meetings with other regional bodies and speaking at industry seminars</a:t>
            </a:r>
          </a:p>
          <a:p>
            <a:endParaRPr lang="en-US" u="sng" kern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IHO 2018 WORK PROGRAMME and BUDGET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67485"/>
            <a:ext cx="11238470" cy="490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kern="0" dirty="0" smtClean="0"/>
              <a:t>Actions to be taken by the Council Members: </a:t>
            </a:r>
          </a:p>
          <a:p>
            <a:pPr marL="0" indent="0">
              <a:buNone/>
            </a:pPr>
            <a:endParaRPr lang="en-US" sz="3200" b="1" kern="0" dirty="0" smtClean="0"/>
          </a:p>
          <a:p>
            <a:pPr>
              <a:tabLst>
                <a:tab pos="355600" algn="l"/>
              </a:tabLst>
              <a:defRPr/>
            </a:pPr>
            <a:r>
              <a:rPr lang="en-US" b="1" dirty="0" smtClean="0"/>
              <a:t>Take note </a:t>
            </a:r>
            <a:r>
              <a:rPr lang="en-US" dirty="0" smtClean="0"/>
              <a:t>of the </a:t>
            </a:r>
            <a:r>
              <a:rPr lang="en-US" smtClean="0"/>
              <a:t>presentations given under </a:t>
            </a:r>
            <a:r>
              <a:rPr lang="en-US" dirty="0" smtClean="0"/>
              <a:t>agenda items 4.1, 4.3 and 4.2</a:t>
            </a:r>
          </a:p>
          <a:p>
            <a:pPr>
              <a:tabLst>
                <a:tab pos="355600" algn="l"/>
              </a:tabLst>
              <a:defRPr/>
            </a:pPr>
            <a:r>
              <a:rPr lang="en-US" b="1" dirty="0" smtClean="0"/>
              <a:t>Approve</a:t>
            </a:r>
            <a:r>
              <a:rPr lang="en-US" dirty="0" smtClean="0"/>
              <a:t> the 2018 Work </a:t>
            </a:r>
            <a:r>
              <a:rPr lang="en-US" dirty="0" err="1" smtClean="0"/>
              <a:t>Programme</a:t>
            </a:r>
            <a:r>
              <a:rPr lang="en-US" dirty="0" smtClean="0"/>
              <a:t> and Budget (References: Docs C1-4.2 and C1-4.3)</a:t>
            </a:r>
          </a:p>
        </p:txBody>
      </p:sp>
    </p:spTree>
    <p:extLst>
      <p:ext uri="{BB962C8B-B14F-4D97-AF65-F5344CB8AC3E}">
        <p14:creationId xmlns:p14="http://schemas.microsoft.com/office/powerpoint/2010/main" val="23212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CORPORATE AFFAIRS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0535" y="116659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 </a:t>
            </a:r>
            <a:r>
              <a:rPr lang="en-US" dirty="0" err="1"/>
              <a:t>Programme</a:t>
            </a:r>
            <a:r>
              <a:rPr lang="en-US" dirty="0"/>
              <a:t> 1 </a:t>
            </a:r>
            <a:r>
              <a:rPr lang="en-US" dirty="0" smtClean="0"/>
              <a:t>covers </a:t>
            </a:r>
            <a:r>
              <a:rPr lang="en-US" dirty="0"/>
              <a:t>the provision of the services of the </a:t>
            </a:r>
            <a:r>
              <a:rPr lang="en-US" dirty="0" smtClean="0"/>
              <a:t>Secretariat </a:t>
            </a:r>
            <a:r>
              <a:rPr lang="en-US" dirty="0"/>
              <a:t>of the IHO and, through the Secretariat, the management and fostering of </a:t>
            </a:r>
            <a:r>
              <a:rPr lang="en-US" dirty="0" smtClean="0"/>
              <a:t>relations </a:t>
            </a:r>
            <a:r>
              <a:rPr lang="en-US" dirty="0"/>
              <a:t>with other international organizations. Work </a:t>
            </a:r>
            <a:r>
              <a:rPr lang="en-US" dirty="0" err="1"/>
              <a:t>Programme</a:t>
            </a:r>
            <a:r>
              <a:rPr lang="en-US" dirty="0"/>
              <a:t> 1 </a:t>
            </a:r>
            <a:r>
              <a:rPr lang="en-US" dirty="0" smtClean="0"/>
              <a:t>is executed primarily </a:t>
            </a:r>
            <a:r>
              <a:rPr lang="en-US" dirty="0"/>
              <a:t>by the Directing Committee, now </a:t>
            </a:r>
            <a:r>
              <a:rPr lang="en-US" dirty="0" smtClean="0"/>
              <a:t>Secretary General </a:t>
            </a:r>
            <a:r>
              <a:rPr lang="en-US" dirty="0"/>
              <a:t>with the assistance of the </a:t>
            </a:r>
            <a:r>
              <a:rPr lang="en-US" dirty="0" smtClean="0"/>
              <a:t>Directors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no specific Assembly decision addressing WP </a:t>
            </a:r>
            <a:r>
              <a:rPr lang="en-US" dirty="0" smtClean="0"/>
              <a:t>1 other </a:t>
            </a:r>
            <a:r>
              <a:rPr lang="en-US" dirty="0"/>
              <a:t>than those under </a:t>
            </a:r>
            <a:r>
              <a:rPr lang="en-US" dirty="0" smtClean="0"/>
              <a:t>A1/D08 for submissions to the Council. The Secretary General therefore proposes to set priority to specific elements: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71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1 PRIORITIES: 2018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3039" y="1093694"/>
            <a:ext cx="11738918" cy="47781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Contribute to IMO-IHO Harmonization </a:t>
            </a:r>
            <a:r>
              <a:rPr lang="en-US" b="1" dirty="0"/>
              <a:t>Group on Data </a:t>
            </a:r>
            <a:r>
              <a:rPr lang="en-US" b="1" dirty="0" smtClean="0"/>
              <a:t>Modelling HDGM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Issue/Risk</a:t>
            </a:r>
            <a:r>
              <a:rPr lang="en-US" dirty="0"/>
              <a:t>: Critical for the establishment of S-100 </a:t>
            </a:r>
            <a:r>
              <a:rPr lang="en-US" dirty="0" smtClean="0"/>
              <a:t>concept as foundation for e-nav.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b="1" dirty="0" smtClean="0"/>
              <a:t>Assess range and efficiency of participation on events outside the core of hydrographic interest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Issue/Risk: refocus limited resources in time and personal capacity to events with direct </a:t>
            </a:r>
            <a:r>
              <a:rPr lang="en-US" dirty="0" smtClean="0"/>
              <a:t>benefit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r>
              <a:rPr lang="en-US" b="1" dirty="0" smtClean="0"/>
              <a:t>Plan and start a complete overhaul of the IHO website including incorporation of GIS-services 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Issue/Risk: </a:t>
            </a:r>
            <a:r>
              <a:rPr lang="en-US" dirty="0" smtClean="0"/>
              <a:t>requires substantial internal resources and external assistance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Manage the announced wave of new membership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Issue/Risk: </a:t>
            </a:r>
            <a:r>
              <a:rPr lang="en-US" dirty="0" smtClean="0"/>
              <a:t>high level visits and extended provision of information may be required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Assist the Council in its phase of operational consolidation and contribute to the revision process of the strategic plan (Decision A1/03)</a:t>
            </a:r>
          </a:p>
          <a:p>
            <a:pPr marL="457200" lvl="1" indent="0">
              <a:buNone/>
            </a:pPr>
            <a:r>
              <a:rPr lang="en-US" dirty="0" smtClean="0"/>
              <a:t>Issue/Risk</a:t>
            </a:r>
            <a:r>
              <a:rPr lang="en-US" dirty="0"/>
              <a:t>: </a:t>
            </a:r>
            <a:r>
              <a:rPr lang="en-US" dirty="0" smtClean="0"/>
              <a:t>the strategic plan delivers the basis for the further work of the Organization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HYDROGRAPHIC SERVICES AND STANDARDS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Programme</a:t>
            </a:r>
            <a:r>
              <a:rPr lang="en-US" dirty="0"/>
              <a:t> 2 focuses on the implementation of component 1.4 of Strategic Direction (SD) 1: “developing, improving, promulgating and promoting clear, uniform, global hydrographic standards to enhance safety of navigation at sea, protection of the marine environment, maritime security and economic development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r>
              <a:rPr lang="en-US" u="sng" dirty="0" smtClean="0"/>
              <a:t>Decision A1/08:</a:t>
            </a:r>
          </a:p>
          <a:p>
            <a:pPr marL="0" indent="0">
              <a:buNone/>
            </a:pPr>
            <a:r>
              <a:rPr lang="en-US" i="1" dirty="0"/>
              <a:t>The Assembly urged Member States to contribute more actively to the implementation of </a:t>
            </a:r>
            <a:r>
              <a:rPr lang="en-US" i="1" dirty="0" err="1"/>
              <a:t>Programme</a:t>
            </a:r>
            <a:r>
              <a:rPr lang="en-US" i="1" dirty="0"/>
              <a:t> 2 and to maintain the relevant expertise</a:t>
            </a:r>
          </a:p>
        </p:txBody>
      </p:sp>
    </p:spTree>
    <p:extLst>
      <p:ext uri="{BB962C8B-B14F-4D97-AF65-F5344CB8AC3E}">
        <p14:creationId xmlns:p14="http://schemas.microsoft.com/office/powerpoint/2010/main" val="10586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2 PRIORITIES: 2018 (1/2)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Develop </a:t>
            </a:r>
            <a:r>
              <a:rPr lang="en-US" b="1" dirty="0"/>
              <a:t>an S-100 Interoperability </a:t>
            </a:r>
            <a:r>
              <a:rPr lang="en-US" b="1" dirty="0" smtClean="0"/>
              <a:t>Specification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Issue/Risk: Critical to the S-100 concept itself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Develop </a:t>
            </a:r>
            <a:r>
              <a:rPr lang="en-US" b="1" dirty="0"/>
              <a:t>all the components needed to make S-101 a reality (</a:t>
            </a:r>
            <a:r>
              <a:rPr lang="en-US" b="1" dirty="0" smtClean="0"/>
              <a:t>S-101 </a:t>
            </a:r>
            <a:r>
              <a:rPr lang="en-US" b="1" dirty="0"/>
              <a:t>Portrayal Catalogue Builder, Test Strategy and Test Beds, Implementation Guidance, Validation Checks, etc</a:t>
            </a:r>
            <a:r>
              <a:rPr lang="en-US" b="1" dirty="0" smtClean="0"/>
              <a:t>.)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Issue/Risk: </a:t>
            </a:r>
            <a:r>
              <a:rPr lang="en-US" dirty="0" smtClean="0"/>
              <a:t>Nomination </a:t>
            </a:r>
            <a:r>
              <a:rPr lang="en-US" dirty="0"/>
              <a:t>of new S-101 Project Team </a:t>
            </a:r>
            <a:r>
              <a:rPr lang="en-US" dirty="0" smtClean="0"/>
              <a:t>Manager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Develop </a:t>
            </a:r>
            <a:r>
              <a:rPr lang="en-US" b="1" dirty="0"/>
              <a:t>S-121 Product Spec for Maritime Limits and </a:t>
            </a:r>
            <a:r>
              <a:rPr lang="en-US" b="1" dirty="0" smtClean="0"/>
              <a:t>Boundaries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Issue/Risk: </a:t>
            </a:r>
            <a:r>
              <a:rPr lang="en-US" dirty="0" smtClean="0"/>
              <a:t>Product </a:t>
            </a:r>
            <a:r>
              <a:rPr lang="en-US" dirty="0"/>
              <a:t>expected by </a:t>
            </a:r>
            <a:r>
              <a:rPr lang="en-US" dirty="0" smtClean="0"/>
              <a:t>DOALOS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2 PRIORITIES: 2018 (2/2)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67485"/>
            <a:ext cx="10515600" cy="4909478"/>
          </a:xfrm>
        </p:spPr>
        <p:txBody>
          <a:bodyPr>
            <a:normAutofit/>
          </a:bodyPr>
          <a:lstStyle/>
          <a:p>
            <a:r>
              <a:rPr lang="en-US" b="1" dirty="0" smtClean="0"/>
              <a:t>Consider </a:t>
            </a:r>
            <a:r>
              <a:rPr lang="en-US" b="1" dirty="0"/>
              <a:t>data quality aspects in an appropriate and harmonized way for all S-100 based product spec</a:t>
            </a:r>
            <a:r>
              <a:rPr lang="en-US" b="1" dirty="0" smtClean="0"/>
              <a:t>.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Issue/Risk: Inconsistencies when S-100 based products start to become </a:t>
            </a:r>
            <a:r>
              <a:rPr lang="en-US" dirty="0" smtClean="0"/>
              <a:t>available</a:t>
            </a:r>
            <a:endParaRPr lang="en-US" dirty="0"/>
          </a:p>
          <a:p>
            <a:r>
              <a:rPr lang="en-US" b="1" dirty="0" smtClean="0"/>
              <a:t>Prepare </a:t>
            </a:r>
            <a:r>
              <a:rPr lang="en-US" b="1" dirty="0"/>
              <a:t>Ed. 6.0.0 of </a:t>
            </a:r>
            <a:r>
              <a:rPr lang="en-US" b="1" dirty="0" smtClean="0"/>
              <a:t>S-44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Issue/Risk: </a:t>
            </a:r>
            <a:r>
              <a:rPr lang="en-US" dirty="0" smtClean="0"/>
              <a:t>Scope of work</a:t>
            </a:r>
            <a:endParaRPr lang="en-US" dirty="0"/>
          </a:p>
          <a:p>
            <a:r>
              <a:rPr lang="en-US" b="1" dirty="0" smtClean="0"/>
              <a:t>Develop </a:t>
            </a:r>
            <a:r>
              <a:rPr lang="en-US" b="1" dirty="0"/>
              <a:t>initial guidance on definition and harmonization of Maritime Service </a:t>
            </a:r>
            <a:r>
              <a:rPr lang="en-US" b="1" dirty="0" smtClean="0"/>
              <a:t>Portfolios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Issue/Risk: </a:t>
            </a:r>
            <a:r>
              <a:rPr lang="en-US" dirty="0" smtClean="0"/>
              <a:t>Lack </a:t>
            </a:r>
            <a:r>
              <a:rPr lang="en-US" dirty="0"/>
              <a:t>of resources. Strategy driven by OEM, rather than by IHO/IALA/IMO.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INTER REGIONAL COORDINATION AND SUPPORT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02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3 </a:t>
            </a:r>
            <a:r>
              <a:rPr lang="en-US" dirty="0"/>
              <a:t>focuses on the implementation of </a:t>
            </a:r>
            <a:r>
              <a:rPr lang="en-US" dirty="0" smtClean="0"/>
              <a:t>Strategic </a:t>
            </a:r>
            <a:r>
              <a:rPr lang="en-US" dirty="0"/>
              <a:t>Direction (SD</a:t>
            </a:r>
            <a:r>
              <a:rPr lang="en-US" dirty="0" smtClean="0"/>
              <a:t>): </a:t>
            </a:r>
          </a:p>
          <a:p>
            <a:pPr marL="0" indent="0">
              <a:buNone/>
            </a:pPr>
            <a:r>
              <a:rPr lang="en-US" dirty="0" smtClean="0"/>
              <a:t>SD2: “</a:t>
            </a:r>
            <a:r>
              <a:rPr lang="en-AU" dirty="0"/>
              <a:t>Facilitate global coverage and use of official hydrographic data, products and </a:t>
            </a:r>
            <a:r>
              <a:rPr lang="en-AU" dirty="0" smtClean="0"/>
              <a:t>services” and, </a:t>
            </a:r>
          </a:p>
          <a:p>
            <a:pPr marL="0" indent="0">
              <a:buNone/>
            </a:pPr>
            <a:r>
              <a:rPr lang="en-AU" dirty="0" smtClean="0"/>
              <a:t>SD4: “</a:t>
            </a:r>
            <a:r>
              <a:rPr lang="en-AU" dirty="0"/>
              <a:t>Assist Member States to fulfil their </a:t>
            </a:r>
            <a:r>
              <a:rPr lang="en-AU" dirty="0" smtClean="0"/>
              <a:t>roles”.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3 PRIORITIES: 2018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67485"/>
            <a:ext cx="10515600" cy="490947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55600" algn="l"/>
              </a:tabLst>
              <a:defRPr/>
            </a:pPr>
            <a:endParaRPr lang="en-US" b="1" dirty="0" smtClean="0"/>
          </a:p>
          <a:p>
            <a:pPr marL="0" indent="0">
              <a:buNone/>
              <a:tabLst>
                <a:tab pos="355600" algn="l"/>
              </a:tabLst>
              <a:defRPr/>
            </a:pPr>
            <a:r>
              <a:rPr lang="en-US" b="1" dirty="0" smtClean="0"/>
              <a:t>Top </a:t>
            </a:r>
            <a:r>
              <a:rPr lang="en-US" b="1" dirty="0"/>
              <a:t>priorities of </a:t>
            </a:r>
            <a:r>
              <a:rPr lang="en-US" b="1" dirty="0" err="1" smtClean="0"/>
              <a:t>Programme</a:t>
            </a:r>
            <a:r>
              <a:rPr lang="en-US" b="1" dirty="0" smtClean="0"/>
              <a:t> 3</a:t>
            </a:r>
          </a:p>
          <a:p>
            <a:pPr marL="0" indent="0">
              <a:buNone/>
              <a:tabLst>
                <a:tab pos="355600" algn="l"/>
              </a:tabLst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tabLst>
                <a:tab pos="355600" algn="l"/>
              </a:tabLst>
              <a:defRPr/>
            </a:pPr>
            <a:r>
              <a:rPr lang="en-US" sz="2800" dirty="0"/>
              <a:t>Capacity Building Provision (CB</a:t>
            </a:r>
            <a:r>
              <a:rPr lang="en-US" sz="2800" dirty="0" smtClean="0"/>
              <a:t>)</a:t>
            </a:r>
          </a:p>
          <a:p>
            <a:pPr lvl="1">
              <a:tabLst>
                <a:tab pos="355600" algn="l"/>
              </a:tabLst>
              <a:defRPr/>
            </a:pPr>
            <a:r>
              <a:rPr lang="en-US" sz="2800" dirty="0"/>
              <a:t>ENC and INT </a:t>
            </a:r>
            <a:r>
              <a:rPr lang="en-US" sz="2800" dirty="0" smtClean="0"/>
              <a:t>schemes</a:t>
            </a:r>
            <a:endParaRPr lang="en-US" sz="2800" dirty="0"/>
          </a:p>
          <a:p>
            <a:pPr lvl="1">
              <a:tabLst>
                <a:tab pos="355600" algn="l"/>
              </a:tabLst>
              <a:defRPr/>
            </a:pPr>
            <a:r>
              <a:rPr lang="en-US" sz="2800" dirty="0"/>
              <a:t>Crowd Sourced Bathymetry (CSB)</a:t>
            </a:r>
          </a:p>
          <a:p>
            <a:pPr lvl="1">
              <a:tabLst>
                <a:tab pos="355600" algn="l"/>
              </a:tabLst>
              <a:defRPr/>
            </a:pPr>
            <a:r>
              <a:rPr lang="en-US" sz="2800" dirty="0"/>
              <a:t>Project Seabed 2030 </a:t>
            </a:r>
          </a:p>
          <a:p>
            <a:pPr lvl="1">
              <a:tabLst>
                <a:tab pos="355600" algn="l"/>
              </a:tabLst>
              <a:defRPr/>
            </a:pPr>
            <a:r>
              <a:rPr lang="en-US" sz="2800" dirty="0"/>
              <a:t>Marine Spatial Data Infrastructures (MSDI)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3 PRIORITIES: 2018 (1/5)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050202"/>
            <a:ext cx="10515600" cy="512676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  <a:tabLst>
                <a:tab pos="355600" algn="l"/>
              </a:tabLst>
              <a:defRPr/>
            </a:pPr>
            <a:r>
              <a:rPr lang="en-US" sz="2800" b="1" dirty="0" smtClean="0"/>
              <a:t>Development of the </a:t>
            </a:r>
            <a:r>
              <a:rPr lang="en-US" sz="2800" b="1" dirty="0"/>
              <a:t>Capacity Building </a:t>
            </a:r>
            <a:r>
              <a:rPr lang="en-US" sz="2800" b="1" dirty="0" err="1" smtClean="0"/>
              <a:t>Programme</a:t>
            </a:r>
            <a:endParaRPr lang="en-US" sz="2800" b="1" dirty="0" smtClean="0"/>
          </a:p>
          <a:p>
            <a:pPr marL="228600" lvl="1">
              <a:spcBef>
                <a:spcPts val="1000"/>
              </a:spcBef>
              <a:tabLst>
                <a:tab pos="355600" algn="l"/>
              </a:tabLst>
              <a:defRPr/>
            </a:pPr>
            <a:r>
              <a:rPr lang="en-US" sz="2800" kern="0" dirty="0" smtClean="0"/>
              <a:t>Expected increase in the provision of capacity </a:t>
            </a:r>
            <a:r>
              <a:rPr lang="en-US" sz="2800" kern="0" dirty="0"/>
              <a:t>b</a:t>
            </a:r>
            <a:r>
              <a:rPr lang="en-US" sz="2800" kern="0" dirty="0" smtClean="0"/>
              <a:t>uilding requests and follow up activities by existing and new IHO member states </a:t>
            </a:r>
          </a:p>
          <a:p>
            <a:pPr marL="457200" lvl="2" indent="0">
              <a:spcBef>
                <a:spcPts val="1000"/>
              </a:spcBef>
              <a:buNone/>
              <a:tabLst>
                <a:tab pos="355600" algn="l"/>
              </a:tabLst>
              <a:defRPr/>
            </a:pPr>
            <a:r>
              <a:rPr lang="en-US" sz="2400" dirty="0"/>
              <a:t>Issue/Risk: </a:t>
            </a:r>
            <a:endParaRPr lang="en-US" sz="2400" dirty="0" smtClean="0"/>
          </a:p>
          <a:p>
            <a:pPr marL="685800" lvl="2">
              <a:spcBef>
                <a:spcPts val="1000"/>
              </a:spcBef>
              <a:tabLst>
                <a:tab pos="355600" algn="l"/>
              </a:tabLst>
              <a:defRPr/>
            </a:pPr>
            <a:r>
              <a:rPr lang="en-US" sz="2400" kern="0" dirty="0" smtClean="0"/>
              <a:t>Pressing </a:t>
            </a:r>
            <a:r>
              <a:rPr lang="en-US" sz="2400" kern="0" dirty="0"/>
              <a:t>need to nominate permanent CB Coordinators in affected regions </a:t>
            </a:r>
          </a:p>
          <a:p>
            <a:pPr marL="685800" lvl="2">
              <a:spcBef>
                <a:spcPts val="1000"/>
              </a:spcBef>
              <a:tabLst>
                <a:tab pos="355600" algn="l"/>
              </a:tabLst>
              <a:defRPr/>
            </a:pPr>
            <a:r>
              <a:rPr lang="en-US" sz="2400" kern="0" dirty="0" smtClean="0"/>
              <a:t>Expected increase of Additional </a:t>
            </a:r>
            <a:r>
              <a:rPr lang="en-US" sz="2400" kern="0" dirty="0"/>
              <a:t>CB assistance in the IHO Secretariat required</a:t>
            </a:r>
          </a:p>
          <a:p>
            <a:pPr>
              <a:tabLst>
                <a:tab pos="355600" algn="l"/>
              </a:tabLst>
              <a:defRPr/>
            </a:pPr>
            <a:r>
              <a:rPr lang="en-US" kern="0" dirty="0" smtClean="0"/>
              <a:t>Further need for </a:t>
            </a:r>
            <a:r>
              <a:rPr lang="en-US" kern="0" dirty="0"/>
              <a:t>additional </a:t>
            </a:r>
            <a:r>
              <a:rPr lang="en-US" kern="0" dirty="0" smtClean="0"/>
              <a:t>funding</a:t>
            </a:r>
            <a:endParaRPr lang="en-US" kern="0" dirty="0"/>
          </a:p>
          <a:p>
            <a:pPr marL="457200" lvl="1" indent="0">
              <a:buNone/>
              <a:tabLst>
                <a:tab pos="355600" algn="l"/>
              </a:tabLst>
              <a:defRPr/>
            </a:pPr>
            <a:r>
              <a:rPr lang="en-US" dirty="0"/>
              <a:t>Issue/Risk: </a:t>
            </a:r>
            <a:r>
              <a:rPr lang="en-US" kern="0" dirty="0" smtClean="0"/>
              <a:t>Submissions </a:t>
            </a:r>
            <a:r>
              <a:rPr lang="en-US" kern="0" dirty="0"/>
              <a:t>from RHC </a:t>
            </a:r>
            <a:r>
              <a:rPr lang="en-US" kern="0" dirty="0" smtClean="0"/>
              <a:t>stagnate </a:t>
            </a:r>
            <a:r>
              <a:rPr lang="en-US" kern="0" dirty="0"/>
              <a:t>due </a:t>
            </a:r>
            <a:r>
              <a:rPr lang="en-US" kern="0" dirty="0" smtClean="0"/>
              <a:t>to the limitations in funding</a:t>
            </a:r>
            <a:endParaRPr lang="en-US" kern="0" dirty="0"/>
          </a:p>
          <a:p>
            <a:pPr marL="0" lvl="1" indent="0">
              <a:spcBef>
                <a:spcPts val="1000"/>
              </a:spcBef>
              <a:buNone/>
              <a:tabLst>
                <a:tab pos="355600" algn="l"/>
              </a:tabLst>
              <a:defRPr/>
            </a:pPr>
            <a:endParaRPr lang="en-US" kern="0" dirty="0"/>
          </a:p>
          <a:p>
            <a:pPr>
              <a:tabLst>
                <a:tab pos="355600" algn="l"/>
              </a:tabLst>
              <a:defRPr/>
            </a:pPr>
            <a:endParaRPr lang="en-US" kern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524</TotalTime>
  <Words>1051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Proposed IHO Work Programme for 2018</vt:lpstr>
      <vt:lpstr>PowerPoint Presentation</vt:lpstr>
      <vt:lpstr>PROGRAMME 1 PRIORITIES: 2018</vt:lpstr>
      <vt:lpstr>PowerPoint Presentation</vt:lpstr>
      <vt:lpstr>PROGRAMME 2 PRIORITIES: 2018 (1/2)</vt:lpstr>
      <vt:lpstr>PROGRAMME 2 PRIORITIES: 2018 (2/2)</vt:lpstr>
      <vt:lpstr>PowerPoint Presentation</vt:lpstr>
      <vt:lpstr>PROGRAMME 3 PRIORITIES: 2018</vt:lpstr>
      <vt:lpstr>PROGRAMME 3 PRIORITIES: 2018 (1/5)</vt:lpstr>
      <vt:lpstr>PROGRAMME 3 PRIORITIES: 2018 (2/5)</vt:lpstr>
      <vt:lpstr>PROGRAMME 3 PRIORITIES: 2018 (3/5 and 4/5)</vt:lpstr>
      <vt:lpstr>PROGRAMME 3 PRIORITIES: 2018 (5/5)</vt:lpstr>
      <vt:lpstr>IHO 2018 WORK PROGRAMME and BUDGET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Yves</cp:lastModifiedBy>
  <cp:revision>30</cp:revision>
  <dcterms:created xsi:type="dcterms:W3CDTF">2017-10-09T13:46:17Z</dcterms:created>
  <dcterms:modified xsi:type="dcterms:W3CDTF">2017-10-12T12:33:32Z</dcterms:modified>
</cp:coreProperties>
</file>