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theme/themeOverride2.xml" ContentType="application/vnd.openxmlformats-officedocument.themeOverride+xml"/>
  <Override PartName="/ppt/notesSlides/notesSlide3.xml" ContentType="application/vnd.openxmlformats-officedocument.presentationml.notesSlide+xml"/>
  <Override PartName="/ppt/theme/themeOverride3.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theme/themeOverride4.xml" ContentType="application/vnd.openxmlformats-officedocument.themeOverride+xml"/>
  <Override PartName="/ppt/notesSlides/notesSlide33.xml" ContentType="application/vnd.openxmlformats-officedocument.presentationml.notesSlide+xml"/>
  <Override PartName="/ppt/theme/themeOverride5.xml" ContentType="application/vnd.openxmlformats-officedocument.themeOverride+xml"/>
  <Override PartName="/ppt/notesSlides/notesSlide34.xml" ContentType="application/vnd.openxmlformats-officedocument.presentationml.notesSlide+xml"/>
  <Override PartName="/ppt/theme/themeOverride6.xml" ContentType="application/vnd.openxmlformats-officedocument.themeOverride+xml"/>
  <Override PartName="/ppt/notesSlides/notesSlide35.xml" ContentType="application/vnd.openxmlformats-officedocument.presentationml.notesSlide+xml"/>
  <Override PartName="/ppt/theme/themeOverride7.xml" ContentType="application/vnd.openxmlformats-officedocument.themeOverr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theme/themeOverride8.xml" ContentType="application/vnd.openxmlformats-officedocument.themeOverride+xml"/>
  <Override PartName="/ppt/notesSlides/notesSlide39.xml" ContentType="application/vnd.openxmlformats-officedocument.presentationml.notesSlide+xml"/>
  <Override PartName="/ppt/theme/themeOverride9.xml" ContentType="application/vnd.openxmlformats-officedocument.themeOverride+xml"/>
  <Override PartName="/ppt/notesSlides/notesSlide40.xml" ContentType="application/vnd.openxmlformats-officedocument.presentationml.notesSlide+xml"/>
  <Override PartName="/ppt/theme/themeOverride10.xml" ContentType="application/vnd.openxmlformats-officedocument.themeOverride+xml"/>
  <Override PartName="/ppt/notesSlides/notesSlide41.xml" ContentType="application/vnd.openxmlformats-officedocument.presentationml.notesSlide+xml"/>
  <Override PartName="/ppt/theme/themeOverride11.xml" ContentType="application/vnd.openxmlformats-officedocument.themeOverride+xml"/>
  <Override PartName="/ppt/notesSlides/notesSlide42.xml" ContentType="application/vnd.openxmlformats-officedocument.presentationml.notesSlide+xml"/>
  <Override PartName="/ppt/theme/themeOverride12.xml" ContentType="application/vnd.openxmlformats-officedocument.themeOverride+xml"/>
  <Override PartName="/ppt/notesSlides/notesSlide43.xml" ContentType="application/vnd.openxmlformats-officedocument.presentationml.notesSlide+xml"/>
  <Override PartName="/ppt/theme/themeOverride13.xml" ContentType="application/vnd.openxmlformats-officedocument.themeOverride+xml"/>
  <Override PartName="/ppt/notesSlides/notesSlide44.xml" ContentType="application/vnd.openxmlformats-officedocument.presentationml.notesSlide+xml"/>
  <Override PartName="/ppt/theme/themeOverride14.xml" ContentType="application/vnd.openxmlformats-officedocument.themeOverride+xml"/>
  <Override PartName="/ppt/notesSlides/notesSlide45.xml" ContentType="application/vnd.openxmlformats-officedocument.presentationml.notesSlide+xml"/>
  <Override PartName="/ppt/theme/themeOverride15.xml" ContentType="application/vnd.openxmlformats-officedocument.themeOverride+xml"/>
  <Override PartName="/ppt/notesSlides/notesSlide46.xml" ContentType="application/vnd.openxmlformats-officedocument.presentationml.notesSlide+xml"/>
  <Override PartName="/ppt/theme/themeOverride16.xml" ContentType="application/vnd.openxmlformats-officedocument.themeOverr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50"/>
  </p:notesMasterIdLst>
  <p:handoutMasterIdLst>
    <p:handoutMasterId r:id="rId51"/>
  </p:handoutMasterIdLst>
  <p:sldIdLst>
    <p:sldId id="275" r:id="rId2"/>
    <p:sldId id="285" r:id="rId3"/>
    <p:sldId id="301" r:id="rId4"/>
    <p:sldId id="302" r:id="rId5"/>
    <p:sldId id="304" r:id="rId6"/>
    <p:sldId id="306" r:id="rId7"/>
    <p:sldId id="311" r:id="rId8"/>
    <p:sldId id="348" r:id="rId9"/>
    <p:sldId id="305" r:id="rId10"/>
    <p:sldId id="349" r:id="rId11"/>
    <p:sldId id="340" r:id="rId12"/>
    <p:sldId id="334" r:id="rId13"/>
    <p:sldId id="288" r:id="rId14"/>
    <p:sldId id="314" r:id="rId15"/>
    <p:sldId id="315" r:id="rId16"/>
    <p:sldId id="313" r:id="rId17"/>
    <p:sldId id="342" r:id="rId18"/>
    <p:sldId id="310" r:id="rId19"/>
    <p:sldId id="319" r:id="rId20"/>
    <p:sldId id="343" r:id="rId21"/>
    <p:sldId id="320" r:id="rId22"/>
    <p:sldId id="291" r:id="rId23"/>
    <p:sldId id="295" r:id="rId24"/>
    <p:sldId id="296" r:id="rId25"/>
    <p:sldId id="307" r:id="rId26"/>
    <p:sldId id="297" r:id="rId27"/>
    <p:sldId id="300" r:id="rId28"/>
    <p:sldId id="350" r:id="rId29"/>
    <p:sldId id="308" r:id="rId30"/>
    <p:sldId id="292" r:id="rId31"/>
    <p:sldId id="341" r:id="rId32"/>
    <p:sldId id="344" r:id="rId33"/>
    <p:sldId id="303" r:id="rId34"/>
    <p:sldId id="309" r:id="rId35"/>
    <p:sldId id="321" r:id="rId36"/>
    <p:sldId id="322" r:id="rId37"/>
    <p:sldId id="345" r:id="rId38"/>
    <p:sldId id="346" r:id="rId39"/>
    <p:sldId id="323" r:id="rId40"/>
    <p:sldId id="324" r:id="rId41"/>
    <p:sldId id="325" r:id="rId42"/>
    <p:sldId id="326" r:id="rId43"/>
    <p:sldId id="327" r:id="rId44"/>
    <p:sldId id="328" r:id="rId45"/>
    <p:sldId id="329" r:id="rId46"/>
    <p:sldId id="330" r:id="rId47"/>
    <p:sldId id="331" r:id="rId48"/>
    <p:sldId id="347" r:id="rId49"/>
  </p:sldIdLst>
  <p:sldSz cx="12192000" cy="6858000"/>
  <p:notesSz cx="6889750" cy="96075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15:guide id="1" orient="horz" pos="3024">
          <p15:clr>
            <a:srgbClr val="A4A3A4"/>
          </p15:clr>
        </p15:guide>
        <p15:guide id="2" pos="230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Tech" initials="Abri"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E8EFF8"/>
    <a:srgbClr val="DEDF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59" autoAdjust="0"/>
    <p:restoredTop sz="50528" autoAdjust="0"/>
  </p:normalViewPr>
  <p:slideViewPr>
    <p:cSldViewPr snapToGrid="0">
      <p:cViewPr varScale="1">
        <p:scale>
          <a:sx n="44" d="100"/>
          <a:sy n="44" d="100"/>
        </p:scale>
        <p:origin x="-1578" y="-66"/>
      </p:cViewPr>
      <p:guideLst>
        <p:guide orient="horz" pos="2160"/>
        <p:guide pos="3840"/>
      </p:guideLst>
    </p:cSldViewPr>
  </p:slideViewPr>
  <p:notesTextViewPr>
    <p:cViewPr>
      <p:scale>
        <a:sx n="3" d="2"/>
        <a:sy n="3" d="2"/>
      </p:scale>
      <p:origin x="0" y="0"/>
    </p:cViewPr>
  </p:notesTextViewPr>
  <p:sorterViewPr>
    <p:cViewPr>
      <p:scale>
        <a:sx n="100" d="100"/>
        <a:sy n="100" d="100"/>
      </p:scale>
      <p:origin x="0" y="10017"/>
    </p:cViewPr>
  </p:sorterViewPr>
  <p:notesViewPr>
    <p:cSldViewPr snapToGrid="0">
      <p:cViewPr varScale="1">
        <p:scale>
          <a:sx n="67" d="100"/>
          <a:sy n="67" d="100"/>
        </p:scale>
        <p:origin x="-2529" y="-45"/>
      </p:cViewPr>
      <p:guideLst>
        <p:guide orient="horz" pos="3026"/>
        <p:guide pos="2171"/>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1"/>
            <a:ext cx="2985858" cy="479742"/>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902398" y="1"/>
            <a:ext cx="2985858" cy="479742"/>
          </a:xfrm>
          <a:prstGeom prst="rect">
            <a:avLst/>
          </a:prstGeom>
        </p:spPr>
        <p:txBody>
          <a:bodyPr vert="horz" lIns="91440" tIns="45720" rIns="91440" bIns="45720" rtlCol="0"/>
          <a:lstStyle>
            <a:lvl1pPr algn="r">
              <a:defRPr sz="1200"/>
            </a:lvl1pPr>
          </a:lstStyle>
          <a:p>
            <a:fld id="{9C758D08-A9C1-4A94-B554-2793393B37E4}" type="datetimeFigureOut">
              <a:rPr lang="it-IT" smtClean="0"/>
              <a:t>09/10/2018</a:t>
            </a:fld>
            <a:endParaRPr lang="it-IT"/>
          </a:p>
        </p:txBody>
      </p:sp>
      <p:sp>
        <p:nvSpPr>
          <p:cNvPr id="4" name="Segnaposto piè di pagina 3"/>
          <p:cNvSpPr>
            <a:spLocks noGrp="1"/>
          </p:cNvSpPr>
          <p:nvPr>
            <p:ph type="ftr" sz="quarter" idx="2"/>
          </p:nvPr>
        </p:nvSpPr>
        <p:spPr>
          <a:xfrm>
            <a:off x="0" y="9126220"/>
            <a:ext cx="2985858" cy="479742"/>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902398" y="9126220"/>
            <a:ext cx="2985858" cy="479742"/>
          </a:xfrm>
          <a:prstGeom prst="rect">
            <a:avLst/>
          </a:prstGeom>
        </p:spPr>
        <p:txBody>
          <a:bodyPr vert="horz" lIns="91440" tIns="45720" rIns="91440" bIns="45720" rtlCol="0" anchor="b"/>
          <a:lstStyle>
            <a:lvl1pPr algn="r">
              <a:defRPr sz="1200"/>
            </a:lvl1pPr>
          </a:lstStyle>
          <a:p>
            <a:fld id="{934BB3B3-B5C2-4BCD-AFFF-3167764B4077}" type="slidenum">
              <a:rPr lang="it-IT" smtClean="0"/>
              <a:t>‹N›</a:t>
            </a:fld>
            <a:endParaRPr lang="it-IT"/>
          </a:p>
        </p:txBody>
      </p:sp>
    </p:spTree>
    <p:extLst>
      <p:ext uri="{BB962C8B-B14F-4D97-AF65-F5344CB8AC3E}">
        <p14:creationId xmlns:p14="http://schemas.microsoft.com/office/powerpoint/2010/main" val="41565944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5558" cy="482046"/>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3902598" y="0"/>
            <a:ext cx="2985558" cy="482046"/>
          </a:xfrm>
          <a:prstGeom prst="rect">
            <a:avLst/>
          </a:prstGeom>
        </p:spPr>
        <p:txBody>
          <a:bodyPr vert="horz" lIns="96661" tIns="48331" rIns="96661" bIns="48331" rtlCol="0"/>
          <a:lstStyle>
            <a:lvl1pPr algn="r">
              <a:defRPr sz="1300"/>
            </a:lvl1pPr>
          </a:lstStyle>
          <a:p>
            <a:fld id="{D3A9B22A-55EC-4A68-A1AE-1A1AE03C8C30}" type="datetimeFigureOut">
              <a:rPr lang="en-US" smtClean="0"/>
              <a:t>10/9/2018</a:t>
            </a:fld>
            <a:endParaRPr lang="en-US"/>
          </a:p>
        </p:txBody>
      </p:sp>
      <p:sp>
        <p:nvSpPr>
          <p:cNvPr id="4" name="Slide Image Placeholder 3"/>
          <p:cNvSpPr>
            <a:spLocks noGrp="1" noRot="1" noChangeAspect="1"/>
          </p:cNvSpPr>
          <p:nvPr>
            <p:ph type="sldImg" idx="2"/>
          </p:nvPr>
        </p:nvSpPr>
        <p:spPr>
          <a:xfrm>
            <a:off x="565150" y="1201738"/>
            <a:ext cx="5759450" cy="3240087"/>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688976" y="4623634"/>
            <a:ext cx="5511800" cy="3782973"/>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9125506"/>
            <a:ext cx="2985558" cy="482045"/>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3902598" y="9125506"/>
            <a:ext cx="2985558" cy="482045"/>
          </a:xfrm>
          <a:prstGeom prst="rect">
            <a:avLst/>
          </a:prstGeom>
        </p:spPr>
        <p:txBody>
          <a:bodyPr vert="horz" lIns="96661" tIns="48331" rIns="96661" bIns="48331" rtlCol="0" anchor="b"/>
          <a:lstStyle>
            <a:lvl1pPr algn="r">
              <a:defRPr sz="1300"/>
            </a:lvl1pPr>
          </a:lstStyle>
          <a:p>
            <a:fld id="{5C14B252-8EFF-4387-B930-F07556521AEC}" type="slidenum">
              <a:rPr lang="en-US" smtClean="0"/>
              <a:t>‹N›</a:t>
            </a:fld>
            <a:endParaRPr lang="en-US"/>
          </a:p>
        </p:txBody>
      </p:sp>
    </p:spTree>
    <p:extLst>
      <p:ext uri="{BB962C8B-B14F-4D97-AF65-F5344CB8AC3E}">
        <p14:creationId xmlns:p14="http://schemas.microsoft.com/office/powerpoint/2010/main" val="8168049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ote 2"/>
          <p:cNvSpPr>
            <a:spLocks noGrp="1"/>
          </p:cNvSpPr>
          <p:nvPr>
            <p:ph type="body" idx="1"/>
          </p:nvPr>
        </p:nvSpPr>
        <p:spPr>
          <a:xfrm>
            <a:off x="431806" y="3445509"/>
            <a:ext cx="6037699" cy="6162041"/>
          </a:xfrm>
        </p:spPr>
        <p:txBody>
          <a:bodyPr/>
          <a:lstStyle/>
          <a:p>
            <a:endParaRPr lang="en-US" noProof="0" dirty="0"/>
          </a:p>
        </p:txBody>
      </p:sp>
      <p:sp>
        <p:nvSpPr>
          <p:cNvPr id="4" name="Segnaposto numero diapositiva 3"/>
          <p:cNvSpPr>
            <a:spLocks noGrp="1"/>
          </p:cNvSpPr>
          <p:nvPr>
            <p:ph type="sldNum" sz="quarter" idx="10"/>
          </p:nvPr>
        </p:nvSpPr>
        <p:spPr/>
        <p:txBody>
          <a:bodyPr/>
          <a:lstStyle/>
          <a:p>
            <a:fld id="{5C14B252-8EFF-4387-B930-F07556521AEC}" type="slidenum">
              <a:rPr lang="en-US" smtClean="0"/>
              <a:pPr/>
              <a:t>1</a:t>
            </a:fld>
            <a:endParaRPr lang="en-US"/>
          </a:p>
        </p:txBody>
      </p:sp>
      <p:sp>
        <p:nvSpPr>
          <p:cNvPr id="7" name="Segnaposto immagine diapositiva 6"/>
          <p:cNvSpPr>
            <a:spLocks noGrp="1" noRot="1" noChangeAspect="1"/>
          </p:cNvSpPr>
          <p:nvPr>
            <p:ph type="sldImg"/>
          </p:nvPr>
        </p:nvSpPr>
        <p:spPr>
          <a:xfrm>
            <a:off x="585788" y="158750"/>
            <a:ext cx="5764212" cy="3241675"/>
          </a:xfrm>
        </p:spPr>
      </p:sp>
    </p:spTree>
    <p:extLst>
      <p:ext uri="{BB962C8B-B14F-4D97-AF65-F5344CB8AC3E}">
        <p14:creationId xmlns:p14="http://schemas.microsoft.com/office/powerpoint/2010/main" val="31844089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lvl="0"/>
            <a:endParaRPr lang="en-GB" sz="1200" kern="1200" dirty="0" smtClean="0">
              <a:solidFill>
                <a:schemeClr val="tx1"/>
              </a:solidFill>
              <a:effectLst/>
              <a:latin typeface="+mn-lt"/>
              <a:ea typeface="+mn-ea"/>
              <a:cs typeface="+mn-cs"/>
            </a:endParaRPr>
          </a:p>
        </p:txBody>
      </p:sp>
      <p:sp>
        <p:nvSpPr>
          <p:cNvPr id="4" name="Segnaposto numero diapositiva 3"/>
          <p:cNvSpPr>
            <a:spLocks noGrp="1"/>
          </p:cNvSpPr>
          <p:nvPr>
            <p:ph type="sldNum" sz="quarter" idx="10"/>
          </p:nvPr>
        </p:nvSpPr>
        <p:spPr/>
        <p:txBody>
          <a:bodyPr/>
          <a:lstStyle/>
          <a:p>
            <a:fld id="{5C14B252-8EFF-4387-B930-F07556521AEC}" type="slidenum">
              <a:rPr lang="en-US" smtClean="0"/>
              <a:t>10</a:t>
            </a:fld>
            <a:endParaRPr lang="en-US"/>
          </a:p>
        </p:txBody>
      </p:sp>
    </p:spTree>
    <p:extLst>
      <p:ext uri="{BB962C8B-B14F-4D97-AF65-F5344CB8AC3E}">
        <p14:creationId xmlns:p14="http://schemas.microsoft.com/office/powerpoint/2010/main" val="1555398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lvl="0"/>
            <a:endParaRPr lang="it-IT" sz="1200" b="1" kern="1200" dirty="0" smtClean="0">
              <a:solidFill>
                <a:schemeClr val="tx1"/>
              </a:solidFill>
              <a:effectLst/>
              <a:latin typeface="+mn-lt"/>
              <a:ea typeface="+mn-ea"/>
              <a:cs typeface="+mn-cs"/>
            </a:endParaRPr>
          </a:p>
        </p:txBody>
      </p:sp>
      <p:sp>
        <p:nvSpPr>
          <p:cNvPr id="4" name="Segnaposto numero diapositiva 3"/>
          <p:cNvSpPr>
            <a:spLocks noGrp="1"/>
          </p:cNvSpPr>
          <p:nvPr>
            <p:ph type="sldNum" sz="quarter" idx="10"/>
          </p:nvPr>
        </p:nvSpPr>
        <p:spPr/>
        <p:txBody>
          <a:bodyPr/>
          <a:lstStyle/>
          <a:p>
            <a:fld id="{5C14B252-8EFF-4387-B930-F07556521AEC}" type="slidenum">
              <a:rPr lang="en-US" smtClean="0"/>
              <a:t>11</a:t>
            </a:fld>
            <a:endParaRPr lang="en-US"/>
          </a:p>
        </p:txBody>
      </p:sp>
    </p:spTree>
    <p:extLst>
      <p:ext uri="{BB962C8B-B14F-4D97-AF65-F5344CB8AC3E}">
        <p14:creationId xmlns:p14="http://schemas.microsoft.com/office/powerpoint/2010/main" val="35209019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lvl="0"/>
            <a:endParaRPr lang="it-IT" sz="1200" kern="1200" dirty="0" smtClean="0">
              <a:solidFill>
                <a:schemeClr val="tx1"/>
              </a:solidFill>
              <a:effectLst/>
              <a:latin typeface="+mn-lt"/>
              <a:ea typeface="+mn-ea"/>
              <a:cs typeface="+mn-cs"/>
            </a:endParaRPr>
          </a:p>
        </p:txBody>
      </p:sp>
      <p:sp>
        <p:nvSpPr>
          <p:cNvPr id="4" name="Segnaposto numero diapositiva 3"/>
          <p:cNvSpPr>
            <a:spLocks noGrp="1"/>
          </p:cNvSpPr>
          <p:nvPr>
            <p:ph type="sldNum" sz="quarter" idx="10"/>
          </p:nvPr>
        </p:nvSpPr>
        <p:spPr/>
        <p:txBody>
          <a:bodyPr/>
          <a:lstStyle/>
          <a:p>
            <a:fld id="{5C14B252-8EFF-4387-B930-F07556521AEC}" type="slidenum">
              <a:rPr lang="en-US" smtClean="0"/>
              <a:t>12</a:t>
            </a:fld>
            <a:endParaRPr lang="en-US"/>
          </a:p>
        </p:txBody>
      </p:sp>
    </p:spTree>
    <p:extLst>
      <p:ext uri="{BB962C8B-B14F-4D97-AF65-F5344CB8AC3E}">
        <p14:creationId xmlns:p14="http://schemas.microsoft.com/office/powerpoint/2010/main" val="39050602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dirty="0"/>
          </a:p>
        </p:txBody>
      </p:sp>
      <p:sp>
        <p:nvSpPr>
          <p:cNvPr id="4" name="Segnaposto numero diapositiva 3"/>
          <p:cNvSpPr>
            <a:spLocks noGrp="1"/>
          </p:cNvSpPr>
          <p:nvPr>
            <p:ph type="sldNum" sz="quarter" idx="10"/>
          </p:nvPr>
        </p:nvSpPr>
        <p:spPr/>
        <p:txBody>
          <a:bodyPr/>
          <a:lstStyle/>
          <a:p>
            <a:fld id="{5C14B252-8EFF-4387-B930-F07556521AEC}" type="slidenum">
              <a:rPr lang="en-US" smtClean="0"/>
              <a:t>13</a:t>
            </a:fld>
            <a:endParaRPr lang="en-US"/>
          </a:p>
        </p:txBody>
      </p:sp>
    </p:spTree>
    <p:extLst>
      <p:ext uri="{BB962C8B-B14F-4D97-AF65-F5344CB8AC3E}">
        <p14:creationId xmlns:p14="http://schemas.microsoft.com/office/powerpoint/2010/main" val="35209019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lvl="0"/>
            <a:endParaRPr lang="it-IT" sz="1200" kern="1200" dirty="0" smtClean="0">
              <a:solidFill>
                <a:schemeClr val="tx1"/>
              </a:solidFill>
              <a:effectLst/>
              <a:latin typeface="+mn-lt"/>
              <a:ea typeface="+mn-ea"/>
              <a:cs typeface="+mn-cs"/>
            </a:endParaRPr>
          </a:p>
        </p:txBody>
      </p:sp>
      <p:sp>
        <p:nvSpPr>
          <p:cNvPr id="4" name="Segnaposto numero diapositiva 3"/>
          <p:cNvSpPr>
            <a:spLocks noGrp="1"/>
          </p:cNvSpPr>
          <p:nvPr>
            <p:ph type="sldNum" sz="quarter" idx="10"/>
          </p:nvPr>
        </p:nvSpPr>
        <p:spPr/>
        <p:txBody>
          <a:bodyPr/>
          <a:lstStyle/>
          <a:p>
            <a:fld id="{5C14B252-8EFF-4387-B930-F07556521AEC}" type="slidenum">
              <a:rPr lang="en-US" smtClean="0"/>
              <a:t>14</a:t>
            </a:fld>
            <a:endParaRPr lang="en-US"/>
          </a:p>
        </p:txBody>
      </p:sp>
    </p:spTree>
    <p:extLst>
      <p:ext uri="{BB962C8B-B14F-4D97-AF65-F5344CB8AC3E}">
        <p14:creationId xmlns:p14="http://schemas.microsoft.com/office/powerpoint/2010/main" val="35209019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lvl="0"/>
            <a:endParaRPr lang="it-IT" sz="1200" kern="1200" dirty="0" smtClean="0">
              <a:solidFill>
                <a:schemeClr val="tx1"/>
              </a:solidFill>
              <a:effectLst/>
              <a:latin typeface="+mn-lt"/>
              <a:ea typeface="+mn-ea"/>
              <a:cs typeface="+mn-cs"/>
            </a:endParaRPr>
          </a:p>
        </p:txBody>
      </p:sp>
      <p:sp>
        <p:nvSpPr>
          <p:cNvPr id="4" name="Segnaposto numero diapositiva 3"/>
          <p:cNvSpPr>
            <a:spLocks noGrp="1"/>
          </p:cNvSpPr>
          <p:nvPr>
            <p:ph type="sldNum" sz="quarter" idx="10"/>
          </p:nvPr>
        </p:nvSpPr>
        <p:spPr/>
        <p:txBody>
          <a:bodyPr/>
          <a:lstStyle/>
          <a:p>
            <a:fld id="{5C14B252-8EFF-4387-B930-F07556521AEC}" type="slidenum">
              <a:rPr lang="en-US" smtClean="0"/>
              <a:t>15</a:t>
            </a:fld>
            <a:endParaRPr lang="en-US"/>
          </a:p>
        </p:txBody>
      </p:sp>
    </p:spTree>
    <p:extLst>
      <p:ext uri="{BB962C8B-B14F-4D97-AF65-F5344CB8AC3E}">
        <p14:creationId xmlns:p14="http://schemas.microsoft.com/office/powerpoint/2010/main" val="35209019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lvl="0"/>
            <a:endParaRPr lang="it-IT" sz="1200" kern="1200" dirty="0" smtClean="0">
              <a:solidFill>
                <a:schemeClr val="tx1"/>
              </a:solidFill>
              <a:effectLst/>
              <a:latin typeface="+mn-lt"/>
              <a:ea typeface="+mn-ea"/>
              <a:cs typeface="+mn-cs"/>
            </a:endParaRPr>
          </a:p>
        </p:txBody>
      </p:sp>
      <p:sp>
        <p:nvSpPr>
          <p:cNvPr id="4" name="Segnaposto numero diapositiva 3"/>
          <p:cNvSpPr>
            <a:spLocks noGrp="1"/>
          </p:cNvSpPr>
          <p:nvPr>
            <p:ph type="sldNum" sz="quarter" idx="10"/>
          </p:nvPr>
        </p:nvSpPr>
        <p:spPr/>
        <p:txBody>
          <a:bodyPr/>
          <a:lstStyle/>
          <a:p>
            <a:fld id="{5C14B252-8EFF-4387-B930-F07556521AEC}" type="slidenum">
              <a:rPr lang="en-US" smtClean="0"/>
              <a:t>16</a:t>
            </a:fld>
            <a:endParaRPr lang="en-US"/>
          </a:p>
        </p:txBody>
      </p:sp>
    </p:spTree>
    <p:extLst>
      <p:ext uri="{BB962C8B-B14F-4D97-AF65-F5344CB8AC3E}">
        <p14:creationId xmlns:p14="http://schemas.microsoft.com/office/powerpoint/2010/main" val="35209019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dirty="0"/>
          </a:p>
        </p:txBody>
      </p:sp>
      <p:sp>
        <p:nvSpPr>
          <p:cNvPr id="4" name="Segnaposto numero diapositiva 3"/>
          <p:cNvSpPr>
            <a:spLocks noGrp="1"/>
          </p:cNvSpPr>
          <p:nvPr>
            <p:ph type="sldNum" sz="quarter" idx="10"/>
          </p:nvPr>
        </p:nvSpPr>
        <p:spPr/>
        <p:txBody>
          <a:bodyPr/>
          <a:lstStyle/>
          <a:p>
            <a:fld id="{5C14B252-8EFF-4387-B930-F07556521AEC}" type="slidenum">
              <a:rPr lang="en-US" smtClean="0"/>
              <a:t>17</a:t>
            </a:fld>
            <a:endParaRPr lang="en-US"/>
          </a:p>
        </p:txBody>
      </p:sp>
    </p:spTree>
    <p:extLst>
      <p:ext uri="{BB962C8B-B14F-4D97-AF65-F5344CB8AC3E}">
        <p14:creationId xmlns:p14="http://schemas.microsoft.com/office/powerpoint/2010/main" val="35209019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egnaposto numero diapositiva 3"/>
          <p:cNvSpPr>
            <a:spLocks noGrp="1"/>
          </p:cNvSpPr>
          <p:nvPr>
            <p:ph type="sldNum" sz="quarter" idx="10"/>
          </p:nvPr>
        </p:nvSpPr>
        <p:spPr/>
        <p:txBody>
          <a:bodyPr/>
          <a:lstStyle/>
          <a:p>
            <a:fld id="{5C14B252-8EFF-4387-B930-F07556521AEC}" type="slidenum">
              <a:rPr lang="en-US" smtClean="0"/>
              <a:t>18</a:t>
            </a:fld>
            <a:endParaRPr lang="en-US"/>
          </a:p>
        </p:txBody>
      </p:sp>
    </p:spTree>
    <p:extLst>
      <p:ext uri="{BB962C8B-B14F-4D97-AF65-F5344CB8AC3E}">
        <p14:creationId xmlns:p14="http://schemas.microsoft.com/office/powerpoint/2010/main" val="35209019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sz="1200" b="0" i="0" u="none" strike="noStrike" kern="1200" baseline="0" dirty="0" smtClean="0">
              <a:solidFill>
                <a:schemeClr val="tx1"/>
              </a:solidFill>
              <a:latin typeface="+mn-lt"/>
              <a:ea typeface="+mn-ea"/>
              <a:cs typeface="+mn-cs"/>
            </a:endParaRPr>
          </a:p>
          <a:p>
            <a:endParaRPr lang="en-US" sz="1200" kern="1200" dirty="0" smtClean="0">
              <a:solidFill>
                <a:schemeClr val="tx1"/>
              </a:solidFill>
              <a:effectLst/>
              <a:latin typeface="+mn-lt"/>
              <a:ea typeface="+mn-ea"/>
              <a:cs typeface="+mn-cs"/>
            </a:endParaRPr>
          </a:p>
        </p:txBody>
      </p:sp>
      <p:sp>
        <p:nvSpPr>
          <p:cNvPr id="4" name="Segnaposto numero diapositiva 3"/>
          <p:cNvSpPr>
            <a:spLocks noGrp="1"/>
          </p:cNvSpPr>
          <p:nvPr>
            <p:ph type="sldNum" sz="quarter" idx="10"/>
          </p:nvPr>
        </p:nvSpPr>
        <p:spPr/>
        <p:txBody>
          <a:bodyPr/>
          <a:lstStyle/>
          <a:p>
            <a:fld id="{5C14B252-8EFF-4387-B930-F07556521AEC}" type="slidenum">
              <a:rPr lang="en-US" smtClean="0"/>
              <a:t>19</a:t>
            </a:fld>
            <a:endParaRPr lang="en-US"/>
          </a:p>
        </p:txBody>
      </p:sp>
    </p:spTree>
    <p:extLst>
      <p:ext uri="{BB962C8B-B14F-4D97-AF65-F5344CB8AC3E}">
        <p14:creationId xmlns:p14="http://schemas.microsoft.com/office/powerpoint/2010/main" val="1862548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565150" y="549607"/>
            <a:ext cx="5759450" cy="3240087"/>
          </a:xfrm>
        </p:spPr>
      </p:sp>
      <p:sp>
        <p:nvSpPr>
          <p:cNvPr id="3" name="Segnaposto note 2"/>
          <p:cNvSpPr>
            <a:spLocks noGrp="1"/>
          </p:cNvSpPr>
          <p:nvPr>
            <p:ph type="body" idx="1"/>
          </p:nvPr>
        </p:nvSpPr>
        <p:spPr>
          <a:xfrm>
            <a:off x="696064" y="4028211"/>
            <a:ext cx="5511800" cy="3782973"/>
          </a:xfrm>
        </p:spPr>
        <p:txBody>
          <a:bodyPr/>
          <a:lstStyle/>
          <a:p>
            <a:endParaRPr lang="en-GB" dirty="0"/>
          </a:p>
        </p:txBody>
      </p:sp>
      <p:sp>
        <p:nvSpPr>
          <p:cNvPr id="4" name="Segnaposto numero diapositiva 3"/>
          <p:cNvSpPr>
            <a:spLocks noGrp="1"/>
          </p:cNvSpPr>
          <p:nvPr>
            <p:ph type="sldNum" sz="quarter" idx="10"/>
          </p:nvPr>
        </p:nvSpPr>
        <p:spPr/>
        <p:txBody>
          <a:bodyPr/>
          <a:lstStyle/>
          <a:p>
            <a:fld id="{5C14B252-8EFF-4387-B930-F07556521AEC}" type="slidenum">
              <a:rPr lang="en-US" smtClean="0"/>
              <a:t>2</a:t>
            </a:fld>
            <a:endParaRPr lang="en-US"/>
          </a:p>
        </p:txBody>
      </p:sp>
    </p:spTree>
    <p:extLst>
      <p:ext uri="{BB962C8B-B14F-4D97-AF65-F5344CB8AC3E}">
        <p14:creationId xmlns:p14="http://schemas.microsoft.com/office/powerpoint/2010/main" val="35209019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sz="1200" b="0" i="0" u="none" strike="noStrike" kern="1200" baseline="0" dirty="0" smtClean="0">
              <a:solidFill>
                <a:schemeClr val="tx1"/>
              </a:solidFill>
              <a:latin typeface="+mn-lt"/>
              <a:ea typeface="+mn-ea"/>
              <a:cs typeface="+mn-cs"/>
            </a:endParaRPr>
          </a:p>
          <a:p>
            <a:endParaRPr lang="en-US" sz="1200" kern="1200" dirty="0" smtClean="0">
              <a:solidFill>
                <a:schemeClr val="tx1"/>
              </a:solidFill>
              <a:effectLst/>
              <a:latin typeface="+mn-lt"/>
              <a:ea typeface="+mn-ea"/>
              <a:cs typeface="+mn-cs"/>
            </a:endParaRPr>
          </a:p>
        </p:txBody>
      </p:sp>
      <p:sp>
        <p:nvSpPr>
          <p:cNvPr id="4" name="Segnaposto numero diapositiva 3"/>
          <p:cNvSpPr>
            <a:spLocks noGrp="1"/>
          </p:cNvSpPr>
          <p:nvPr>
            <p:ph type="sldNum" sz="quarter" idx="10"/>
          </p:nvPr>
        </p:nvSpPr>
        <p:spPr/>
        <p:txBody>
          <a:bodyPr/>
          <a:lstStyle/>
          <a:p>
            <a:fld id="{5C14B252-8EFF-4387-B930-F07556521AEC}" type="slidenum">
              <a:rPr lang="en-US" smtClean="0"/>
              <a:t>20</a:t>
            </a:fld>
            <a:endParaRPr lang="en-US"/>
          </a:p>
        </p:txBody>
      </p:sp>
    </p:spTree>
    <p:extLst>
      <p:ext uri="{BB962C8B-B14F-4D97-AF65-F5344CB8AC3E}">
        <p14:creationId xmlns:p14="http://schemas.microsoft.com/office/powerpoint/2010/main" val="18625482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egnaposto numero diapositiva 3"/>
          <p:cNvSpPr>
            <a:spLocks noGrp="1"/>
          </p:cNvSpPr>
          <p:nvPr>
            <p:ph type="sldNum" sz="quarter" idx="10"/>
          </p:nvPr>
        </p:nvSpPr>
        <p:spPr/>
        <p:txBody>
          <a:bodyPr/>
          <a:lstStyle/>
          <a:p>
            <a:fld id="{5C14B252-8EFF-4387-B930-F07556521AEC}" type="slidenum">
              <a:rPr lang="en-US" smtClean="0"/>
              <a:t>21</a:t>
            </a:fld>
            <a:endParaRPr lang="en-US"/>
          </a:p>
        </p:txBody>
      </p:sp>
    </p:spTree>
    <p:extLst>
      <p:ext uri="{BB962C8B-B14F-4D97-AF65-F5344CB8AC3E}">
        <p14:creationId xmlns:p14="http://schemas.microsoft.com/office/powerpoint/2010/main" val="4554733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dirty="0" smtClean="0"/>
          </a:p>
        </p:txBody>
      </p:sp>
      <p:sp>
        <p:nvSpPr>
          <p:cNvPr id="4" name="Segnaposto numero diapositiva 3"/>
          <p:cNvSpPr>
            <a:spLocks noGrp="1"/>
          </p:cNvSpPr>
          <p:nvPr>
            <p:ph type="sldNum" sz="quarter" idx="10"/>
          </p:nvPr>
        </p:nvSpPr>
        <p:spPr/>
        <p:txBody>
          <a:bodyPr/>
          <a:lstStyle/>
          <a:p>
            <a:fld id="{5C14B252-8EFF-4387-B930-F07556521AEC}" type="slidenum">
              <a:rPr lang="en-US" smtClean="0"/>
              <a:t>22</a:t>
            </a:fld>
            <a:endParaRPr lang="en-US"/>
          </a:p>
        </p:txBody>
      </p:sp>
    </p:spTree>
    <p:extLst>
      <p:ext uri="{BB962C8B-B14F-4D97-AF65-F5344CB8AC3E}">
        <p14:creationId xmlns:p14="http://schemas.microsoft.com/office/powerpoint/2010/main" val="35209019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egnaposto numero diapositiva 3"/>
          <p:cNvSpPr>
            <a:spLocks noGrp="1"/>
          </p:cNvSpPr>
          <p:nvPr>
            <p:ph type="sldNum" sz="quarter" idx="10"/>
          </p:nvPr>
        </p:nvSpPr>
        <p:spPr/>
        <p:txBody>
          <a:bodyPr/>
          <a:lstStyle/>
          <a:p>
            <a:fld id="{5C14B252-8EFF-4387-B930-F07556521AEC}" type="slidenum">
              <a:rPr lang="en-US" smtClean="0"/>
              <a:t>23</a:t>
            </a:fld>
            <a:endParaRPr lang="en-US"/>
          </a:p>
        </p:txBody>
      </p:sp>
    </p:spTree>
    <p:extLst>
      <p:ext uri="{BB962C8B-B14F-4D97-AF65-F5344CB8AC3E}">
        <p14:creationId xmlns:p14="http://schemas.microsoft.com/office/powerpoint/2010/main" val="352090193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a:xfrm>
            <a:off x="646446" y="4623634"/>
            <a:ext cx="5511800" cy="4123417"/>
          </a:xfrm>
        </p:spPr>
        <p:txBody>
          <a:bodyPr/>
          <a:lstStyle/>
          <a:p>
            <a:endParaRPr lang="en-US" sz="1200" kern="1200" dirty="0" smtClean="0">
              <a:solidFill>
                <a:schemeClr val="tx1"/>
              </a:solidFill>
              <a:effectLst/>
              <a:latin typeface="+mn-lt"/>
              <a:ea typeface="+mn-ea"/>
              <a:cs typeface="+mn-cs"/>
            </a:endParaRPr>
          </a:p>
        </p:txBody>
      </p:sp>
      <p:sp>
        <p:nvSpPr>
          <p:cNvPr id="4" name="Segnaposto numero diapositiva 3"/>
          <p:cNvSpPr>
            <a:spLocks noGrp="1"/>
          </p:cNvSpPr>
          <p:nvPr>
            <p:ph type="sldNum" sz="quarter" idx="10"/>
          </p:nvPr>
        </p:nvSpPr>
        <p:spPr/>
        <p:txBody>
          <a:bodyPr/>
          <a:lstStyle/>
          <a:p>
            <a:fld id="{5C14B252-8EFF-4387-B930-F07556521AEC}" type="slidenum">
              <a:rPr lang="en-US" smtClean="0"/>
              <a:t>24</a:t>
            </a:fld>
            <a:endParaRPr lang="en-US"/>
          </a:p>
        </p:txBody>
      </p:sp>
    </p:spTree>
    <p:extLst>
      <p:ext uri="{BB962C8B-B14F-4D97-AF65-F5344CB8AC3E}">
        <p14:creationId xmlns:p14="http://schemas.microsoft.com/office/powerpoint/2010/main" val="352090193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egnaposto numero diapositiva 3"/>
          <p:cNvSpPr>
            <a:spLocks noGrp="1"/>
          </p:cNvSpPr>
          <p:nvPr>
            <p:ph type="sldNum" sz="quarter" idx="10"/>
          </p:nvPr>
        </p:nvSpPr>
        <p:spPr/>
        <p:txBody>
          <a:bodyPr/>
          <a:lstStyle/>
          <a:p>
            <a:fld id="{5C14B252-8EFF-4387-B930-F07556521AEC}" type="slidenum">
              <a:rPr lang="en-US" smtClean="0"/>
              <a:t>25</a:t>
            </a:fld>
            <a:endParaRPr lang="en-US"/>
          </a:p>
        </p:txBody>
      </p:sp>
    </p:spTree>
    <p:extLst>
      <p:ext uri="{BB962C8B-B14F-4D97-AF65-F5344CB8AC3E}">
        <p14:creationId xmlns:p14="http://schemas.microsoft.com/office/powerpoint/2010/main" val="352090193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sz="1200" b="0" i="0" u="none" strike="noStrike" kern="1200" baseline="0" dirty="0" smtClean="0">
              <a:solidFill>
                <a:schemeClr val="tx1"/>
              </a:solidFill>
              <a:effectLst/>
              <a:latin typeface="+mn-lt"/>
              <a:ea typeface="+mn-ea"/>
              <a:cs typeface="+mn-cs"/>
            </a:endParaRPr>
          </a:p>
        </p:txBody>
      </p:sp>
      <p:sp>
        <p:nvSpPr>
          <p:cNvPr id="4" name="Segnaposto numero diapositiva 3"/>
          <p:cNvSpPr>
            <a:spLocks noGrp="1"/>
          </p:cNvSpPr>
          <p:nvPr>
            <p:ph type="sldNum" sz="quarter" idx="10"/>
          </p:nvPr>
        </p:nvSpPr>
        <p:spPr/>
        <p:txBody>
          <a:bodyPr/>
          <a:lstStyle/>
          <a:p>
            <a:fld id="{5C14B252-8EFF-4387-B930-F07556521AEC}" type="slidenum">
              <a:rPr lang="en-US" smtClean="0"/>
              <a:t>26</a:t>
            </a:fld>
            <a:endParaRPr lang="en-US"/>
          </a:p>
        </p:txBody>
      </p:sp>
    </p:spTree>
    <p:extLst>
      <p:ext uri="{BB962C8B-B14F-4D97-AF65-F5344CB8AC3E}">
        <p14:creationId xmlns:p14="http://schemas.microsoft.com/office/powerpoint/2010/main" val="352090193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a:xfrm>
            <a:off x="688976" y="4623634"/>
            <a:ext cx="5511800" cy="4669222"/>
          </a:xfrm>
        </p:spPr>
        <p:txBody>
          <a:bodyPr/>
          <a:lstStyle/>
          <a:p>
            <a:endParaRPr lang="en-US" sz="1200" kern="1200" dirty="0" smtClean="0">
              <a:solidFill>
                <a:schemeClr val="tx1"/>
              </a:solidFill>
              <a:effectLst/>
              <a:latin typeface="+mn-lt"/>
              <a:ea typeface="+mn-ea"/>
              <a:cs typeface="+mn-cs"/>
            </a:endParaRPr>
          </a:p>
        </p:txBody>
      </p:sp>
      <p:sp>
        <p:nvSpPr>
          <p:cNvPr id="4" name="Segnaposto numero diapositiva 3"/>
          <p:cNvSpPr>
            <a:spLocks noGrp="1"/>
          </p:cNvSpPr>
          <p:nvPr>
            <p:ph type="sldNum" sz="quarter" idx="10"/>
          </p:nvPr>
        </p:nvSpPr>
        <p:spPr/>
        <p:txBody>
          <a:bodyPr/>
          <a:lstStyle/>
          <a:p>
            <a:fld id="{5C14B252-8EFF-4387-B930-F07556521AEC}" type="slidenum">
              <a:rPr lang="en-US" smtClean="0"/>
              <a:t>27</a:t>
            </a:fld>
            <a:endParaRPr lang="en-US"/>
          </a:p>
        </p:txBody>
      </p:sp>
    </p:spTree>
    <p:extLst>
      <p:ext uri="{BB962C8B-B14F-4D97-AF65-F5344CB8AC3E}">
        <p14:creationId xmlns:p14="http://schemas.microsoft.com/office/powerpoint/2010/main" val="352090193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p:txBody>
      </p:sp>
      <p:sp>
        <p:nvSpPr>
          <p:cNvPr id="4" name="Segnaposto numero diapositiva 3"/>
          <p:cNvSpPr>
            <a:spLocks noGrp="1"/>
          </p:cNvSpPr>
          <p:nvPr>
            <p:ph type="sldNum" sz="quarter" idx="10"/>
          </p:nvPr>
        </p:nvSpPr>
        <p:spPr/>
        <p:txBody>
          <a:bodyPr/>
          <a:lstStyle/>
          <a:p>
            <a:fld id="{5C14B252-8EFF-4387-B930-F07556521AEC}" type="slidenum">
              <a:rPr lang="en-US" smtClean="0"/>
              <a:t>28</a:t>
            </a:fld>
            <a:endParaRPr lang="en-US"/>
          </a:p>
        </p:txBody>
      </p:sp>
    </p:spTree>
    <p:extLst>
      <p:ext uri="{BB962C8B-B14F-4D97-AF65-F5344CB8AC3E}">
        <p14:creationId xmlns:p14="http://schemas.microsoft.com/office/powerpoint/2010/main" val="352090193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sz="1200" kern="1200" baseline="0" dirty="0" smtClean="0">
              <a:solidFill>
                <a:schemeClr val="tx1"/>
              </a:solidFill>
              <a:effectLst/>
              <a:latin typeface="+mn-lt"/>
              <a:ea typeface="+mn-ea"/>
              <a:cs typeface="+mn-cs"/>
            </a:endParaRPr>
          </a:p>
        </p:txBody>
      </p:sp>
      <p:sp>
        <p:nvSpPr>
          <p:cNvPr id="4" name="Segnaposto numero diapositiva 3"/>
          <p:cNvSpPr>
            <a:spLocks noGrp="1"/>
          </p:cNvSpPr>
          <p:nvPr>
            <p:ph type="sldNum" sz="quarter" idx="10"/>
          </p:nvPr>
        </p:nvSpPr>
        <p:spPr/>
        <p:txBody>
          <a:bodyPr/>
          <a:lstStyle/>
          <a:p>
            <a:fld id="{5C14B252-8EFF-4387-B930-F07556521AEC}" type="slidenum">
              <a:rPr lang="en-US" smtClean="0"/>
              <a:t>29</a:t>
            </a:fld>
            <a:endParaRPr lang="en-US"/>
          </a:p>
        </p:txBody>
      </p:sp>
    </p:spTree>
    <p:extLst>
      <p:ext uri="{BB962C8B-B14F-4D97-AF65-F5344CB8AC3E}">
        <p14:creationId xmlns:p14="http://schemas.microsoft.com/office/powerpoint/2010/main" val="35209019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5C14B252-8EFF-4387-B930-F07556521AEC}" type="slidenum">
              <a:rPr lang="en-US" smtClean="0"/>
              <a:t>3</a:t>
            </a:fld>
            <a:endParaRPr lang="en-US"/>
          </a:p>
        </p:txBody>
      </p:sp>
    </p:spTree>
    <p:extLst>
      <p:ext uri="{BB962C8B-B14F-4D97-AF65-F5344CB8AC3E}">
        <p14:creationId xmlns:p14="http://schemas.microsoft.com/office/powerpoint/2010/main" val="40299964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a:xfrm>
            <a:off x="688976" y="4623634"/>
            <a:ext cx="5511800" cy="4109240"/>
          </a:xfrm>
        </p:spPr>
        <p:txBody>
          <a:bodyPr/>
          <a:lstStyle/>
          <a:p>
            <a:endParaRPr lang="en-GB" dirty="0"/>
          </a:p>
        </p:txBody>
      </p:sp>
      <p:sp>
        <p:nvSpPr>
          <p:cNvPr id="4" name="Segnaposto numero diapositiva 3"/>
          <p:cNvSpPr>
            <a:spLocks noGrp="1"/>
          </p:cNvSpPr>
          <p:nvPr>
            <p:ph type="sldNum" sz="quarter" idx="10"/>
          </p:nvPr>
        </p:nvSpPr>
        <p:spPr/>
        <p:txBody>
          <a:bodyPr/>
          <a:lstStyle/>
          <a:p>
            <a:fld id="{5C14B252-8EFF-4387-B930-F07556521AEC}" type="slidenum">
              <a:rPr lang="en-US" smtClean="0"/>
              <a:t>30</a:t>
            </a:fld>
            <a:endParaRPr lang="en-US"/>
          </a:p>
        </p:txBody>
      </p:sp>
    </p:spTree>
    <p:extLst>
      <p:ext uri="{BB962C8B-B14F-4D97-AF65-F5344CB8AC3E}">
        <p14:creationId xmlns:p14="http://schemas.microsoft.com/office/powerpoint/2010/main" val="352090193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dirty="0"/>
          </a:p>
        </p:txBody>
      </p:sp>
      <p:sp>
        <p:nvSpPr>
          <p:cNvPr id="4" name="Segnaposto numero diapositiva 3"/>
          <p:cNvSpPr>
            <a:spLocks noGrp="1"/>
          </p:cNvSpPr>
          <p:nvPr>
            <p:ph type="sldNum" sz="quarter" idx="10"/>
          </p:nvPr>
        </p:nvSpPr>
        <p:spPr/>
        <p:txBody>
          <a:bodyPr/>
          <a:lstStyle/>
          <a:p>
            <a:fld id="{5C14B252-8EFF-4387-B930-F07556521AEC}" type="slidenum">
              <a:rPr lang="en-US" smtClean="0"/>
              <a:t>31</a:t>
            </a:fld>
            <a:endParaRPr lang="en-US"/>
          </a:p>
        </p:txBody>
      </p:sp>
    </p:spTree>
    <p:extLst>
      <p:ext uri="{BB962C8B-B14F-4D97-AF65-F5344CB8AC3E}">
        <p14:creationId xmlns:p14="http://schemas.microsoft.com/office/powerpoint/2010/main" val="352090193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lvl="0"/>
            <a:endParaRPr lang="it-IT" sz="1200" kern="1200" dirty="0" smtClean="0">
              <a:solidFill>
                <a:schemeClr val="tx1"/>
              </a:solidFill>
              <a:effectLst/>
              <a:latin typeface="+mn-lt"/>
              <a:ea typeface="+mn-ea"/>
              <a:cs typeface="+mn-cs"/>
            </a:endParaRPr>
          </a:p>
        </p:txBody>
      </p:sp>
      <p:sp>
        <p:nvSpPr>
          <p:cNvPr id="4" name="Segnaposto numero diapositiva 3"/>
          <p:cNvSpPr>
            <a:spLocks noGrp="1"/>
          </p:cNvSpPr>
          <p:nvPr>
            <p:ph type="sldNum" sz="quarter" idx="10"/>
          </p:nvPr>
        </p:nvSpPr>
        <p:spPr/>
        <p:txBody>
          <a:bodyPr/>
          <a:lstStyle/>
          <a:p>
            <a:fld id="{5C14B252-8EFF-4387-B930-F07556521AEC}" type="slidenum">
              <a:rPr lang="en-US" smtClean="0"/>
              <a:t>32</a:t>
            </a:fld>
            <a:endParaRPr lang="en-US"/>
          </a:p>
        </p:txBody>
      </p:sp>
    </p:spTree>
    <p:extLst>
      <p:ext uri="{BB962C8B-B14F-4D97-AF65-F5344CB8AC3E}">
        <p14:creationId xmlns:p14="http://schemas.microsoft.com/office/powerpoint/2010/main" val="352090193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dirty="0"/>
          </a:p>
        </p:txBody>
      </p:sp>
      <p:sp>
        <p:nvSpPr>
          <p:cNvPr id="4" name="Segnaposto numero diapositiva 3"/>
          <p:cNvSpPr>
            <a:spLocks noGrp="1"/>
          </p:cNvSpPr>
          <p:nvPr>
            <p:ph type="sldNum" sz="quarter" idx="10"/>
          </p:nvPr>
        </p:nvSpPr>
        <p:spPr/>
        <p:txBody>
          <a:bodyPr/>
          <a:lstStyle/>
          <a:p>
            <a:fld id="{5C14B252-8EFF-4387-B930-F07556521AEC}" type="slidenum">
              <a:rPr lang="en-US" smtClean="0"/>
              <a:t>33</a:t>
            </a:fld>
            <a:endParaRPr lang="en-US"/>
          </a:p>
        </p:txBody>
      </p:sp>
    </p:spTree>
    <p:extLst>
      <p:ext uri="{BB962C8B-B14F-4D97-AF65-F5344CB8AC3E}">
        <p14:creationId xmlns:p14="http://schemas.microsoft.com/office/powerpoint/2010/main" val="216076213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5C14B252-8EFF-4387-B930-F07556521AEC}" type="slidenum">
              <a:rPr lang="en-US" smtClean="0"/>
              <a:t>34</a:t>
            </a:fld>
            <a:endParaRPr lang="en-US"/>
          </a:p>
        </p:txBody>
      </p:sp>
    </p:spTree>
    <p:extLst>
      <p:ext uri="{BB962C8B-B14F-4D97-AF65-F5344CB8AC3E}">
        <p14:creationId xmlns:p14="http://schemas.microsoft.com/office/powerpoint/2010/main" val="380844780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sz="1200" b="0" i="0" u="none" strike="noStrike" kern="1200" baseline="0" dirty="0" smtClean="0">
              <a:solidFill>
                <a:schemeClr val="tx1"/>
              </a:solidFill>
              <a:latin typeface="+mn-lt"/>
              <a:ea typeface="+mn-ea"/>
              <a:cs typeface="+mn-cs"/>
            </a:endParaRPr>
          </a:p>
        </p:txBody>
      </p:sp>
      <p:sp>
        <p:nvSpPr>
          <p:cNvPr id="4" name="Segnaposto numero diapositiva 3"/>
          <p:cNvSpPr>
            <a:spLocks noGrp="1"/>
          </p:cNvSpPr>
          <p:nvPr>
            <p:ph type="sldNum" sz="quarter" idx="10"/>
          </p:nvPr>
        </p:nvSpPr>
        <p:spPr/>
        <p:txBody>
          <a:bodyPr/>
          <a:lstStyle/>
          <a:p>
            <a:fld id="{5C14B252-8EFF-4387-B930-F07556521AEC}" type="slidenum">
              <a:rPr lang="en-US" smtClean="0"/>
              <a:t>35</a:t>
            </a:fld>
            <a:endParaRPr lang="en-US"/>
          </a:p>
        </p:txBody>
      </p:sp>
    </p:spTree>
    <p:extLst>
      <p:ext uri="{BB962C8B-B14F-4D97-AF65-F5344CB8AC3E}">
        <p14:creationId xmlns:p14="http://schemas.microsoft.com/office/powerpoint/2010/main" val="169840252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5C14B252-8EFF-4387-B930-F07556521AEC}" type="slidenum">
              <a:rPr lang="en-US" smtClean="0"/>
              <a:t>36</a:t>
            </a:fld>
            <a:endParaRPr lang="en-US"/>
          </a:p>
        </p:txBody>
      </p:sp>
    </p:spTree>
    <p:extLst>
      <p:ext uri="{BB962C8B-B14F-4D97-AF65-F5344CB8AC3E}">
        <p14:creationId xmlns:p14="http://schemas.microsoft.com/office/powerpoint/2010/main" val="293285347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lvl="0"/>
            <a:endParaRPr lang="it-IT" sz="1200" kern="1200" dirty="0" smtClean="0">
              <a:solidFill>
                <a:schemeClr val="tx1"/>
              </a:solidFill>
              <a:effectLst/>
              <a:latin typeface="+mn-lt"/>
              <a:ea typeface="+mn-ea"/>
              <a:cs typeface="+mn-cs"/>
            </a:endParaRPr>
          </a:p>
        </p:txBody>
      </p:sp>
      <p:sp>
        <p:nvSpPr>
          <p:cNvPr id="4" name="Segnaposto numero diapositiva 3"/>
          <p:cNvSpPr>
            <a:spLocks noGrp="1"/>
          </p:cNvSpPr>
          <p:nvPr>
            <p:ph type="sldNum" sz="quarter" idx="10"/>
          </p:nvPr>
        </p:nvSpPr>
        <p:spPr/>
        <p:txBody>
          <a:bodyPr/>
          <a:lstStyle/>
          <a:p>
            <a:fld id="{5C14B252-8EFF-4387-B930-F07556521AEC}" type="slidenum">
              <a:rPr lang="en-US" smtClean="0"/>
              <a:t>37</a:t>
            </a:fld>
            <a:endParaRPr lang="en-US"/>
          </a:p>
        </p:txBody>
      </p:sp>
    </p:spTree>
    <p:extLst>
      <p:ext uri="{BB962C8B-B14F-4D97-AF65-F5344CB8AC3E}">
        <p14:creationId xmlns:p14="http://schemas.microsoft.com/office/powerpoint/2010/main" val="352090193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5C14B252-8EFF-4387-B930-F07556521AEC}" type="slidenum">
              <a:rPr lang="en-US" smtClean="0"/>
              <a:t>38</a:t>
            </a:fld>
            <a:endParaRPr lang="en-US"/>
          </a:p>
        </p:txBody>
      </p:sp>
    </p:spTree>
    <p:extLst>
      <p:ext uri="{BB962C8B-B14F-4D97-AF65-F5344CB8AC3E}">
        <p14:creationId xmlns:p14="http://schemas.microsoft.com/office/powerpoint/2010/main" val="187362131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5C14B252-8EFF-4387-B930-F07556521AEC}" type="slidenum">
              <a:rPr lang="en-US" smtClean="0"/>
              <a:t>39</a:t>
            </a:fld>
            <a:endParaRPr lang="en-US"/>
          </a:p>
        </p:txBody>
      </p:sp>
    </p:spTree>
    <p:extLst>
      <p:ext uri="{BB962C8B-B14F-4D97-AF65-F5344CB8AC3E}">
        <p14:creationId xmlns:p14="http://schemas.microsoft.com/office/powerpoint/2010/main" val="18736213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5C14B252-8EFF-4387-B930-F07556521AEC}" type="slidenum">
              <a:rPr lang="en-US" smtClean="0"/>
              <a:t>4</a:t>
            </a:fld>
            <a:endParaRPr lang="en-US"/>
          </a:p>
        </p:txBody>
      </p:sp>
    </p:spTree>
    <p:extLst>
      <p:ext uri="{BB962C8B-B14F-4D97-AF65-F5344CB8AC3E}">
        <p14:creationId xmlns:p14="http://schemas.microsoft.com/office/powerpoint/2010/main" val="228636494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5C14B252-8EFF-4387-B930-F07556521AEC}" type="slidenum">
              <a:rPr lang="en-US" smtClean="0"/>
              <a:t>40</a:t>
            </a:fld>
            <a:endParaRPr lang="en-US"/>
          </a:p>
        </p:txBody>
      </p:sp>
    </p:spTree>
    <p:extLst>
      <p:ext uri="{BB962C8B-B14F-4D97-AF65-F5344CB8AC3E}">
        <p14:creationId xmlns:p14="http://schemas.microsoft.com/office/powerpoint/2010/main" val="350417430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5C14B252-8EFF-4387-B930-F07556521AEC}" type="slidenum">
              <a:rPr lang="en-US" smtClean="0"/>
              <a:t>41</a:t>
            </a:fld>
            <a:endParaRPr lang="en-US"/>
          </a:p>
        </p:txBody>
      </p:sp>
    </p:spTree>
    <p:extLst>
      <p:ext uri="{BB962C8B-B14F-4D97-AF65-F5344CB8AC3E}">
        <p14:creationId xmlns:p14="http://schemas.microsoft.com/office/powerpoint/2010/main" val="97114101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5C14B252-8EFF-4387-B930-F07556521AEC}" type="slidenum">
              <a:rPr lang="en-US" smtClean="0"/>
              <a:t>42</a:t>
            </a:fld>
            <a:endParaRPr lang="en-US"/>
          </a:p>
        </p:txBody>
      </p:sp>
    </p:spTree>
    <p:extLst>
      <p:ext uri="{BB962C8B-B14F-4D97-AF65-F5344CB8AC3E}">
        <p14:creationId xmlns:p14="http://schemas.microsoft.com/office/powerpoint/2010/main" val="11542016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5C14B252-8EFF-4387-B930-F07556521AEC}" type="slidenum">
              <a:rPr lang="en-US" smtClean="0"/>
              <a:t>43</a:t>
            </a:fld>
            <a:endParaRPr lang="en-US"/>
          </a:p>
        </p:txBody>
      </p:sp>
    </p:spTree>
    <p:extLst>
      <p:ext uri="{BB962C8B-B14F-4D97-AF65-F5344CB8AC3E}">
        <p14:creationId xmlns:p14="http://schemas.microsoft.com/office/powerpoint/2010/main" val="125656610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5C14B252-8EFF-4387-B930-F07556521AEC}" type="slidenum">
              <a:rPr lang="en-US" smtClean="0"/>
              <a:t>44</a:t>
            </a:fld>
            <a:endParaRPr lang="en-US"/>
          </a:p>
        </p:txBody>
      </p:sp>
    </p:spTree>
    <p:extLst>
      <p:ext uri="{BB962C8B-B14F-4D97-AF65-F5344CB8AC3E}">
        <p14:creationId xmlns:p14="http://schemas.microsoft.com/office/powerpoint/2010/main" val="19227057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5C14B252-8EFF-4387-B930-F07556521AEC}" type="slidenum">
              <a:rPr lang="en-US" smtClean="0"/>
              <a:t>45</a:t>
            </a:fld>
            <a:endParaRPr lang="en-US"/>
          </a:p>
        </p:txBody>
      </p:sp>
    </p:spTree>
    <p:extLst>
      <p:ext uri="{BB962C8B-B14F-4D97-AF65-F5344CB8AC3E}">
        <p14:creationId xmlns:p14="http://schemas.microsoft.com/office/powerpoint/2010/main" val="140280973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5C14B252-8EFF-4387-B930-F07556521AEC}" type="slidenum">
              <a:rPr lang="en-US" smtClean="0"/>
              <a:t>46</a:t>
            </a:fld>
            <a:endParaRPr lang="en-US"/>
          </a:p>
        </p:txBody>
      </p:sp>
    </p:spTree>
    <p:extLst>
      <p:ext uri="{BB962C8B-B14F-4D97-AF65-F5344CB8AC3E}">
        <p14:creationId xmlns:p14="http://schemas.microsoft.com/office/powerpoint/2010/main" val="289285125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5C14B252-8EFF-4387-B930-F07556521AEC}" type="slidenum">
              <a:rPr lang="en-US" smtClean="0"/>
              <a:t>47</a:t>
            </a:fld>
            <a:endParaRPr lang="en-US"/>
          </a:p>
        </p:txBody>
      </p:sp>
    </p:spTree>
    <p:extLst>
      <p:ext uri="{BB962C8B-B14F-4D97-AF65-F5344CB8AC3E}">
        <p14:creationId xmlns:p14="http://schemas.microsoft.com/office/powerpoint/2010/main" val="207203818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lvl="0"/>
            <a:r>
              <a:rPr lang="it-IT" sz="1200" kern="1200" dirty="0" smtClean="0">
                <a:solidFill>
                  <a:schemeClr val="tx1"/>
                </a:solidFill>
                <a:effectLst/>
                <a:latin typeface="+mn-lt"/>
                <a:ea typeface="+mn-ea"/>
                <a:cs typeface="+mn-cs"/>
              </a:rPr>
              <a:t>Due </a:t>
            </a:r>
            <a:r>
              <a:rPr lang="it-IT" sz="1200" kern="1200" dirty="0" err="1" smtClean="0">
                <a:solidFill>
                  <a:schemeClr val="tx1"/>
                </a:solidFill>
                <a:effectLst/>
                <a:latin typeface="+mn-lt"/>
                <a:ea typeface="+mn-ea"/>
                <a:cs typeface="+mn-cs"/>
              </a:rPr>
              <a:t>riche</a:t>
            </a:r>
            <a:r>
              <a:rPr lang="it-IT" sz="1200" kern="1200" dirty="0" smtClean="0">
                <a:solidFill>
                  <a:schemeClr val="tx1"/>
                </a:solidFill>
                <a:effectLst/>
                <a:latin typeface="+mn-lt"/>
                <a:ea typeface="+mn-ea"/>
                <a:cs typeface="+mn-cs"/>
              </a:rPr>
              <a:t> di chiosa finale</a:t>
            </a:r>
          </a:p>
        </p:txBody>
      </p:sp>
      <p:sp>
        <p:nvSpPr>
          <p:cNvPr id="4" name="Segnaposto numero diapositiva 3"/>
          <p:cNvSpPr>
            <a:spLocks noGrp="1"/>
          </p:cNvSpPr>
          <p:nvPr>
            <p:ph type="sldNum" sz="quarter" idx="10"/>
          </p:nvPr>
        </p:nvSpPr>
        <p:spPr/>
        <p:txBody>
          <a:bodyPr/>
          <a:lstStyle/>
          <a:p>
            <a:fld id="{5C14B252-8EFF-4387-B930-F07556521AEC}" type="slidenum">
              <a:rPr lang="en-US" smtClean="0"/>
              <a:t>48</a:t>
            </a:fld>
            <a:endParaRPr lang="en-US"/>
          </a:p>
        </p:txBody>
      </p:sp>
    </p:spTree>
    <p:extLst>
      <p:ext uri="{BB962C8B-B14F-4D97-AF65-F5344CB8AC3E}">
        <p14:creationId xmlns:p14="http://schemas.microsoft.com/office/powerpoint/2010/main" val="35209019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lvl="0"/>
            <a:endParaRPr lang="it-IT" sz="1200" kern="1200" dirty="0" smtClean="0">
              <a:solidFill>
                <a:schemeClr val="tx1"/>
              </a:solidFill>
              <a:effectLst/>
              <a:latin typeface="+mn-lt"/>
              <a:ea typeface="+mn-ea"/>
              <a:cs typeface="+mn-cs"/>
            </a:endParaRPr>
          </a:p>
        </p:txBody>
      </p:sp>
      <p:sp>
        <p:nvSpPr>
          <p:cNvPr id="4" name="Segnaposto numero diapositiva 3"/>
          <p:cNvSpPr>
            <a:spLocks noGrp="1"/>
          </p:cNvSpPr>
          <p:nvPr>
            <p:ph type="sldNum" sz="quarter" idx="10"/>
          </p:nvPr>
        </p:nvSpPr>
        <p:spPr/>
        <p:txBody>
          <a:bodyPr/>
          <a:lstStyle/>
          <a:p>
            <a:fld id="{5C14B252-8EFF-4387-B930-F07556521AEC}" type="slidenum">
              <a:rPr lang="en-US" smtClean="0"/>
              <a:t>5</a:t>
            </a:fld>
            <a:endParaRPr lang="en-US"/>
          </a:p>
        </p:txBody>
      </p:sp>
    </p:spTree>
    <p:extLst>
      <p:ext uri="{BB962C8B-B14F-4D97-AF65-F5344CB8AC3E}">
        <p14:creationId xmlns:p14="http://schemas.microsoft.com/office/powerpoint/2010/main" val="35209019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lvl="0"/>
            <a:endParaRPr lang="it-IT" sz="1200" kern="1200" dirty="0" smtClean="0">
              <a:solidFill>
                <a:schemeClr val="tx1"/>
              </a:solidFill>
              <a:effectLst/>
              <a:latin typeface="+mn-lt"/>
              <a:ea typeface="+mn-ea"/>
              <a:cs typeface="+mn-cs"/>
            </a:endParaRPr>
          </a:p>
        </p:txBody>
      </p:sp>
      <p:sp>
        <p:nvSpPr>
          <p:cNvPr id="4" name="Segnaposto numero diapositiva 3"/>
          <p:cNvSpPr>
            <a:spLocks noGrp="1"/>
          </p:cNvSpPr>
          <p:nvPr>
            <p:ph type="sldNum" sz="quarter" idx="10"/>
          </p:nvPr>
        </p:nvSpPr>
        <p:spPr/>
        <p:txBody>
          <a:bodyPr/>
          <a:lstStyle/>
          <a:p>
            <a:fld id="{5C14B252-8EFF-4387-B930-F07556521AEC}" type="slidenum">
              <a:rPr lang="en-US" smtClean="0"/>
              <a:t>6</a:t>
            </a:fld>
            <a:endParaRPr lang="en-US"/>
          </a:p>
        </p:txBody>
      </p:sp>
    </p:spTree>
    <p:extLst>
      <p:ext uri="{BB962C8B-B14F-4D97-AF65-F5344CB8AC3E}">
        <p14:creationId xmlns:p14="http://schemas.microsoft.com/office/powerpoint/2010/main" val="35209019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lvl="0"/>
            <a:endParaRPr lang="it-IT" sz="1200" kern="1200" dirty="0" smtClean="0">
              <a:solidFill>
                <a:schemeClr val="tx1"/>
              </a:solidFill>
              <a:effectLst/>
              <a:latin typeface="+mn-lt"/>
              <a:ea typeface="+mn-ea"/>
              <a:cs typeface="+mn-cs"/>
            </a:endParaRPr>
          </a:p>
        </p:txBody>
      </p:sp>
      <p:sp>
        <p:nvSpPr>
          <p:cNvPr id="4" name="Segnaposto numero diapositiva 3"/>
          <p:cNvSpPr>
            <a:spLocks noGrp="1"/>
          </p:cNvSpPr>
          <p:nvPr>
            <p:ph type="sldNum" sz="quarter" idx="10"/>
          </p:nvPr>
        </p:nvSpPr>
        <p:spPr/>
        <p:txBody>
          <a:bodyPr/>
          <a:lstStyle/>
          <a:p>
            <a:fld id="{5C14B252-8EFF-4387-B930-F07556521AEC}" type="slidenum">
              <a:rPr lang="en-US" smtClean="0"/>
              <a:t>7</a:t>
            </a:fld>
            <a:endParaRPr lang="en-US"/>
          </a:p>
        </p:txBody>
      </p:sp>
    </p:spTree>
    <p:extLst>
      <p:ext uri="{BB962C8B-B14F-4D97-AF65-F5344CB8AC3E}">
        <p14:creationId xmlns:p14="http://schemas.microsoft.com/office/powerpoint/2010/main" val="35209019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sz="1050" kern="1200" noProof="0" dirty="0" smtClean="0">
              <a:solidFill>
                <a:schemeClr val="tx1"/>
              </a:solidFill>
              <a:effectLst/>
              <a:latin typeface="+mn-lt"/>
              <a:ea typeface="+mn-ea"/>
              <a:cs typeface="+mn-cs"/>
            </a:endParaRPr>
          </a:p>
        </p:txBody>
      </p:sp>
      <p:sp>
        <p:nvSpPr>
          <p:cNvPr id="4" name="Segnaposto numero diapositiva 3"/>
          <p:cNvSpPr>
            <a:spLocks noGrp="1"/>
          </p:cNvSpPr>
          <p:nvPr>
            <p:ph type="sldNum" sz="quarter" idx="10"/>
          </p:nvPr>
        </p:nvSpPr>
        <p:spPr/>
        <p:txBody>
          <a:bodyPr/>
          <a:lstStyle/>
          <a:p>
            <a:fld id="{5C14B252-8EFF-4387-B930-F07556521AEC}" type="slidenum">
              <a:rPr lang="en-US" smtClean="0"/>
              <a:t>8</a:t>
            </a:fld>
            <a:endParaRPr lang="en-US"/>
          </a:p>
        </p:txBody>
      </p:sp>
    </p:spTree>
    <p:extLst>
      <p:ext uri="{BB962C8B-B14F-4D97-AF65-F5344CB8AC3E}">
        <p14:creationId xmlns:p14="http://schemas.microsoft.com/office/powerpoint/2010/main" val="15791695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p:txBody>
      </p:sp>
      <p:sp>
        <p:nvSpPr>
          <p:cNvPr id="4" name="Segnaposto numero diapositiva 3"/>
          <p:cNvSpPr>
            <a:spLocks noGrp="1"/>
          </p:cNvSpPr>
          <p:nvPr>
            <p:ph type="sldNum" sz="quarter" idx="10"/>
          </p:nvPr>
        </p:nvSpPr>
        <p:spPr/>
        <p:txBody>
          <a:bodyPr/>
          <a:lstStyle/>
          <a:p>
            <a:fld id="{5C14B252-8EFF-4387-B930-F07556521AEC}" type="slidenum">
              <a:rPr lang="en-US" smtClean="0"/>
              <a:t>9</a:t>
            </a:fld>
            <a:endParaRPr lang="en-US"/>
          </a:p>
        </p:txBody>
      </p:sp>
    </p:spTree>
    <p:extLst>
      <p:ext uri="{BB962C8B-B14F-4D97-AF65-F5344CB8AC3E}">
        <p14:creationId xmlns:p14="http://schemas.microsoft.com/office/powerpoint/2010/main" val="35209019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75000">
              <a:schemeClr val="accent2">
                <a:lumMod val="5000"/>
                <a:lumOff val="9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7" name="Rectangle 6"/>
          <p:cNvSpPr/>
          <p:nvPr userDrawn="1"/>
        </p:nvSpPr>
        <p:spPr>
          <a:xfrm>
            <a:off x="0" y="6040079"/>
            <a:ext cx="12192000" cy="8372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5" name="Footer Placeholder 4"/>
          <p:cNvSpPr>
            <a:spLocks noGrp="1"/>
          </p:cNvSpPr>
          <p:nvPr>
            <p:ph type="ftr" sz="quarter" idx="11"/>
          </p:nvPr>
        </p:nvSpPr>
        <p:spPr>
          <a:xfrm>
            <a:off x="4038600" y="6276122"/>
            <a:ext cx="4114800" cy="365125"/>
          </a:xfrm>
          <a:prstGeom prst="rect">
            <a:avLst/>
          </a:prstGeom>
        </p:spPr>
        <p:txBody>
          <a:bodyPr/>
          <a:lstStyle/>
          <a:p>
            <a:r>
              <a:rPr lang="en-US" smtClean="0"/>
              <a:t>IHO COUNCIL</a:t>
            </a:r>
            <a:endParaRPr lang="en-US" dirty="0"/>
          </a:p>
        </p:txBody>
      </p:sp>
      <p:sp>
        <p:nvSpPr>
          <p:cNvPr id="9" name="Footer Placeholder 8"/>
          <p:cNvSpPr txBox="1">
            <a:spLocks/>
          </p:cNvSpPr>
          <p:nvPr userDrawn="1"/>
        </p:nvSpPr>
        <p:spPr>
          <a:xfrm>
            <a:off x="250262" y="628034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smtClean="0">
                <a:solidFill>
                  <a:schemeClr val="tx1"/>
                </a:solidFill>
              </a:rPr>
              <a:t>International Hydrographic Organization</a:t>
            </a:r>
            <a:br>
              <a:rPr lang="de-DE" dirty="0" smtClean="0">
                <a:solidFill>
                  <a:schemeClr val="tx1"/>
                </a:solidFill>
              </a:rPr>
            </a:br>
            <a:r>
              <a:rPr lang="de-DE" i="1" dirty="0" smtClean="0">
                <a:solidFill>
                  <a:schemeClr val="tx1"/>
                </a:solidFill>
              </a:rPr>
              <a:t>Organisation Hydrographique Internationale</a:t>
            </a:r>
            <a:endParaRPr lang="en-US" i="1" dirty="0">
              <a:solidFill>
                <a:schemeClr val="tx1"/>
              </a:solidFill>
            </a:endParaRP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372" y="6040079"/>
            <a:ext cx="637586" cy="837210"/>
          </a:xfrm>
          <a:prstGeom prst="rect">
            <a:avLst/>
          </a:prstGeom>
        </p:spPr>
      </p:pic>
    </p:spTree>
    <p:extLst>
      <p:ext uri="{BB962C8B-B14F-4D97-AF65-F5344CB8AC3E}">
        <p14:creationId xmlns:p14="http://schemas.microsoft.com/office/powerpoint/2010/main" val="399238265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r>
              <a:rPr lang="en-US" smtClean="0"/>
              <a:t>IHO COUNCIL</a:t>
            </a:r>
            <a:endParaRPr lang="en-US"/>
          </a:p>
        </p:txBody>
      </p:sp>
      <p:sp>
        <p:nvSpPr>
          <p:cNvPr id="6" name="Slide Number Placeholder 5"/>
          <p:cNvSpPr>
            <a:spLocks noGrp="1"/>
          </p:cNvSpPr>
          <p:nvPr>
            <p:ph type="sldNum" sz="quarter" idx="12"/>
          </p:nvPr>
        </p:nvSpPr>
        <p:spPr/>
        <p:txBody>
          <a:bodyPr/>
          <a:lstStyle/>
          <a:p>
            <a:fld id="{EC878826-814C-4FD2-96B3-D147818A5C89}" type="slidenum">
              <a:rPr lang="en-US" smtClean="0"/>
              <a:t>‹N›</a:t>
            </a:fld>
            <a:endParaRPr lang="en-US"/>
          </a:p>
        </p:txBody>
      </p:sp>
    </p:spTree>
    <p:extLst>
      <p:ext uri="{BB962C8B-B14F-4D97-AF65-F5344CB8AC3E}">
        <p14:creationId xmlns:p14="http://schemas.microsoft.com/office/powerpoint/2010/main" val="4276041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r>
              <a:rPr lang="en-US" smtClean="0"/>
              <a:t>IHO COUNCIL</a:t>
            </a:r>
            <a:endParaRPr lang="en-US"/>
          </a:p>
        </p:txBody>
      </p:sp>
      <p:sp>
        <p:nvSpPr>
          <p:cNvPr id="6" name="Slide Number Placeholder 5"/>
          <p:cNvSpPr>
            <a:spLocks noGrp="1"/>
          </p:cNvSpPr>
          <p:nvPr>
            <p:ph type="sldNum" sz="quarter" idx="12"/>
          </p:nvPr>
        </p:nvSpPr>
        <p:spPr/>
        <p:txBody>
          <a:bodyPr/>
          <a:lstStyle/>
          <a:p>
            <a:fld id="{EC878826-814C-4FD2-96B3-D147818A5C89}" type="slidenum">
              <a:rPr lang="en-US" smtClean="0"/>
              <a:t>‹N›</a:t>
            </a:fld>
            <a:endParaRPr lang="en-US"/>
          </a:p>
        </p:txBody>
      </p:sp>
    </p:spTree>
    <p:extLst>
      <p:ext uri="{BB962C8B-B14F-4D97-AF65-F5344CB8AC3E}">
        <p14:creationId xmlns:p14="http://schemas.microsoft.com/office/powerpoint/2010/main" val="3974123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flip="none" rotWithShape="1">
          <a:gsLst>
            <a:gs pos="75000">
              <a:schemeClr val="accent2">
                <a:lumMod val="5000"/>
                <a:lumOff val="9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259414"/>
            <a:ext cx="10515600" cy="540511"/>
          </a:xfrm>
        </p:spPr>
        <p:txBody>
          <a:bodyPr/>
          <a:lstStyle>
            <a:lvl1pPr>
              <a:defRPr>
                <a:solidFill>
                  <a:schemeClr val="bg2">
                    <a:lumMod val="50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8" name="Straight Connector 7"/>
          <p:cNvCxnSpPr/>
          <p:nvPr userDrawn="1"/>
        </p:nvCxnSpPr>
        <p:spPr>
          <a:xfrm flipV="1">
            <a:off x="811992" y="893798"/>
            <a:ext cx="10568015" cy="5285"/>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0" y="6040079"/>
            <a:ext cx="12192000" cy="8372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ooter Placeholder 4"/>
          <p:cNvSpPr>
            <a:spLocks noGrp="1"/>
          </p:cNvSpPr>
          <p:nvPr>
            <p:ph type="ftr" sz="quarter" idx="11"/>
          </p:nvPr>
        </p:nvSpPr>
        <p:spPr>
          <a:xfrm>
            <a:off x="4038600" y="6276122"/>
            <a:ext cx="4114800" cy="365125"/>
          </a:xfrm>
          <a:prstGeom prst="rect">
            <a:avLst/>
          </a:prstGeom>
        </p:spPr>
        <p:txBody>
          <a:bodyPr/>
          <a:lstStyle/>
          <a:p>
            <a:r>
              <a:rPr lang="en-US" smtClean="0"/>
              <a:t>IHO COUNCIL</a:t>
            </a:r>
            <a:endParaRPr lang="en-US" dirty="0"/>
          </a:p>
        </p:txBody>
      </p:sp>
      <p:sp>
        <p:nvSpPr>
          <p:cNvPr id="11" name="Slide Number Placeholder 5"/>
          <p:cNvSpPr>
            <a:spLocks noGrp="1"/>
          </p:cNvSpPr>
          <p:nvPr>
            <p:ph type="sldNum" sz="quarter" idx="12"/>
          </p:nvPr>
        </p:nvSpPr>
        <p:spPr>
          <a:xfrm>
            <a:off x="8986777" y="6276121"/>
            <a:ext cx="2743200" cy="365125"/>
          </a:xfrm>
        </p:spPr>
        <p:txBody>
          <a:bodyPr/>
          <a:lstStyle/>
          <a:p>
            <a:fld id="{EC878826-814C-4FD2-96B3-D147818A5C89}" type="slidenum">
              <a:rPr lang="en-US" smtClean="0"/>
              <a:t>‹N›</a:t>
            </a:fld>
            <a:endParaRPr lang="en-US" dirty="0"/>
          </a:p>
        </p:txBody>
      </p:sp>
      <p:sp>
        <p:nvSpPr>
          <p:cNvPr id="13" name="Footer Placeholder 8"/>
          <p:cNvSpPr txBox="1">
            <a:spLocks/>
          </p:cNvSpPr>
          <p:nvPr userDrawn="1"/>
        </p:nvSpPr>
        <p:spPr>
          <a:xfrm>
            <a:off x="250262" y="628034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smtClean="0">
                <a:solidFill>
                  <a:schemeClr val="tx1"/>
                </a:solidFill>
              </a:rPr>
              <a:t>International Hydrographic Organization</a:t>
            </a:r>
            <a:br>
              <a:rPr lang="de-DE" dirty="0" smtClean="0">
                <a:solidFill>
                  <a:schemeClr val="tx1"/>
                </a:solidFill>
              </a:rPr>
            </a:br>
            <a:r>
              <a:rPr lang="de-DE" i="1" dirty="0" smtClean="0">
                <a:solidFill>
                  <a:schemeClr val="tx1"/>
                </a:solidFill>
              </a:rPr>
              <a:t>Organisation Hydrographique Internationale</a:t>
            </a:r>
            <a:endParaRPr lang="en-US" i="1" dirty="0">
              <a:solidFill>
                <a:schemeClr val="tx1"/>
              </a:solidFill>
            </a:endParaRP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372" y="6040079"/>
            <a:ext cx="637586" cy="837210"/>
          </a:xfrm>
          <a:prstGeom prst="rect">
            <a:avLst/>
          </a:prstGeom>
        </p:spPr>
      </p:pic>
    </p:spTree>
    <p:extLst>
      <p:ext uri="{BB962C8B-B14F-4D97-AF65-F5344CB8AC3E}">
        <p14:creationId xmlns:p14="http://schemas.microsoft.com/office/powerpoint/2010/main" val="136304426"/>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r>
              <a:rPr lang="en-US" smtClean="0"/>
              <a:t>IHO COUNCIL</a:t>
            </a:r>
            <a:endParaRPr lang="en-US"/>
          </a:p>
        </p:txBody>
      </p:sp>
      <p:sp>
        <p:nvSpPr>
          <p:cNvPr id="6" name="Slide Number Placeholder 5"/>
          <p:cNvSpPr>
            <a:spLocks noGrp="1"/>
          </p:cNvSpPr>
          <p:nvPr>
            <p:ph type="sldNum" sz="quarter" idx="12"/>
          </p:nvPr>
        </p:nvSpPr>
        <p:spPr/>
        <p:txBody>
          <a:bodyPr/>
          <a:lstStyle/>
          <a:p>
            <a:fld id="{EC878826-814C-4FD2-96B3-D147818A5C89}" type="slidenum">
              <a:rPr lang="en-US" smtClean="0"/>
              <a:t>‹N›</a:t>
            </a:fld>
            <a:endParaRPr lang="en-US"/>
          </a:p>
        </p:txBody>
      </p:sp>
    </p:spTree>
    <p:extLst>
      <p:ext uri="{BB962C8B-B14F-4D97-AF65-F5344CB8AC3E}">
        <p14:creationId xmlns:p14="http://schemas.microsoft.com/office/powerpoint/2010/main" val="2942724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r>
              <a:rPr lang="en-US" smtClean="0"/>
              <a:t>IHO COUNCIL</a:t>
            </a:r>
            <a:endParaRPr lang="en-US"/>
          </a:p>
        </p:txBody>
      </p:sp>
      <p:sp>
        <p:nvSpPr>
          <p:cNvPr id="7" name="Slide Number Placeholder 6"/>
          <p:cNvSpPr>
            <a:spLocks noGrp="1"/>
          </p:cNvSpPr>
          <p:nvPr>
            <p:ph type="sldNum" sz="quarter" idx="12"/>
          </p:nvPr>
        </p:nvSpPr>
        <p:spPr/>
        <p:txBody>
          <a:bodyPr/>
          <a:lstStyle/>
          <a:p>
            <a:fld id="{EC878826-814C-4FD2-96B3-D147818A5C89}" type="slidenum">
              <a:rPr lang="en-US" smtClean="0"/>
              <a:t>‹N›</a:t>
            </a:fld>
            <a:endParaRPr lang="en-US"/>
          </a:p>
        </p:txBody>
      </p:sp>
    </p:spTree>
    <p:extLst>
      <p:ext uri="{BB962C8B-B14F-4D97-AF65-F5344CB8AC3E}">
        <p14:creationId xmlns:p14="http://schemas.microsoft.com/office/powerpoint/2010/main" val="797504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r>
              <a:rPr lang="en-US" smtClean="0"/>
              <a:t>IHO COUNCIL</a:t>
            </a:r>
            <a:endParaRPr lang="en-US"/>
          </a:p>
        </p:txBody>
      </p:sp>
      <p:sp>
        <p:nvSpPr>
          <p:cNvPr id="9" name="Slide Number Placeholder 8"/>
          <p:cNvSpPr>
            <a:spLocks noGrp="1"/>
          </p:cNvSpPr>
          <p:nvPr>
            <p:ph type="sldNum" sz="quarter" idx="12"/>
          </p:nvPr>
        </p:nvSpPr>
        <p:spPr/>
        <p:txBody>
          <a:bodyPr/>
          <a:lstStyle/>
          <a:p>
            <a:fld id="{EC878826-814C-4FD2-96B3-D147818A5C89}" type="slidenum">
              <a:rPr lang="en-US" smtClean="0"/>
              <a:t>‹N›</a:t>
            </a:fld>
            <a:endParaRPr lang="en-US"/>
          </a:p>
        </p:txBody>
      </p:sp>
    </p:spTree>
    <p:extLst>
      <p:ext uri="{BB962C8B-B14F-4D97-AF65-F5344CB8AC3E}">
        <p14:creationId xmlns:p14="http://schemas.microsoft.com/office/powerpoint/2010/main" val="863343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r>
              <a:rPr lang="en-US" smtClean="0"/>
              <a:t>IHO COUNCIL</a:t>
            </a:r>
            <a:endParaRPr lang="en-US"/>
          </a:p>
        </p:txBody>
      </p:sp>
      <p:sp>
        <p:nvSpPr>
          <p:cNvPr id="5" name="Slide Number Placeholder 4"/>
          <p:cNvSpPr>
            <a:spLocks noGrp="1"/>
          </p:cNvSpPr>
          <p:nvPr>
            <p:ph type="sldNum" sz="quarter" idx="12"/>
          </p:nvPr>
        </p:nvSpPr>
        <p:spPr/>
        <p:txBody>
          <a:bodyPr/>
          <a:lstStyle/>
          <a:p>
            <a:fld id="{EC878826-814C-4FD2-96B3-D147818A5C89}" type="slidenum">
              <a:rPr lang="en-US" smtClean="0"/>
              <a:t>‹N›</a:t>
            </a:fld>
            <a:endParaRPr lang="en-US"/>
          </a:p>
        </p:txBody>
      </p:sp>
    </p:spTree>
    <p:extLst>
      <p:ext uri="{BB962C8B-B14F-4D97-AF65-F5344CB8AC3E}">
        <p14:creationId xmlns:p14="http://schemas.microsoft.com/office/powerpoint/2010/main" val="1974029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r>
              <a:rPr lang="en-US" smtClean="0"/>
              <a:t>IHO COUNCIL</a:t>
            </a:r>
            <a:endParaRPr lang="en-US"/>
          </a:p>
        </p:txBody>
      </p:sp>
      <p:sp>
        <p:nvSpPr>
          <p:cNvPr id="4" name="Slide Number Placeholder 3"/>
          <p:cNvSpPr>
            <a:spLocks noGrp="1"/>
          </p:cNvSpPr>
          <p:nvPr>
            <p:ph type="sldNum" sz="quarter" idx="12"/>
          </p:nvPr>
        </p:nvSpPr>
        <p:spPr/>
        <p:txBody>
          <a:bodyPr/>
          <a:lstStyle/>
          <a:p>
            <a:fld id="{EC878826-814C-4FD2-96B3-D147818A5C89}" type="slidenum">
              <a:rPr lang="en-US" smtClean="0"/>
              <a:t>‹N›</a:t>
            </a:fld>
            <a:endParaRPr lang="en-US"/>
          </a:p>
        </p:txBody>
      </p:sp>
    </p:spTree>
    <p:extLst>
      <p:ext uri="{BB962C8B-B14F-4D97-AF65-F5344CB8AC3E}">
        <p14:creationId xmlns:p14="http://schemas.microsoft.com/office/powerpoint/2010/main" val="163077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r>
              <a:rPr lang="en-US" smtClean="0"/>
              <a:t>IHO COUNCIL</a:t>
            </a:r>
            <a:endParaRPr lang="en-US"/>
          </a:p>
        </p:txBody>
      </p:sp>
      <p:sp>
        <p:nvSpPr>
          <p:cNvPr id="7" name="Slide Number Placeholder 6"/>
          <p:cNvSpPr>
            <a:spLocks noGrp="1"/>
          </p:cNvSpPr>
          <p:nvPr>
            <p:ph type="sldNum" sz="quarter" idx="12"/>
          </p:nvPr>
        </p:nvSpPr>
        <p:spPr/>
        <p:txBody>
          <a:bodyPr/>
          <a:lstStyle/>
          <a:p>
            <a:fld id="{EC878826-814C-4FD2-96B3-D147818A5C89}" type="slidenum">
              <a:rPr lang="en-US" smtClean="0"/>
              <a:t>‹N›</a:t>
            </a:fld>
            <a:endParaRPr lang="en-US"/>
          </a:p>
        </p:txBody>
      </p:sp>
    </p:spTree>
    <p:extLst>
      <p:ext uri="{BB962C8B-B14F-4D97-AF65-F5344CB8AC3E}">
        <p14:creationId xmlns:p14="http://schemas.microsoft.com/office/powerpoint/2010/main" val="4223430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r>
              <a:rPr lang="en-US" smtClean="0"/>
              <a:t>IHO COUNCIL</a:t>
            </a:r>
            <a:endParaRPr lang="en-US"/>
          </a:p>
        </p:txBody>
      </p:sp>
      <p:sp>
        <p:nvSpPr>
          <p:cNvPr id="7" name="Slide Number Placeholder 6"/>
          <p:cNvSpPr>
            <a:spLocks noGrp="1"/>
          </p:cNvSpPr>
          <p:nvPr>
            <p:ph type="sldNum" sz="quarter" idx="12"/>
          </p:nvPr>
        </p:nvSpPr>
        <p:spPr/>
        <p:txBody>
          <a:bodyPr/>
          <a:lstStyle/>
          <a:p>
            <a:fld id="{EC878826-814C-4FD2-96B3-D147818A5C89}" type="slidenum">
              <a:rPr lang="en-US" smtClean="0"/>
              <a:t>‹N›</a:t>
            </a:fld>
            <a:endParaRPr lang="en-US"/>
          </a:p>
        </p:txBody>
      </p:sp>
    </p:spTree>
    <p:extLst>
      <p:ext uri="{BB962C8B-B14F-4D97-AF65-F5344CB8AC3E}">
        <p14:creationId xmlns:p14="http://schemas.microsoft.com/office/powerpoint/2010/main" val="924433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878826-814C-4FD2-96B3-D147818A5C89}" type="slidenum">
              <a:rPr lang="en-US" smtClean="0"/>
              <a:t>‹N›</a:t>
            </a:fld>
            <a:endParaRPr lang="en-US"/>
          </a:p>
        </p:txBody>
      </p:sp>
      <p:sp>
        <p:nvSpPr>
          <p:cNvPr id="7" name="Footer Placeholder 3"/>
          <p:cNvSpPr>
            <a:spLocks noGrp="1"/>
          </p:cNvSpPr>
          <p:nvPr>
            <p:ph type="ftr" sz="quarter" idx="3"/>
          </p:nvPr>
        </p:nvSpPr>
        <p:spPr>
          <a:xfrm>
            <a:off x="4038600" y="6276122"/>
            <a:ext cx="4114800" cy="365125"/>
          </a:xfrm>
          <a:prstGeom prst="rect">
            <a:avLst/>
          </a:prstGeom>
        </p:spPr>
        <p:txBody>
          <a:bodyPr/>
          <a:lstStyle>
            <a:lvl1pPr algn="ctr">
              <a:defRPr sz="1400" b="1"/>
            </a:lvl1pPr>
          </a:lstStyle>
          <a:p>
            <a:r>
              <a:rPr lang="de-DE" smtClean="0"/>
              <a:t>C2, </a:t>
            </a:r>
            <a:r>
              <a:rPr lang="en-US" smtClean="0"/>
              <a:t>London, United Kingdom (9-11 October 2018) </a:t>
            </a:r>
            <a:endParaRPr lang="de-DE" dirty="0" smtClean="0"/>
          </a:p>
        </p:txBody>
      </p:sp>
    </p:spTree>
    <p:extLst>
      <p:ext uri="{BB962C8B-B14F-4D97-AF65-F5344CB8AC3E}">
        <p14:creationId xmlns:p14="http://schemas.microsoft.com/office/powerpoint/2010/main" val="256559610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42.xml"/><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43.xml"/><Relationship Id="rId2" Type="http://schemas.openxmlformats.org/officeDocument/2006/relationships/slideLayout" Target="../slideLayouts/slideLayout2.xml"/><Relationship Id="rId1" Type="http://schemas.openxmlformats.org/officeDocument/2006/relationships/themeOverride" Target="../theme/themeOverride12.xml"/></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44.xml"/><Relationship Id="rId2" Type="http://schemas.openxmlformats.org/officeDocument/2006/relationships/slideLayout" Target="../slideLayouts/slideLayout2.xml"/><Relationship Id="rId1" Type="http://schemas.openxmlformats.org/officeDocument/2006/relationships/themeOverride" Target="../theme/themeOverride13.xml"/></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45.xml"/><Relationship Id="rId2" Type="http://schemas.openxmlformats.org/officeDocument/2006/relationships/slideLayout" Target="../slideLayouts/slideLayout2.xml"/><Relationship Id="rId1" Type="http://schemas.openxmlformats.org/officeDocument/2006/relationships/themeOverride" Target="../theme/themeOverride14.xml"/></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46.xml"/><Relationship Id="rId2" Type="http://schemas.openxmlformats.org/officeDocument/2006/relationships/slideLayout" Target="../slideLayouts/slideLayout2.xml"/><Relationship Id="rId1" Type="http://schemas.openxmlformats.org/officeDocument/2006/relationships/themeOverride" Target="../theme/themeOverride15.xml"/></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47.xml"/><Relationship Id="rId2" Type="http://schemas.openxmlformats.org/officeDocument/2006/relationships/slideLayout" Target="../slideLayouts/slideLayout2.xml"/><Relationship Id="rId1" Type="http://schemas.openxmlformats.org/officeDocument/2006/relationships/themeOverride" Target="../theme/themeOverride1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04682" y="505706"/>
            <a:ext cx="9144000" cy="2276131"/>
          </a:xfrm>
        </p:spPr>
        <p:txBody>
          <a:bodyPr>
            <a:noAutofit/>
          </a:bodyPr>
          <a:lstStyle/>
          <a:p>
            <a:r>
              <a:rPr lang="en-GB" sz="2800" dirty="0" smtClean="0"/>
              <a:t>I</a:t>
            </a:r>
            <a:endParaRPr lang="it-IT" sz="2800" dirty="0"/>
          </a:p>
          <a:p>
            <a:r>
              <a:rPr lang="en-US" sz="2800" dirty="0"/>
              <a:t> </a:t>
            </a:r>
            <a:r>
              <a:rPr lang="en-US" sz="2800" b="1" dirty="0"/>
              <a:t>2</a:t>
            </a:r>
            <a:r>
              <a:rPr lang="en-US" sz="2800" b="1" baseline="30000" dirty="0"/>
              <a:t>ND</a:t>
            </a:r>
            <a:r>
              <a:rPr lang="en-US" sz="2800" b="1" dirty="0"/>
              <a:t> MEETING OF THE IHO </a:t>
            </a:r>
            <a:r>
              <a:rPr lang="en-US" sz="2800" b="1" dirty="0" smtClean="0"/>
              <a:t>COUNCIL</a:t>
            </a:r>
            <a:endParaRPr lang="en-GB" sz="2800" dirty="0"/>
          </a:p>
          <a:p>
            <a:endParaRPr lang="it-IT" sz="2800" dirty="0"/>
          </a:p>
          <a:p>
            <a:r>
              <a:rPr lang="en-US" sz="2800" dirty="0"/>
              <a:t> </a:t>
            </a:r>
            <a:r>
              <a:rPr lang="en-US" sz="2800" b="1" dirty="0"/>
              <a:t>London, United </a:t>
            </a:r>
            <a:r>
              <a:rPr lang="en-US" sz="2800" b="1" dirty="0" smtClean="0"/>
              <a:t>Kingdom ( </a:t>
            </a:r>
            <a:r>
              <a:rPr lang="en-US" sz="2800" b="1" dirty="0"/>
              <a:t>9-11 October 2018 </a:t>
            </a:r>
            <a:r>
              <a:rPr lang="en-US" sz="2800" b="1" dirty="0" smtClean="0"/>
              <a:t>)</a:t>
            </a:r>
            <a:endParaRPr lang="en-US" sz="2800" b="1" dirty="0"/>
          </a:p>
        </p:txBody>
      </p:sp>
      <p:sp>
        <p:nvSpPr>
          <p:cNvPr id="4" name="Footer Placeholder 3"/>
          <p:cNvSpPr>
            <a:spLocks noGrp="1"/>
          </p:cNvSpPr>
          <p:nvPr>
            <p:ph type="ftr" sz="quarter" idx="11"/>
          </p:nvPr>
        </p:nvSpPr>
        <p:spPr/>
        <p:txBody>
          <a:bodyPr/>
          <a:lstStyle/>
          <a:p>
            <a:r>
              <a:rPr lang="de-DE" dirty="0" smtClean="0"/>
              <a:t>C2, </a:t>
            </a:r>
            <a:r>
              <a:rPr lang="en-US" b="1" dirty="0"/>
              <a:t>London, United </a:t>
            </a:r>
            <a:r>
              <a:rPr lang="en-US" b="1" dirty="0" smtClean="0"/>
              <a:t>Kingdom (9-11 </a:t>
            </a:r>
            <a:r>
              <a:rPr lang="en-US" b="1" dirty="0"/>
              <a:t>October </a:t>
            </a:r>
            <a:r>
              <a:rPr lang="en-US" b="1" dirty="0" smtClean="0"/>
              <a:t>2018) </a:t>
            </a:r>
            <a:endParaRPr lang="de-DE" dirty="0" smtClean="0"/>
          </a:p>
        </p:txBody>
      </p:sp>
      <p:sp>
        <p:nvSpPr>
          <p:cNvPr id="5" name="Subtitle 2"/>
          <p:cNvSpPr>
            <a:spLocks noGrp="1"/>
          </p:cNvSpPr>
          <p:nvPr>
            <p:ph type="ctrTitle"/>
          </p:nvPr>
        </p:nvSpPr>
        <p:spPr>
          <a:xfrm>
            <a:off x="1829918" y="2763836"/>
            <a:ext cx="9144000" cy="2179529"/>
          </a:xfrm>
        </p:spPr>
        <p:txBody>
          <a:bodyPr>
            <a:normAutofit/>
          </a:bodyPr>
          <a:lstStyle/>
          <a:p>
            <a:r>
              <a:rPr lang="en-US" sz="5400" dirty="0"/>
              <a:t>Report and Proposals from HSSC 	</a:t>
            </a:r>
          </a:p>
        </p:txBody>
      </p:sp>
      <p:sp>
        <p:nvSpPr>
          <p:cNvPr id="6" name="Footer Placeholder 3"/>
          <p:cNvSpPr txBox="1">
            <a:spLocks/>
          </p:cNvSpPr>
          <p:nvPr/>
        </p:nvSpPr>
        <p:spPr>
          <a:xfrm>
            <a:off x="7936282" y="624595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dirty="0" err="1" smtClean="0"/>
              <a:t>Rear</a:t>
            </a:r>
            <a:r>
              <a:rPr lang="it-IT" dirty="0" smtClean="0"/>
              <a:t> </a:t>
            </a:r>
            <a:r>
              <a:rPr lang="it-IT" dirty="0" err="1" smtClean="0"/>
              <a:t>Admiral</a:t>
            </a:r>
            <a:r>
              <a:rPr lang="it-IT" dirty="0" smtClean="0"/>
              <a:t> Luigi </a:t>
            </a:r>
            <a:r>
              <a:rPr lang="it-IT" dirty="0" err="1" smtClean="0"/>
              <a:t>Sinapi</a:t>
            </a:r>
            <a:r>
              <a:rPr lang="it-IT" dirty="0" smtClean="0"/>
              <a:t> – HSSC Chair</a:t>
            </a:r>
            <a:endParaRPr lang="de-DE" dirty="0" smtClean="0"/>
          </a:p>
        </p:txBody>
      </p:sp>
    </p:spTree>
    <p:extLst>
      <p:ext uri="{BB962C8B-B14F-4D97-AF65-F5344CB8AC3E}">
        <p14:creationId xmlns:p14="http://schemas.microsoft.com/office/powerpoint/2010/main" val="492919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txBox="1">
            <a:spLocks/>
          </p:cNvSpPr>
          <p:nvPr/>
        </p:nvSpPr>
        <p:spPr>
          <a:xfrm>
            <a:off x="7936282" y="624595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dirty="0" err="1" smtClean="0"/>
              <a:t>Rear</a:t>
            </a:r>
            <a:r>
              <a:rPr lang="it-IT" dirty="0" smtClean="0"/>
              <a:t> </a:t>
            </a:r>
            <a:r>
              <a:rPr lang="it-IT" dirty="0" err="1" smtClean="0"/>
              <a:t>Admiral</a:t>
            </a:r>
            <a:r>
              <a:rPr lang="it-IT" dirty="0" smtClean="0"/>
              <a:t> Luigi </a:t>
            </a:r>
            <a:r>
              <a:rPr lang="it-IT" dirty="0" err="1" smtClean="0"/>
              <a:t>Sinapi</a:t>
            </a:r>
            <a:r>
              <a:rPr lang="it-IT" dirty="0" smtClean="0"/>
              <a:t> – HSSC Chair</a:t>
            </a:r>
            <a:endParaRPr lang="de-DE" dirty="0" smtClean="0"/>
          </a:p>
        </p:txBody>
      </p:sp>
      <p:grpSp>
        <p:nvGrpSpPr>
          <p:cNvPr id="6" name="Gruppo 5"/>
          <p:cNvGrpSpPr/>
          <p:nvPr/>
        </p:nvGrpSpPr>
        <p:grpSpPr>
          <a:xfrm>
            <a:off x="113943" y="953459"/>
            <a:ext cx="12282925" cy="5140577"/>
            <a:chOff x="113943" y="953459"/>
            <a:chExt cx="12282925" cy="5140577"/>
          </a:xfrm>
        </p:grpSpPr>
        <p:cxnSp>
          <p:nvCxnSpPr>
            <p:cNvPr id="7" name="Straight Connector 5"/>
            <p:cNvCxnSpPr/>
            <p:nvPr/>
          </p:nvCxnSpPr>
          <p:spPr>
            <a:xfrm>
              <a:off x="1526325" y="978794"/>
              <a:ext cx="0" cy="4842457"/>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nvGrpSpPr>
            <p:cNvPr id="10" name="Group 8"/>
            <p:cNvGrpSpPr/>
            <p:nvPr/>
          </p:nvGrpSpPr>
          <p:grpSpPr>
            <a:xfrm>
              <a:off x="2132155" y="1771381"/>
              <a:ext cx="546278" cy="537121"/>
              <a:chOff x="2843748" y="2923502"/>
              <a:chExt cx="1367646" cy="1365163"/>
            </a:xfrm>
          </p:grpSpPr>
          <p:pic>
            <p:nvPicPr>
              <p:cNvPr id="44" name="Picture 9"/>
              <p:cNvPicPr>
                <a:picLocks noChangeAspect="1"/>
              </p:cNvPicPr>
              <p:nvPr/>
            </p:nvPicPr>
            <p:blipFill>
              <a:blip r:embed="rId3"/>
              <a:stretch>
                <a:fillRect/>
              </a:stretch>
            </p:blipFill>
            <p:spPr>
              <a:xfrm>
                <a:off x="2921022" y="3142445"/>
                <a:ext cx="1095375" cy="990600"/>
              </a:xfrm>
              <a:prstGeom prst="rect">
                <a:avLst/>
              </a:prstGeom>
            </p:spPr>
          </p:pic>
          <p:sp>
            <p:nvSpPr>
              <p:cNvPr id="45" name="Oval 10"/>
              <p:cNvSpPr/>
              <p:nvPr/>
            </p:nvSpPr>
            <p:spPr>
              <a:xfrm>
                <a:off x="2843748" y="2923502"/>
                <a:ext cx="1367646" cy="1365163"/>
              </a:xfrm>
              <a:prstGeom prst="ellipse">
                <a:avLst/>
              </a:prstGeom>
              <a:noFill/>
              <a:ln w="7620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1" name="TextBox 11"/>
            <p:cNvSpPr txBox="1"/>
            <p:nvPr/>
          </p:nvSpPr>
          <p:spPr>
            <a:xfrm>
              <a:off x="1597591" y="1000716"/>
              <a:ext cx="1971437" cy="923330"/>
            </a:xfrm>
            <a:prstGeom prst="rect">
              <a:avLst/>
            </a:prstGeom>
            <a:noFill/>
          </p:spPr>
          <p:txBody>
            <a:bodyPr wrap="none" rtlCol="0">
              <a:spAutoFit/>
            </a:bodyPr>
            <a:lstStyle/>
            <a:p>
              <a:pPr algn="ctr"/>
              <a:r>
                <a:rPr lang="en-GB" b="1" u="sng" dirty="0" smtClean="0">
                  <a:solidFill>
                    <a:srgbClr val="002060"/>
                  </a:solidFill>
                </a:rPr>
                <a:t>WG/PT submit for </a:t>
              </a:r>
            </a:p>
            <a:p>
              <a:pPr algn="ctr"/>
              <a:r>
                <a:rPr lang="en-GB" b="1" u="sng" dirty="0" smtClean="0">
                  <a:solidFill>
                    <a:srgbClr val="002060"/>
                  </a:solidFill>
                </a:rPr>
                <a:t>HSSC Approval</a:t>
              </a:r>
              <a:br>
                <a:rPr lang="en-GB" b="1" u="sng" dirty="0" smtClean="0">
                  <a:solidFill>
                    <a:srgbClr val="002060"/>
                  </a:solidFill>
                </a:rPr>
              </a:br>
              <a:endParaRPr lang="en-GB" b="1" u="sng" dirty="0">
                <a:solidFill>
                  <a:srgbClr val="002060"/>
                </a:solidFill>
              </a:endParaRPr>
            </a:p>
          </p:txBody>
        </p:sp>
        <p:pic>
          <p:nvPicPr>
            <p:cNvPr id="12" name="Picture 24"/>
            <p:cNvPicPr>
              <a:picLocks noChangeAspect="1"/>
            </p:cNvPicPr>
            <p:nvPr/>
          </p:nvPicPr>
          <p:blipFill>
            <a:blip r:embed="rId4"/>
            <a:stretch>
              <a:fillRect/>
            </a:stretch>
          </p:blipFill>
          <p:spPr>
            <a:xfrm>
              <a:off x="9576788" y="1685996"/>
              <a:ext cx="1025581" cy="1219611"/>
            </a:xfrm>
            <a:prstGeom prst="rect">
              <a:avLst/>
            </a:prstGeom>
          </p:spPr>
        </p:pic>
        <p:sp>
          <p:nvSpPr>
            <p:cNvPr id="13" name="TextBox 32"/>
            <p:cNvSpPr txBox="1"/>
            <p:nvPr/>
          </p:nvSpPr>
          <p:spPr>
            <a:xfrm>
              <a:off x="7253442" y="953459"/>
              <a:ext cx="5143426" cy="646331"/>
            </a:xfrm>
            <a:prstGeom prst="rect">
              <a:avLst/>
            </a:prstGeom>
            <a:noFill/>
          </p:spPr>
          <p:txBody>
            <a:bodyPr wrap="square" rtlCol="0">
              <a:spAutoFit/>
            </a:bodyPr>
            <a:lstStyle/>
            <a:p>
              <a:pPr algn="ctr"/>
              <a:r>
                <a:rPr lang="en-GB" b="1" u="sng" dirty="0" smtClean="0">
                  <a:solidFill>
                    <a:srgbClr val="002060"/>
                  </a:solidFill>
                </a:rPr>
                <a:t>Stakeholder (OEM, industry)</a:t>
              </a:r>
              <a:br>
                <a:rPr lang="en-GB" b="1" u="sng" dirty="0" smtClean="0">
                  <a:solidFill>
                    <a:srgbClr val="002060"/>
                  </a:solidFill>
                </a:rPr>
              </a:br>
              <a:r>
                <a:rPr lang="en-GB" b="1" u="sng" dirty="0" smtClean="0">
                  <a:solidFill>
                    <a:srgbClr val="002060"/>
                  </a:solidFill>
                </a:rPr>
                <a:t>Testing, Evaluation and System Implementation</a:t>
              </a:r>
              <a:endParaRPr lang="en-GB" b="1" u="sng" dirty="0">
                <a:solidFill>
                  <a:srgbClr val="002060"/>
                </a:solidFill>
              </a:endParaRPr>
            </a:p>
          </p:txBody>
        </p:sp>
        <p:sp>
          <p:nvSpPr>
            <p:cNvPr id="14" name="TextBox 34"/>
            <p:cNvSpPr txBox="1"/>
            <p:nvPr/>
          </p:nvSpPr>
          <p:spPr>
            <a:xfrm>
              <a:off x="2787117" y="1871749"/>
              <a:ext cx="1106368" cy="523220"/>
            </a:xfrm>
            <a:prstGeom prst="rect">
              <a:avLst/>
            </a:prstGeom>
            <a:noFill/>
          </p:spPr>
          <p:txBody>
            <a:bodyPr wrap="none" rtlCol="0">
              <a:spAutoFit/>
            </a:bodyPr>
            <a:lstStyle/>
            <a:p>
              <a:r>
                <a:rPr lang="en-GB" sz="1400" dirty="0" smtClean="0"/>
                <a:t>Publish </a:t>
              </a:r>
              <a:br>
                <a:rPr lang="en-GB" sz="1400" dirty="0" smtClean="0"/>
              </a:br>
              <a:r>
                <a:rPr lang="en-GB" sz="1400" dirty="0" smtClean="0"/>
                <a:t>Edition </a:t>
              </a:r>
              <a:r>
                <a:rPr lang="en-GB" sz="1400" b="1" dirty="0" smtClean="0"/>
                <a:t>1.0.0</a:t>
              </a:r>
              <a:r>
                <a:rPr lang="en-GB" sz="1400" dirty="0" smtClean="0"/>
                <a:t> </a:t>
              </a:r>
              <a:endParaRPr lang="en-GB" sz="1400" dirty="0"/>
            </a:p>
          </p:txBody>
        </p:sp>
        <p:sp>
          <p:nvSpPr>
            <p:cNvPr id="15" name="TextBox 36"/>
            <p:cNvSpPr txBox="1"/>
            <p:nvPr/>
          </p:nvSpPr>
          <p:spPr>
            <a:xfrm>
              <a:off x="8676937" y="2971311"/>
              <a:ext cx="1757597" cy="307777"/>
            </a:xfrm>
            <a:prstGeom prst="rect">
              <a:avLst/>
            </a:prstGeom>
            <a:noFill/>
          </p:spPr>
          <p:txBody>
            <a:bodyPr wrap="none" rtlCol="0">
              <a:spAutoFit/>
            </a:bodyPr>
            <a:lstStyle/>
            <a:p>
              <a:r>
                <a:rPr lang="en-GB" sz="1400" dirty="0" smtClean="0"/>
                <a:t>Stakeholder feedback</a:t>
              </a:r>
            </a:p>
          </p:txBody>
        </p:sp>
        <p:grpSp>
          <p:nvGrpSpPr>
            <p:cNvPr id="16" name="Group 37"/>
            <p:cNvGrpSpPr/>
            <p:nvPr/>
          </p:nvGrpSpPr>
          <p:grpSpPr>
            <a:xfrm>
              <a:off x="2144855" y="3663681"/>
              <a:ext cx="546278" cy="537121"/>
              <a:chOff x="2843748" y="2923502"/>
              <a:chExt cx="1367646" cy="1365163"/>
            </a:xfrm>
          </p:grpSpPr>
          <p:pic>
            <p:nvPicPr>
              <p:cNvPr id="42" name="Picture 38"/>
              <p:cNvPicPr>
                <a:picLocks noChangeAspect="1"/>
              </p:cNvPicPr>
              <p:nvPr/>
            </p:nvPicPr>
            <p:blipFill>
              <a:blip r:embed="rId3"/>
              <a:stretch>
                <a:fillRect/>
              </a:stretch>
            </p:blipFill>
            <p:spPr>
              <a:xfrm>
                <a:off x="2921022" y="3142445"/>
                <a:ext cx="1095375" cy="990600"/>
              </a:xfrm>
              <a:prstGeom prst="rect">
                <a:avLst/>
              </a:prstGeom>
            </p:spPr>
          </p:pic>
          <p:sp>
            <p:nvSpPr>
              <p:cNvPr id="43" name="Oval 39"/>
              <p:cNvSpPr/>
              <p:nvPr/>
            </p:nvSpPr>
            <p:spPr>
              <a:xfrm>
                <a:off x="2843748" y="2923502"/>
                <a:ext cx="1367646" cy="1365163"/>
              </a:xfrm>
              <a:prstGeom prst="ellipse">
                <a:avLst/>
              </a:prstGeom>
              <a:noFill/>
              <a:ln w="7620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7" name="TextBox 40"/>
            <p:cNvSpPr txBox="1"/>
            <p:nvPr/>
          </p:nvSpPr>
          <p:spPr>
            <a:xfrm>
              <a:off x="2799817" y="3764049"/>
              <a:ext cx="1107770" cy="523220"/>
            </a:xfrm>
            <a:prstGeom prst="rect">
              <a:avLst/>
            </a:prstGeom>
            <a:noFill/>
          </p:spPr>
          <p:txBody>
            <a:bodyPr wrap="none" rtlCol="0">
              <a:spAutoFit/>
            </a:bodyPr>
            <a:lstStyle/>
            <a:p>
              <a:r>
                <a:rPr lang="en-GB" sz="1400" dirty="0" smtClean="0"/>
                <a:t>Publish </a:t>
              </a:r>
              <a:br>
                <a:rPr lang="en-GB" sz="1400" dirty="0" smtClean="0"/>
              </a:br>
              <a:r>
                <a:rPr lang="en-GB" sz="1400" dirty="0" smtClean="0"/>
                <a:t>Edition 1.n.n</a:t>
              </a:r>
              <a:endParaRPr lang="en-GB" sz="1400" dirty="0"/>
            </a:p>
          </p:txBody>
        </p:sp>
        <p:grpSp>
          <p:nvGrpSpPr>
            <p:cNvPr id="18" name="Group 47"/>
            <p:cNvGrpSpPr/>
            <p:nvPr/>
          </p:nvGrpSpPr>
          <p:grpSpPr>
            <a:xfrm>
              <a:off x="7378700" y="2350751"/>
              <a:ext cx="1037421" cy="1097029"/>
              <a:chOff x="7841955" y="3959332"/>
              <a:chExt cx="902301" cy="860286"/>
            </a:xfrm>
          </p:grpSpPr>
          <p:sp>
            <p:nvSpPr>
              <p:cNvPr id="40" name="TextBox 44"/>
              <p:cNvSpPr txBox="1"/>
              <p:nvPr/>
            </p:nvSpPr>
            <p:spPr>
              <a:xfrm>
                <a:off x="7841955" y="3959332"/>
                <a:ext cx="749901" cy="707886"/>
              </a:xfrm>
              <a:prstGeom prst="rect">
                <a:avLst/>
              </a:prstGeom>
              <a:solidFill>
                <a:schemeClr val="bg1"/>
              </a:solidFill>
              <a:ln>
                <a:solidFill>
                  <a:schemeClr val="tx1"/>
                </a:solidFill>
              </a:ln>
            </p:spPr>
            <p:txBody>
              <a:bodyPr wrap="square" rtlCol="0">
                <a:spAutoFit/>
              </a:bodyPr>
              <a:lstStyle/>
              <a:p>
                <a:r>
                  <a:rPr lang="en-GB" sz="800" dirty="0" smtClean="0"/>
                  <a:t>Stakeholder feedback</a:t>
                </a:r>
              </a:p>
              <a:p>
                <a:r>
                  <a:rPr lang="en-GB" sz="800" dirty="0"/>
                  <a:t>Stakeholder feedback</a:t>
                </a:r>
              </a:p>
              <a:p>
                <a:r>
                  <a:rPr lang="en-GB" sz="800" dirty="0" smtClean="0"/>
                  <a:t>…….</a:t>
                </a:r>
              </a:p>
            </p:txBody>
          </p:sp>
          <p:sp>
            <p:nvSpPr>
              <p:cNvPr id="41" name="TextBox 46"/>
              <p:cNvSpPr txBox="1"/>
              <p:nvPr/>
            </p:nvSpPr>
            <p:spPr>
              <a:xfrm>
                <a:off x="7994355" y="4111732"/>
                <a:ext cx="749901" cy="707886"/>
              </a:xfrm>
              <a:prstGeom prst="rect">
                <a:avLst/>
              </a:prstGeom>
              <a:solidFill>
                <a:schemeClr val="bg1"/>
              </a:solidFill>
              <a:ln>
                <a:solidFill>
                  <a:schemeClr val="tx1"/>
                </a:solidFill>
              </a:ln>
            </p:spPr>
            <p:txBody>
              <a:bodyPr wrap="square" rtlCol="0">
                <a:spAutoFit/>
              </a:bodyPr>
              <a:lstStyle/>
              <a:p>
                <a:r>
                  <a:rPr lang="en-GB" sz="800" dirty="0" smtClean="0"/>
                  <a:t>Stakeholder feedback</a:t>
                </a:r>
              </a:p>
              <a:p>
                <a:r>
                  <a:rPr lang="en-GB" sz="800" dirty="0"/>
                  <a:t>Stakeholder feedback</a:t>
                </a:r>
              </a:p>
              <a:p>
                <a:r>
                  <a:rPr lang="en-GB" sz="800" dirty="0" smtClean="0"/>
                  <a:t>…….</a:t>
                </a:r>
              </a:p>
            </p:txBody>
          </p:sp>
        </p:grpSp>
        <p:sp>
          <p:nvSpPr>
            <p:cNvPr id="19" name="TextBox 49"/>
            <p:cNvSpPr txBox="1"/>
            <p:nvPr/>
          </p:nvSpPr>
          <p:spPr>
            <a:xfrm>
              <a:off x="5242403" y="1031084"/>
              <a:ext cx="1707199" cy="369332"/>
            </a:xfrm>
            <a:prstGeom prst="rect">
              <a:avLst/>
            </a:prstGeom>
            <a:noFill/>
          </p:spPr>
          <p:txBody>
            <a:bodyPr wrap="none" rtlCol="0">
              <a:spAutoFit/>
            </a:bodyPr>
            <a:lstStyle/>
            <a:p>
              <a:pPr algn="ctr"/>
              <a:r>
                <a:rPr lang="en-GB" b="1" u="sng" dirty="0" smtClean="0">
                  <a:solidFill>
                    <a:srgbClr val="002060"/>
                  </a:solidFill>
                </a:rPr>
                <a:t>WG /PT Activity</a:t>
              </a:r>
              <a:endParaRPr lang="en-GB" b="1" u="sng" dirty="0">
                <a:solidFill>
                  <a:srgbClr val="002060"/>
                </a:solidFill>
              </a:endParaRPr>
            </a:p>
          </p:txBody>
        </p:sp>
        <p:pic>
          <p:nvPicPr>
            <p:cNvPr id="20" name="Picture 50"/>
            <p:cNvPicPr>
              <a:picLocks noChangeAspect="1"/>
            </p:cNvPicPr>
            <p:nvPr/>
          </p:nvPicPr>
          <p:blipFill>
            <a:blip r:embed="rId5"/>
            <a:stretch>
              <a:fillRect/>
            </a:stretch>
          </p:blipFill>
          <p:spPr>
            <a:xfrm>
              <a:off x="5297594" y="2246206"/>
              <a:ext cx="1194557" cy="1379170"/>
            </a:xfrm>
            <a:prstGeom prst="rect">
              <a:avLst/>
            </a:prstGeom>
          </p:spPr>
        </p:pic>
        <p:cxnSp>
          <p:nvCxnSpPr>
            <p:cNvPr id="21" name="Straight Arrow Connector 51"/>
            <p:cNvCxnSpPr/>
            <p:nvPr/>
          </p:nvCxnSpPr>
          <p:spPr>
            <a:xfrm>
              <a:off x="4762500" y="1981200"/>
              <a:ext cx="4203700" cy="0"/>
            </a:xfrm>
            <a:prstGeom prst="straightConnector1">
              <a:avLst/>
            </a:prstGeom>
            <a:ln w="76200">
              <a:solidFill>
                <a:srgbClr val="E6AF0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53"/>
            <p:cNvCxnSpPr/>
            <p:nvPr/>
          </p:nvCxnSpPr>
          <p:spPr>
            <a:xfrm flipH="1">
              <a:off x="8559801" y="2545090"/>
              <a:ext cx="757923" cy="327422"/>
            </a:xfrm>
            <a:prstGeom prst="straightConnector1">
              <a:avLst/>
            </a:prstGeom>
            <a:ln w="762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56"/>
            <p:cNvCxnSpPr/>
            <p:nvPr/>
          </p:nvCxnSpPr>
          <p:spPr>
            <a:xfrm>
              <a:off x="4787900" y="3987800"/>
              <a:ext cx="4203700" cy="0"/>
            </a:xfrm>
            <a:prstGeom prst="straightConnector1">
              <a:avLst/>
            </a:prstGeom>
            <a:ln w="76200">
              <a:solidFill>
                <a:srgbClr val="E6AF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57"/>
            <p:cNvCxnSpPr/>
            <p:nvPr/>
          </p:nvCxnSpPr>
          <p:spPr>
            <a:xfrm flipH="1">
              <a:off x="6555651" y="2872512"/>
              <a:ext cx="697790" cy="152179"/>
            </a:xfrm>
            <a:prstGeom prst="straightConnector1">
              <a:avLst/>
            </a:prstGeom>
            <a:ln w="762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59"/>
            <p:cNvCxnSpPr/>
            <p:nvPr/>
          </p:nvCxnSpPr>
          <p:spPr>
            <a:xfrm flipH="1">
              <a:off x="3487039" y="3140264"/>
              <a:ext cx="1747055" cy="453529"/>
            </a:xfrm>
            <a:prstGeom prst="straightConnector1">
              <a:avLst/>
            </a:prstGeom>
            <a:ln w="76200">
              <a:solidFill>
                <a:srgbClr val="00B050"/>
              </a:solidFill>
              <a:tailEnd type="triangle"/>
            </a:ln>
          </p:spPr>
          <p:style>
            <a:lnRef idx="1">
              <a:schemeClr val="accent1"/>
            </a:lnRef>
            <a:fillRef idx="0">
              <a:schemeClr val="accent1"/>
            </a:fillRef>
            <a:effectRef idx="0">
              <a:schemeClr val="accent1"/>
            </a:effectRef>
            <a:fontRef idx="minor">
              <a:schemeClr val="tx1"/>
            </a:fontRef>
          </p:style>
        </p:cxnSp>
        <p:pic>
          <p:nvPicPr>
            <p:cNvPr id="26" name="Picture 66"/>
            <p:cNvPicPr>
              <a:picLocks noChangeAspect="1"/>
            </p:cNvPicPr>
            <p:nvPr/>
          </p:nvPicPr>
          <p:blipFill>
            <a:blip r:embed="rId4"/>
            <a:stretch>
              <a:fillRect/>
            </a:stretch>
          </p:blipFill>
          <p:spPr>
            <a:xfrm>
              <a:off x="9538688" y="3489396"/>
              <a:ext cx="1025581" cy="1219611"/>
            </a:xfrm>
            <a:prstGeom prst="rect">
              <a:avLst/>
            </a:prstGeom>
          </p:spPr>
        </p:pic>
        <p:sp>
          <p:nvSpPr>
            <p:cNvPr id="27" name="TextBox 70"/>
            <p:cNvSpPr txBox="1"/>
            <p:nvPr/>
          </p:nvSpPr>
          <p:spPr>
            <a:xfrm>
              <a:off x="8775593" y="4716553"/>
              <a:ext cx="3416407" cy="738664"/>
            </a:xfrm>
            <a:prstGeom prst="rect">
              <a:avLst/>
            </a:prstGeom>
            <a:noFill/>
          </p:spPr>
          <p:txBody>
            <a:bodyPr wrap="none" rtlCol="0">
              <a:spAutoFit/>
            </a:bodyPr>
            <a:lstStyle/>
            <a:p>
              <a:r>
                <a:rPr lang="en-GB" sz="1400" dirty="0" smtClean="0"/>
                <a:t>Stakeholder (OEM, Industry, MS &amp; End user)</a:t>
              </a:r>
            </a:p>
            <a:p>
              <a:r>
                <a:rPr lang="en-GB" sz="1400" dirty="0" smtClean="0"/>
                <a:t> feedback</a:t>
              </a:r>
            </a:p>
            <a:p>
              <a:r>
                <a:rPr lang="en-GB" sz="1400" dirty="0" smtClean="0"/>
                <a:t>Conduct Impact Assessment</a:t>
              </a:r>
            </a:p>
          </p:txBody>
        </p:sp>
        <p:cxnSp>
          <p:nvCxnSpPr>
            <p:cNvPr id="28" name="Straight Arrow Connector 71"/>
            <p:cNvCxnSpPr/>
            <p:nvPr/>
          </p:nvCxnSpPr>
          <p:spPr>
            <a:xfrm flipH="1">
              <a:off x="7090526" y="4431182"/>
              <a:ext cx="2227198" cy="624716"/>
            </a:xfrm>
            <a:prstGeom prst="straightConnector1">
              <a:avLst/>
            </a:prstGeom>
            <a:ln w="76200">
              <a:solidFill>
                <a:srgbClr val="00B050"/>
              </a:solidFill>
              <a:tailEnd type="triangle"/>
            </a:ln>
          </p:spPr>
          <p:style>
            <a:lnRef idx="1">
              <a:schemeClr val="accent1"/>
            </a:lnRef>
            <a:fillRef idx="0">
              <a:schemeClr val="accent1"/>
            </a:fillRef>
            <a:effectRef idx="0">
              <a:schemeClr val="accent1"/>
            </a:effectRef>
            <a:fontRef idx="minor">
              <a:schemeClr val="tx1"/>
            </a:fontRef>
          </p:style>
        </p:cxnSp>
        <p:grpSp>
          <p:nvGrpSpPr>
            <p:cNvPr id="29" name="Group 72"/>
            <p:cNvGrpSpPr/>
            <p:nvPr/>
          </p:nvGrpSpPr>
          <p:grpSpPr>
            <a:xfrm>
              <a:off x="2157555" y="5263881"/>
              <a:ext cx="546278" cy="537121"/>
              <a:chOff x="2843748" y="2923502"/>
              <a:chExt cx="1367646" cy="1365163"/>
            </a:xfrm>
          </p:grpSpPr>
          <p:pic>
            <p:nvPicPr>
              <p:cNvPr id="38" name="Picture 73"/>
              <p:cNvPicPr>
                <a:picLocks noChangeAspect="1"/>
              </p:cNvPicPr>
              <p:nvPr/>
            </p:nvPicPr>
            <p:blipFill>
              <a:blip r:embed="rId3"/>
              <a:stretch>
                <a:fillRect/>
              </a:stretch>
            </p:blipFill>
            <p:spPr>
              <a:xfrm>
                <a:off x="2921022" y="3142445"/>
                <a:ext cx="1095375" cy="990600"/>
              </a:xfrm>
              <a:prstGeom prst="rect">
                <a:avLst/>
              </a:prstGeom>
            </p:spPr>
          </p:pic>
          <p:sp>
            <p:nvSpPr>
              <p:cNvPr id="39" name="Oval 74"/>
              <p:cNvSpPr/>
              <p:nvPr/>
            </p:nvSpPr>
            <p:spPr>
              <a:xfrm>
                <a:off x="2843748" y="2923502"/>
                <a:ext cx="1367646" cy="1365163"/>
              </a:xfrm>
              <a:prstGeom prst="ellipse">
                <a:avLst/>
              </a:prstGeom>
              <a:noFill/>
              <a:ln w="7620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30" name="TextBox 75"/>
            <p:cNvSpPr txBox="1"/>
            <p:nvPr/>
          </p:nvSpPr>
          <p:spPr>
            <a:xfrm>
              <a:off x="2812517" y="5491249"/>
              <a:ext cx="1182311" cy="523220"/>
            </a:xfrm>
            <a:prstGeom prst="rect">
              <a:avLst/>
            </a:prstGeom>
            <a:noFill/>
          </p:spPr>
          <p:txBody>
            <a:bodyPr wrap="none" rtlCol="0">
              <a:spAutoFit/>
            </a:bodyPr>
            <a:lstStyle/>
            <a:p>
              <a:r>
                <a:rPr lang="en-GB" sz="1400" dirty="0" smtClean="0"/>
                <a:t>Publish </a:t>
              </a:r>
              <a:br>
                <a:rPr lang="en-GB" sz="1400" dirty="0" smtClean="0"/>
              </a:br>
              <a:r>
                <a:rPr lang="en-GB" sz="1400" dirty="0" smtClean="0"/>
                <a:t>Edition </a:t>
              </a:r>
              <a:r>
                <a:rPr lang="en-GB" sz="1400" b="1" dirty="0" smtClean="0"/>
                <a:t>2.0.0</a:t>
              </a:r>
              <a:r>
                <a:rPr lang="en-GB" sz="1400" dirty="0" smtClean="0"/>
                <a:t>  </a:t>
              </a:r>
              <a:endParaRPr lang="en-GB" sz="1400" dirty="0"/>
            </a:p>
          </p:txBody>
        </p:sp>
        <p:cxnSp>
          <p:nvCxnSpPr>
            <p:cNvPr id="31" name="Straight Arrow Connector 76"/>
            <p:cNvCxnSpPr/>
            <p:nvPr/>
          </p:nvCxnSpPr>
          <p:spPr>
            <a:xfrm flipV="1">
              <a:off x="4813300" y="5777707"/>
              <a:ext cx="3340100" cy="8049"/>
            </a:xfrm>
            <a:prstGeom prst="straightConnector1">
              <a:avLst/>
            </a:prstGeom>
            <a:ln w="76200">
              <a:solidFill>
                <a:srgbClr val="E6AF00"/>
              </a:solidFill>
              <a:tailEnd type="triangle"/>
            </a:ln>
          </p:spPr>
          <p:style>
            <a:lnRef idx="1">
              <a:schemeClr val="accent1"/>
            </a:lnRef>
            <a:fillRef idx="0">
              <a:schemeClr val="accent1"/>
            </a:fillRef>
            <a:effectRef idx="0">
              <a:schemeClr val="accent1"/>
            </a:effectRef>
            <a:fontRef idx="minor">
              <a:schemeClr val="tx1"/>
            </a:fontRef>
          </p:style>
        </p:cxnSp>
        <p:pic>
          <p:nvPicPr>
            <p:cNvPr id="32" name="Picture 78"/>
            <p:cNvPicPr>
              <a:picLocks noChangeAspect="1"/>
            </p:cNvPicPr>
            <p:nvPr/>
          </p:nvPicPr>
          <p:blipFill>
            <a:blip r:embed="rId6"/>
            <a:stretch>
              <a:fillRect/>
            </a:stretch>
          </p:blipFill>
          <p:spPr>
            <a:xfrm>
              <a:off x="5944389" y="4467097"/>
              <a:ext cx="852899" cy="991582"/>
            </a:xfrm>
            <a:prstGeom prst="rect">
              <a:avLst/>
            </a:prstGeom>
          </p:spPr>
        </p:pic>
        <p:cxnSp>
          <p:nvCxnSpPr>
            <p:cNvPr id="33" name="Straight Arrow Connector 81"/>
            <p:cNvCxnSpPr/>
            <p:nvPr/>
          </p:nvCxnSpPr>
          <p:spPr>
            <a:xfrm flipH="1">
              <a:off x="3603110" y="5079208"/>
              <a:ext cx="2227198" cy="624716"/>
            </a:xfrm>
            <a:prstGeom prst="straightConnector1">
              <a:avLst/>
            </a:prstGeom>
            <a:ln w="762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34" name="TextBox 82"/>
            <p:cNvSpPr txBox="1"/>
            <p:nvPr/>
          </p:nvSpPr>
          <p:spPr>
            <a:xfrm>
              <a:off x="8076743" y="5446975"/>
              <a:ext cx="3919317" cy="646331"/>
            </a:xfrm>
            <a:prstGeom prst="rect">
              <a:avLst/>
            </a:prstGeom>
            <a:noFill/>
          </p:spPr>
          <p:txBody>
            <a:bodyPr wrap="square" rtlCol="0">
              <a:spAutoFit/>
            </a:bodyPr>
            <a:lstStyle/>
            <a:p>
              <a:r>
                <a:rPr lang="en-GB" b="1" dirty="0" smtClean="0">
                  <a:effectLst>
                    <a:outerShdw blurRad="38100" dist="38100" dir="2700000" algn="tl">
                      <a:srgbClr val="000000">
                        <a:alpha val="43137"/>
                      </a:srgbClr>
                    </a:outerShdw>
                  </a:effectLst>
                </a:rPr>
                <a:t>HSSC, then …MS Approval (Res 2/2007) Process</a:t>
              </a:r>
              <a:endParaRPr lang="en-GB" b="1" dirty="0">
                <a:effectLst>
                  <a:outerShdw blurRad="38100" dist="38100" dir="2700000" algn="tl">
                    <a:srgbClr val="000000">
                      <a:alpha val="43137"/>
                    </a:srgbClr>
                  </a:outerShdw>
                </a:effectLst>
              </a:endParaRPr>
            </a:p>
          </p:txBody>
        </p:sp>
        <p:sp>
          <p:nvSpPr>
            <p:cNvPr id="35" name="TextBox 85"/>
            <p:cNvSpPr txBox="1"/>
            <p:nvPr/>
          </p:nvSpPr>
          <p:spPr>
            <a:xfrm>
              <a:off x="4984217" y="3573549"/>
              <a:ext cx="1663982" cy="307777"/>
            </a:xfrm>
            <a:prstGeom prst="rect">
              <a:avLst/>
            </a:prstGeom>
            <a:noFill/>
          </p:spPr>
          <p:txBody>
            <a:bodyPr wrap="none" rtlCol="0">
              <a:spAutoFit/>
            </a:bodyPr>
            <a:lstStyle/>
            <a:p>
              <a:r>
                <a:rPr lang="en-GB" sz="1400" dirty="0" smtClean="0"/>
                <a:t>Prepare new Edition</a:t>
              </a:r>
              <a:endParaRPr lang="en-GB" sz="1400" dirty="0"/>
            </a:p>
          </p:txBody>
        </p:sp>
        <p:sp>
          <p:nvSpPr>
            <p:cNvPr id="36" name="TextBox 89"/>
            <p:cNvSpPr txBox="1"/>
            <p:nvPr/>
          </p:nvSpPr>
          <p:spPr>
            <a:xfrm>
              <a:off x="113943" y="2678599"/>
              <a:ext cx="1348882" cy="830997"/>
            </a:xfrm>
            <a:prstGeom prst="rect">
              <a:avLst/>
            </a:prstGeom>
            <a:noFill/>
          </p:spPr>
          <p:txBody>
            <a:bodyPr wrap="square" rtlCol="0">
              <a:spAutoFit/>
            </a:bodyPr>
            <a:lstStyle/>
            <a:p>
              <a:r>
                <a:rPr lang="en-GB" sz="1600" b="1" dirty="0" smtClean="0">
                  <a:latin typeface="Arial Narrow" panose="020B0606020202030204" pitchFamily="34" charset="0"/>
                  <a:cs typeface="Arial" panose="020B0604020202020204" pitchFamily="34" charset="0"/>
                </a:rPr>
                <a:t>New Development Cycle</a:t>
              </a:r>
              <a:endParaRPr lang="en-GB" sz="1600" b="1" dirty="0">
                <a:latin typeface="Arial Narrow" panose="020B0606020202030204" pitchFamily="34" charset="0"/>
                <a:cs typeface="Arial" panose="020B0604020202020204" pitchFamily="34" charset="0"/>
              </a:endParaRPr>
            </a:p>
          </p:txBody>
        </p:sp>
        <p:sp>
          <p:nvSpPr>
            <p:cNvPr id="37" name="TextBox 1"/>
            <p:cNvSpPr txBox="1"/>
            <p:nvPr/>
          </p:nvSpPr>
          <p:spPr>
            <a:xfrm>
              <a:off x="4906438" y="5447705"/>
              <a:ext cx="2563205" cy="646331"/>
            </a:xfrm>
            <a:prstGeom prst="rect">
              <a:avLst/>
            </a:prstGeom>
            <a:noFill/>
          </p:spPr>
          <p:txBody>
            <a:bodyPr wrap="square" rtlCol="0">
              <a:spAutoFit/>
            </a:bodyPr>
            <a:lstStyle/>
            <a:p>
              <a:r>
                <a:rPr lang="en-GB" dirty="0" smtClean="0"/>
                <a:t>Provide Impact Assessment Report</a:t>
              </a:r>
              <a:endParaRPr lang="en-GB" dirty="0"/>
            </a:p>
          </p:txBody>
        </p:sp>
      </p:grpSp>
      <p:sp>
        <p:nvSpPr>
          <p:cNvPr id="46" name="Footer Placeholder 3"/>
          <p:cNvSpPr>
            <a:spLocks noGrp="1"/>
          </p:cNvSpPr>
          <p:nvPr>
            <p:ph type="ftr" sz="quarter" idx="11"/>
          </p:nvPr>
        </p:nvSpPr>
        <p:spPr>
          <a:xfrm>
            <a:off x="4038600" y="6276122"/>
            <a:ext cx="4114800" cy="365125"/>
          </a:xfrm>
        </p:spPr>
        <p:txBody>
          <a:bodyPr/>
          <a:lstStyle/>
          <a:p>
            <a:r>
              <a:rPr lang="de-DE" dirty="0" smtClean="0"/>
              <a:t>C2, </a:t>
            </a:r>
            <a:r>
              <a:rPr lang="en-US" b="1" dirty="0"/>
              <a:t>London, United </a:t>
            </a:r>
            <a:r>
              <a:rPr lang="en-US" b="1" dirty="0" smtClean="0"/>
              <a:t>Kingdom (9-11 </a:t>
            </a:r>
            <a:r>
              <a:rPr lang="en-US" b="1" dirty="0"/>
              <a:t>October </a:t>
            </a:r>
            <a:r>
              <a:rPr lang="en-US" b="1" dirty="0" smtClean="0"/>
              <a:t>2018) </a:t>
            </a:r>
            <a:endParaRPr lang="de-DE" dirty="0" smtClean="0"/>
          </a:p>
        </p:txBody>
      </p:sp>
      <p:sp>
        <p:nvSpPr>
          <p:cNvPr id="48" name="Title 1"/>
          <p:cNvSpPr>
            <a:spLocks noGrp="1"/>
          </p:cNvSpPr>
          <p:nvPr>
            <p:ph type="title"/>
          </p:nvPr>
        </p:nvSpPr>
        <p:spPr>
          <a:xfrm>
            <a:off x="789140" y="458295"/>
            <a:ext cx="10571967" cy="636586"/>
          </a:xfrm>
        </p:spPr>
        <p:txBody>
          <a:bodyPr>
            <a:noAutofit/>
          </a:bodyPr>
          <a:lstStyle/>
          <a:p>
            <a:pPr>
              <a:defRPr/>
            </a:pPr>
            <a:r>
              <a:rPr lang="en-US" sz="3200" b="1" dirty="0"/>
              <a:t>C2-4.1A1&amp;A2</a:t>
            </a:r>
            <a:r>
              <a:rPr lang="en-US" sz="3200" dirty="0"/>
              <a:t> - Revision process of IHO Resolution 2/2007 	</a:t>
            </a:r>
            <a:br>
              <a:rPr lang="en-US" sz="3200" dirty="0"/>
            </a:br>
            <a:endParaRPr lang="en-AU" sz="3200" dirty="0"/>
          </a:p>
        </p:txBody>
      </p:sp>
    </p:spTree>
    <p:extLst>
      <p:ext uri="{BB962C8B-B14F-4D97-AF65-F5344CB8AC3E}">
        <p14:creationId xmlns:p14="http://schemas.microsoft.com/office/powerpoint/2010/main" val="21457911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789140" y="458295"/>
            <a:ext cx="10571967" cy="636586"/>
          </a:xfrm>
        </p:spPr>
        <p:txBody>
          <a:bodyPr>
            <a:noAutofit/>
          </a:bodyPr>
          <a:lstStyle/>
          <a:p>
            <a:pPr>
              <a:defRPr/>
            </a:pPr>
            <a:r>
              <a:rPr lang="en-US" sz="3200" b="1" dirty="0"/>
              <a:t>C2-4.1A1&amp;A2</a:t>
            </a:r>
            <a:r>
              <a:rPr lang="en-US" sz="3200" dirty="0"/>
              <a:t> - Revision process of IHO Resolution 2/2007 	</a:t>
            </a:r>
            <a:br>
              <a:rPr lang="en-US" sz="3200" dirty="0"/>
            </a:br>
            <a:endParaRPr lang="en-AU" sz="3200" dirty="0"/>
          </a:p>
        </p:txBody>
      </p:sp>
      <p:sp>
        <p:nvSpPr>
          <p:cNvPr id="5" name="Footer Placeholder 3"/>
          <p:cNvSpPr txBox="1">
            <a:spLocks/>
          </p:cNvSpPr>
          <p:nvPr/>
        </p:nvSpPr>
        <p:spPr>
          <a:xfrm>
            <a:off x="7936282" y="624595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dirty="0" err="1" smtClean="0"/>
              <a:t>Rear</a:t>
            </a:r>
            <a:r>
              <a:rPr lang="it-IT" dirty="0" smtClean="0"/>
              <a:t> </a:t>
            </a:r>
            <a:r>
              <a:rPr lang="it-IT" dirty="0" err="1" smtClean="0"/>
              <a:t>Admiral</a:t>
            </a:r>
            <a:r>
              <a:rPr lang="it-IT" dirty="0" smtClean="0"/>
              <a:t> Luigi </a:t>
            </a:r>
            <a:r>
              <a:rPr lang="it-IT" dirty="0" err="1" smtClean="0"/>
              <a:t>Sinapi</a:t>
            </a:r>
            <a:r>
              <a:rPr lang="it-IT" dirty="0" smtClean="0"/>
              <a:t> – HSSC Chair</a:t>
            </a:r>
            <a:endParaRPr lang="de-DE" dirty="0" smtClean="0"/>
          </a:p>
        </p:txBody>
      </p:sp>
      <p:sp>
        <p:nvSpPr>
          <p:cNvPr id="2" name="Rettangolo 1"/>
          <p:cNvSpPr/>
          <p:nvPr/>
        </p:nvSpPr>
        <p:spPr>
          <a:xfrm>
            <a:off x="381497" y="1257484"/>
            <a:ext cx="11387252" cy="4462760"/>
          </a:xfrm>
          <a:prstGeom prst="rect">
            <a:avLst/>
          </a:prstGeom>
        </p:spPr>
        <p:txBody>
          <a:bodyPr wrap="square">
            <a:spAutoFit/>
          </a:bodyPr>
          <a:lstStyle/>
          <a:p>
            <a:pPr>
              <a:lnSpc>
                <a:spcPct val="150000"/>
              </a:lnSpc>
              <a:spcAft>
                <a:spcPts val="1200"/>
              </a:spcAft>
            </a:pPr>
            <a:r>
              <a:rPr lang="en-US" sz="2400" b="1" dirty="0" smtClean="0">
                <a:solidFill>
                  <a:srgbClr val="FF0000"/>
                </a:solidFill>
              </a:rPr>
              <a:t>STEP 2 </a:t>
            </a:r>
          </a:p>
          <a:p>
            <a:pPr>
              <a:lnSpc>
                <a:spcPct val="150000"/>
              </a:lnSpc>
              <a:spcAft>
                <a:spcPts val="1200"/>
              </a:spcAft>
            </a:pPr>
            <a:r>
              <a:rPr lang="en-US" sz="2400" dirty="0" smtClean="0"/>
              <a:t>Proposal to </a:t>
            </a:r>
            <a:r>
              <a:rPr lang="en-US" sz="2400" dirty="0"/>
              <a:t>divide the Appendix 1 into two </a:t>
            </a:r>
            <a:r>
              <a:rPr lang="en-US" sz="2400" dirty="0" smtClean="0"/>
              <a:t>parts: </a:t>
            </a:r>
            <a:r>
              <a:rPr lang="en-US" sz="2400" b="1" dirty="0" smtClean="0">
                <a:solidFill>
                  <a:srgbClr val="FF0000"/>
                </a:solidFill>
              </a:rPr>
              <a:t> </a:t>
            </a:r>
          </a:p>
          <a:p>
            <a:pPr marL="457200" indent="-457200">
              <a:buFontTx/>
              <a:buChar char="-"/>
            </a:pPr>
            <a:r>
              <a:rPr lang="en-US" sz="2400" dirty="0" smtClean="0"/>
              <a:t>Standards </a:t>
            </a:r>
            <a:r>
              <a:rPr lang="en-US" sz="2400" dirty="0"/>
              <a:t>and Publications (including Guidance) </a:t>
            </a:r>
            <a:r>
              <a:rPr lang="en-US" sz="2400" dirty="0" smtClean="0"/>
              <a:t>to follow </a:t>
            </a:r>
            <a:r>
              <a:rPr lang="en-US" sz="2400" dirty="0"/>
              <a:t>the full process of IHO Resolution 2/2007 </a:t>
            </a:r>
            <a:endParaRPr lang="en-US" sz="2400" dirty="0" smtClean="0"/>
          </a:p>
          <a:p>
            <a:endParaRPr lang="en-US" sz="2400" dirty="0" smtClean="0"/>
          </a:p>
          <a:p>
            <a:pPr marL="457200" lvl="0" indent="-457200">
              <a:buFontTx/>
              <a:buChar char="-"/>
            </a:pPr>
            <a:r>
              <a:rPr lang="en-US" sz="2400" dirty="0"/>
              <a:t>Standards and Publications (including Guidance) </a:t>
            </a:r>
            <a:r>
              <a:rPr lang="en-US" sz="2400" dirty="0" smtClean="0"/>
              <a:t>to be </a:t>
            </a:r>
            <a:r>
              <a:rPr lang="en-US" sz="2400" dirty="0"/>
              <a:t>developed and maintained without following the full </a:t>
            </a:r>
            <a:r>
              <a:rPr lang="en-US" sz="2400" dirty="0" smtClean="0"/>
              <a:t>process</a:t>
            </a:r>
            <a:endParaRPr lang="en-GB" sz="2400" dirty="0"/>
          </a:p>
          <a:p>
            <a:pPr marL="457200" indent="-457200">
              <a:buFontTx/>
              <a:buChar char="-"/>
            </a:pPr>
            <a:endParaRPr lang="en-US" sz="2400" dirty="0" smtClean="0"/>
          </a:p>
          <a:p>
            <a:pPr marL="457200" indent="-457200">
              <a:buFontTx/>
              <a:buChar char="-"/>
            </a:pPr>
            <a:endParaRPr lang="it-IT" sz="2400" dirty="0"/>
          </a:p>
          <a:p>
            <a:endParaRPr lang="it-IT" sz="2400" dirty="0"/>
          </a:p>
        </p:txBody>
      </p:sp>
      <p:sp>
        <p:nvSpPr>
          <p:cNvPr id="6" name="Footer Placeholder 3"/>
          <p:cNvSpPr>
            <a:spLocks noGrp="1"/>
          </p:cNvSpPr>
          <p:nvPr>
            <p:ph type="ftr" sz="quarter" idx="11"/>
          </p:nvPr>
        </p:nvSpPr>
        <p:spPr>
          <a:xfrm>
            <a:off x="4038600" y="6276122"/>
            <a:ext cx="4114800" cy="365125"/>
          </a:xfrm>
        </p:spPr>
        <p:txBody>
          <a:bodyPr/>
          <a:lstStyle/>
          <a:p>
            <a:r>
              <a:rPr lang="de-DE" dirty="0" smtClean="0"/>
              <a:t>C2, </a:t>
            </a:r>
            <a:r>
              <a:rPr lang="en-US" b="1" dirty="0"/>
              <a:t>London, United </a:t>
            </a:r>
            <a:r>
              <a:rPr lang="en-US" b="1" dirty="0" smtClean="0"/>
              <a:t>Kingdom (9-11 </a:t>
            </a:r>
            <a:r>
              <a:rPr lang="en-US" b="1" dirty="0"/>
              <a:t>October </a:t>
            </a:r>
            <a:r>
              <a:rPr lang="en-US" b="1" dirty="0" smtClean="0"/>
              <a:t>2018) </a:t>
            </a:r>
            <a:endParaRPr lang="de-DE" dirty="0" smtClean="0"/>
          </a:p>
        </p:txBody>
      </p:sp>
    </p:spTree>
    <p:extLst>
      <p:ext uri="{BB962C8B-B14F-4D97-AF65-F5344CB8AC3E}">
        <p14:creationId xmlns:p14="http://schemas.microsoft.com/office/powerpoint/2010/main" val="24474177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789140" y="458295"/>
            <a:ext cx="10571967" cy="636586"/>
          </a:xfrm>
        </p:spPr>
        <p:txBody>
          <a:bodyPr>
            <a:noAutofit/>
          </a:bodyPr>
          <a:lstStyle/>
          <a:p>
            <a:pPr>
              <a:defRPr/>
            </a:pPr>
            <a:r>
              <a:rPr lang="en-US" sz="3200" b="1" dirty="0"/>
              <a:t>C2-4.1A1&amp;A2</a:t>
            </a:r>
            <a:r>
              <a:rPr lang="en-US" sz="3200" dirty="0"/>
              <a:t> - Revision process of IHO Resolution 2/2007 	</a:t>
            </a:r>
            <a:br>
              <a:rPr lang="en-US" sz="3200" dirty="0"/>
            </a:br>
            <a:endParaRPr lang="en-AU" sz="3200" dirty="0"/>
          </a:p>
        </p:txBody>
      </p:sp>
      <p:sp>
        <p:nvSpPr>
          <p:cNvPr id="5" name="Footer Placeholder 3"/>
          <p:cNvSpPr txBox="1">
            <a:spLocks/>
          </p:cNvSpPr>
          <p:nvPr/>
        </p:nvSpPr>
        <p:spPr>
          <a:xfrm>
            <a:off x="7936282" y="624595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dirty="0" err="1" smtClean="0"/>
              <a:t>Rear</a:t>
            </a:r>
            <a:r>
              <a:rPr lang="it-IT" dirty="0" smtClean="0"/>
              <a:t> </a:t>
            </a:r>
            <a:r>
              <a:rPr lang="it-IT" dirty="0" err="1" smtClean="0"/>
              <a:t>Admiral</a:t>
            </a:r>
            <a:r>
              <a:rPr lang="it-IT" dirty="0" smtClean="0"/>
              <a:t> Luigi </a:t>
            </a:r>
            <a:r>
              <a:rPr lang="it-IT" dirty="0" err="1" smtClean="0"/>
              <a:t>Sinapi</a:t>
            </a:r>
            <a:r>
              <a:rPr lang="it-IT" dirty="0" smtClean="0"/>
              <a:t> – HSSC Chair</a:t>
            </a:r>
            <a:endParaRPr lang="de-DE" dirty="0" smtClean="0"/>
          </a:p>
        </p:txBody>
      </p:sp>
      <p:sp>
        <p:nvSpPr>
          <p:cNvPr id="2" name="Rettangolo 1"/>
          <p:cNvSpPr/>
          <p:nvPr/>
        </p:nvSpPr>
        <p:spPr>
          <a:xfrm>
            <a:off x="437318" y="1426630"/>
            <a:ext cx="11387252" cy="3016210"/>
          </a:xfrm>
          <a:prstGeom prst="rect">
            <a:avLst/>
          </a:prstGeom>
        </p:spPr>
        <p:txBody>
          <a:bodyPr wrap="square">
            <a:spAutoFit/>
          </a:bodyPr>
          <a:lstStyle/>
          <a:p>
            <a:pPr>
              <a:lnSpc>
                <a:spcPct val="150000"/>
              </a:lnSpc>
              <a:spcAft>
                <a:spcPts val="1200"/>
              </a:spcAft>
            </a:pPr>
            <a:r>
              <a:rPr lang="en-US" sz="2400" b="1" dirty="0"/>
              <a:t>Actions required of the Council </a:t>
            </a:r>
            <a:r>
              <a:rPr lang="en-US" sz="2400" b="1" dirty="0" smtClean="0"/>
              <a:t>:</a:t>
            </a:r>
            <a:endParaRPr lang="en-US" sz="2400" b="1" dirty="0"/>
          </a:p>
          <a:p>
            <a:endParaRPr lang="it-IT" sz="2400" dirty="0"/>
          </a:p>
          <a:p>
            <a:r>
              <a:rPr lang="en-US" sz="2400" dirty="0"/>
              <a:t>Endorse the revision process of IHO Resolution 2/2007: </a:t>
            </a:r>
            <a:endParaRPr lang="en-US" sz="2400" dirty="0" smtClean="0"/>
          </a:p>
          <a:p>
            <a:endParaRPr lang="en-US" sz="2400" dirty="0" smtClean="0"/>
          </a:p>
          <a:p>
            <a:pPr marL="285750" indent="-285750">
              <a:buFont typeface="Arial" panose="020B0604020202020204" pitchFamily="34" charset="0"/>
              <a:buChar char="•"/>
            </a:pPr>
            <a:r>
              <a:rPr lang="en-US" sz="2400" dirty="0" smtClean="0"/>
              <a:t>New </a:t>
            </a:r>
            <a:r>
              <a:rPr lang="en-US" sz="2400" dirty="0"/>
              <a:t>Review Cycle for WG/PT Development Phase of Prod Specs (</a:t>
            </a:r>
            <a:r>
              <a:rPr lang="en-US" sz="2400" b="1" dirty="0"/>
              <a:t>Annex A1</a:t>
            </a:r>
            <a:r>
              <a:rPr lang="en-US" sz="2400" b="1" dirty="0" smtClean="0"/>
              <a:t>)</a:t>
            </a:r>
          </a:p>
          <a:p>
            <a:r>
              <a:rPr lang="en-US" sz="2400" b="1" dirty="0" smtClean="0"/>
              <a:t> </a:t>
            </a:r>
            <a:endParaRPr lang="en-US" sz="2400" dirty="0"/>
          </a:p>
          <a:p>
            <a:pPr marL="285750" indent="-285750">
              <a:buFont typeface="Arial" panose="020B0604020202020204" pitchFamily="34" charset="0"/>
              <a:buChar char="•"/>
            </a:pPr>
            <a:r>
              <a:rPr lang="en-US" sz="2400" dirty="0" smtClean="0"/>
              <a:t>Guidance </a:t>
            </a:r>
            <a:r>
              <a:rPr lang="en-US" sz="2400" dirty="0"/>
              <a:t>on conduction of an Impact Study (</a:t>
            </a:r>
            <a:r>
              <a:rPr lang="en-US" sz="2400" b="1" dirty="0"/>
              <a:t>Annex A2</a:t>
            </a:r>
            <a:r>
              <a:rPr lang="en-US" sz="2400" dirty="0" smtClean="0"/>
              <a:t>)</a:t>
            </a:r>
            <a:endParaRPr lang="en-US" sz="2400" dirty="0"/>
          </a:p>
        </p:txBody>
      </p:sp>
      <p:sp>
        <p:nvSpPr>
          <p:cNvPr id="6" name="Footer Placeholder 3"/>
          <p:cNvSpPr>
            <a:spLocks noGrp="1"/>
          </p:cNvSpPr>
          <p:nvPr>
            <p:ph type="ftr" sz="quarter" idx="11"/>
          </p:nvPr>
        </p:nvSpPr>
        <p:spPr>
          <a:xfrm>
            <a:off x="4038600" y="6276122"/>
            <a:ext cx="4114800" cy="365125"/>
          </a:xfrm>
        </p:spPr>
        <p:txBody>
          <a:bodyPr/>
          <a:lstStyle/>
          <a:p>
            <a:r>
              <a:rPr lang="de-DE" dirty="0" smtClean="0"/>
              <a:t>C2, </a:t>
            </a:r>
            <a:r>
              <a:rPr lang="en-US" b="1" dirty="0"/>
              <a:t>London, United </a:t>
            </a:r>
            <a:r>
              <a:rPr lang="en-US" b="1" dirty="0" smtClean="0"/>
              <a:t>Kingdom (9-11 </a:t>
            </a:r>
            <a:r>
              <a:rPr lang="en-US" b="1" dirty="0"/>
              <a:t>October </a:t>
            </a:r>
            <a:r>
              <a:rPr lang="en-US" b="1" dirty="0" smtClean="0"/>
              <a:t>2018) </a:t>
            </a:r>
            <a:endParaRPr lang="de-DE" dirty="0" smtClean="0"/>
          </a:p>
        </p:txBody>
      </p:sp>
    </p:spTree>
    <p:extLst>
      <p:ext uri="{BB962C8B-B14F-4D97-AF65-F5344CB8AC3E}">
        <p14:creationId xmlns:p14="http://schemas.microsoft.com/office/powerpoint/2010/main" val="5055643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789140" y="277815"/>
            <a:ext cx="10571967" cy="636586"/>
          </a:xfrm>
        </p:spPr>
        <p:txBody>
          <a:bodyPr>
            <a:normAutofit/>
          </a:bodyPr>
          <a:lstStyle/>
          <a:p>
            <a:pPr>
              <a:defRPr/>
            </a:pPr>
            <a:r>
              <a:rPr lang="en-US" sz="3200" b="1" dirty="0"/>
              <a:t>C2-4.1B </a:t>
            </a:r>
            <a:r>
              <a:rPr lang="en-US" sz="3200" dirty="0"/>
              <a:t>- Amendments to the HSSC </a:t>
            </a:r>
            <a:r>
              <a:rPr lang="en-US" sz="3200" dirty="0" err="1" smtClean="0"/>
              <a:t>ToRs</a:t>
            </a:r>
            <a:r>
              <a:rPr lang="en-US" sz="3200" dirty="0" smtClean="0"/>
              <a:t> </a:t>
            </a:r>
            <a:r>
              <a:rPr lang="en-US" sz="3200" dirty="0"/>
              <a:t>and </a:t>
            </a:r>
            <a:r>
              <a:rPr lang="en-US" sz="3200" dirty="0" err="1" smtClean="0"/>
              <a:t>RoPs</a:t>
            </a:r>
            <a:r>
              <a:rPr lang="en-AU" sz="3200" dirty="0" smtClean="0"/>
              <a:t> </a:t>
            </a:r>
            <a:endParaRPr lang="en-AU" sz="3200" dirty="0"/>
          </a:p>
        </p:txBody>
      </p:sp>
      <p:sp>
        <p:nvSpPr>
          <p:cNvPr id="5" name="Footer Placeholder 3"/>
          <p:cNvSpPr txBox="1">
            <a:spLocks/>
          </p:cNvSpPr>
          <p:nvPr/>
        </p:nvSpPr>
        <p:spPr>
          <a:xfrm>
            <a:off x="7936282" y="624595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dirty="0" err="1" smtClean="0"/>
              <a:t>Rear</a:t>
            </a:r>
            <a:r>
              <a:rPr lang="it-IT" dirty="0" smtClean="0"/>
              <a:t> </a:t>
            </a:r>
            <a:r>
              <a:rPr lang="it-IT" dirty="0" err="1" smtClean="0"/>
              <a:t>Admiral</a:t>
            </a:r>
            <a:r>
              <a:rPr lang="it-IT" dirty="0" smtClean="0"/>
              <a:t> Luigi </a:t>
            </a:r>
            <a:r>
              <a:rPr lang="it-IT" dirty="0" err="1" smtClean="0"/>
              <a:t>Sinapi</a:t>
            </a:r>
            <a:r>
              <a:rPr lang="it-IT" dirty="0" smtClean="0"/>
              <a:t> – HSSC Chair</a:t>
            </a:r>
            <a:endParaRPr lang="de-DE" dirty="0" smtClean="0"/>
          </a:p>
        </p:txBody>
      </p:sp>
      <p:sp>
        <p:nvSpPr>
          <p:cNvPr id="2" name="CasellaDiTesto 1"/>
          <p:cNvSpPr txBox="1"/>
          <p:nvPr/>
        </p:nvSpPr>
        <p:spPr>
          <a:xfrm>
            <a:off x="411679" y="1985905"/>
            <a:ext cx="11780321" cy="2246769"/>
          </a:xfrm>
          <a:prstGeom prst="rect">
            <a:avLst/>
          </a:prstGeom>
          <a:noFill/>
        </p:spPr>
        <p:txBody>
          <a:bodyPr wrap="square" rtlCol="0">
            <a:spAutoFit/>
          </a:bodyPr>
          <a:lstStyle/>
          <a:p>
            <a:pPr marL="342900" indent="-342900">
              <a:spcAft>
                <a:spcPts val="1200"/>
              </a:spcAft>
              <a:buFont typeface="Arial" pitchFamily="34" charset="0"/>
              <a:buChar char="•"/>
            </a:pPr>
            <a:r>
              <a:rPr lang="en-US" sz="2400" dirty="0" smtClean="0"/>
              <a:t>Main </a:t>
            </a:r>
            <a:r>
              <a:rPr lang="en-US" sz="2400" dirty="0"/>
              <a:t>amendments to the current HSSC TORs and ROPs reflect:</a:t>
            </a:r>
          </a:p>
          <a:p>
            <a:pPr marL="800100" lvl="1" indent="-342900">
              <a:spcAft>
                <a:spcPts val="1200"/>
              </a:spcAft>
              <a:buFont typeface="Wingdings" pitchFamily="2" charset="2"/>
              <a:buChar char="ü"/>
            </a:pPr>
            <a:r>
              <a:rPr lang="en-US" sz="2400" dirty="0" smtClean="0"/>
              <a:t>The </a:t>
            </a:r>
            <a:r>
              <a:rPr lang="en-US" sz="2400" dirty="0"/>
              <a:t>presence and the role of the </a:t>
            </a:r>
            <a:r>
              <a:rPr lang="en-US" sz="2400" dirty="0" smtClean="0"/>
              <a:t>COUNCIL</a:t>
            </a:r>
            <a:endParaRPr lang="en-US" sz="2400" dirty="0"/>
          </a:p>
          <a:p>
            <a:pPr marL="800100" lvl="1" indent="-342900">
              <a:spcAft>
                <a:spcPts val="1200"/>
              </a:spcAft>
              <a:buFont typeface="Wingdings" pitchFamily="2" charset="2"/>
              <a:buChar char="ü"/>
            </a:pPr>
            <a:r>
              <a:rPr lang="en-US" sz="2400" dirty="0" smtClean="0"/>
              <a:t>The </a:t>
            </a:r>
            <a:r>
              <a:rPr lang="en-US" sz="2400" dirty="0"/>
              <a:t>possibility for the HSSC </a:t>
            </a:r>
            <a:r>
              <a:rPr lang="en-US" sz="2400" dirty="0" smtClean="0"/>
              <a:t>to </a:t>
            </a:r>
            <a:r>
              <a:rPr lang="en-US" sz="2400" dirty="0"/>
              <a:t>decide on the need to go through the Council </a:t>
            </a:r>
            <a:r>
              <a:rPr lang="en-US" sz="2400" dirty="0" smtClean="0"/>
              <a:t>for recommendations </a:t>
            </a:r>
            <a:r>
              <a:rPr lang="en-US" sz="2400" dirty="0"/>
              <a:t>on standards and publications before submitting them to Member States for </a:t>
            </a:r>
            <a:r>
              <a:rPr lang="en-US" sz="2400" dirty="0" smtClean="0"/>
              <a:t>approval</a:t>
            </a:r>
            <a:endParaRPr lang="en-US" sz="2400" dirty="0"/>
          </a:p>
        </p:txBody>
      </p:sp>
      <p:sp>
        <p:nvSpPr>
          <p:cNvPr id="6" name="Footer Placeholder 3"/>
          <p:cNvSpPr>
            <a:spLocks noGrp="1"/>
          </p:cNvSpPr>
          <p:nvPr>
            <p:ph type="ftr" sz="quarter" idx="11"/>
          </p:nvPr>
        </p:nvSpPr>
        <p:spPr>
          <a:xfrm>
            <a:off x="4038600" y="6276122"/>
            <a:ext cx="4114800" cy="365125"/>
          </a:xfrm>
        </p:spPr>
        <p:txBody>
          <a:bodyPr/>
          <a:lstStyle/>
          <a:p>
            <a:r>
              <a:rPr lang="de-DE" dirty="0" smtClean="0"/>
              <a:t>C2, </a:t>
            </a:r>
            <a:r>
              <a:rPr lang="en-US" b="1" dirty="0"/>
              <a:t>London, United </a:t>
            </a:r>
            <a:r>
              <a:rPr lang="en-US" b="1" dirty="0" smtClean="0"/>
              <a:t>Kingdom (9-11 </a:t>
            </a:r>
            <a:r>
              <a:rPr lang="en-US" b="1" dirty="0"/>
              <a:t>October </a:t>
            </a:r>
            <a:r>
              <a:rPr lang="en-US" b="1" dirty="0" smtClean="0"/>
              <a:t>2018) </a:t>
            </a:r>
            <a:endParaRPr lang="de-DE" dirty="0" smtClean="0"/>
          </a:p>
        </p:txBody>
      </p:sp>
    </p:spTree>
    <p:extLst>
      <p:ext uri="{BB962C8B-B14F-4D97-AF65-F5344CB8AC3E}">
        <p14:creationId xmlns:p14="http://schemas.microsoft.com/office/powerpoint/2010/main" val="7231953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txBox="1">
            <a:spLocks/>
          </p:cNvSpPr>
          <p:nvPr/>
        </p:nvSpPr>
        <p:spPr>
          <a:xfrm>
            <a:off x="7936282" y="624595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dirty="0" err="1" smtClean="0"/>
              <a:t>Rear</a:t>
            </a:r>
            <a:r>
              <a:rPr lang="it-IT" dirty="0" smtClean="0"/>
              <a:t> </a:t>
            </a:r>
            <a:r>
              <a:rPr lang="it-IT" dirty="0" err="1" smtClean="0"/>
              <a:t>Admiral</a:t>
            </a:r>
            <a:r>
              <a:rPr lang="it-IT" dirty="0" smtClean="0"/>
              <a:t> Luigi </a:t>
            </a:r>
            <a:r>
              <a:rPr lang="it-IT" dirty="0" err="1" smtClean="0"/>
              <a:t>Sinapi</a:t>
            </a:r>
            <a:r>
              <a:rPr lang="it-IT" dirty="0" smtClean="0"/>
              <a:t> – HSSC Chair</a:t>
            </a:r>
            <a:endParaRPr lang="de-DE" dirty="0" smtClean="0"/>
          </a:p>
        </p:txBody>
      </p:sp>
      <p:sp>
        <p:nvSpPr>
          <p:cNvPr id="2" name="Rettangolo 1"/>
          <p:cNvSpPr/>
          <p:nvPr/>
        </p:nvSpPr>
        <p:spPr>
          <a:xfrm>
            <a:off x="437318" y="1426630"/>
            <a:ext cx="11387252" cy="3200876"/>
          </a:xfrm>
          <a:prstGeom prst="rect">
            <a:avLst/>
          </a:prstGeom>
        </p:spPr>
        <p:txBody>
          <a:bodyPr wrap="square">
            <a:spAutoFit/>
          </a:bodyPr>
          <a:lstStyle/>
          <a:p>
            <a:pPr algn="just">
              <a:lnSpc>
                <a:spcPct val="150000"/>
              </a:lnSpc>
              <a:spcAft>
                <a:spcPts val="1200"/>
              </a:spcAft>
            </a:pPr>
            <a:r>
              <a:rPr lang="en-US" sz="2400" b="1" dirty="0" smtClean="0"/>
              <a:t>Main changes proposed in HSSC TORs and ROPs:</a:t>
            </a:r>
          </a:p>
          <a:p>
            <a:pPr algn="just"/>
            <a:endParaRPr lang="it-IT" sz="2400" dirty="0"/>
          </a:p>
          <a:p>
            <a:pPr marL="530225" indent="-530225" algn="just"/>
            <a:r>
              <a:rPr lang="en-US" sz="2400" dirty="0" smtClean="0">
                <a:solidFill>
                  <a:srgbClr val="FF0000"/>
                </a:solidFill>
              </a:rPr>
              <a:t>1.8  Consider </a:t>
            </a:r>
            <a:r>
              <a:rPr lang="en-US" sz="2400" dirty="0">
                <a:solidFill>
                  <a:srgbClr val="FF0000"/>
                </a:solidFill>
              </a:rPr>
              <a:t>and decide upon proposals for new work items under the Committee Work </a:t>
            </a:r>
            <a:r>
              <a:rPr lang="en-US" sz="2400" dirty="0" err="1">
                <a:solidFill>
                  <a:srgbClr val="FF0000"/>
                </a:solidFill>
              </a:rPr>
              <a:t>Programme</a:t>
            </a:r>
            <a:r>
              <a:rPr lang="en-US" sz="2400" dirty="0">
                <a:solidFill>
                  <a:srgbClr val="FF0000"/>
                </a:solidFill>
              </a:rPr>
              <a:t>, taking into account the financial, administrative and wider stakeholder consequences and the IHO Strategic Plan and Work </a:t>
            </a:r>
            <a:r>
              <a:rPr lang="en-US" sz="2400" dirty="0" err="1">
                <a:solidFill>
                  <a:srgbClr val="FF0000"/>
                </a:solidFill>
              </a:rPr>
              <a:t>Programme</a:t>
            </a:r>
            <a:r>
              <a:rPr lang="en-US" sz="2400" dirty="0">
                <a:solidFill>
                  <a:srgbClr val="FF0000"/>
                </a:solidFill>
              </a:rPr>
              <a:t> and report to each meeting of the Council. </a:t>
            </a:r>
          </a:p>
          <a:p>
            <a:pPr algn="just">
              <a:lnSpc>
                <a:spcPct val="150000"/>
              </a:lnSpc>
              <a:spcAft>
                <a:spcPts val="1200"/>
              </a:spcAft>
            </a:pPr>
            <a:endParaRPr lang="en-US" sz="2400" b="1" dirty="0"/>
          </a:p>
        </p:txBody>
      </p:sp>
      <p:sp>
        <p:nvSpPr>
          <p:cNvPr id="6" name="Footer Placeholder 3"/>
          <p:cNvSpPr>
            <a:spLocks noGrp="1"/>
          </p:cNvSpPr>
          <p:nvPr>
            <p:ph type="ftr" sz="quarter" idx="11"/>
          </p:nvPr>
        </p:nvSpPr>
        <p:spPr>
          <a:xfrm>
            <a:off x="4038600" y="6276122"/>
            <a:ext cx="4114800" cy="365125"/>
          </a:xfrm>
        </p:spPr>
        <p:txBody>
          <a:bodyPr/>
          <a:lstStyle/>
          <a:p>
            <a:r>
              <a:rPr lang="de-DE" dirty="0" smtClean="0"/>
              <a:t>C2, </a:t>
            </a:r>
            <a:r>
              <a:rPr lang="en-US" b="1" dirty="0"/>
              <a:t>London, United </a:t>
            </a:r>
            <a:r>
              <a:rPr lang="en-US" b="1" dirty="0" smtClean="0"/>
              <a:t>Kingdom (9-11 </a:t>
            </a:r>
            <a:r>
              <a:rPr lang="en-US" b="1" dirty="0"/>
              <a:t>October </a:t>
            </a:r>
            <a:r>
              <a:rPr lang="en-US" b="1" dirty="0" smtClean="0"/>
              <a:t>2018) </a:t>
            </a:r>
            <a:endParaRPr lang="de-DE" dirty="0" smtClean="0"/>
          </a:p>
        </p:txBody>
      </p:sp>
      <p:sp>
        <p:nvSpPr>
          <p:cNvPr id="7" name="Title 1"/>
          <p:cNvSpPr>
            <a:spLocks noGrp="1"/>
          </p:cNvSpPr>
          <p:nvPr>
            <p:ph type="title"/>
          </p:nvPr>
        </p:nvSpPr>
        <p:spPr>
          <a:xfrm>
            <a:off x="789140" y="277815"/>
            <a:ext cx="10571967" cy="636586"/>
          </a:xfrm>
        </p:spPr>
        <p:txBody>
          <a:bodyPr>
            <a:normAutofit/>
          </a:bodyPr>
          <a:lstStyle/>
          <a:p>
            <a:pPr>
              <a:defRPr/>
            </a:pPr>
            <a:r>
              <a:rPr lang="en-US" sz="3200" b="1" dirty="0"/>
              <a:t>C2-4.1B </a:t>
            </a:r>
            <a:r>
              <a:rPr lang="en-US" sz="3200" dirty="0"/>
              <a:t>- Amendments to the HSSC </a:t>
            </a:r>
            <a:r>
              <a:rPr lang="en-US" sz="3200" dirty="0" err="1" smtClean="0"/>
              <a:t>ToRs</a:t>
            </a:r>
            <a:r>
              <a:rPr lang="en-US" sz="3200" dirty="0" smtClean="0"/>
              <a:t> </a:t>
            </a:r>
            <a:r>
              <a:rPr lang="en-US" sz="3200" dirty="0"/>
              <a:t>and </a:t>
            </a:r>
            <a:r>
              <a:rPr lang="en-US" sz="3200" dirty="0" err="1" smtClean="0"/>
              <a:t>RoPs</a:t>
            </a:r>
            <a:r>
              <a:rPr lang="en-AU" sz="3200" dirty="0" smtClean="0"/>
              <a:t> </a:t>
            </a:r>
            <a:endParaRPr lang="en-AU" sz="3200" dirty="0"/>
          </a:p>
        </p:txBody>
      </p:sp>
    </p:spTree>
    <p:extLst>
      <p:ext uri="{BB962C8B-B14F-4D97-AF65-F5344CB8AC3E}">
        <p14:creationId xmlns:p14="http://schemas.microsoft.com/office/powerpoint/2010/main" val="5177011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txBox="1">
            <a:spLocks/>
          </p:cNvSpPr>
          <p:nvPr/>
        </p:nvSpPr>
        <p:spPr>
          <a:xfrm>
            <a:off x="7936282" y="624595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dirty="0" err="1" smtClean="0"/>
              <a:t>Rear</a:t>
            </a:r>
            <a:r>
              <a:rPr lang="it-IT" dirty="0" smtClean="0"/>
              <a:t> </a:t>
            </a:r>
            <a:r>
              <a:rPr lang="it-IT" dirty="0" err="1" smtClean="0"/>
              <a:t>Admiral</a:t>
            </a:r>
            <a:r>
              <a:rPr lang="it-IT" dirty="0" smtClean="0"/>
              <a:t> Luigi </a:t>
            </a:r>
            <a:r>
              <a:rPr lang="it-IT" dirty="0" err="1" smtClean="0"/>
              <a:t>Sinapi</a:t>
            </a:r>
            <a:r>
              <a:rPr lang="it-IT" dirty="0" smtClean="0"/>
              <a:t> – HSSC Chair</a:t>
            </a:r>
            <a:endParaRPr lang="de-DE" dirty="0" smtClean="0"/>
          </a:p>
        </p:txBody>
      </p:sp>
      <p:sp>
        <p:nvSpPr>
          <p:cNvPr id="2" name="Rettangolo 1"/>
          <p:cNvSpPr/>
          <p:nvPr/>
        </p:nvSpPr>
        <p:spPr>
          <a:xfrm>
            <a:off x="513930" y="1544173"/>
            <a:ext cx="11387252" cy="4308872"/>
          </a:xfrm>
          <a:prstGeom prst="rect">
            <a:avLst/>
          </a:prstGeom>
        </p:spPr>
        <p:txBody>
          <a:bodyPr wrap="square">
            <a:spAutoFit/>
          </a:bodyPr>
          <a:lstStyle/>
          <a:p>
            <a:pPr>
              <a:lnSpc>
                <a:spcPct val="150000"/>
              </a:lnSpc>
              <a:spcAft>
                <a:spcPts val="1200"/>
              </a:spcAft>
            </a:pPr>
            <a:r>
              <a:rPr lang="en-US" sz="2400" b="1" dirty="0" smtClean="0"/>
              <a:t>Main changes proposed in HSSC TORs and ROPs:</a:t>
            </a:r>
          </a:p>
          <a:p>
            <a:endParaRPr lang="it-IT" sz="2400" dirty="0"/>
          </a:p>
          <a:p>
            <a:pPr marL="530225" indent="-530225" algn="just"/>
            <a:r>
              <a:rPr lang="en-US" sz="2400" dirty="0">
                <a:solidFill>
                  <a:srgbClr val="FF0000"/>
                </a:solidFill>
              </a:rPr>
              <a:t>2.9</a:t>
            </a:r>
            <a:r>
              <a:rPr lang="en-US" sz="2400" dirty="0"/>
              <a:t> Recommendations of </a:t>
            </a:r>
            <a:r>
              <a:rPr lang="en-US" sz="2400" dirty="0">
                <a:solidFill>
                  <a:srgbClr val="FF0000"/>
                </a:solidFill>
              </a:rPr>
              <a:t>possible strategic importance made by</a:t>
            </a:r>
            <a:r>
              <a:rPr lang="en-US" sz="2400" dirty="0"/>
              <a:t> the Committee shall be submitted to IHO Member States for adoption through the Council to the Assembly. </a:t>
            </a:r>
            <a:r>
              <a:rPr lang="en-US" sz="2400" dirty="0">
                <a:solidFill>
                  <a:srgbClr val="FF0000"/>
                </a:solidFill>
              </a:rPr>
              <a:t>The Committee should appreciate and determine the need to go through the Council for recommendations. If prior endorsement of the Council is not deemed necessary by the Committee, the recommendations on standards and publications can be submitted directly to the IHO Member States for approval, once endorsed by the Committee. </a:t>
            </a:r>
          </a:p>
          <a:p>
            <a:pPr>
              <a:lnSpc>
                <a:spcPct val="150000"/>
              </a:lnSpc>
              <a:spcAft>
                <a:spcPts val="1200"/>
              </a:spcAft>
            </a:pPr>
            <a:endParaRPr lang="en-US" sz="2400" b="1" dirty="0"/>
          </a:p>
        </p:txBody>
      </p:sp>
      <p:sp>
        <p:nvSpPr>
          <p:cNvPr id="6" name="Footer Placeholder 3"/>
          <p:cNvSpPr>
            <a:spLocks noGrp="1"/>
          </p:cNvSpPr>
          <p:nvPr>
            <p:ph type="ftr" sz="quarter" idx="11"/>
          </p:nvPr>
        </p:nvSpPr>
        <p:spPr>
          <a:xfrm>
            <a:off x="4038600" y="6276122"/>
            <a:ext cx="4114800" cy="365125"/>
          </a:xfrm>
        </p:spPr>
        <p:txBody>
          <a:bodyPr/>
          <a:lstStyle/>
          <a:p>
            <a:r>
              <a:rPr lang="de-DE" dirty="0" smtClean="0"/>
              <a:t>C2, </a:t>
            </a:r>
            <a:r>
              <a:rPr lang="en-US" b="1" dirty="0"/>
              <a:t>London, United </a:t>
            </a:r>
            <a:r>
              <a:rPr lang="en-US" b="1" dirty="0" smtClean="0"/>
              <a:t>Kingdom (9-11 </a:t>
            </a:r>
            <a:r>
              <a:rPr lang="en-US" b="1" dirty="0"/>
              <a:t>October </a:t>
            </a:r>
            <a:r>
              <a:rPr lang="en-US" b="1" dirty="0" smtClean="0"/>
              <a:t>2018) </a:t>
            </a:r>
            <a:endParaRPr lang="de-DE" dirty="0" smtClean="0"/>
          </a:p>
        </p:txBody>
      </p:sp>
      <p:sp>
        <p:nvSpPr>
          <p:cNvPr id="7" name="Title 1"/>
          <p:cNvSpPr>
            <a:spLocks noGrp="1"/>
          </p:cNvSpPr>
          <p:nvPr>
            <p:ph type="title"/>
          </p:nvPr>
        </p:nvSpPr>
        <p:spPr>
          <a:xfrm>
            <a:off x="789140" y="277815"/>
            <a:ext cx="10571967" cy="636586"/>
          </a:xfrm>
        </p:spPr>
        <p:txBody>
          <a:bodyPr>
            <a:normAutofit/>
          </a:bodyPr>
          <a:lstStyle/>
          <a:p>
            <a:pPr>
              <a:defRPr/>
            </a:pPr>
            <a:r>
              <a:rPr lang="en-US" sz="3200" b="1" dirty="0"/>
              <a:t>C2-4.1B </a:t>
            </a:r>
            <a:r>
              <a:rPr lang="en-US" sz="3200" dirty="0"/>
              <a:t>- Amendments to the HSSC </a:t>
            </a:r>
            <a:r>
              <a:rPr lang="en-US" sz="3200" dirty="0" err="1" smtClean="0"/>
              <a:t>ToRs</a:t>
            </a:r>
            <a:r>
              <a:rPr lang="en-US" sz="3200" dirty="0" smtClean="0"/>
              <a:t> </a:t>
            </a:r>
            <a:r>
              <a:rPr lang="en-US" sz="3200" dirty="0"/>
              <a:t>and </a:t>
            </a:r>
            <a:r>
              <a:rPr lang="en-US" sz="3200" dirty="0" err="1" smtClean="0"/>
              <a:t>RoPs</a:t>
            </a:r>
            <a:r>
              <a:rPr lang="en-AU" sz="3200" dirty="0" smtClean="0"/>
              <a:t> </a:t>
            </a:r>
            <a:endParaRPr lang="en-AU" sz="3200" dirty="0"/>
          </a:p>
        </p:txBody>
      </p:sp>
    </p:spTree>
    <p:extLst>
      <p:ext uri="{BB962C8B-B14F-4D97-AF65-F5344CB8AC3E}">
        <p14:creationId xmlns:p14="http://schemas.microsoft.com/office/powerpoint/2010/main" val="5035385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txBox="1">
            <a:spLocks/>
          </p:cNvSpPr>
          <p:nvPr/>
        </p:nvSpPr>
        <p:spPr>
          <a:xfrm>
            <a:off x="7936282" y="624595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dirty="0" err="1" smtClean="0"/>
              <a:t>Rear</a:t>
            </a:r>
            <a:r>
              <a:rPr lang="it-IT" dirty="0" smtClean="0"/>
              <a:t> </a:t>
            </a:r>
            <a:r>
              <a:rPr lang="it-IT" dirty="0" err="1" smtClean="0"/>
              <a:t>Admiral</a:t>
            </a:r>
            <a:r>
              <a:rPr lang="it-IT" dirty="0" smtClean="0"/>
              <a:t> Luigi </a:t>
            </a:r>
            <a:r>
              <a:rPr lang="it-IT" dirty="0" err="1" smtClean="0"/>
              <a:t>Sinapi</a:t>
            </a:r>
            <a:r>
              <a:rPr lang="it-IT" dirty="0" smtClean="0"/>
              <a:t> – HSSC Chair</a:t>
            </a:r>
            <a:endParaRPr lang="de-DE" dirty="0" smtClean="0"/>
          </a:p>
        </p:txBody>
      </p:sp>
      <p:sp>
        <p:nvSpPr>
          <p:cNvPr id="2" name="Rettangolo 1"/>
          <p:cNvSpPr/>
          <p:nvPr/>
        </p:nvSpPr>
        <p:spPr>
          <a:xfrm>
            <a:off x="437318" y="1426630"/>
            <a:ext cx="11387252" cy="1908215"/>
          </a:xfrm>
          <a:prstGeom prst="rect">
            <a:avLst/>
          </a:prstGeom>
        </p:spPr>
        <p:txBody>
          <a:bodyPr wrap="square">
            <a:spAutoFit/>
          </a:bodyPr>
          <a:lstStyle/>
          <a:p>
            <a:pPr>
              <a:lnSpc>
                <a:spcPct val="150000"/>
              </a:lnSpc>
              <a:spcAft>
                <a:spcPts val="1200"/>
              </a:spcAft>
            </a:pPr>
            <a:r>
              <a:rPr lang="en-US" sz="2400" b="1" dirty="0"/>
              <a:t>Actions required </a:t>
            </a:r>
            <a:r>
              <a:rPr lang="en-US" sz="2400" b="1" dirty="0" smtClean="0"/>
              <a:t>of </a:t>
            </a:r>
            <a:r>
              <a:rPr lang="en-US" sz="2400" b="1" dirty="0"/>
              <a:t>the Council </a:t>
            </a:r>
            <a:r>
              <a:rPr lang="en-US" sz="2400" b="1" dirty="0" smtClean="0"/>
              <a:t>:</a:t>
            </a:r>
            <a:endParaRPr lang="en-US" sz="2400" b="1" dirty="0"/>
          </a:p>
          <a:p>
            <a:endParaRPr lang="it-IT" sz="2400" dirty="0"/>
          </a:p>
          <a:p>
            <a:r>
              <a:rPr lang="en-US" sz="2400" dirty="0" smtClean="0"/>
              <a:t>	Endorse </a:t>
            </a:r>
            <a:r>
              <a:rPr lang="en-US" sz="2400" dirty="0"/>
              <a:t>the amendments to the HSSC TORs </a:t>
            </a:r>
            <a:endParaRPr lang="en-US" sz="2400" dirty="0" smtClean="0"/>
          </a:p>
          <a:p>
            <a:endParaRPr lang="en-US" sz="2400" dirty="0"/>
          </a:p>
        </p:txBody>
      </p:sp>
      <p:sp>
        <p:nvSpPr>
          <p:cNvPr id="6" name="Footer Placeholder 3"/>
          <p:cNvSpPr>
            <a:spLocks noGrp="1"/>
          </p:cNvSpPr>
          <p:nvPr>
            <p:ph type="ftr" sz="quarter" idx="11"/>
          </p:nvPr>
        </p:nvSpPr>
        <p:spPr>
          <a:xfrm>
            <a:off x="4038600" y="6276122"/>
            <a:ext cx="4114800" cy="365125"/>
          </a:xfrm>
        </p:spPr>
        <p:txBody>
          <a:bodyPr/>
          <a:lstStyle/>
          <a:p>
            <a:r>
              <a:rPr lang="de-DE" dirty="0" smtClean="0"/>
              <a:t>C2, </a:t>
            </a:r>
            <a:r>
              <a:rPr lang="en-US" b="1" dirty="0"/>
              <a:t>London, United </a:t>
            </a:r>
            <a:r>
              <a:rPr lang="en-US" b="1" dirty="0" smtClean="0"/>
              <a:t>Kingdom (9-11 </a:t>
            </a:r>
            <a:r>
              <a:rPr lang="en-US" b="1" dirty="0"/>
              <a:t>October </a:t>
            </a:r>
            <a:r>
              <a:rPr lang="en-US" b="1" dirty="0" smtClean="0"/>
              <a:t>2018) </a:t>
            </a:r>
            <a:endParaRPr lang="de-DE" dirty="0" smtClean="0"/>
          </a:p>
        </p:txBody>
      </p:sp>
      <p:sp>
        <p:nvSpPr>
          <p:cNvPr id="7" name="Title 1"/>
          <p:cNvSpPr>
            <a:spLocks noGrp="1"/>
          </p:cNvSpPr>
          <p:nvPr>
            <p:ph type="title"/>
          </p:nvPr>
        </p:nvSpPr>
        <p:spPr>
          <a:xfrm>
            <a:off x="789140" y="277815"/>
            <a:ext cx="10571967" cy="636586"/>
          </a:xfrm>
        </p:spPr>
        <p:txBody>
          <a:bodyPr>
            <a:normAutofit/>
          </a:bodyPr>
          <a:lstStyle/>
          <a:p>
            <a:pPr>
              <a:defRPr/>
            </a:pPr>
            <a:r>
              <a:rPr lang="en-US" sz="3200" b="1" dirty="0"/>
              <a:t>C2-4.1B </a:t>
            </a:r>
            <a:r>
              <a:rPr lang="en-US" sz="3200" dirty="0"/>
              <a:t>- Amendments to the HSSC </a:t>
            </a:r>
            <a:r>
              <a:rPr lang="en-US" sz="3200" dirty="0" err="1" smtClean="0"/>
              <a:t>ToRs</a:t>
            </a:r>
            <a:r>
              <a:rPr lang="en-US" sz="3200" dirty="0" smtClean="0"/>
              <a:t> </a:t>
            </a:r>
            <a:r>
              <a:rPr lang="en-US" sz="3200" dirty="0"/>
              <a:t>and </a:t>
            </a:r>
            <a:r>
              <a:rPr lang="en-US" sz="3200" dirty="0" err="1" smtClean="0"/>
              <a:t>RoPs</a:t>
            </a:r>
            <a:r>
              <a:rPr lang="en-AU" sz="3200" dirty="0" smtClean="0"/>
              <a:t> </a:t>
            </a:r>
            <a:endParaRPr lang="en-AU" sz="3200" dirty="0"/>
          </a:p>
        </p:txBody>
      </p:sp>
    </p:spTree>
    <p:extLst>
      <p:ext uri="{BB962C8B-B14F-4D97-AF65-F5344CB8AC3E}">
        <p14:creationId xmlns:p14="http://schemas.microsoft.com/office/powerpoint/2010/main" val="4574966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789140" y="277815"/>
            <a:ext cx="10571967" cy="636586"/>
          </a:xfrm>
        </p:spPr>
        <p:txBody>
          <a:bodyPr>
            <a:noAutofit/>
          </a:bodyPr>
          <a:lstStyle/>
          <a:p>
            <a:pPr>
              <a:defRPr/>
            </a:pPr>
            <a:r>
              <a:rPr lang="en-US" sz="3200" b="1" dirty="0"/>
              <a:t>C2-4.1.C</a:t>
            </a:r>
            <a:r>
              <a:rPr lang="en-US" sz="3200" dirty="0"/>
              <a:t> - HSSC key priorities of the IHO WP for 2019-2020</a:t>
            </a:r>
            <a:endParaRPr lang="en-AU" sz="3200" dirty="0"/>
          </a:p>
        </p:txBody>
      </p:sp>
      <p:sp>
        <p:nvSpPr>
          <p:cNvPr id="5" name="Footer Placeholder 3"/>
          <p:cNvSpPr txBox="1">
            <a:spLocks/>
          </p:cNvSpPr>
          <p:nvPr/>
        </p:nvSpPr>
        <p:spPr>
          <a:xfrm>
            <a:off x="7936282" y="624595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dirty="0" err="1" smtClean="0"/>
              <a:t>Rear</a:t>
            </a:r>
            <a:r>
              <a:rPr lang="it-IT" dirty="0" smtClean="0"/>
              <a:t> </a:t>
            </a:r>
            <a:r>
              <a:rPr lang="it-IT" dirty="0" err="1" smtClean="0"/>
              <a:t>Admiral</a:t>
            </a:r>
            <a:r>
              <a:rPr lang="it-IT" dirty="0" smtClean="0"/>
              <a:t> Luigi </a:t>
            </a:r>
            <a:r>
              <a:rPr lang="it-IT" dirty="0" err="1" smtClean="0"/>
              <a:t>Sinapi</a:t>
            </a:r>
            <a:r>
              <a:rPr lang="it-IT" dirty="0" smtClean="0"/>
              <a:t> – HSSC Chair</a:t>
            </a:r>
            <a:endParaRPr lang="de-DE" dirty="0" smtClean="0"/>
          </a:p>
        </p:txBody>
      </p:sp>
      <p:sp>
        <p:nvSpPr>
          <p:cNvPr id="3" name="CasellaDiTesto 2"/>
          <p:cNvSpPr txBox="1"/>
          <p:nvPr/>
        </p:nvSpPr>
        <p:spPr>
          <a:xfrm>
            <a:off x="824443" y="2300781"/>
            <a:ext cx="10453157" cy="1569660"/>
          </a:xfrm>
          <a:prstGeom prst="rect">
            <a:avLst/>
          </a:prstGeom>
          <a:noFill/>
        </p:spPr>
        <p:txBody>
          <a:bodyPr wrap="square" rtlCol="0">
            <a:spAutoFit/>
          </a:bodyPr>
          <a:lstStyle/>
          <a:p>
            <a:pPr marL="457200" indent="-457200">
              <a:buFont typeface="Arial" panose="020B0604020202020204" pitchFamily="34" charset="0"/>
              <a:buChar char="•"/>
            </a:pPr>
            <a:r>
              <a:rPr lang="en-US" sz="2400" dirty="0" smtClean="0"/>
              <a:t>C-1 </a:t>
            </a:r>
            <a:r>
              <a:rPr lang="en-US" sz="2400" dirty="0"/>
              <a:t>endorsed the proposals made by the Secretary-General and two Directors </a:t>
            </a:r>
            <a:r>
              <a:rPr lang="en-US" sz="2400" dirty="0" smtClean="0"/>
              <a:t>on </a:t>
            </a:r>
            <a:r>
              <a:rPr lang="en-US" sz="2400" dirty="0"/>
              <a:t>the key priorities in the IHO 2018 work </a:t>
            </a:r>
            <a:r>
              <a:rPr lang="en-US" sz="2400" dirty="0" err="1" smtClean="0"/>
              <a:t>programme</a:t>
            </a:r>
            <a:r>
              <a:rPr lang="en-US" sz="2400" dirty="0" smtClean="0"/>
              <a:t> </a:t>
            </a:r>
          </a:p>
          <a:p>
            <a:pPr marL="457200" indent="-457200">
              <a:buFont typeface="Arial" panose="020B0604020202020204" pitchFamily="34" charset="0"/>
              <a:buChar char="•"/>
            </a:pPr>
            <a:endParaRPr lang="en-US" sz="2400" dirty="0"/>
          </a:p>
          <a:p>
            <a:pPr marL="457200" indent="-457200">
              <a:buFont typeface="Arial" panose="020B0604020202020204" pitchFamily="34" charset="0"/>
              <a:buChar char="•"/>
            </a:pPr>
            <a:r>
              <a:rPr lang="en-US" sz="2400" dirty="0" smtClean="0"/>
              <a:t>For the HSSC a set of priorities from Work </a:t>
            </a:r>
            <a:r>
              <a:rPr lang="en-US" sz="2400" dirty="0" err="1" smtClean="0"/>
              <a:t>Programme</a:t>
            </a:r>
            <a:r>
              <a:rPr lang="en-US" sz="2400" dirty="0" smtClean="0"/>
              <a:t> 2 were identified</a:t>
            </a:r>
            <a:endParaRPr lang="en-US" sz="2400" dirty="0"/>
          </a:p>
        </p:txBody>
      </p:sp>
      <p:sp>
        <p:nvSpPr>
          <p:cNvPr id="6" name="Footer Placeholder 3"/>
          <p:cNvSpPr>
            <a:spLocks noGrp="1"/>
          </p:cNvSpPr>
          <p:nvPr>
            <p:ph type="ftr" sz="quarter" idx="11"/>
          </p:nvPr>
        </p:nvSpPr>
        <p:spPr>
          <a:xfrm>
            <a:off x="4038600" y="6276122"/>
            <a:ext cx="4114800" cy="365125"/>
          </a:xfrm>
        </p:spPr>
        <p:txBody>
          <a:bodyPr/>
          <a:lstStyle/>
          <a:p>
            <a:r>
              <a:rPr lang="de-DE" dirty="0" smtClean="0"/>
              <a:t>C2, </a:t>
            </a:r>
            <a:r>
              <a:rPr lang="en-US" b="1" dirty="0"/>
              <a:t>London, United </a:t>
            </a:r>
            <a:r>
              <a:rPr lang="en-US" b="1" dirty="0" smtClean="0"/>
              <a:t>Kingdom (9-11 </a:t>
            </a:r>
            <a:r>
              <a:rPr lang="en-US" b="1" dirty="0"/>
              <a:t>October </a:t>
            </a:r>
            <a:r>
              <a:rPr lang="en-US" b="1" dirty="0" smtClean="0"/>
              <a:t>2018) </a:t>
            </a:r>
            <a:endParaRPr lang="de-DE" dirty="0" smtClean="0"/>
          </a:p>
        </p:txBody>
      </p:sp>
    </p:spTree>
    <p:extLst>
      <p:ext uri="{BB962C8B-B14F-4D97-AF65-F5344CB8AC3E}">
        <p14:creationId xmlns:p14="http://schemas.microsoft.com/office/powerpoint/2010/main" val="16356714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rot="16200000">
            <a:off x="-2046338" y="3172642"/>
            <a:ext cx="5292878" cy="636586"/>
          </a:xfrm>
        </p:spPr>
        <p:txBody>
          <a:bodyPr>
            <a:normAutofit/>
          </a:bodyPr>
          <a:lstStyle/>
          <a:p>
            <a:pPr algn="ctr">
              <a:defRPr/>
            </a:pPr>
            <a:r>
              <a:rPr lang="en-AU" sz="3200" dirty="0" smtClean="0">
                <a:solidFill>
                  <a:srgbClr val="FF0000"/>
                </a:solidFill>
              </a:rPr>
              <a:t>Notional </a:t>
            </a:r>
            <a:r>
              <a:rPr lang="en-AU" sz="3200" dirty="0">
                <a:solidFill>
                  <a:srgbClr val="FF0000"/>
                </a:solidFill>
              </a:rPr>
              <a:t>S-100 Timeline</a:t>
            </a:r>
          </a:p>
        </p:txBody>
      </p:sp>
      <p:sp>
        <p:nvSpPr>
          <p:cNvPr id="5" name="Footer Placeholder 3"/>
          <p:cNvSpPr txBox="1">
            <a:spLocks/>
          </p:cNvSpPr>
          <p:nvPr/>
        </p:nvSpPr>
        <p:spPr>
          <a:xfrm>
            <a:off x="7936282" y="624595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dirty="0" err="1" smtClean="0"/>
              <a:t>Rear</a:t>
            </a:r>
            <a:r>
              <a:rPr lang="it-IT" dirty="0" smtClean="0"/>
              <a:t> </a:t>
            </a:r>
            <a:r>
              <a:rPr lang="it-IT" dirty="0" err="1" smtClean="0"/>
              <a:t>Admiral</a:t>
            </a:r>
            <a:r>
              <a:rPr lang="it-IT" dirty="0" smtClean="0"/>
              <a:t> Luigi </a:t>
            </a:r>
            <a:r>
              <a:rPr lang="it-IT" dirty="0" err="1" smtClean="0"/>
              <a:t>Sinapi</a:t>
            </a:r>
            <a:r>
              <a:rPr lang="it-IT" dirty="0" smtClean="0"/>
              <a:t> – HSSC Chair</a:t>
            </a:r>
            <a:endParaRPr lang="de-DE" dirty="0" smtClean="0"/>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6286" y="973123"/>
            <a:ext cx="9376228" cy="50356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Footer Placeholder 3"/>
          <p:cNvSpPr>
            <a:spLocks noGrp="1"/>
          </p:cNvSpPr>
          <p:nvPr>
            <p:ph type="ftr" sz="quarter" idx="11"/>
          </p:nvPr>
        </p:nvSpPr>
        <p:spPr>
          <a:xfrm>
            <a:off x="4038600" y="6276122"/>
            <a:ext cx="4114800" cy="365125"/>
          </a:xfrm>
        </p:spPr>
        <p:txBody>
          <a:bodyPr/>
          <a:lstStyle/>
          <a:p>
            <a:r>
              <a:rPr lang="de-DE" dirty="0" smtClean="0"/>
              <a:t>C2, </a:t>
            </a:r>
            <a:r>
              <a:rPr lang="en-US" b="1" dirty="0"/>
              <a:t>London, United </a:t>
            </a:r>
            <a:r>
              <a:rPr lang="en-US" b="1" dirty="0" smtClean="0"/>
              <a:t>Kingdom (9-11 </a:t>
            </a:r>
            <a:r>
              <a:rPr lang="en-US" b="1" dirty="0"/>
              <a:t>October </a:t>
            </a:r>
            <a:r>
              <a:rPr lang="en-US" b="1" dirty="0" smtClean="0"/>
              <a:t>2018) </a:t>
            </a:r>
            <a:endParaRPr lang="de-DE" dirty="0" smtClean="0"/>
          </a:p>
        </p:txBody>
      </p:sp>
      <p:sp>
        <p:nvSpPr>
          <p:cNvPr id="10" name="Title 1"/>
          <p:cNvSpPr txBox="1">
            <a:spLocks/>
          </p:cNvSpPr>
          <p:nvPr/>
        </p:nvSpPr>
        <p:spPr>
          <a:xfrm>
            <a:off x="789140" y="277815"/>
            <a:ext cx="10571967" cy="63658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bg2">
                    <a:lumMod val="50000"/>
                  </a:schemeClr>
                </a:solidFill>
                <a:latin typeface="+mj-lt"/>
                <a:ea typeface="+mj-ea"/>
                <a:cs typeface="+mj-cs"/>
              </a:defRPr>
            </a:lvl1pPr>
          </a:lstStyle>
          <a:p>
            <a:pPr>
              <a:defRPr/>
            </a:pPr>
            <a:r>
              <a:rPr lang="en-US" sz="3200" b="1" smtClean="0"/>
              <a:t>C2-4.1.C</a:t>
            </a:r>
            <a:r>
              <a:rPr lang="en-US" sz="3200" smtClean="0"/>
              <a:t> - HSSC key priorities of the IHO WP for 2019-2020</a:t>
            </a:r>
            <a:endParaRPr lang="en-AU" sz="3200" dirty="0"/>
          </a:p>
        </p:txBody>
      </p:sp>
    </p:spTree>
    <p:extLst>
      <p:ext uri="{BB962C8B-B14F-4D97-AF65-F5344CB8AC3E}">
        <p14:creationId xmlns:p14="http://schemas.microsoft.com/office/powerpoint/2010/main" val="13767843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txBox="1">
            <a:spLocks/>
          </p:cNvSpPr>
          <p:nvPr/>
        </p:nvSpPr>
        <p:spPr>
          <a:xfrm>
            <a:off x="7936282" y="624595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dirty="0" err="1" smtClean="0"/>
              <a:t>Rear</a:t>
            </a:r>
            <a:r>
              <a:rPr lang="it-IT" dirty="0" smtClean="0"/>
              <a:t> </a:t>
            </a:r>
            <a:r>
              <a:rPr lang="it-IT" dirty="0" err="1" smtClean="0"/>
              <a:t>Admiral</a:t>
            </a:r>
            <a:r>
              <a:rPr lang="it-IT" dirty="0" smtClean="0"/>
              <a:t> Luigi </a:t>
            </a:r>
            <a:r>
              <a:rPr lang="it-IT" dirty="0" err="1" smtClean="0"/>
              <a:t>Sinapi</a:t>
            </a:r>
            <a:r>
              <a:rPr lang="it-IT" dirty="0" smtClean="0"/>
              <a:t> – HSSC Chair</a:t>
            </a:r>
            <a:endParaRPr lang="de-DE" dirty="0" smtClean="0"/>
          </a:p>
        </p:txBody>
      </p:sp>
      <p:sp>
        <p:nvSpPr>
          <p:cNvPr id="6" name="Footer Placeholder 3"/>
          <p:cNvSpPr>
            <a:spLocks noGrp="1"/>
          </p:cNvSpPr>
          <p:nvPr>
            <p:ph type="ftr" sz="quarter" idx="11"/>
          </p:nvPr>
        </p:nvSpPr>
        <p:spPr>
          <a:xfrm>
            <a:off x="4038600" y="6276122"/>
            <a:ext cx="4114800" cy="365125"/>
          </a:xfrm>
        </p:spPr>
        <p:txBody>
          <a:bodyPr/>
          <a:lstStyle/>
          <a:p>
            <a:r>
              <a:rPr lang="de-DE" dirty="0" smtClean="0"/>
              <a:t>C2, </a:t>
            </a:r>
            <a:r>
              <a:rPr lang="en-US" b="1" dirty="0"/>
              <a:t>London, United </a:t>
            </a:r>
            <a:r>
              <a:rPr lang="en-US" b="1" dirty="0" smtClean="0"/>
              <a:t>Kingdom (9-11 </a:t>
            </a:r>
            <a:r>
              <a:rPr lang="en-US" b="1" dirty="0"/>
              <a:t>October </a:t>
            </a:r>
            <a:r>
              <a:rPr lang="en-US" b="1" dirty="0" smtClean="0"/>
              <a:t>2018) </a:t>
            </a:r>
            <a:endParaRPr lang="de-DE" dirty="0" smtClean="0"/>
          </a:p>
        </p:txBody>
      </p:sp>
      <p:sp>
        <p:nvSpPr>
          <p:cNvPr id="7" name="Title 1"/>
          <p:cNvSpPr>
            <a:spLocks noGrp="1"/>
          </p:cNvSpPr>
          <p:nvPr>
            <p:ph type="title"/>
          </p:nvPr>
        </p:nvSpPr>
        <p:spPr>
          <a:xfrm>
            <a:off x="789140" y="277815"/>
            <a:ext cx="10571967" cy="636586"/>
          </a:xfrm>
        </p:spPr>
        <p:txBody>
          <a:bodyPr>
            <a:noAutofit/>
          </a:bodyPr>
          <a:lstStyle/>
          <a:p>
            <a:pPr>
              <a:defRPr/>
            </a:pPr>
            <a:r>
              <a:rPr lang="en-US" sz="3200" b="1" dirty="0"/>
              <a:t>C2-4.1.C</a:t>
            </a:r>
            <a:r>
              <a:rPr lang="en-US" sz="3200" dirty="0"/>
              <a:t> - HSSC key priorities of the IHO WP for 2019-2020</a:t>
            </a:r>
            <a:endParaRPr lang="en-AU" sz="3200" dirty="0"/>
          </a:p>
        </p:txBody>
      </p:sp>
      <p:sp>
        <p:nvSpPr>
          <p:cNvPr id="3" name="Rettangolo 2"/>
          <p:cNvSpPr/>
          <p:nvPr/>
        </p:nvSpPr>
        <p:spPr>
          <a:xfrm>
            <a:off x="847997" y="1217020"/>
            <a:ext cx="10507191" cy="4154984"/>
          </a:xfrm>
          <a:prstGeom prst="rect">
            <a:avLst/>
          </a:prstGeom>
        </p:spPr>
        <p:txBody>
          <a:bodyPr wrap="square">
            <a:spAutoFit/>
          </a:bodyPr>
          <a:lstStyle/>
          <a:p>
            <a:pPr algn="just"/>
            <a:r>
              <a:rPr lang="en-US" sz="2400" b="1" dirty="0" smtClean="0"/>
              <a:t>Notional S-100 timeline: results achieved</a:t>
            </a:r>
          </a:p>
          <a:p>
            <a:endParaRPr lang="it-IT" sz="2400" dirty="0"/>
          </a:p>
          <a:p>
            <a:r>
              <a:rPr lang="en-US" sz="2400" dirty="0"/>
              <a:t>HSSC endorsed the S-100 Product Specification Guidebook and agreed to include it within the S-100 work plan. HSSC assigned S-97 to the product specification guidebook. </a:t>
            </a:r>
            <a:endParaRPr lang="en-US" sz="2400" dirty="0" smtClean="0"/>
          </a:p>
          <a:p>
            <a:endParaRPr lang="en-US" sz="2400" dirty="0" smtClean="0"/>
          </a:p>
          <a:p>
            <a:endParaRPr lang="en-US" sz="2400" dirty="0"/>
          </a:p>
          <a:p>
            <a:r>
              <a:rPr lang="en-US" sz="2400" dirty="0" smtClean="0"/>
              <a:t>HSSC </a:t>
            </a:r>
            <a:r>
              <a:rPr lang="en-US" sz="2400" dirty="0"/>
              <a:t>endorsed S-122 Edition 1.0.0 and S-123 Edition 1.0.0; IHO Secretariat </a:t>
            </a:r>
            <a:r>
              <a:rPr lang="en-US" sz="2400" dirty="0" smtClean="0"/>
              <a:t>issued  </a:t>
            </a:r>
            <a:r>
              <a:rPr lang="en-US" sz="2400" dirty="0"/>
              <a:t>CL </a:t>
            </a:r>
            <a:r>
              <a:rPr lang="en-US" sz="2400" dirty="0" smtClean="0"/>
              <a:t>45/2018 to </a:t>
            </a:r>
            <a:r>
              <a:rPr lang="en-US" sz="2400" dirty="0"/>
              <a:t>seek MSs approval </a:t>
            </a:r>
            <a:r>
              <a:rPr lang="en-US" sz="2400" dirty="0" smtClean="0"/>
              <a:t>(deadline 30 November 2018).</a:t>
            </a:r>
            <a:endParaRPr lang="en-US" sz="2400" dirty="0"/>
          </a:p>
          <a:p>
            <a:pPr algn="just"/>
            <a:r>
              <a:rPr lang="en-US" sz="2400" dirty="0" smtClean="0">
                <a:solidFill>
                  <a:srgbClr val="FF0000"/>
                </a:solidFill>
              </a:rPr>
              <a:t> </a:t>
            </a:r>
            <a:endParaRPr lang="it-IT" sz="2400" dirty="0"/>
          </a:p>
          <a:p>
            <a:pPr algn="just"/>
            <a:endParaRPr lang="it-IT" sz="2400" dirty="0"/>
          </a:p>
        </p:txBody>
      </p:sp>
    </p:spTree>
    <p:extLst>
      <p:ext uri="{BB962C8B-B14F-4D97-AF65-F5344CB8AC3E}">
        <p14:creationId xmlns:p14="http://schemas.microsoft.com/office/powerpoint/2010/main" val="14362253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75000">
              <a:schemeClr val="accent2">
                <a:lumMod val="5000"/>
                <a:lumOff val="9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8870" y="277815"/>
            <a:ext cx="8981868" cy="636586"/>
          </a:xfrm>
        </p:spPr>
        <p:txBody>
          <a:bodyPr>
            <a:normAutofit fontScale="90000"/>
          </a:bodyPr>
          <a:lstStyle/>
          <a:p>
            <a:pPr>
              <a:defRPr/>
            </a:pPr>
            <a:r>
              <a:rPr lang="en-AU" dirty="0" smtClean="0"/>
              <a:t>Introduction </a:t>
            </a:r>
            <a:endParaRPr lang="en-AU" dirty="0"/>
          </a:p>
        </p:txBody>
      </p:sp>
      <p:sp>
        <p:nvSpPr>
          <p:cNvPr id="8" name="Footer Placeholder 3"/>
          <p:cNvSpPr>
            <a:spLocks noGrp="1"/>
          </p:cNvSpPr>
          <p:nvPr>
            <p:ph type="ftr" sz="quarter" idx="11"/>
          </p:nvPr>
        </p:nvSpPr>
        <p:spPr/>
        <p:txBody>
          <a:bodyPr/>
          <a:lstStyle/>
          <a:p>
            <a:r>
              <a:rPr lang="de-DE" dirty="0" smtClean="0"/>
              <a:t>C2, </a:t>
            </a:r>
            <a:r>
              <a:rPr lang="en-US" b="1" dirty="0"/>
              <a:t>London, United </a:t>
            </a:r>
            <a:r>
              <a:rPr lang="en-US" b="1" dirty="0" smtClean="0"/>
              <a:t>Kingdom (9-11 </a:t>
            </a:r>
            <a:r>
              <a:rPr lang="en-US" b="1" dirty="0"/>
              <a:t>October </a:t>
            </a:r>
            <a:r>
              <a:rPr lang="en-US" b="1" dirty="0" smtClean="0"/>
              <a:t>2018) </a:t>
            </a:r>
            <a:endParaRPr lang="de-DE" dirty="0" smtClean="0"/>
          </a:p>
        </p:txBody>
      </p:sp>
      <p:sp>
        <p:nvSpPr>
          <p:cNvPr id="9" name="Footer Placeholder 3"/>
          <p:cNvSpPr txBox="1">
            <a:spLocks/>
          </p:cNvSpPr>
          <p:nvPr/>
        </p:nvSpPr>
        <p:spPr>
          <a:xfrm>
            <a:off x="7936282" y="624595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dirty="0" err="1" smtClean="0"/>
              <a:t>Rear</a:t>
            </a:r>
            <a:r>
              <a:rPr lang="it-IT" dirty="0" smtClean="0"/>
              <a:t> </a:t>
            </a:r>
            <a:r>
              <a:rPr lang="it-IT" dirty="0" err="1" smtClean="0"/>
              <a:t>Admiral</a:t>
            </a:r>
            <a:r>
              <a:rPr lang="it-IT" dirty="0" smtClean="0"/>
              <a:t> Luigi </a:t>
            </a:r>
            <a:r>
              <a:rPr lang="it-IT" dirty="0" err="1" smtClean="0"/>
              <a:t>Sinapi</a:t>
            </a:r>
            <a:r>
              <a:rPr lang="it-IT" dirty="0" smtClean="0"/>
              <a:t> – HSSC Chair</a:t>
            </a:r>
            <a:endParaRPr lang="de-DE" dirty="0" smtClean="0"/>
          </a:p>
        </p:txBody>
      </p:sp>
      <p:sp>
        <p:nvSpPr>
          <p:cNvPr id="3" name="CasellaDiTesto 2"/>
          <p:cNvSpPr txBox="1"/>
          <p:nvPr/>
        </p:nvSpPr>
        <p:spPr>
          <a:xfrm>
            <a:off x="523659" y="1239517"/>
            <a:ext cx="11152508" cy="4508927"/>
          </a:xfrm>
          <a:prstGeom prst="rect">
            <a:avLst/>
          </a:prstGeom>
          <a:noFill/>
        </p:spPr>
        <p:txBody>
          <a:bodyPr wrap="square" rtlCol="0">
            <a:spAutoFit/>
          </a:bodyPr>
          <a:lstStyle/>
          <a:p>
            <a:pPr algn="ctr">
              <a:spcAft>
                <a:spcPts val="1200"/>
              </a:spcAft>
            </a:pPr>
            <a:r>
              <a:rPr lang="en-US" sz="2400" b="1" dirty="0"/>
              <a:t>HSSC work is guided by the IHO Work </a:t>
            </a:r>
            <a:r>
              <a:rPr lang="en-US" sz="2400" b="1" dirty="0" err="1"/>
              <a:t>Programme</a:t>
            </a:r>
            <a:r>
              <a:rPr lang="en-US" sz="2400" b="1" dirty="0"/>
              <a:t> 2 “Hydrographic Services and Standards” and </a:t>
            </a:r>
            <a:r>
              <a:rPr lang="en-US" sz="2400" b="1" dirty="0" smtClean="0"/>
              <a:t>by the Council </a:t>
            </a:r>
            <a:r>
              <a:rPr lang="en-US" sz="2400" b="1" dirty="0"/>
              <a:t>key Priorities</a:t>
            </a:r>
            <a:endParaRPr lang="it-IT" sz="2400" b="1" dirty="0"/>
          </a:p>
          <a:p>
            <a:pPr>
              <a:spcAft>
                <a:spcPts val="1200"/>
              </a:spcAft>
            </a:pPr>
            <a:endParaRPr lang="it-IT" sz="1100" b="1" dirty="0"/>
          </a:p>
          <a:p>
            <a:pPr>
              <a:spcAft>
                <a:spcPts val="1200"/>
              </a:spcAft>
            </a:pPr>
            <a:r>
              <a:rPr lang="it-IT" sz="2400" b="1" dirty="0" err="1" smtClean="0"/>
              <a:t>Meetings</a:t>
            </a:r>
            <a:r>
              <a:rPr lang="it-IT" sz="2400" b="1" dirty="0" smtClean="0"/>
              <a:t> </a:t>
            </a:r>
            <a:r>
              <a:rPr lang="it-IT" sz="2400" b="1" dirty="0" err="1" smtClean="0"/>
              <a:t>since</a:t>
            </a:r>
            <a:r>
              <a:rPr lang="it-IT" sz="2400" b="1" dirty="0" smtClean="0"/>
              <a:t> C-1:</a:t>
            </a:r>
          </a:p>
          <a:p>
            <a:pPr marL="342900" indent="-342900">
              <a:spcAft>
                <a:spcPts val="1200"/>
              </a:spcAft>
              <a:buFont typeface="Arial" pitchFamily="34" charset="0"/>
              <a:buChar char="•"/>
            </a:pPr>
            <a:r>
              <a:rPr lang="it-IT" sz="2400" dirty="0"/>
              <a:t>HSSC 9 - Ottawa, Canada (6-10 </a:t>
            </a:r>
            <a:r>
              <a:rPr lang="it-IT" sz="2400" dirty="0" err="1"/>
              <a:t>November</a:t>
            </a:r>
            <a:r>
              <a:rPr lang="it-IT" sz="2400" dirty="0"/>
              <a:t> 2017</a:t>
            </a:r>
            <a:r>
              <a:rPr lang="it-IT" sz="2400" dirty="0" smtClean="0"/>
              <a:t>)</a:t>
            </a:r>
          </a:p>
          <a:p>
            <a:pPr marL="342900" indent="-342900">
              <a:spcAft>
                <a:spcPts val="1200"/>
              </a:spcAft>
              <a:buFont typeface="Arial" pitchFamily="34" charset="0"/>
              <a:buChar char="•"/>
            </a:pPr>
            <a:r>
              <a:rPr lang="en-US" sz="2400" dirty="0"/>
              <a:t>HSSC 10 - Rostock-</a:t>
            </a:r>
            <a:r>
              <a:rPr lang="en-US" sz="2400" dirty="0" err="1"/>
              <a:t>Warnemünde</a:t>
            </a:r>
            <a:r>
              <a:rPr lang="en-US" sz="2400" dirty="0"/>
              <a:t>, Germany (14-17 May 2018</a:t>
            </a:r>
            <a:r>
              <a:rPr lang="en-US" sz="2400" dirty="0" smtClean="0"/>
              <a:t>) – 6 month </a:t>
            </a:r>
            <a:r>
              <a:rPr lang="en-US" sz="2400" dirty="0"/>
              <a:t>earlier due to the decision to adjust the timing of subsequent meetings in order to provide timely input to the IHO Council</a:t>
            </a:r>
            <a:endParaRPr lang="en-US" sz="2400" dirty="0" smtClean="0"/>
          </a:p>
          <a:p>
            <a:pPr>
              <a:spcAft>
                <a:spcPts val="1200"/>
              </a:spcAft>
            </a:pPr>
            <a:r>
              <a:rPr lang="en-US" sz="2400" b="1" dirty="0" smtClean="0"/>
              <a:t>Next Meeting:</a:t>
            </a:r>
          </a:p>
          <a:p>
            <a:pPr marL="342900" indent="-342900">
              <a:spcAft>
                <a:spcPts val="1200"/>
              </a:spcAft>
              <a:buFont typeface="Arial" pitchFamily="34" charset="0"/>
              <a:buChar char="•"/>
            </a:pPr>
            <a:r>
              <a:rPr lang="en-US" sz="2400" dirty="0"/>
              <a:t>HSSC 11 - Cape Town, South Africa (6-10 May 2019</a:t>
            </a:r>
            <a:r>
              <a:rPr lang="en-US" sz="2400" dirty="0" smtClean="0"/>
              <a:t>)</a:t>
            </a:r>
            <a:endParaRPr lang="en-US" sz="2400" dirty="0"/>
          </a:p>
        </p:txBody>
      </p:sp>
    </p:spTree>
    <p:extLst>
      <p:ext uri="{BB962C8B-B14F-4D97-AF65-F5344CB8AC3E}">
        <p14:creationId xmlns:p14="http://schemas.microsoft.com/office/powerpoint/2010/main" val="354530439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txBox="1">
            <a:spLocks/>
          </p:cNvSpPr>
          <p:nvPr/>
        </p:nvSpPr>
        <p:spPr>
          <a:xfrm>
            <a:off x="7936282" y="624595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dirty="0" err="1" smtClean="0"/>
              <a:t>Rear</a:t>
            </a:r>
            <a:r>
              <a:rPr lang="it-IT" dirty="0" smtClean="0"/>
              <a:t> </a:t>
            </a:r>
            <a:r>
              <a:rPr lang="it-IT" dirty="0" err="1" smtClean="0"/>
              <a:t>Admiral</a:t>
            </a:r>
            <a:r>
              <a:rPr lang="it-IT" dirty="0" smtClean="0"/>
              <a:t> Luigi </a:t>
            </a:r>
            <a:r>
              <a:rPr lang="it-IT" dirty="0" err="1" smtClean="0"/>
              <a:t>Sinapi</a:t>
            </a:r>
            <a:r>
              <a:rPr lang="it-IT" dirty="0" smtClean="0"/>
              <a:t> – HSSC Chair</a:t>
            </a:r>
            <a:endParaRPr lang="de-DE" dirty="0" smtClean="0"/>
          </a:p>
        </p:txBody>
      </p:sp>
      <p:sp>
        <p:nvSpPr>
          <p:cNvPr id="6" name="Footer Placeholder 3"/>
          <p:cNvSpPr>
            <a:spLocks noGrp="1"/>
          </p:cNvSpPr>
          <p:nvPr>
            <p:ph type="ftr" sz="quarter" idx="11"/>
          </p:nvPr>
        </p:nvSpPr>
        <p:spPr>
          <a:xfrm>
            <a:off x="4038600" y="6276122"/>
            <a:ext cx="4114800" cy="365125"/>
          </a:xfrm>
        </p:spPr>
        <p:txBody>
          <a:bodyPr/>
          <a:lstStyle/>
          <a:p>
            <a:r>
              <a:rPr lang="de-DE" dirty="0" smtClean="0"/>
              <a:t>C2, </a:t>
            </a:r>
            <a:r>
              <a:rPr lang="en-US" b="1" dirty="0"/>
              <a:t>London, United </a:t>
            </a:r>
            <a:r>
              <a:rPr lang="en-US" b="1" dirty="0" smtClean="0"/>
              <a:t>Kingdom (9-11 </a:t>
            </a:r>
            <a:r>
              <a:rPr lang="en-US" b="1" dirty="0"/>
              <a:t>October </a:t>
            </a:r>
            <a:r>
              <a:rPr lang="en-US" b="1" dirty="0" smtClean="0"/>
              <a:t>2018) </a:t>
            </a:r>
            <a:endParaRPr lang="de-DE" dirty="0" smtClean="0"/>
          </a:p>
        </p:txBody>
      </p:sp>
      <p:sp>
        <p:nvSpPr>
          <p:cNvPr id="7" name="Title 1"/>
          <p:cNvSpPr>
            <a:spLocks noGrp="1"/>
          </p:cNvSpPr>
          <p:nvPr>
            <p:ph type="title"/>
          </p:nvPr>
        </p:nvSpPr>
        <p:spPr>
          <a:xfrm>
            <a:off x="789140" y="277815"/>
            <a:ext cx="10571967" cy="636586"/>
          </a:xfrm>
        </p:spPr>
        <p:txBody>
          <a:bodyPr>
            <a:noAutofit/>
          </a:bodyPr>
          <a:lstStyle/>
          <a:p>
            <a:pPr>
              <a:defRPr/>
            </a:pPr>
            <a:r>
              <a:rPr lang="en-US" sz="3200" b="1" dirty="0"/>
              <a:t>C2-4.1.C</a:t>
            </a:r>
            <a:r>
              <a:rPr lang="en-US" sz="3200" dirty="0"/>
              <a:t> - HSSC key priorities of the IHO WP for 2019-2020</a:t>
            </a:r>
            <a:endParaRPr lang="en-AU" sz="3200" dirty="0"/>
          </a:p>
        </p:txBody>
      </p:sp>
      <p:sp>
        <p:nvSpPr>
          <p:cNvPr id="3" name="Rettangolo 2"/>
          <p:cNvSpPr/>
          <p:nvPr/>
        </p:nvSpPr>
        <p:spPr>
          <a:xfrm>
            <a:off x="773047" y="1366920"/>
            <a:ext cx="10507191" cy="3046988"/>
          </a:xfrm>
          <a:prstGeom prst="rect">
            <a:avLst/>
          </a:prstGeom>
        </p:spPr>
        <p:txBody>
          <a:bodyPr wrap="square">
            <a:spAutoFit/>
          </a:bodyPr>
          <a:lstStyle/>
          <a:p>
            <a:pPr algn="just"/>
            <a:r>
              <a:rPr lang="en-US" sz="2400" b="1" dirty="0"/>
              <a:t>Notional S-100 timeline: results achieved</a:t>
            </a:r>
          </a:p>
          <a:p>
            <a:pPr marL="1258888" indent="-628650">
              <a:buFont typeface="Wingdings" panose="05000000000000000000" pitchFamily="2" charset="2"/>
              <a:buChar char="ü"/>
            </a:pPr>
            <a:endParaRPr lang="it-IT" sz="2400" dirty="0"/>
          </a:p>
          <a:p>
            <a:pPr marL="1258888" indent="-628650">
              <a:buFont typeface="Wingdings" panose="05000000000000000000" pitchFamily="2" charset="2"/>
              <a:buChar char="ü"/>
            </a:pPr>
            <a:r>
              <a:rPr lang="it-IT" sz="2400" dirty="0" smtClean="0"/>
              <a:t>S100 Ed. </a:t>
            </a:r>
            <a:r>
              <a:rPr lang="it-IT" sz="2400" smtClean="0"/>
              <a:t>4.0.0: </a:t>
            </a:r>
            <a:r>
              <a:rPr lang="it-IT" sz="2400" dirty="0" err="1" smtClean="0"/>
              <a:t>endorsed</a:t>
            </a:r>
            <a:r>
              <a:rPr lang="it-IT" sz="2400" dirty="0" smtClean="0"/>
              <a:t> by HSSC </a:t>
            </a:r>
            <a:r>
              <a:rPr lang="it-IT" sz="2400" dirty="0" err="1" smtClean="0"/>
              <a:t>Members</a:t>
            </a:r>
            <a:r>
              <a:rPr lang="it-IT" sz="2400" dirty="0" smtClean="0"/>
              <a:t> and ready for IHO CL </a:t>
            </a:r>
            <a:r>
              <a:rPr lang="it-IT" sz="2400" dirty="0" err="1" smtClean="0"/>
              <a:t>seeking</a:t>
            </a:r>
            <a:r>
              <a:rPr lang="it-IT" sz="2400" dirty="0" smtClean="0"/>
              <a:t> for </a:t>
            </a:r>
            <a:r>
              <a:rPr lang="it-IT" sz="2400" dirty="0" err="1" smtClean="0"/>
              <a:t>Member</a:t>
            </a:r>
            <a:r>
              <a:rPr lang="it-IT" sz="2400" dirty="0" smtClean="0"/>
              <a:t> </a:t>
            </a:r>
            <a:r>
              <a:rPr lang="it-IT" sz="2400" dirty="0" err="1" smtClean="0"/>
              <a:t>States</a:t>
            </a:r>
            <a:r>
              <a:rPr lang="it-IT" sz="2400" dirty="0" smtClean="0"/>
              <a:t> </a:t>
            </a:r>
            <a:r>
              <a:rPr lang="it-IT" sz="2400" dirty="0" err="1" smtClean="0"/>
              <a:t>approval</a:t>
            </a:r>
            <a:r>
              <a:rPr lang="it-IT" sz="2400" dirty="0" smtClean="0"/>
              <a:t> </a:t>
            </a:r>
          </a:p>
          <a:p>
            <a:pPr marL="1258888" indent="-628650">
              <a:buFont typeface="Wingdings" panose="05000000000000000000" pitchFamily="2" charset="2"/>
              <a:buChar char="ü"/>
            </a:pPr>
            <a:endParaRPr lang="it-IT" sz="2400" dirty="0"/>
          </a:p>
          <a:p>
            <a:pPr marL="1258888" indent="-628650">
              <a:buFont typeface="Wingdings" panose="05000000000000000000" pitchFamily="2" charset="2"/>
              <a:buChar char="ü"/>
            </a:pPr>
            <a:r>
              <a:rPr lang="it-IT" sz="2400" dirty="0"/>
              <a:t>S-102 Ed. </a:t>
            </a:r>
            <a:r>
              <a:rPr lang="it-IT" sz="2400" dirty="0" smtClean="0"/>
              <a:t>2.0.0: </a:t>
            </a:r>
            <a:r>
              <a:rPr lang="it-IT" sz="2400" dirty="0" smtClean="0"/>
              <a:t>S-100WG and S-102PT to </a:t>
            </a:r>
            <a:r>
              <a:rPr lang="it-IT" sz="2400" dirty="0" err="1" smtClean="0"/>
              <a:t>address</a:t>
            </a:r>
            <a:r>
              <a:rPr lang="it-IT" sz="2400" dirty="0" smtClean="0"/>
              <a:t> </a:t>
            </a:r>
            <a:r>
              <a:rPr lang="it-IT" sz="2400" dirty="0" err="1" smtClean="0"/>
              <a:t>consistent</a:t>
            </a:r>
            <a:r>
              <a:rPr lang="it-IT" sz="2400" dirty="0" smtClean="0"/>
              <a:t> </a:t>
            </a:r>
            <a:r>
              <a:rPr lang="it-IT" sz="2400" dirty="0" err="1"/>
              <a:t>comments</a:t>
            </a:r>
            <a:r>
              <a:rPr lang="it-IT" sz="2400" dirty="0"/>
              <a:t> by some </a:t>
            </a:r>
            <a:r>
              <a:rPr lang="it-IT" sz="2400" dirty="0" smtClean="0"/>
              <a:t>HSSC </a:t>
            </a:r>
            <a:r>
              <a:rPr lang="it-IT" sz="2400" dirty="0" err="1" smtClean="0"/>
              <a:t>Members</a:t>
            </a:r>
            <a:r>
              <a:rPr lang="it-IT" sz="2400" dirty="0" smtClean="0"/>
              <a:t>, </a:t>
            </a:r>
            <a:r>
              <a:rPr lang="it-IT" sz="2400" dirty="0" err="1" smtClean="0"/>
              <a:t>before</a:t>
            </a:r>
            <a:r>
              <a:rPr lang="it-IT" sz="2400" dirty="0" smtClean="0"/>
              <a:t> IHO </a:t>
            </a:r>
            <a:r>
              <a:rPr lang="it-IT" sz="2400" dirty="0" err="1" smtClean="0"/>
              <a:t>issues</a:t>
            </a:r>
            <a:r>
              <a:rPr lang="it-IT" sz="2400" dirty="0" smtClean="0"/>
              <a:t> CL </a:t>
            </a:r>
            <a:r>
              <a:rPr lang="it-IT" sz="2400" dirty="0" err="1" smtClean="0"/>
              <a:t>seeking</a:t>
            </a:r>
            <a:r>
              <a:rPr lang="it-IT" sz="2400" dirty="0" smtClean="0"/>
              <a:t> for </a:t>
            </a:r>
            <a:r>
              <a:rPr lang="it-IT" sz="2400" dirty="0" err="1" smtClean="0"/>
              <a:t>Member</a:t>
            </a:r>
            <a:r>
              <a:rPr lang="it-IT" sz="2400" dirty="0" smtClean="0"/>
              <a:t> </a:t>
            </a:r>
            <a:r>
              <a:rPr lang="it-IT" sz="2400" dirty="0" err="1" smtClean="0"/>
              <a:t>States</a:t>
            </a:r>
            <a:r>
              <a:rPr lang="it-IT" sz="2400" dirty="0" smtClean="0"/>
              <a:t> </a:t>
            </a:r>
            <a:r>
              <a:rPr lang="it-IT" sz="2400" dirty="0" err="1" smtClean="0"/>
              <a:t>approval</a:t>
            </a:r>
            <a:endParaRPr lang="it-IT" sz="2400" dirty="0"/>
          </a:p>
        </p:txBody>
      </p:sp>
    </p:spTree>
    <p:extLst>
      <p:ext uri="{BB962C8B-B14F-4D97-AF65-F5344CB8AC3E}">
        <p14:creationId xmlns:p14="http://schemas.microsoft.com/office/powerpoint/2010/main" val="15727832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txBox="1">
            <a:spLocks/>
          </p:cNvSpPr>
          <p:nvPr/>
        </p:nvSpPr>
        <p:spPr>
          <a:xfrm>
            <a:off x="7936282" y="624595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dirty="0" err="1" smtClean="0"/>
              <a:t>Rear</a:t>
            </a:r>
            <a:r>
              <a:rPr lang="it-IT" dirty="0" smtClean="0"/>
              <a:t> </a:t>
            </a:r>
            <a:r>
              <a:rPr lang="it-IT" dirty="0" err="1" smtClean="0"/>
              <a:t>Admiral</a:t>
            </a:r>
            <a:r>
              <a:rPr lang="it-IT" dirty="0" smtClean="0"/>
              <a:t> Luigi </a:t>
            </a:r>
            <a:r>
              <a:rPr lang="it-IT" dirty="0" err="1" smtClean="0"/>
              <a:t>Sinapi</a:t>
            </a:r>
            <a:r>
              <a:rPr lang="it-IT" dirty="0" smtClean="0"/>
              <a:t> – HSSC Chair</a:t>
            </a:r>
            <a:endParaRPr lang="de-DE" dirty="0" smtClean="0"/>
          </a:p>
        </p:txBody>
      </p:sp>
      <p:sp>
        <p:nvSpPr>
          <p:cNvPr id="6" name="Footer Placeholder 3"/>
          <p:cNvSpPr>
            <a:spLocks noGrp="1"/>
          </p:cNvSpPr>
          <p:nvPr>
            <p:ph type="ftr" sz="quarter" idx="11"/>
          </p:nvPr>
        </p:nvSpPr>
        <p:spPr>
          <a:xfrm>
            <a:off x="4038600" y="6276122"/>
            <a:ext cx="4114800" cy="365125"/>
          </a:xfrm>
        </p:spPr>
        <p:txBody>
          <a:bodyPr/>
          <a:lstStyle/>
          <a:p>
            <a:r>
              <a:rPr lang="de-DE" dirty="0" smtClean="0"/>
              <a:t>C2, </a:t>
            </a:r>
            <a:r>
              <a:rPr lang="en-US" b="1" dirty="0"/>
              <a:t>London, United </a:t>
            </a:r>
            <a:r>
              <a:rPr lang="en-US" b="1" dirty="0" smtClean="0"/>
              <a:t>Kingdom (9-11 </a:t>
            </a:r>
            <a:r>
              <a:rPr lang="en-US" b="1" dirty="0"/>
              <a:t>October </a:t>
            </a:r>
            <a:r>
              <a:rPr lang="en-US" b="1" dirty="0" smtClean="0"/>
              <a:t>2018) </a:t>
            </a:r>
            <a:endParaRPr lang="de-DE" dirty="0" smtClean="0"/>
          </a:p>
        </p:txBody>
      </p:sp>
      <p:sp>
        <p:nvSpPr>
          <p:cNvPr id="7" name="Title 1"/>
          <p:cNvSpPr>
            <a:spLocks noGrp="1"/>
          </p:cNvSpPr>
          <p:nvPr>
            <p:ph type="title"/>
          </p:nvPr>
        </p:nvSpPr>
        <p:spPr>
          <a:xfrm>
            <a:off x="789140" y="277815"/>
            <a:ext cx="10571967" cy="636586"/>
          </a:xfrm>
        </p:spPr>
        <p:txBody>
          <a:bodyPr>
            <a:noAutofit/>
          </a:bodyPr>
          <a:lstStyle/>
          <a:p>
            <a:pPr>
              <a:defRPr/>
            </a:pPr>
            <a:r>
              <a:rPr lang="en-US" sz="3200" b="1" dirty="0"/>
              <a:t>C2-4.1.C</a:t>
            </a:r>
            <a:r>
              <a:rPr lang="en-US" sz="3200" dirty="0"/>
              <a:t> - HSSC key priorities of the IHO WP for 2019-2020</a:t>
            </a:r>
            <a:endParaRPr lang="en-AU" sz="3200" dirty="0"/>
          </a:p>
        </p:txBody>
      </p:sp>
      <p:sp>
        <p:nvSpPr>
          <p:cNvPr id="3" name="Rettangolo 2"/>
          <p:cNvSpPr/>
          <p:nvPr/>
        </p:nvSpPr>
        <p:spPr>
          <a:xfrm>
            <a:off x="689235" y="1217020"/>
            <a:ext cx="10507191" cy="4678204"/>
          </a:xfrm>
          <a:prstGeom prst="rect">
            <a:avLst/>
          </a:prstGeom>
        </p:spPr>
        <p:txBody>
          <a:bodyPr wrap="square">
            <a:spAutoFit/>
          </a:bodyPr>
          <a:lstStyle/>
          <a:p>
            <a:pPr algn="just"/>
            <a:r>
              <a:rPr lang="en-US" sz="2400" b="1" dirty="0"/>
              <a:t>Notional S-100 timeline: results achieved</a:t>
            </a:r>
          </a:p>
          <a:p>
            <a:pPr algn="just"/>
            <a:endParaRPr lang="en-US" sz="2800" dirty="0">
              <a:solidFill>
                <a:srgbClr val="FF0000"/>
              </a:solidFill>
            </a:endParaRPr>
          </a:p>
          <a:p>
            <a:pPr algn="just"/>
            <a:r>
              <a:rPr lang="en-US" sz="2400" dirty="0" smtClean="0"/>
              <a:t>HSSC </a:t>
            </a:r>
            <a:r>
              <a:rPr lang="en-US" sz="2400" dirty="0"/>
              <a:t>agreed to the publication timeline of the following S100 based </a:t>
            </a:r>
            <a:r>
              <a:rPr lang="en-US" sz="2400" dirty="0" smtClean="0"/>
              <a:t>Product  Specifications, </a:t>
            </a:r>
            <a:r>
              <a:rPr lang="en-US" sz="2400" dirty="0"/>
              <a:t>under the conditions proposed by the IHO Secretariat for the new Review Cycle for WG/PT Development Phase of Prod Specs that were also endorsed with immediate effect: </a:t>
            </a:r>
            <a:endParaRPr lang="en-US" sz="2400" dirty="0" smtClean="0"/>
          </a:p>
          <a:p>
            <a:pPr algn="just"/>
            <a:endParaRPr lang="en-US" sz="1400" dirty="0"/>
          </a:p>
          <a:p>
            <a:pPr marL="1528763" indent="-342900" algn="just">
              <a:lnSpc>
                <a:spcPct val="150000"/>
              </a:lnSpc>
              <a:buFont typeface="Wingdings" panose="05000000000000000000" pitchFamily="2" charset="2"/>
              <a:buChar char="ü"/>
            </a:pPr>
            <a:r>
              <a:rPr lang="it-IT" sz="2400" dirty="0" smtClean="0"/>
              <a:t>	S-101 </a:t>
            </a:r>
            <a:r>
              <a:rPr lang="it-IT" sz="2400" dirty="0"/>
              <a:t>Edition </a:t>
            </a:r>
            <a:r>
              <a:rPr lang="it-IT" sz="2400" dirty="0" smtClean="0"/>
              <a:t>1.0.0</a:t>
            </a:r>
            <a:endParaRPr lang="it-IT" sz="2400" dirty="0"/>
          </a:p>
          <a:p>
            <a:pPr marL="1528763" indent="-342900" algn="just">
              <a:lnSpc>
                <a:spcPct val="150000"/>
              </a:lnSpc>
              <a:buFont typeface="Wingdings" panose="05000000000000000000" pitchFamily="2" charset="2"/>
              <a:buChar char="ü"/>
            </a:pPr>
            <a:r>
              <a:rPr lang="it-IT" sz="2400" dirty="0" smtClean="0"/>
              <a:t>	S-111 </a:t>
            </a:r>
            <a:r>
              <a:rPr lang="it-IT" sz="2400" dirty="0"/>
              <a:t>Edition </a:t>
            </a:r>
            <a:r>
              <a:rPr lang="it-IT" sz="2400" dirty="0" smtClean="0"/>
              <a:t>1.0.0 </a:t>
            </a:r>
            <a:endParaRPr lang="it-IT" sz="2400" dirty="0"/>
          </a:p>
          <a:p>
            <a:pPr marL="1528763" indent="-342900" algn="just">
              <a:lnSpc>
                <a:spcPct val="150000"/>
              </a:lnSpc>
              <a:buFont typeface="Wingdings" panose="05000000000000000000" pitchFamily="2" charset="2"/>
              <a:buChar char="ü"/>
            </a:pPr>
            <a:r>
              <a:rPr lang="it-IT" sz="2400" dirty="0" smtClean="0"/>
              <a:t>	S-121 </a:t>
            </a:r>
            <a:r>
              <a:rPr lang="it-IT" sz="2400" dirty="0"/>
              <a:t>Edition </a:t>
            </a:r>
            <a:r>
              <a:rPr lang="it-IT" sz="2400" dirty="0" smtClean="0"/>
              <a:t>1.0.0 </a:t>
            </a:r>
            <a:endParaRPr lang="it-IT" sz="2400" dirty="0"/>
          </a:p>
          <a:p>
            <a:pPr algn="just"/>
            <a:endParaRPr lang="it-IT" sz="2400" dirty="0"/>
          </a:p>
        </p:txBody>
      </p:sp>
    </p:spTree>
    <p:extLst>
      <p:ext uri="{BB962C8B-B14F-4D97-AF65-F5344CB8AC3E}">
        <p14:creationId xmlns:p14="http://schemas.microsoft.com/office/powerpoint/2010/main" val="23074629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789140" y="277815"/>
            <a:ext cx="10571967" cy="636586"/>
          </a:xfrm>
        </p:spPr>
        <p:txBody>
          <a:bodyPr>
            <a:noAutofit/>
          </a:bodyPr>
          <a:lstStyle/>
          <a:p>
            <a:pPr>
              <a:defRPr/>
            </a:pPr>
            <a:r>
              <a:rPr lang="en-US" sz="3200" b="1" dirty="0"/>
              <a:t>C2-4.1.C</a:t>
            </a:r>
            <a:r>
              <a:rPr lang="en-US" sz="3200" dirty="0"/>
              <a:t> - HSSC key priorities of the IHO WP for 2019-2020</a:t>
            </a:r>
            <a:endParaRPr lang="en-AU" sz="3200" dirty="0"/>
          </a:p>
        </p:txBody>
      </p:sp>
      <p:sp>
        <p:nvSpPr>
          <p:cNvPr id="5" name="Footer Placeholder 3"/>
          <p:cNvSpPr txBox="1">
            <a:spLocks/>
          </p:cNvSpPr>
          <p:nvPr/>
        </p:nvSpPr>
        <p:spPr>
          <a:xfrm>
            <a:off x="7936282" y="624595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dirty="0" err="1" smtClean="0"/>
              <a:t>Rear</a:t>
            </a:r>
            <a:r>
              <a:rPr lang="it-IT" dirty="0" smtClean="0"/>
              <a:t> </a:t>
            </a:r>
            <a:r>
              <a:rPr lang="it-IT" dirty="0" err="1" smtClean="0"/>
              <a:t>Admiral</a:t>
            </a:r>
            <a:r>
              <a:rPr lang="it-IT" dirty="0" smtClean="0"/>
              <a:t> Luigi </a:t>
            </a:r>
            <a:r>
              <a:rPr lang="it-IT" dirty="0" err="1" smtClean="0"/>
              <a:t>Sinapi</a:t>
            </a:r>
            <a:r>
              <a:rPr lang="it-IT" dirty="0" smtClean="0"/>
              <a:t> – HSSC Chair</a:t>
            </a:r>
            <a:endParaRPr lang="de-DE" dirty="0" smtClean="0"/>
          </a:p>
        </p:txBody>
      </p:sp>
      <p:sp>
        <p:nvSpPr>
          <p:cNvPr id="2" name="Rettangolo 1"/>
          <p:cNvSpPr/>
          <p:nvPr/>
        </p:nvSpPr>
        <p:spPr>
          <a:xfrm>
            <a:off x="275109" y="1623789"/>
            <a:ext cx="11718967" cy="4431983"/>
          </a:xfrm>
          <a:prstGeom prst="rect">
            <a:avLst/>
          </a:prstGeom>
        </p:spPr>
        <p:txBody>
          <a:bodyPr wrap="square">
            <a:spAutoFit/>
          </a:bodyPr>
          <a:lstStyle/>
          <a:p>
            <a:pPr marL="342900" lvl="1" indent="-342900">
              <a:spcAft>
                <a:spcPts val="1800"/>
              </a:spcAft>
              <a:buFont typeface="Arial" pitchFamily="34" charset="0"/>
              <a:buChar char="•"/>
            </a:pPr>
            <a:r>
              <a:rPr lang="en-US" sz="2400" dirty="0"/>
              <a:t>Develop an S-100 Interoperability Specification;</a:t>
            </a:r>
            <a:endParaRPr lang="it-IT" sz="2400" dirty="0"/>
          </a:p>
          <a:p>
            <a:pPr marL="342900" lvl="1" indent="-342900">
              <a:spcAft>
                <a:spcPts val="1800"/>
              </a:spcAft>
              <a:buFont typeface="Arial" pitchFamily="34" charset="0"/>
              <a:buChar char="•"/>
            </a:pPr>
            <a:r>
              <a:rPr lang="en-US" sz="2400" dirty="0"/>
              <a:t>Develop all the components needed to make S-101 a reality;</a:t>
            </a:r>
            <a:endParaRPr lang="it-IT" sz="2400" dirty="0"/>
          </a:p>
          <a:p>
            <a:pPr marL="342900" lvl="1" indent="-342900">
              <a:spcAft>
                <a:spcPts val="1800"/>
              </a:spcAft>
              <a:buFont typeface="Arial" pitchFamily="34" charset="0"/>
              <a:buChar char="•"/>
            </a:pPr>
            <a:r>
              <a:rPr lang="en-US" sz="2400" dirty="0"/>
              <a:t>Develop S-121 Product Spec for Maritime Limits and Boundaries;</a:t>
            </a:r>
            <a:endParaRPr lang="it-IT" sz="2400" dirty="0"/>
          </a:p>
          <a:p>
            <a:pPr marL="342900" lvl="1" indent="-342900">
              <a:spcAft>
                <a:spcPts val="1800"/>
              </a:spcAft>
              <a:buFont typeface="Arial" pitchFamily="34" charset="0"/>
              <a:buChar char="•"/>
            </a:pPr>
            <a:r>
              <a:rPr lang="en-US" sz="2400" dirty="0"/>
              <a:t>Consolidation and clarification of standards in relation to ECDIS/ENC;</a:t>
            </a:r>
            <a:endParaRPr lang="it-IT" sz="2400" dirty="0"/>
          </a:p>
          <a:p>
            <a:pPr marL="342900" lvl="1" indent="-342900">
              <a:spcAft>
                <a:spcPts val="1800"/>
              </a:spcAft>
              <a:buFont typeface="Arial" pitchFamily="34" charset="0"/>
              <a:buChar char="•"/>
            </a:pPr>
            <a:r>
              <a:rPr lang="en-US" sz="2400" dirty="0"/>
              <a:t>Consider data quality aspects in an appropriate and harmonized way for all S-100 based product </a:t>
            </a:r>
            <a:r>
              <a:rPr lang="en-US" sz="2400" dirty="0" smtClean="0"/>
              <a:t>spec;</a:t>
            </a:r>
            <a:endParaRPr lang="it-IT" sz="2400" dirty="0"/>
          </a:p>
          <a:p>
            <a:pPr marL="342900" lvl="1" indent="-342900">
              <a:spcAft>
                <a:spcPts val="1800"/>
              </a:spcAft>
              <a:buFont typeface="Arial" pitchFamily="34" charset="0"/>
              <a:buChar char="•"/>
            </a:pPr>
            <a:r>
              <a:rPr lang="en-US" sz="2400" dirty="0" smtClean="0"/>
              <a:t>Prepare </a:t>
            </a:r>
            <a:r>
              <a:rPr lang="en-US" sz="2400" dirty="0"/>
              <a:t>Ed. 6.0.0 of S-44;</a:t>
            </a:r>
            <a:endParaRPr lang="it-IT" sz="2400" dirty="0"/>
          </a:p>
          <a:p>
            <a:pPr marL="342900" indent="-342900">
              <a:spcAft>
                <a:spcPts val="1800"/>
              </a:spcAft>
              <a:buFont typeface="Arial" pitchFamily="34" charset="0"/>
              <a:buChar char="•"/>
            </a:pPr>
            <a:r>
              <a:rPr lang="en-US" sz="2400" dirty="0"/>
              <a:t>Develop initial guidance on definition and harmonization of Maritime Service Portfolios.</a:t>
            </a:r>
            <a:endParaRPr lang="it-IT" sz="2400" dirty="0"/>
          </a:p>
        </p:txBody>
      </p:sp>
      <p:sp>
        <p:nvSpPr>
          <p:cNvPr id="3" name="CasellaDiTesto 2"/>
          <p:cNvSpPr txBox="1"/>
          <p:nvPr/>
        </p:nvSpPr>
        <p:spPr>
          <a:xfrm>
            <a:off x="394138" y="1092341"/>
            <a:ext cx="8159606" cy="461665"/>
          </a:xfrm>
          <a:prstGeom prst="rect">
            <a:avLst/>
          </a:prstGeom>
          <a:noFill/>
        </p:spPr>
        <p:txBody>
          <a:bodyPr wrap="none" rtlCol="0">
            <a:spAutoFit/>
          </a:bodyPr>
          <a:lstStyle/>
          <a:p>
            <a:r>
              <a:rPr lang="it-IT" sz="2400" b="1" dirty="0" err="1" smtClean="0"/>
              <a:t>Current</a:t>
            </a:r>
            <a:r>
              <a:rPr lang="it-IT" sz="2400" b="1" dirty="0" smtClean="0"/>
              <a:t> HSSC </a:t>
            </a:r>
            <a:r>
              <a:rPr lang="it-IT" sz="2400" b="1" dirty="0" err="1"/>
              <a:t>k</a:t>
            </a:r>
            <a:r>
              <a:rPr lang="it-IT" sz="2400" b="1" dirty="0" err="1" smtClean="0"/>
              <a:t>ey</a:t>
            </a:r>
            <a:r>
              <a:rPr lang="it-IT" sz="2400" b="1" dirty="0" smtClean="0"/>
              <a:t> </a:t>
            </a:r>
            <a:r>
              <a:rPr lang="it-IT" sz="2400" b="1" dirty="0" err="1"/>
              <a:t>p</a:t>
            </a:r>
            <a:r>
              <a:rPr lang="it-IT" sz="2400" b="1" dirty="0" err="1" smtClean="0"/>
              <a:t>riorities</a:t>
            </a:r>
            <a:r>
              <a:rPr lang="it-IT" sz="2400" b="1" dirty="0" smtClean="0"/>
              <a:t> of IHO Work </a:t>
            </a:r>
            <a:r>
              <a:rPr lang="it-IT" sz="2400" b="1" dirty="0" err="1" smtClean="0"/>
              <a:t>Programme</a:t>
            </a:r>
            <a:r>
              <a:rPr lang="it-IT" sz="2400" b="1" dirty="0" smtClean="0"/>
              <a:t> 2 for 2018</a:t>
            </a:r>
            <a:endParaRPr lang="it-IT" sz="2400" b="1" dirty="0"/>
          </a:p>
        </p:txBody>
      </p:sp>
    </p:spTree>
    <p:extLst>
      <p:ext uri="{BB962C8B-B14F-4D97-AF65-F5344CB8AC3E}">
        <p14:creationId xmlns:p14="http://schemas.microsoft.com/office/powerpoint/2010/main" val="10064777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txBox="1">
            <a:spLocks/>
          </p:cNvSpPr>
          <p:nvPr/>
        </p:nvSpPr>
        <p:spPr>
          <a:xfrm>
            <a:off x="7936282" y="624595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dirty="0" err="1" smtClean="0"/>
              <a:t>Rear</a:t>
            </a:r>
            <a:r>
              <a:rPr lang="it-IT" dirty="0" smtClean="0"/>
              <a:t> </a:t>
            </a:r>
            <a:r>
              <a:rPr lang="it-IT" dirty="0" err="1" smtClean="0"/>
              <a:t>Admiral</a:t>
            </a:r>
            <a:r>
              <a:rPr lang="it-IT" dirty="0" smtClean="0"/>
              <a:t> Luigi </a:t>
            </a:r>
            <a:r>
              <a:rPr lang="it-IT" dirty="0" err="1" smtClean="0"/>
              <a:t>Sinapi</a:t>
            </a:r>
            <a:r>
              <a:rPr lang="it-IT" dirty="0" smtClean="0"/>
              <a:t> – HSSC Chair</a:t>
            </a:r>
            <a:endParaRPr lang="de-DE" dirty="0" smtClean="0"/>
          </a:p>
        </p:txBody>
      </p:sp>
      <p:sp>
        <p:nvSpPr>
          <p:cNvPr id="2" name="Rettangolo 1"/>
          <p:cNvSpPr/>
          <p:nvPr/>
        </p:nvSpPr>
        <p:spPr>
          <a:xfrm>
            <a:off x="275109" y="1140767"/>
            <a:ext cx="11718967" cy="4508927"/>
          </a:xfrm>
          <a:prstGeom prst="rect">
            <a:avLst/>
          </a:prstGeom>
        </p:spPr>
        <p:txBody>
          <a:bodyPr wrap="square">
            <a:spAutoFit/>
          </a:bodyPr>
          <a:lstStyle/>
          <a:p>
            <a:pPr marL="0" lvl="1">
              <a:lnSpc>
                <a:spcPct val="150000"/>
              </a:lnSpc>
              <a:spcAft>
                <a:spcPts val="600"/>
              </a:spcAft>
            </a:pPr>
            <a:r>
              <a:rPr lang="en-US" sz="2400" b="1" dirty="0"/>
              <a:t>Develop an S-100 Interoperability </a:t>
            </a:r>
            <a:r>
              <a:rPr lang="en-US" sz="2400" b="1" dirty="0" smtClean="0"/>
              <a:t>Specification </a:t>
            </a:r>
            <a:r>
              <a:rPr lang="en-US" sz="2200" dirty="0" smtClean="0"/>
              <a:t>:</a:t>
            </a:r>
          </a:p>
          <a:p>
            <a:pPr marL="342900" lvl="1" indent="-342900">
              <a:lnSpc>
                <a:spcPct val="150000"/>
              </a:lnSpc>
              <a:spcAft>
                <a:spcPts val="1800"/>
              </a:spcAft>
              <a:buFont typeface="Arial" pitchFamily="34" charset="0"/>
              <a:buChar char="•"/>
            </a:pPr>
            <a:r>
              <a:rPr lang="en-US" sz="2400" dirty="0" smtClean="0"/>
              <a:t>The  </a:t>
            </a:r>
            <a:r>
              <a:rPr lang="en-US" sz="2400" dirty="0"/>
              <a:t>development of an S-100 interoperability Specification is in </a:t>
            </a:r>
            <a:r>
              <a:rPr lang="en-US" sz="2400" dirty="0" smtClean="0"/>
              <a:t>progress (target HSSC11);</a:t>
            </a:r>
          </a:p>
          <a:p>
            <a:pPr marL="342900" lvl="1" indent="-342900">
              <a:lnSpc>
                <a:spcPct val="150000"/>
              </a:lnSpc>
              <a:spcAft>
                <a:spcPts val="1800"/>
              </a:spcAft>
              <a:buFont typeface="Arial" pitchFamily="34" charset="0"/>
              <a:buChar char="•"/>
            </a:pPr>
            <a:r>
              <a:rPr lang="en-US" sz="2400" dirty="0" smtClean="0"/>
              <a:t>HSSC </a:t>
            </a:r>
            <a:r>
              <a:rPr lang="en-GB" sz="2400" dirty="0" smtClean="0"/>
              <a:t>assigned number S-98, approved the title “S-98 Specification for Data Product Interoperability in S-100 Navigation Systems” and tasked S-100WG to consider how to incorporate generic interoperability into future editions of S-100;</a:t>
            </a:r>
          </a:p>
          <a:p>
            <a:pPr marL="342900" lvl="1" indent="-342900">
              <a:lnSpc>
                <a:spcPct val="150000"/>
              </a:lnSpc>
              <a:spcAft>
                <a:spcPts val="1800"/>
              </a:spcAft>
              <a:buFont typeface="Arial" pitchFamily="34" charset="0"/>
              <a:buChar char="•"/>
            </a:pPr>
            <a:r>
              <a:rPr lang="en-US" sz="2400" dirty="0" smtClean="0"/>
              <a:t>The </a:t>
            </a:r>
            <a:r>
              <a:rPr lang="en-US" sz="2400" dirty="0"/>
              <a:t>deadline for the presentation of S-98 has been established by HSSC11. S100WG has elaborated a first draft of </a:t>
            </a:r>
            <a:r>
              <a:rPr lang="en-US" sz="2400" dirty="0" smtClean="0"/>
              <a:t>S-98.</a:t>
            </a:r>
            <a:endParaRPr lang="en-GB" sz="2400" dirty="0" smtClean="0"/>
          </a:p>
        </p:txBody>
      </p:sp>
      <p:sp>
        <p:nvSpPr>
          <p:cNvPr id="6" name="Footer Placeholder 3"/>
          <p:cNvSpPr>
            <a:spLocks noGrp="1"/>
          </p:cNvSpPr>
          <p:nvPr>
            <p:ph type="ftr" sz="quarter" idx="11"/>
          </p:nvPr>
        </p:nvSpPr>
        <p:spPr>
          <a:xfrm>
            <a:off x="4038600" y="6276122"/>
            <a:ext cx="4114800" cy="365125"/>
          </a:xfrm>
        </p:spPr>
        <p:txBody>
          <a:bodyPr/>
          <a:lstStyle/>
          <a:p>
            <a:r>
              <a:rPr lang="de-DE" dirty="0" smtClean="0"/>
              <a:t>C2, </a:t>
            </a:r>
            <a:r>
              <a:rPr lang="en-US" b="1" dirty="0"/>
              <a:t>London, United </a:t>
            </a:r>
            <a:r>
              <a:rPr lang="en-US" b="1" dirty="0" smtClean="0"/>
              <a:t>Kingdom (9-11 </a:t>
            </a:r>
            <a:r>
              <a:rPr lang="en-US" b="1" dirty="0"/>
              <a:t>October </a:t>
            </a:r>
            <a:r>
              <a:rPr lang="en-US" b="1" dirty="0" smtClean="0"/>
              <a:t>2018) </a:t>
            </a:r>
            <a:endParaRPr lang="de-DE" dirty="0" smtClean="0"/>
          </a:p>
        </p:txBody>
      </p:sp>
      <p:sp>
        <p:nvSpPr>
          <p:cNvPr id="7" name="Title 1"/>
          <p:cNvSpPr>
            <a:spLocks noGrp="1"/>
          </p:cNvSpPr>
          <p:nvPr>
            <p:ph type="title"/>
          </p:nvPr>
        </p:nvSpPr>
        <p:spPr>
          <a:xfrm>
            <a:off x="789140" y="277815"/>
            <a:ext cx="10571967" cy="636586"/>
          </a:xfrm>
        </p:spPr>
        <p:txBody>
          <a:bodyPr>
            <a:noAutofit/>
          </a:bodyPr>
          <a:lstStyle/>
          <a:p>
            <a:pPr>
              <a:defRPr/>
            </a:pPr>
            <a:r>
              <a:rPr lang="en-US" sz="3200" b="1" dirty="0"/>
              <a:t>C2-4.1.C</a:t>
            </a:r>
            <a:r>
              <a:rPr lang="en-US" sz="3200" dirty="0"/>
              <a:t> - HSSC key priorities of the IHO WP for 2019-2020</a:t>
            </a:r>
            <a:endParaRPr lang="en-AU" sz="3200" dirty="0"/>
          </a:p>
        </p:txBody>
      </p:sp>
    </p:spTree>
    <p:extLst>
      <p:ext uri="{BB962C8B-B14F-4D97-AF65-F5344CB8AC3E}">
        <p14:creationId xmlns:p14="http://schemas.microsoft.com/office/powerpoint/2010/main" val="12692945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txBox="1">
            <a:spLocks/>
          </p:cNvSpPr>
          <p:nvPr/>
        </p:nvSpPr>
        <p:spPr>
          <a:xfrm>
            <a:off x="7936282" y="624595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dirty="0" err="1" smtClean="0"/>
              <a:t>Rear</a:t>
            </a:r>
            <a:r>
              <a:rPr lang="it-IT" dirty="0" smtClean="0"/>
              <a:t> </a:t>
            </a:r>
            <a:r>
              <a:rPr lang="it-IT" dirty="0" err="1" smtClean="0"/>
              <a:t>Admiral</a:t>
            </a:r>
            <a:r>
              <a:rPr lang="it-IT" dirty="0" smtClean="0"/>
              <a:t> Luigi </a:t>
            </a:r>
            <a:r>
              <a:rPr lang="it-IT" dirty="0" err="1" smtClean="0"/>
              <a:t>Sinapi</a:t>
            </a:r>
            <a:r>
              <a:rPr lang="it-IT" dirty="0" smtClean="0"/>
              <a:t> – HSSC Chair</a:t>
            </a:r>
            <a:endParaRPr lang="de-DE" dirty="0" smtClean="0"/>
          </a:p>
        </p:txBody>
      </p:sp>
      <p:pic>
        <p:nvPicPr>
          <p:cNvPr id="7" name="table"/>
          <p:cNvPicPr>
            <a:picLocks noChangeAspect="1"/>
          </p:cNvPicPr>
          <p:nvPr/>
        </p:nvPicPr>
        <p:blipFill>
          <a:blip r:embed="rId3"/>
          <a:stretch>
            <a:fillRect/>
          </a:stretch>
        </p:blipFill>
        <p:spPr>
          <a:xfrm>
            <a:off x="320632" y="1333154"/>
            <a:ext cx="11194473" cy="4703564"/>
          </a:xfrm>
          <a:prstGeom prst="rect">
            <a:avLst/>
          </a:prstGeom>
        </p:spPr>
      </p:pic>
      <p:sp>
        <p:nvSpPr>
          <p:cNvPr id="3" name="Rettangolo 2"/>
          <p:cNvSpPr/>
          <p:nvPr/>
        </p:nvSpPr>
        <p:spPr>
          <a:xfrm>
            <a:off x="251360" y="917655"/>
            <a:ext cx="11451771" cy="461665"/>
          </a:xfrm>
          <a:prstGeom prst="rect">
            <a:avLst/>
          </a:prstGeom>
        </p:spPr>
        <p:txBody>
          <a:bodyPr wrap="square">
            <a:spAutoFit/>
          </a:bodyPr>
          <a:lstStyle/>
          <a:p>
            <a:pPr marL="0" lvl="1">
              <a:spcAft>
                <a:spcPts val="1800"/>
              </a:spcAft>
            </a:pPr>
            <a:r>
              <a:rPr lang="en-US" sz="2400" b="1" dirty="0"/>
              <a:t>Develop all the components needed to make S-101 a reality</a:t>
            </a:r>
            <a:r>
              <a:rPr lang="en-US" sz="2400" dirty="0"/>
              <a:t>:</a:t>
            </a:r>
          </a:p>
        </p:txBody>
      </p:sp>
      <p:sp>
        <p:nvSpPr>
          <p:cNvPr id="10" name="Footer Placeholder 3"/>
          <p:cNvSpPr>
            <a:spLocks noGrp="1"/>
          </p:cNvSpPr>
          <p:nvPr>
            <p:ph type="ftr" sz="quarter" idx="11"/>
          </p:nvPr>
        </p:nvSpPr>
        <p:spPr>
          <a:xfrm>
            <a:off x="4038600" y="6276122"/>
            <a:ext cx="4114800" cy="365125"/>
          </a:xfrm>
        </p:spPr>
        <p:txBody>
          <a:bodyPr/>
          <a:lstStyle/>
          <a:p>
            <a:r>
              <a:rPr lang="de-DE" dirty="0" smtClean="0"/>
              <a:t>C2, </a:t>
            </a:r>
            <a:r>
              <a:rPr lang="en-US" b="1" dirty="0"/>
              <a:t>London, United </a:t>
            </a:r>
            <a:r>
              <a:rPr lang="en-US" b="1" dirty="0" smtClean="0"/>
              <a:t>Kingdom (9-11 </a:t>
            </a:r>
            <a:r>
              <a:rPr lang="en-US" b="1" dirty="0"/>
              <a:t>October </a:t>
            </a:r>
            <a:r>
              <a:rPr lang="en-US" b="1" dirty="0" smtClean="0"/>
              <a:t>2018) </a:t>
            </a:r>
            <a:endParaRPr lang="de-DE" dirty="0" smtClean="0"/>
          </a:p>
        </p:txBody>
      </p:sp>
      <p:sp>
        <p:nvSpPr>
          <p:cNvPr id="8" name="Title 1"/>
          <p:cNvSpPr>
            <a:spLocks noGrp="1"/>
          </p:cNvSpPr>
          <p:nvPr>
            <p:ph type="title"/>
          </p:nvPr>
        </p:nvSpPr>
        <p:spPr>
          <a:xfrm>
            <a:off x="789140" y="277815"/>
            <a:ext cx="10571967" cy="636586"/>
          </a:xfrm>
        </p:spPr>
        <p:txBody>
          <a:bodyPr>
            <a:noAutofit/>
          </a:bodyPr>
          <a:lstStyle/>
          <a:p>
            <a:pPr>
              <a:defRPr/>
            </a:pPr>
            <a:r>
              <a:rPr lang="en-US" sz="3200" b="1" dirty="0"/>
              <a:t>C2-4.1.C</a:t>
            </a:r>
            <a:r>
              <a:rPr lang="en-US" sz="3200" dirty="0"/>
              <a:t> - HSSC key priorities of the IHO WP for 2019-2020</a:t>
            </a:r>
            <a:endParaRPr lang="en-AU" sz="3200" dirty="0"/>
          </a:p>
        </p:txBody>
      </p:sp>
    </p:spTree>
    <p:extLst>
      <p:ext uri="{BB962C8B-B14F-4D97-AF65-F5344CB8AC3E}">
        <p14:creationId xmlns:p14="http://schemas.microsoft.com/office/powerpoint/2010/main" val="16139673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txBox="1">
            <a:spLocks/>
          </p:cNvSpPr>
          <p:nvPr/>
        </p:nvSpPr>
        <p:spPr>
          <a:xfrm>
            <a:off x="7936282" y="624595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dirty="0" err="1" smtClean="0"/>
              <a:t>Rear</a:t>
            </a:r>
            <a:r>
              <a:rPr lang="it-IT" dirty="0" smtClean="0"/>
              <a:t> </a:t>
            </a:r>
            <a:r>
              <a:rPr lang="it-IT" dirty="0" err="1" smtClean="0"/>
              <a:t>Admiral</a:t>
            </a:r>
            <a:r>
              <a:rPr lang="it-IT" dirty="0" smtClean="0"/>
              <a:t> Luigi </a:t>
            </a:r>
            <a:r>
              <a:rPr lang="it-IT" dirty="0" err="1" smtClean="0"/>
              <a:t>Sinapi</a:t>
            </a:r>
            <a:r>
              <a:rPr lang="it-IT" dirty="0" smtClean="0"/>
              <a:t> – HSSC Chair</a:t>
            </a:r>
            <a:endParaRPr lang="de-DE" dirty="0" smtClean="0"/>
          </a:p>
        </p:txBody>
      </p:sp>
      <p:sp>
        <p:nvSpPr>
          <p:cNvPr id="2" name="Rettangolo 1"/>
          <p:cNvSpPr/>
          <p:nvPr/>
        </p:nvSpPr>
        <p:spPr>
          <a:xfrm>
            <a:off x="275109" y="1299970"/>
            <a:ext cx="11718967" cy="3343672"/>
          </a:xfrm>
          <a:prstGeom prst="rect">
            <a:avLst/>
          </a:prstGeom>
        </p:spPr>
        <p:txBody>
          <a:bodyPr wrap="square">
            <a:spAutoFit/>
          </a:bodyPr>
          <a:lstStyle/>
          <a:p>
            <a:pPr marL="0" lvl="1">
              <a:lnSpc>
                <a:spcPct val="150000"/>
              </a:lnSpc>
              <a:spcAft>
                <a:spcPts val="600"/>
              </a:spcAft>
            </a:pPr>
            <a:r>
              <a:rPr lang="en-US" sz="2400" b="1" dirty="0" smtClean="0"/>
              <a:t>Develop </a:t>
            </a:r>
            <a:r>
              <a:rPr lang="en-US" sz="2400" b="1" dirty="0"/>
              <a:t>S-121 Product Spec for Maritime Limits and Boundaries</a:t>
            </a:r>
            <a:r>
              <a:rPr lang="en-US" sz="2400" dirty="0" smtClean="0"/>
              <a:t>:</a:t>
            </a:r>
          </a:p>
          <a:p>
            <a:pPr marL="342900" lvl="1" indent="-342900">
              <a:lnSpc>
                <a:spcPct val="150000"/>
              </a:lnSpc>
              <a:spcAft>
                <a:spcPts val="1800"/>
              </a:spcAft>
              <a:buFont typeface="Arial" panose="020B0604020202020204" pitchFamily="34" charset="0"/>
              <a:buChar char="•"/>
            </a:pPr>
            <a:r>
              <a:rPr lang="en-US" sz="2400" dirty="0"/>
              <a:t>S-121 Project Team, under S-100WG umbrella, finalized the draft of S-121 Product </a:t>
            </a:r>
            <a:r>
              <a:rPr lang="en-US" sz="2400" dirty="0" smtClean="0"/>
              <a:t>Spec;</a:t>
            </a:r>
          </a:p>
          <a:p>
            <a:pPr marL="342900" lvl="1" indent="-342900">
              <a:lnSpc>
                <a:spcPct val="150000"/>
              </a:lnSpc>
              <a:spcAft>
                <a:spcPts val="1800"/>
              </a:spcAft>
              <a:buFont typeface="Arial" panose="020B0604020202020204" pitchFamily="34" charset="0"/>
              <a:buChar char="•"/>
            </a:pPr>
            <a:r>
              <a:rPr lang="en-GB" sz="2400" dirty="0"/>
              <a:t>HSSC agreed to the publication timeline of S-121 Edition 1.0.0 under the conditions depicted by the IHO Secretariat for the new Review </a:t>
            </a:r>
            <a:r>
              <a:rPr lang="en-GB" sz="2400" dirty="0" smtClean="0"/>
              <a:t>Cycle;</a:t>
            </a:r>
          </a:p>
          <a:p>
            <a:pPr marL="342900" lvl="1" indent="-342900">
              <a:lnSpc>
                <a:spcPct val="150000"/>
              </a:lnSpc>
              <a:spcAft>
                <a:spcPts val="1800"/>
              </a:spcAft>
              <a:buFont typeface="Arial" panose="020B0604020202020204" pitchFamily="34" charset="0"/>
              <a:buChar char="•"/>
            </a:pPr>
            <a:r>
              <a:rPr lang="en-GB" sz="2400" dirty="0"/>
              <a:t> S-121 Edition 1.0.0 is planned to be published in March 2019 (After S100WG4</a:t>
            </a:r>
            <a:r>
              <a:rPr lang="en-GB" sz="2400" dirty="0" smtClean="0"/>
              <a:t>).</a:t>
            </a:r>
            <a:endParaRPr lang="en-GB" sz="2400" dirty="0"/>
          </a:p>
        </p:txBody>
      </p:sp>
      <p:sp>
        <p:nvSpPr>
          <p:cNvPr id="6" name="Footer Placeholder 3"/>
          <p:cNvSpPr>
            <a:spLocks noGrp="1"/>
          </p:cNvSpPr>
          <p:nvPr>
            <p:ph type="ftr" sz="quarter" idx="11"/>
          </p:nvPr>
        </p:nvSpPr>
        <p:spPr>
          <a:xfrm>
            <a:off x="4038600" y="6276122"/>
            <a:ext cx="4114800" cy="365125"/>
          </a:xfrm>
        </p:spPr>
        <p:txBody>
          <a:bodyPr/>
          <a:lstStyle/>
          <a:p>
            <a:r>
              <a:rPr lang="de-DE" dirty="0" smtClean="0"/>
              <a:t>C2, </a:t>
            </a:r>
            <a:r>
              <a:rPr lang="en-US" b="1" dirty="0"/>
              <a:t>London, United </a:t>
            </a:r>
            <a:r>
              <a:rPr lang="en-US" b="1" dirty="0" smtClean="0"/>
              <a:t>Kingdom (9-11 </a:t>
            </a:r>
            <a:r>
              <a:rPr lang="en-US" b="1" dirty="0"/>
              <a:t>October </a:t>
            </a:r>
            <a:r>
              <a:rPr lang="en-US" b="1" dirty="0" smtClean="0"/>
              <a:t>2018) </a:t>
            </a:r>
            <a:endParaRPr lang="de-DE" dirty="0" smtClean="0"/>
          </a:p>
        </p:txBody>
      </p:sp>
      <p:sp>
        <p:nvSpPr>
          <p:cNvPr id="7" name="Title 1"/>
          <p:cNvSpPr>
            <a:spLocks noGrp="1"/>
          </p:cNvSpPr>
          <p:nvPr>
            <p:ph type="title"/>
          </p:nvPr>
        </p:nvSpPr>
        <p:spPr>
          <a:xfrm>
            <a:off x="789140" y="277815"/>
            <a:ext cx="10571967" cy="636586"/>
          </a:xfrm>
        </p:spPr>
        <p:txBody>
          <a:bodyPr>
            <a:noAutofit/>
          </a:bodyPr>
          <a:lstStyle/>
          <a:p>
            <a:pPr>
              <a:defRPr/>
            </a:pPr>
            <a:r>
              <a:rPr lang="en-US" sz="3200" b="1" dirty="0"/>
              <a:t>C2-4.1.C</a:t>
            </a:r>
            <a:r>
              <a:rPr lang="en-US" sz="3200" dirty="0"/>
              <a:t> - HSSC key priorities of the IHO WP for 2019-2020</a:t>
            </a:r>
            <a:endParaRPr lang="en-AU" sz="3200" dirty="0"/>
          </a:p>
        </p:txBody>
      </p:sp>
    </p:spTree>
    <p:extLst>
      <p:ext uri="{BB962C8B-B14F-4D97-AF65-F5344CB8AC3E}">
        <p14:creationId xmlns:p14="http://schemas.microsoft.com/office/powerpoint/2010/main" val="30266611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txBox="1">
            <a:spLocks/>
          </p:cNvSpPr>
          <p:nvPr/>
        </p:nvSpPr>
        <p:spPr>
          <a:xfrm>
            <a:off x="7936282" y="624595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dirty="0" err="1" smtClean="0"/>
              <a:t>Rear</a:t>
            </a:r>
            <a:r>
              <a:rPr lang="it-IT" dirty="0" smtClean="0"/>
              <a:t> </a:t>
            </a:r>
            <a:r>
              <a:rPr lang="it-IT" dirty="0" err="1" smtClean="0"/>
              <a:t>Admiral</a:t>
            </a:r>
            <a:r>
              <a:rPr lang="it-IT" dirty="0" smtClean="0"/>
              <a:t> Luigi </a:t>
            </a:r>
            <a:r>
              <a:rPr lang="it-IT" dirty="0" err="1" smtClean="0"/>
              <a:t>Sinapi</a:t>
            </a:r>
            <a:r>
              <a:rPr lang="it-IT" dirty="0" smtClean="0"/>
              <a:t> – HSSC Chair</a:t>
            </a:r>
            <a:endParaRPr lang="de-DE" dirty="0" smtClean="0"/>
          </a:p>
        </p:txBody>
      </p:sp>
      <p:sp>
        <p:nvSpPr>
          <p:cNvPr id="2" name="Rettangolo 1"/>
          <p:cNvSpPr/>
          <p:nvPr/>
        </p:nvSpPr>
        <p:spPr>
          <a:xfrm>
            <a:off x="350727" y="1401903"/>
            <a:ext cx="11574049" cy="4201150"/>
          </a:xfrm>
          <a:prstGeom prst="rect">
            <a:avLst/>
          </a:prstGeom>
        </p:spPr>
        <p:txBody>
          <a:bodyPr wrap="square">
            <a:spAutoFit/>
          </a:bodyPr>
          <a:lstStyle/>
          <a:p>
            <a:pPr marL="0" lvl="1">
              <a:lnSpc>
                <a:spcPct val="150000"/>
              </a:lnSpc>
              <a:spcAft>
                <a:spcPts val="600"/>
              </a:spcAft>
            </a:pPr>
            <a:r>
              <a:rPr lang="en-US" sz="2400" b="1" dirty="0"/>
              <a:t>Consolidation and clarification of standards in relation to ECDIS/ENC</a:t>
            </a:r>
            <a:r>
              <a:rPr lang="en-US" sz="2400" dirty="0" smtClean="0"/>
              <a:t>:</a:t>
            </a:r>
          </a:p>
          <a:p>
            <a:pPr marL="342900" lvl="1" indent="-342900">
              <a:lnSpc>
                <a:spcPct val="150000"/>
              </a:lnSpc>
              <a:spcAft>
                <a:spcPts val="600"/>
              </a:spcAft>
              <a:buFont typeface="Arial" panose="020B0604020202020204" pitchFamily="34" charset="0"/>
              <a:buChar char="•"/>
            </a:pPr>
            <a:r>
              <a:rPr lang="en-GB" sz="2400" dirty="0" smtClean="0"/>
              <a:t>HSSC </a:t>
            </a:r>
            <a:r>
              <a:rPr lang="en-GB" sz="2400" dirty="0"/>
              <a:t>endorsed Ed. 6.1.0 of S-58 and </a:t>
            </a:r>
            <a:r>
              <a:rPr lang="en-GB" sz="2400" dirty="0" smtClean="0"/>
              <a:t>the IHO CL 38/2018 to </a:t>
            </a:r>
            <a:r>
              <a:rPr lang="en-GB" sz="2400" dirty="0"/>
              <a:t>IHO Member States seeking their approval </a:t>
            </a:r>
            <a:r>
              <a:rPr lang="en-GB" sz="2400" dirty="0" smtClean="0"/>
              <a:t>was issued</a:t>
            </a:r>
            <a:r>
              <a:rPr lang="en-GB" sz="2400" dirty="0"/>
              <a:t>.</a:t>
            </a:r>
            <a:r>
              <a:rPr lang="en-GB" sz="2400" dirty="0" smtClean="0"/>
              <a:t> </a:t>
            </a:r>
            <a:r>
              <a:rPr lang="en-GB" sz="2400" dirty="0"/>
              <a:t>Now adopted IHO CL 47, will enter into force 1 Sep </a:t>
            </a:r>
            <a:r>
              <a:rPr lang="en-GB" sz="2400" dirty="0" smtClean="0"/>
              <a:t>2019;</a:t>
            </a:r>
          </a:p>
          <a:p>
            <a:pPr marL="342900" lvl="1" indent="-342900">
              <a:lnSpc>
                <a:spcPct val="150000"/>
              </a:lnSpc>
              <a:spcAft>
                <a:spcPts val="600"/>
              </a:spcAft>
              <a:buFont typeface="Arial" panose="020B0604020202020204" pitchFamily="34" charset="0"/>
              <a:buChar char="•"/>
            </a:pPr>
            <a:r>
              <a:rPr lang="en-GB" sz="2400" dirty="0"/>
              <a:t>HSSC </a:t>
            </a:r>
            <a:r>
              <a:rPr lang="en-GB" sz="2400" dirty="0" smtClean="0"/>
              <a:t>(ENCWG) is </a:t>
            </a:r>
            <a:r>
              <a:rPr lang="en-GB" sz="2400" dirty="0"/>
              <a:t>working in order to identify the individual components in S-57 (file size, etc.) that prevent ENC Producers from providing high density contour </a:t>
            </a:r>
            <a:r>
              <a:rPr lang="en-GB" sz="2400" dirty="0" smtClean="0"/>
              <a:t>lines;</a:t>
            </a:r>
          </a:p>
          <a:p>
            <a:pPr marL="342900" lvl="1" indent="-342900">
              <a:lnSpc>
                <a:spcPct val="150000"/>
              </a:lnSpc>
              <a:spcAft>
                <a:spcPts val="1800"/>
              </a:spcAft>
              <a:buFont typeface="Arial" panose="020B0604020202020204" pitchFamily="34" charset="0"/>
              <a:buChar char="•"/>
            </a:pPr>
            <a:r>
              <a:rPr lang="en-GB" sz="2400" dirty="0"/>
              <a:t>HSSC tasked the ENCWG to liaise with the CIRM and IEC for further investigations and risk assessment before considering the need for updating </a:t>
            </a:r>
            <a:r>
              <a:rPr lang="en-GB" sz="2400" dirty="0" smtClean="0"/>
              <a:t>S-63.</a:t>
            </a:r>
          </a:p>
        </p:txBody>
      </p:sp>
      <p:sp>
        <p:nvSpPr>
          <p:cNvPr id="6" name="Footer Placeholder 3"/>
          <p:cNvSpPr>
            <a:spLocks noGrp="1"/>
          </p:cNvSpPr>
          <p:nvPr>
            <p:ph type="ftr" sz="quarter" idx="11"/>
          </p:nvPr>
        </p:nvSpPr>
        <p:spPr>
          <a:xfrm>
            <a:off x="4038600" y="6276122"/>
            <a:ext cx="4114800" cy="365125"/>
          </a:xfrm>
        </p:spPr>
        <p:txBody>
          <a:bodyPr/>
          <a:lstStyle/>
          <a:p>
            <a:r>
              <a:rPr lang="de-DE" dirty="0" smtClean="0"/>
              <a:t>C2, </a:t>
            </a:r>
            <a:r>
              <a:rPr lang="en-US" b="1" dirty="0"/>
              <a:t>London, United </a:t>
            </a:r>
            <a:r>
              <a:rPr lang="en-US" b="1" dirty="0" smtClean="0"/>
              <a:t>Kingdom (9-11 </a:t>
            </a:r>
            <a:r>
              <a:rPr lang="en-US" b="1" dirty="0"/>
              <a:t>October </a:t>
            </a:r>
            <a:r>
              <a:rPr lang="en-US" b="1" dirty="0" smtClean="0"/>
              <a:t>2018) </a:t>
            </a:r>
            <a:endParaRPr lang="de-DE" dirty="0" smtClean="0"/>
          </a:p>
        </p:txBody>
      </p:sp>
      <p:sp>
        <p:nvSpPr>
          <p:cNvPr id="7" name="Title 1"/>
          <p:cNvSpPr>
            <a:spLocks noGrp="1"/>
          </p:cNvSpPr>
          <p:nvPr>
            <p:ph type="title"/>
          </p:nvPr>
        </p:nvSpPr>
        <p:spPr>
          <a:xfrm>
            <a:off x="789140" y="277815"/>
            <a:ext cx="10571967" cy="636586"/>
          </a:xfrm>
        </p:spPr>
        <p:txBody>
          <a:bodyPr>
            <a:noAutofit/>
          </a:bodyPr>
          <a:lstStyle/>
          <a:p>
            <a:pPr>
              <a:defRPr/>
            </a:pPr>
            <a:r>
              <a:rPr lang="en-US" sz="3200" b="1" dirty="0"/>
              <a:t>C2-4.1.C</a:t>
            </a:r>
            <a:r>
              <a:rPr lang="en-US" sz="3200" dirty="0"/>
              <a:t> - HSSC key priorities of the IHO WP for 2019-2020</a:t>
            </a:r>
            <a:endParaRPr lang="en-AU" sz="3200" dirty="0"/>
          </a:p>
        </p:txBody>
      </p:sp>
    </p:spTree>
    <p:extLst>
      <p:ext uri="{BB962C8B-B14F-4D97-AF65-F5344CB8AC3E}">
        <p14:creationId xmlns:p14="http://schemas.microsoft.com/office/powerpoint/2010/main" val="41986519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txBox="1">
            <a:spLocks/>
          </p:cNvSpPr>
          <p:nvPr/>
        </p:nvSpPr>
        <p:spPr>
          <a:xfrm>
            <a:off x="7936282" y="624595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dirty="0" err="1" smtClean="0"/>
              <a:t>Rear</a:t>
            </a:r>
            <a:r>
              <a:rPr lang="it-IT" dirty="0" smtClean="0"/>
              <a:t> </a:t>
            </a:r>
            <a:r>
              <a:rPr lang="it-IT" dirty="0" err="1" smtClean="0"/>
              <a:t>Admiral</a:t>
            </a:r>
            <a:r>
              <a:rPr lang="it-IT" dirty="0" smtClean="0"/>
              <a:t> Luigi </a:t>
            </a:r>
            <a:r>
              <a:rPr lang="it-IT" dirty="0" err="1" smtClean="0"/>
              <a:t>Sinapi</a:t>
            </a:r>
            <a:r>
              <a:rPr lang="it-IT" dirty="0" smtClean="0"/>
              <a:t> – HSSC Chair</a:t>
            </a:r>
            <a:endParaRPr lang="de-DE" dirty="0" smtClean="0"/>
          </a:p>
        </p:txBody>
      </p:sp>
      <p:sp>
        <p:nvSpPr>
          <p:cNvPr id="2" name="Rettangolo 1"/>
          <p:cNvSpPr/>
          <p:nvPr/>
        </p:nvSpPr>
        <p:spPr>
          <a:xfrm>
            <a:off x="275110" y="1140810"/>
            <a:ext cx="11718967" cy="4478149"/>
          </a:xfrm>
          <a:prstGeom prst="rect">
            <a:avLst/>
          </a:prstGeom>
        </p:spPr>
        <p:txBody>
          <a:bodyPr wrap="square">
            <a:spAutoFit/>
          </a:bodyPr>
          <a:lstStyle/>
          <a:p>
            <a:pPr marL="0" lvl="1">
              <a:spcAft>
                <a:spcPts val="1800"/>
              </a:spcAft>
            </a:pPr>
            <a:r>
              <a:rPr lang="en-US" sz="2400" b="1" dirty="0" smtClean="0"/>
              <a:t>Consider </a:t>
            </a:r>
            <a:r>
              <a:rPr lang="en-US" sz="2400" b="1" dirty="0"/>
              <a:t>data quality aspects in an appropriate and harmonized way for all S-100 based product spec</a:t>
            </a:r>
            <a:r>
              <a:rPr lang="en-US" sz="2400" dirty="0" smtClean="0"/>
              <a:t>:</a:t>
            </a:r>
          </a:p>
          <a:p>
            <a:pPr marL="342900" lvl="1" indent="-342900">
              <a:spcAft>
                <a:spcPts val="1800"/>
              </a:spcAft>
              <a:buFont typeface="Arial" panose="020B0604020202020204" pitchFamily="34" charset="0"/>
              <a:buChar char="•"/>
            </a:pPr>
            <a:r>
              <a:rPr lang="en-GB" sz="2400" dirty="0" smtClean="0"/>
              <a:t>DQWG </a:t>
            </a:r>
            <a:r>
              <a:rPr lang="en-GB" sz="2400" dirty="0"/>
              <a:t>has been reinvigorated through the approval of new TORs which consider and ensure that data quality aspects are addressed in an appropriate and harmonized way for all S-100 based Product </a:t>
            </a:r>
            <a:r>
              <a:rPr lang="en-GB" sz="2400" dirty="0" smtClean="0"/>
              <a:t>Specifications;</a:t>
            </a:r>
          </a:p>
          <a:p>
            <a:pPr marL="342900" lvl="1" indent="-342900">
              <a:spcAft>
                <a:spcPts val="1800"/>
              </a:spcAft>
              <a:buFont typeface="Arial" panose="020B0604020202020204" pitchFamily="34" charset="0"/>
              <a:buChar char="•"/>
            </a:pPr>
            <a:r>
              <a:rPr lang="en-GB" sz="2400" dirty="0"/>
              <a:t>A data quality checklist for product specification developers has been developed and </a:t>
            </a:r>
            <a:r>
              <a:rPr lang="en-GB" sz="2400" dirty="0" smtClean="0"/>
              <a:t>will </a:t>
            </a:r>
            <a:r>
              <a:rPr lang="en-GB" sz="2400" dirty="0"/>
              <a:t>be included in the S-100 Product Specification Guidebook (</a:t>
            </a:r>
            <a:r>
              <a:rPr lang="en-GB" sz="2400" dirty="0" smtClean="0"/>
              <a:t>S-97);</a:t>
            </a:r>
          </a:p>
          <a:p>
            <a:pPr marL="342900" lvl="1" indent="-342900">
              <a:spcAft>
                <a:spcPts val="1800"/>
              </a:spcAft>
              <a:buFont typeface="Arial" panose="020B0604020202020204" pitchFamily="34" charset="0"/>
              <a:buChar char="•"/>
            </a:pPr>
            <a:r>
              <a:rPr lang="en-GB" sz="2400" dirty="0" smtClean="0"/>
              <a:t>HSSC </a:t>
            </a:r>
            <a:r>
              <a:rPr lang="en-GB" sz="2400" dirty="0"/>
              <a:t>agreed that the level of authority of Data Quality Checklist for Product Specifications is a recommendation, which can be adapted as necessary by WGs, under the condition that it will not create any potential interoperability </a:t>
            </a:r>
            <a:r>
              <a:rPr lang="en-GB" sz="2400" dirty="0" smtClean="0"/>
              <a:t>issue.</a:t>
            </a:r>
          </a:p>
        </p:txBody>
      </p:sp>
      <p:sp>
        <p:nvSpPr>
          <p:cNvPr id="6" name="Footer Placeholder 3"/>
          <p:cNvSpPr>
            <a:spLocks noGrp="1"/>
          </p:cNvSpPr>
          <p:nvPr>
            <p:ph type="ftr" sz="quarter" idx="11"/>
          </p:nvPr>
        </p:nvSpPr>
        <p:spPr>
          <a:xfrm>
            <a:off x="4038600" y="6276122"/>
            <a:ext cx="4114800" cy="365125"/>
          </a:xfrm>
        </p:spPr>
        <p:txBody>
          <a:bodyPr/>
          <a:lstStyle/>
          <a:p>
            <a:r>
              <a:rPr lang="de-DE" dirty="0" smtClean="0"/>
              <a:t>C2, </a:t>
            </a:r>
            <a:r>
              <a:rPr lang="en-US" b="1" dirty="0"/>
              <a:t>London, United </a:t>
            </a:r>
            <a:r>
              <a:rPr lang="en-US" b="1" dirty="0" smtClean="0"/>
              <a:t>Kingdom (9-11 </a:t>
            </a:r>
            <a:r>
              <a:rPr lang="en-US" b="1" dirty="0"/>
              <a:t>October </a:t>
            </a:r>
            <a:r>
              <a:rPr lang="en-US" b="1" dirty="0" smtClean="0"/>
              <a:t>2018) </a:t>
            </a:r>
            <a:endParaRPr lang="de-DE" dirty="0" smtClean="0"/>
          </a:p>
        </p:txBody>
      </p:sp>
      <p:sp>
        <p:nvSpPr>
          <p:cNvPr id="7" name="Title 1"/>
          <p:cNvSpPr>
            <a:spLocks noGrp="1"/>
          </p:cNvSpPr>
          <p:nvPr>
            <p:ph type="title"/>
          </p:nvPr>
        </p:nvSpPr>
        <p:spPr>
          <a:xfrm>
            <a:off x="789140" y="277815"/>
            <a:ext cx="10571967" cy="636586"/>
          </a:xfrm>
        </p:spPr>
        <p:txBody>
          <a:bodyPr>
            <a:noAutofit/>
          </a:bodyPr>
          <a:lstStyle/>
          <a:p>
            <a:pPr>
              <a:defRPr/>
            </a:pPr>
            <a:r>
              <a:rPr lang="en-US" sz="3200" b="1" dirty="0"/>
              <a:t>C2-4.1.C</a:t>
            </a:r>
            <a:r>
              <a:rPr lang="en-US" sz="3200" dirty="0"/>
              <a:t> - HSSC key priorities of the IHO WP for 2019-2020</a:t>
            </a:r>
            <a:endParaRPr lang="en-AU" sz="3200" dirty="0"/>
          </a:p>
        </p:txBody>
      </p:sp>
    </p:spTree>
    <p:extLst>
      <p:ext uri="{BB962C8B-B14F-4D97-AF65-F5344CB8AC3E}">
        <p14:creationId xmlns:p14="http://schemas.microsoft.com/office/powerpoint/2010/main" val="28025694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txBox="1">
            <a:spLocks/>
          </p:cNvSpPr>
          <p:nvPr/>
        </p:nvSpPr>
        <p:spPr>
          <a:xfrm>
            <a:off x="7936282" y="624595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dirty="0" err="1" smtClean="0"/>
              <a:t>Rear</a:t>
            </a:r>
            <a:r>
              <a:rPr lang="it-IT" dirty="0" smtClean="0"/>
              <a:t> </a:t>
            </a:r>
            <a:r>
              <a:rPr lang="it-IT" dirty="0" err="1" smtClean="0"/>
              <a:t>Admiral</a:t>
            </a:r>
            <a:r>
              <a:rPr lang="it-IT" dirty="0" smtClean="0"/>
              <a:t> Luigi </a:t>
            </a:r>
            <a:r>
              <a:rPr lang="it-IT" dirty="0" err="1" smtClean="0"/>
              <a:t>Sinapi</a:t>
            </a:r>
            <a:r>
              <a:rPr lang="it-IT" dirty="0" smtClean="0"/>
              <a:t> – HSSC Chair</a:t>
            </a:r>
            <a:endParaRPr lang="de-DE" dirty="0" smtClean="0"/>
          </a:p>
        </p:txBody>
      </p:sp>
      <p:grpSp>
        <p:nvGrpSpPr>
          <p:cNvPr id="6" name="Gruppo 5"/>
          <p:cNvGrpSpPr>
            <a:grpSpLocks noChangeAspect="1"/>
          </p:cNvGrpSpPr>
          <p:nvPr/>
        </p:nvGrpSpPr>
        <p:grpSpPr>
          <a:xfrm>
            <a:off x="5532840" y="1406023"/>
            <a:ext cx="5981446" cy="3686814"/>
            <a:chOff x="5498927" y="997897"/>
            <a:chExt cx="5995790" cy="4093924"/>
          </a:xfrm>
        </p:grpSpPr>
        <p:sp>
          <p:nvSpPr>
            <p:cNvPr id="7" name="Left-Right Arrow 12"/>
            <p:cNvSpPr/>
            <p:nvPr/>
          </p:nvSpPr>
          <p:spPr>
            <a:xfrm>
              <a:off x="7033362" y="2999974"/>
              <a:ext cx="3645074" cy="538619"/>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Left-Right Arrow 13"/>
            <p:cNvSpPr/>
            <p:nvPr/>
          </p:nvSpPr>
          <p:spPr>
            <a:xfrm rot="5400000">
              <a:off x="7039624" y="2999974"/>
              <a:ext cx="3645074" cy="538619"/>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5"/>
            <p:cNvSpPr txBox="1"/>
            <p:nvPr/>
          </p:nvSpPr>
          <p:spPr>
            <a:xfrm>
              <a:off x="7033362" y="3745282"/>
              <a:ext cx="1446759" cy="923330"/>
            </a:xfrm>
            <a:prstGeom prst="rect">
              <a:avLst/>
            </a:prstGeom>
            <a:noFill/>
          </p:spPr>
          <p:txBody>
            <a:bodyPr wrap="square" rtlCol="0">
              <a:spAutoFit/>
            </a:bodyPr>
            <a:lstStyle/>
            <a:p>
              <a:r>
                <a:rPr lang="en-US" dirty="0" smtClean="0"/>
                <a:t>S-57, encoding not harmonized</a:t>
              </a:r>
              <a:endParaRPr lang="en-US" dirty="0"/>
            </a:p>
          </p:txBody>
        </p:sp>
        <p:sp>
          <p:nvSpPr>
            <p:cNvPr id="12" name="TextBox 16"/>
            <p:cNvSpPr txBox="1"/>
            <p:nvPr/>
          </p:nvSpPr>
          <p:spPr>
            <a:xfrm>
              <a:off x="9231677" y="3747369"/>
              <a:ext cx="1446759" cy="923330"/>
            </a:xfrm>
            <a:prstGeom prst="rect">
              <a:avLst/>
            </a:prstGeom>
            <a:noFill/>
          </p:spPr>
          <p:txBody>
            <a:bodyPr wrap="square" rtlCol="0">
              <a:spAutoFit/>
            </a:bodyPr>
            <a:lstStyle/>
            <a:p>
              <a:r>
                <a:rPr lang="en-US" dirty="0" smtClean="0"/>
                <a:t>S-101, encoding not harmonized</a:t>
              </a:r>
              <a:endParaRPr lang="en-US" dirty="0"/>
            </a:p>
          </p:txBody>
        </p:sp>
        <p:sp>
          <p:nvSpPr>
            <p:cNvPr id="13" name="TextBox 17"/>
            <p:cNvSpPr txBox="1"/>
            <p:nvPr/>
          </p:nvSpPr>
          <p:spPr>
            <a:xfrm>
              <a:off x="7033361" y="1743205"/>
              <a:ext cx="1446759" cy="923330"/>
            </a:xfrm>
            <a:prstGeom prst="rect">
              <a:avLst/>
            </a:prstGeom>
            <a:noFill/>
          </p:spPr>
          <p:txBody>
            <a:bodyPr wrap="square" rtlCol="0">
              <a:spAutoFit/>
            </a:bodyPr>
            <a:lstStyle/>
            <a:p>
              <a:r>
                <a:rPr lang="en-US" dirty="0" smtClean="0"/>
                <a:t>S-57, encoding is harmonized</a:t>
              </a:r>
              <a:endParaRPr lang="en-US" dirty="0"/>
            </a:p>
          </p:txBody>
        </p:sp>
        <p:sp>
          <p:nvSpPr>
            <p:cNvPr id="14" name="TextBox 18"/>
            <p:cNvSpPr txBox="1"/>
            <p:nvPr/>
          </p:nvSpPr>
          <p:spPr>
            <a:xfrm>
              <a:off x="9231677" y="1895605"/>
              <a:ext cx="1446759" cy="923330"/>
            </a:xfrm>
            <a:prstGeom prst="rect">
              <a:avLst/>
            </a:prstGeom>
            <a:noFill/>
          </p:spPr>
          <p:txBody>
            <a:bodyPr wrap="square" rtlCol="0">
              <a:spAutoFit/>
            </a:bodyPr>
            <a:lstStyle/>
            <a:p>
              <a:r>
                <a:rPr lang="en-US" dirty="0" smtClean="0"/>
                <a:t>S-101, encoding is harmonized</a:t>
              </a:r>
              <a:endParaRPr lang="en-US" dirty="0"/>
            </a:p>
          </p:txBody>
        </p:sp>
        <p:sp>
          <p:nvSpPr>
            <p:cNvPr id="15" name="Oval Callout 26"/>
            <p:cNvSpPr/>
            <p:nvPr/>
          </p:nvSpPr>
          <p:spPr>
            <a:xfrm>
              <a:off x="5498927" y="4156842"/>
              <a:ext cx="1434228" cy="845517"/>
            </a:xfrm>
            <a:prstGeom prst="wedgeEllipseCallout">
              <a:avLst>
                <a:gd name="adj1" fmla="val 56634"/>
                <a:gd name="adj2" fmla="val -47080"/>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NOW</a:t>
              </a:r>
              <a:endParaRPr lang="en-US" dirty="0"/>
            </a:p>
          </p:txBody>
        </p:sp>
        <p:sp>
          <p:nvSpPr>
            <p:cNvPr id="16" name="Oval Callout 27"/>
            <p:cNvSpPr/>
            <p:nvPr/>
          </p:nvSpPr>
          <p:spPr>
            <a:xfrm>
              <a:off x="10108504" y="997897"/>
              <a:ext cx="1386213" cy="897708"/>
            </a:xfrm>
            <a:prstGeom prst="wedgeEllipseCallout">
              <a:avLst>
                <a:gd name="adj1" fmla="val -46600"/>
                <a:gd name="adj2" fmla="val 60302"/>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FUTURE</a:t>
              </a:r>
              <a:endParaRPr lang="en-US" dirty="0"/>
            </a:p>
          </p:txBody>
        </p:sp>
      </p:grpSp>
      <p:sp>
        <p:nvSpPr>
          <p:cNvPr id="17" name="Content Placeholder 2"/>
          <p:cNvSpPr>
            <a:spLocks noGrp="1"/>
          </p:cNvSpPr>
          <p:nvPr>
            <p:ph idx="1"/>
          </p:nvPr>
        </p:nvSpPr>
        <p:spPr>
          <a:xfrm>
            <a:off x="728871" y="1406023"/>
            <a:ext cx="4519534" cy="4383626"/>
          </a:xfrm>
        </p:spPr>
        <p:txBody>
          <a:bodyPr>
            <a:normAutofit/>
          </a:bodyPr>
          <a:lstStyle/>
          <a:p>
            <a:pPr>
              <a:defRPr/>
            </a:pPr>
            <a:r>
              <a:rPr lang="en-GB" sz="2400" dirty="0" smtClean="0"/>
              <a:t>Dilemma between harmonized encoding of quality information and the allowable input into a data model; </a:t>
            </a:r>
          </a:p>
          <a:p>
            <a:pPr>
              <a:defRPr/>
            </a:pPr>
            <a:endParaRPr lang="en-GB" sz="2400" dirty="0" smtClean="0"/>
          </a:p>
          <a:p>
            <a:pPr>
              <a:defRPr/>
            </a:pPr>
            <a:r>
              <a:rPr lang="en-GB" sz="2400" dirty="0" smtClean="0"/>
              <a:t>HO’s use workarounds in current S-57 model;</a:t>
            </a:r>
          </a:p>
          <a:p>
            <a:pPr>
              <a:defRPr/>
            </a:pPr>
            <a:endParaRPr lang="en-GB" sz="2400" dirty="0" smtClean="0"/>
          </a:p>
          <a:p>
            <a:pPr>
              <a:defRPr/>
            </a:pPr>
            <a:r>
              <a:rPr lang="en-GB" sz="2400" dirty="0" smtClean="0"/>
              <a:t>Harmonized encoding is a common effort (HSSC and IRCC).</a:t>
            </a:r>
          </a:p>
          <a:p>
            <a:pPr marL="0" indent="0" algn="just">
              <a:buNone/>
              <a:defRPr/>
            </a:pPr>
            <a:endParaRPr lang="en-GB" sz="2400" dirty="0" smtClean="0"/>
          </a:p>
        </p:txBody>
      </p:sp>
      <p:sp>
        <p:nvSpPr>
          <p:cNvPr id="18" name="Footer Placeholder 3"/>
          <p:cNvSpPr>
            <a:spLocks noGrp="1"/>
          </p:cNvSpPr>
          <p:nvPr>
            <p:ph type="ftr" sz="quarter" idx="11"/>
          </p:nvPr>
        </p:nvSpPr>
        <p:spPr>
          <a:xfrm>
            <a:off x="4038600" y="6276122"/>
            <a:ext cx="4114800" cy="365125"/>
          </a:xfrm>
        </p:spPr>
        <p:txBody>
          <a:bodyPr/>
          <a:lstStyle/>
          <a:p>
            <a:r>
              <a:rPr lang="de-DE" dirty="0" smtClean="0"/>
              <a:t>C2, </a:t>
            </a:r>
            <a:r>
              <a:rPr lang="en-US" b="1" dirty="0"/>
              <a:t>London, United </a:t>
            </a:r>
            <a:r>
              <a:rPr lang="en-US" b="1" dirty="0" smtClean="0"/>
              <a:t>Kingdom (9-11 </a:t>
            </a:r>
            <a:r>
              <a:rPr lang="en-US" b="1" dirty="0"/>
              <a:t>October </a:t>
            </a:r>
            <a:r>
              <a:rPr lang="en-US" b="1" dirty="0" smtClean="0"/>
              <a:t>2018) </a:t>
            </a:r>
            <a:endParaRPr lang="de-DE" dirty="0" smtClean="0"/>
          </a:p>
        </p:txBody>
      </p:sp>
      <p:sp>
        <p:nvSpPr>
          <p:cNvPr id="19" name="Title 1"/>
          <p:cNvSpPr>
            <a:spLocks noGrp="1"/>
          </p:cNvSpPr>
          <p:nvPr>
            <p:ph type="title"/>
          </p:nvPr>
        </p:nvSpPr>
        <p:spPr>
          <a:xfrm>
            <a:off x="789140" y="277815"/>
            <a:ext cx="10571967" cy="636586"/>
          </a:xfrm>
        </p:spPr>
        <p:txBody>
          <a:bodyPr>
            <a:noAutofit/>
          </a:bodyPr>
          <a:lstStyle/>
          <a:p>
            <a:pPr>
              <a:defRPr/>
            </a:pPr>
            <a:r>
              <a:rPr lang="en-US" sz="3200" b="1" dirty="0"/>
              <a:t>C2-4.1.C</a:t>
            </a:r>
            <a:r>
              <a:rPr lang="en-US" sz="3200" dirty="0"/>
              <a:t> - HSSC key priorities of the IHO WP for 2019-2020</a:t>
            </a:r>
            <a:endParaRPr lang="en-AU" sz="3200" dirty="0"/>
          </a:p>
        </p:txBody>
      </p:sp>
    </p:spTree>
    <p:extLst>
      <p:ext uri="{BB962C8B-B14F-4D97-AF65-F5344CB8AC3E}">
        <p14:creationId xmlns:p14="http://schemas.microsoft.com/office/powerpoint/2010/main" val="19389255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txBox="1">
            <a:spLocks/>
          </p:cNvSpPr>
          <p:nvPr/>
        </p:nvSpPr>
        <p:spPr>
          <a:xfrm>
            <a:off x="7936282" y="624595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dirty="0" err="1" smtClean="0"/>
              <a:t>Rear</a:t>
            </a:r>
            <a:r>
              <a:rPr lang="it-IT" dirty="0" smtClean="0"/>
              <a:t> </a:t>
            </a:r>
            <a:r>
              <a:rPr lang="it-IT" dirty="0" err="1" smtClean="0"/>
              <a:t>Admiral</a:t>
            </a:r>
            <a:r>
              <a:rPr lang="it-IT" dirty="0" smtClean="0"/>
              <a:t> Luigi </a:t>
            </a:r>
            <a:r>
              <a:rPr lang="it-IT" dirty="0" err="1" smtClean="0"/>
              <a:t>Sinapi</a:t>
            </a:r>
            <a:r>
              <a:rPr lang="it-IT" dirty="0" smtClean="0"/>
              <a:t> – HSSC Chair</a:t>
            </a:r>
            <a:endParaRPr lang="de-DE" dirty="0" smtClean="0"/>
          </a:p>
        </p:txBody>
      </p:sp>
      <p:sp>
        <p:nvSpPr>
          <p:cNvPr id="2" name="Rettangolo 1"/>
          <p:cNvSpPr/>
          <p:nvPr/>
        </p:nvSpPr>
        <p:spPr>
          <a:xfrm>
            <a:off x="391063" y="1460627"/>
            <a:ext cx="11574049" cy="3647152"/>
          </a:xfrm>
          <a:prstGeom prst="rect">
            <a:avLst/>
          </a:prstGeom>
        </p:spPr>
        <p:txBody>
          <a:bodyPr wrap="square">
            <a:spAutoFit/>
          </a:bodyPr>
          <a:lstStyle/>
          <a:p>
            <a:pPr marL="0" lvl="1">
              <a:lnSpc>
                <a:spcPct val="150000"/>
              </a:lnSpc>
              <a:spcAft>
                <a:spcPts val="600"/>
              </a:spcAft>
            </a:pPr>
            <a:r>
              <a:rPr lang="en-GB" sz="2400" b="1" dirty="0" smtClean="0"/>
              <a:t>Prepare </a:t>
            </a:r>
            <a:r>
              <a:rPr lang="en-GB" sz="2400" b="1" dirty="0"/>
              <a:t>Ed. 6.0.0 of </a:t>
            </a:r>
            <a:r>
              <a:rPr lang="en-GB" sz="2400" b="1" dirty="0" smtClean="0"/>
              <a:t>S-44:</a:t>
            </a:r>
          </a:p>
          <a:p>
            <a:pPr marL="342900" lvl="1" indent="-342900">
              <a:lnSpc>
                <a:spcPct val="150000"/>
              </a:lnSpc>
              <a:spcAft>
                <a:spcPts val="600"/>
              </a:spcAft>
              <a:buFont typeface="Arial" panose="020B0604020202020204" pitchFamily="34" charset="0"/>
              <a:buChar char="•"/>
            </a:pPr>
            <a:r>
              <a:rPr lang="en-GB" sz="2400" dirty="0" smtClean="0"/>
              <a:t>A </a:t>
            </a:r>
            <a:r>
              <a:rPr lang="en-GB" sz="2400" dirty="0"/>
              <a:t>questionnaire has been </a:t>
            </a:r>
            <a:r>
              <a:rPr lang="en-GB" sz="2400" dirty="0" smtClean="0"/>
              <a:t>circulated to </a:t>
            </a:r>
            <a:r>
              <a:rPr lang="en-GB" sz="2400" dirty="0"/>
              <a:t>the members of the International Hydrographic </a:t>
            </a:r>
            <a:r>
              <a:rPr lang="en-GB" sz="2400" dirty="0" smtClean="0"/>
              <a:t>Community;</a:t>
            </a:r>
          </a:p>
          <a:p>
            <a:pPr marL="342900" lvl="1" indent="-342900">
              <a:lnSpc>
                <a:spcPct val="150000"/>
              </a:lnSpc>
              <a:spcAft>
                <a:spcPts val="600"/>
              </a:spcAft>
              <a:buFont typeface="Arial" panose="020B0604020202020204" pitchFamily="34" charset="0"/>
              <a:buChar char="•"/>
            </a:pPr>
            <a:r>
              <a:rPr lang="en-US" sz="2400" dirty="0"/>
              <a:t>The replies to the questionnaire identified the need </a:t>
            </a:r>
            <a:r>
              <a:rPr lang="en-US" sz="2400" dirty="0" smtClean="0"/>
              <a:t>for guidelines;</a:t>
            </a:r>
          </a:p>
          <a:p>
            <a:pPr marL="342900" lvl="1" indent="-342900">
              <a:lnSpc>
                <a:spcPct val="150000"/>
              </a:lnSpc>
              <a:spcAft>
                <a:spcPts val="600"/>
              </a:spcAft>
              <a:buFont typeface="Arial" panose="020B0604020202020204" pitchFamily="34" charset="0"/>
              <a:buChar char="•"/>
            </a:pPr>
            <a:r>
              <a:rPr lang="en-GB" sz="2400" dirty="0" smtClean="0"/>
              <a:t>HSPT tasked to continue its work, with the view of submitting a draft 6</a:t>
            </a:r>
            <a:r>
              <a:rPr lang="en-GB" sz="2400" baseline="30000" dirty="0" smtClean="0"/>
              <a:t>TH</a:t>
            </a:r>
            <a:r>
              <a:rPr lang="en-GB" sz="2400" dirty="0" smtClean="0"/>
              <a:t> Edition of S-44 for endorsement (Target date 2019).</a:t>
            </a:r>
            <a:endParaRPr lang="en-US" sz="2400" dirty="0"/>
          </a:p>
        </p:txBody>
      </p:sp>
      <p:sp>
        <p:nvSpPr>
          <p:cNvPr id="6" name="Footer Placeholder 3"/>
          <p:cNvSpPr>
            <a:spLocks noGrp="1"/>
          </p:cNvSpPr>
          <p:nvPr>
            <p:ph type="ftr" sz="quarter" idx="11"/>
          </p:nvPr>
        </p:nvSpPr>
        <p:spPr>
          <a:xfrm>
            <a:off x="4038600" y="6276122"/>
            <a:ext cx="4114800" cy="365125"/>
          </a:xfrm>
        </p:spPr>
        <p:txBody>
          <a:bodyPr/>
          <a:lstStyle/>
          <a:p>
            <a:r>
              <a:rPr lang="de-DE" dirty="0" smtClean="0"/>
              <a:t>C2, </a:t>
            </a:r>
            <a:r>
              <a:rPr lang="en-US" b="1" dirty="0"/>
              <a:t>London, United </a:t>
            </a:r>
            <a:r>
              <a:rPr lang="en-US" b="1" dirty="0" smtClean="0"/>
              <a:t>Kingdom (9-11 </a:t>
            </a:r>
            <a:r>
              <a:rPr lang="en-US" b="1" dirty="0"/>
              <a:t>October </a:t>
            </a:r>
            <a:r>
              <a:rPr lang="en-US" b="1" dirty="0" smtClean="0"/>
              <a:t>2018) </a:t>
            </a:r>
            <a:endParaRPr lang="de-DE" dirty="0" smtClean="0"/>
          </a:p>
        </p:txBody>
      </p:sp>
      <p:sp>
        <p:nvSpPr>
          <p:cNvPr id="7" name="Title 1"/>
          <p:cNvSpPr>
            <a:spLocks noGrp="1"/>
          </p:cNvSpPr>
          <p:nvPr>
            <p:ph type="title"/>
          </p:nvPr>
        </p:nvSpPr>
        <p:spPr>
          <a:xfrm>
            <a:off x="789140" y="277815"/>
            <a:ext cx="10571967" cy="636586"/>
          </a:xfrm>
        </p:spPr>
        <p:txBody>
          <a:bodyPr>
            <a:noAutofit/>
          </a:bodyPr>
          <a:lstStyle/>
          <a:p>
            <a:pPr>
              <a:defRPr/>
            </a:pPr>
            <a:r>
              <a:rPr lang="en-US" sz="3200" b="1" dirty="0"/>
              <a:t>C2-4.1.C</a:t>
            </a:r>
            <a:r>
              <a:rPr lang="en-US" sz="3200" dirty="0"/>
              <a:t> - HSSC key priorities of the IHO WP for 2019-2020</a:t>
            </a:r>
            <a:endParaRPr lang="en-AU" sz="3200" dirty="0"/>
          </a:p>
        </p:txBody>
      </p:sp>
    </p:spTree>
    <p:extLst>
      <p:ext uri="{BB962C8B-B14F-4D97-AF65-F5344CB8AC3E}">
        <p14:creationId xmlns:p14="http://schemas.microsoft.com/office/powerpoint/2010/main" val="31889725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75000">
              <a:schemeClr val="accent2">
                <a:lumMod val="5000"/>
                <a:lumOff val="9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5" name="Footer Placeholder 3"/>
          <p:cNvSpPr>
            <a:spLocks noGrp="1"/>
          </p:cNvSpPr>
          <p:nvPr>
            <p:ph type="ftr" sz="quarter" idx="11"/>
          </p:nvPr>
        </p:nvSpPr>
        <p:spPr>
          <a:xfrm>
            <a:off x="4038600" y="6276122"/>
            <a:ext cx="4114800" cy="365125"/>
          </a:xfrm>
        </p:spPr>
        <p:txBody>
          <a:bodyPr/>
          <a:lstStyle/>
          <a:p>
            <a:r>
              <a:rPr lang="de-DE" dirty="0" smtClean="0"/>
              <a:t>C2, </a:t>
            </a:r>
            <a:r>
              <a:rPr lang="en-US" b="1" dirty="0"/>
              <a:t>London, United </a:t>
            </a:r>
            <a:r>
              <a:rPr lang="en-US" b="1" dirty="0" smtClean="0"/>
              <a:t>Kingdom (9-11 </a:t>
            </a:r>
            <a:r>
              <a:rPr lang="en-US" b="1" dirty="0"/>
              <a:t>October </a:t>
            </a:r>
            <a:r>
              <a:rPr lang="en-US" b="1" dirty="0" smtClean="0"/>
              <a:t>2018) </a:t>
            </a:r>
            <a:endParaRPr lang="de-DE" dirty="0" smtClean="0"/>
          </a:p>
        </p:txBody>
      </p:sp>
      <p:sp>
        <p:nvSpPr>
          <p:cNvPr id="6" name="Footer Placeholder 3"/>
          <p:cNvSpPr txBox="1">
            <a:spLocks/>
          </p:cNvSpPr>
          <p:nvPr/>
        </p:nvSpPr>
        <p:spPr>
          <a:xfrm>
            <a:off x="7936282" y="624595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dirty="0" err="1" smtClean="0"/>
              <a:t>Rear</a:t>
            </a:r>
            <a:r>
              <a:rPr lang="it-IT" dirty="0" smtClean="0"/>
              <a:t> </a:t>
            </a:r>
            <a:r>
              <a:rPr lang="it-IT" dirty="0" err="1" smtClean="0"/>
              <a:t>Admiral</a:t>
            </a:r>
            <a:r>
              <a:rPr lang="it-IT" dirty="0" smtClean="0"/>
              <a:t> Luigi </a:t>
            </a:r>
            <a:r>
              <a:rPr lang="it-IT" dirty="0" err="1" smtClean="0"/>
              <a:t>Sinapi</a:t>
            </a:r>
            <a:r>
              <a:rPr lang="it-IT" dirty="0" smtClean="0"/>
              <a:t> – HSSC Chair</a:t>
            </a:r>
            <a:endParaRPr lang="de-DE" dirty="0" smtClean="0"/>
          </a:p>
        </p:txBody>
      </p:sp>
      <p:sp>
        <p:nvSpPr>
          <p:cNvPr id="7" name="Title 1"/>
          <p:cNvSpPr>
            <a:spLocks noGrp="1"/>
          </p:cNvSpPr>
          <p:nvPr>
            <p:ph type="title"/>
          </p:nvPr>
        </p:nvSpPr>
        <p:spPr>
          <a:xfrm>
            <a:off x="728870" y="277815"/>
            <a:ext cx="8981868" cy="636586"/>
          </a:xfrm>
        </p:spPr>
        <p:txBody>
          <a:bodyPr>
            <a:normAutofit fontScale="90000"/>
          </a:bodyPr>
          <a:lstStyle/>
          <a:p>
            <a:pPr>
              <a:defRPr/>
            </a:pPr>
            <a:r>
              <a:rPr lang="en-AU" dirty="0" smtClean="0"/>
              <a:t>Introduction </a:t>
            </a:r>
            <a:endParaRPr lang="en-AU" dirty="0"/>
          </a:p>
        </p:txBody>
      </p:sp>
      <p:sp>
        <p:nvSpPr>
          <p:cNvPr id="8" name="Rettangolo 7"/>
          <p:cNvSpPr/>
          <p:nvPr/>
        </p:nvSpPr>
        <p:spPr>
          <a:xfrm>
            <a:off x="901521" y="1385776"/>
            <a:ext cx="9762186" cy="2862322"/>
          </a:xfrm>
          <a:prstGeom prst="rect">
            <a:avLst/>
          </a:prstGeom>
        </p:spPr>
        <p:txBody>
          <a:bodyPr wrap="square">
            <a:spAutoFit/>
          </a:bodyPr>
          <a:lstStyle/>
          <a:p>
            <a:pPr>
              <a:lnSpc>
                <a:spcPct val="150000"/>
              </a:lnSpc>
            </a:pPr>
            <a:r>
              <a:rPr lang="en-US" sz="2400" b="1" dirty="0"/>
              <a:t>Difficulties and challenges yet to be addressed </a:t>
            </a:r>
            <a:r>
              <a:rPr lang="en-US" sz="2400" b="1" dirty="0" smtClean="0"/>
              <a:t>:</a:t>
            </a:r>
            <a:endParaRPr lang="en-US" sz="2400" dirty="0"/>
          </a:p>
          <a:p>
            <a:pPr>
              <a:lnSpc>
                <a:spcPct val="150000"/>
              </a:lnSpc>
            </a:pPr>
            <a:r>
              <a:rPr lang="en-US" sz="2400" dirty="0" smtClean="0"/>
              <a:t>There </a:t>
            </a:r>
            <a:r>
              <a:rPr lang="en-US" sz="2400" dirty="0"/>
              <a:t>is no significant change to the difficulties and challenges reported to </a:t>
            </a:r>
            <a:endParaRPr lang="en-US" sz="2400" dirty="0" smtClean="0"/>
          </a:p>
          <a:p>
            <a:pPr>
              <a:lnSpc>
                <a:spcPct val="150000"/>
              </a:lnSpc>
            </a:pPr>
            <a:r>
              <a:rPr lang="en-US" sz="2400" dirty="0"/>
              <a:t>C</a:t>
            </a:r>
            <a:r>
              <a:rPr lang="en-US" sz="2400" dirty="0" smtClean="0"/>
              <a:t>-1 </a:t>
            </a:r>
            <a:r>
              <a:rPr lang="en-US" sz="2400" dirty="0"/>
              <a:t>apart from the shortened time window between HSSC-9 and HSSC-10. Most of the actions agreed in November 2017 at HSSC-9 have progressed normally. </a:t>
            </a:r>
          </a:p>
        </p:txBody>
      </p:sp>
    </p:spTree>
    <p:extLst>
      <p:ext uri="{BB962C8B-B14F-4D97-AF65-F5344CB8AC3E}">
        <p14:creationId xmlns:p14="http://schemas.microsoft.com/office/powerpoint/2010/main" val="354561064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txBox="1">
            <a:spLocks/>
          </p:cNvSpPr>
          <p:nvPr/>
        </p:nvSpPr>
        <p:spPr>
          <a:xfrm>
            <a:off x="7936282" y="624595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dirty="0" err="1" smtClean="0"/>
              <a:t>Rear</a:t>
            </a:r>
            <a:r>
              <a:rPr lang="it-IT" dirty="0" smtClean="0"/>
              <a:t> </a:t>
            </a:r>
            <a:r>
              <a:rPr lang="it-IT" dirty="0" err="1" smtClean="0"/>
              <a:t>Admiral</a:t>
            </a:r>
            <a:r>
              <a:rPr lang="it-IT" dirty="0" smtClean="0"/>
              <a:t> Luigi </a:t>
            </a:r>
            <a:r>
              <a:rPr lang="it-IT" dirty="0" err="1" smtClean="0"/>
              <a:t>Sinapi</a:t>
            </a:r>
            <a:r>
              <a:rPr lang="it-IT" dirty="0" smtClean="0"/>
              <a:t> – HSSC Chair</a:t>
            </a:r>
            <a:endParaRPr lang="de-DE" dirty="0" smtClean="0"/>
          </a:p>
        </p:txBody>
      </p:sp>
      <p:sp>
        <p:nvSpPr>
          <p:cNvPr id="3" name="Rettangolo 2"/>
          <p:cNvSpPr/>
          <p:nvPr/>
        </p:nvSpPr>
        <p:spPr>
          <a:xfrm>
            <a:off x="192066" y="1039041"/>
            <a:ext cx="11859016" cy="4847481"/>
          </a:xfrm>
          <a:prstGeom prst="rect">
            <a:avLst/>
          </a:prstGeom>
        </p:spPr>
        <p:txBody>
          <a:bodyPr wrap="square">
            <a:spAutoFit/>
          </a:bodyPr>
          <a:lstStyle/>
          <a:p>
            <a:pPr>
              <a:spcAft>
                <a:spcPts val="600"/>
              </a:spcAft>
            </a:pPr>
            <a:r>
              <a:rPr lang="en-US" sz="2400" b="1" dirty="0"/>
              <a:t>Develop initial guidance on definition and harmonization of Maritime Service Portfolios</a:t>
            </a:r>
            <a:r>
              <a:rPr lang="en-US" sz="2400" dirty="0" smtClean="0"/>
              <a:t>:</a:t>
            </a:r>
          </a:p>
          <a:p>
            <a:pPr marL="342900" indent="-342900">
              <a:spcAft>
                <a:spcPts val="1800"/>
              </a:spcAft>
              <a:buFont typeface="Arial" panose="020B0604020202020204" pitchFamily="34" charset="0"/>
              <a:buChar char="•"/>
            </a:pPr>
            <a:r>
              <a:rPr lang="en-GB" sz="2400" dirty="0" smtClean="0"/>
              <a:t>The </a:t>
            </a:r>
            <a:r>
              <a:rPr lang="en-GB" sz="2400" dirty="0"/>
              <a:t>first HGDM meeting proposed to </a:t>
            </a:r>
            <a:r>
              <a:rPr lang="en-GB" sz="2400" dirty="0" smtClean="0"/>
              <a:t>review the definition of Maritime </a:t>
            </a:r>
            <a:r>
              <a:rPr lang="en-GB" sz="2400" dirty="0"/>
              <a:t>Service Portfolios </a:t>
            </a:r>
            <a:r>
              <a:rPr lang="en-GB" sz="2400" dirty="0" smtClean="0"/>
              <a:t>as a set of operational Maritime Services;</a:t>
            </a:r>
          </a:p>
          <a:p>
            <a:pPr marL="342900" indent="-342900">
              <a:spcAft>
                <a:spcPts val="600"/>
              </a:spcAft>
              <a:buFont typeface="Arial" panose="020B0604020202020204" pitchFamily="34" charset="0"/>
              <a:buChar char="•"/>
            </a:pPr>
            <a:r>
              <a:rPr lang="en-GB" sz="2400" dirty="0"/>
              <a:t>Following </a:t>
            </a:r>
            <a:r>
              <a:rPr lang="en-GB" sz="2400" dirty="0" smtClean="0"/>
              <a:t>Maritime </a:t>
            </a:r>
            <a:r>
              <a:rPr lang="en-GB" sz="2400" dirty="0"/>
              <a:t>Services have been identified as relevant for the IHO:</a:t>
            </a:r>
          </a:p>
          <a:p>
            <a:pPr marL="800100" lvl="1" indent="-342900">
              <a:spcAft>
                <a:spcPts val="600"/>
              </a:spcAft>
              <a:buFont typeface="Wingdings" panose="05000000000000000000" pitchFamily="2" charset="2"/>
              <a:buChar char="ü"/>
            </a:pPr>
            <a:r>
              <a:rPr lang="en-GB" sz="2400" dirty="0" smtClean="0"/>
              <a:t>No</a:t>
            </a:r>
            <a:r>
              <a:rPr lang="en-GB" sz="2400" dirty="0"/>
              <a:t>. 5 - Maritime Safety Information Service (MSI</a:t>
            </a:r>
            <a:r>
              <a:rPr lang="en-GB" sz="2400" dirty="0" smtClean="0"/>
              <a:t>),</a:t>
            </a:r>
          </a:p>
          <a:p>
            <a:pPr marL="800100" lvl="1" indent="-342900">
              <a:spcAft>
                <a:spcPts val="600"/>
              </a:spcAft>
              <a:buFont typeface="Wingdings" panose="05000000000000000000" pitchFamily="2" charset="2"/>
              <a:buChar char="ü"/>
            </a:pPr>
            <a:r>
              <a:rPr lang="en-GB" sz="2400" dirty="0" smtClean="0"/>
              <a:t>No</a:t>
            </a:r>
            <a:r>
              <a:rPr lang="en-GB" sz="2400" dirty="0"/>
              <a:t>. 11 - Nautical Chart Service, </a:t>
            </a:r>
          </a:p>
          <a:p>
            <a:pPr marL="800100" lvl="1" indent="-342900">
              <a:spcAft>
                <a:spcPts val="600"/>
              </a:spcAft>
              <a:buFont typeface="Wingdings" panose="05000000000000000000" pitchFamily="2" charset="2"/>
              <a:buChar char="ü"/>
            </a:pPr>
            <a:r>
              <a:rPr lang="en-GB" sz="2400" dirty="0" smtClean="0"/>
              <a:t>No</a:t>
            </a:r>
            <a:r>
              <a:rPr lang="en-GB" sz="2400" dirty="0"/>
              <a:t>. 12 - Nautical Publications </a:t>
            </a:r>
            <a:r>
              <a:rPr lang="en-GB" sz="2400" dirty="0" smtClean="0"/>
              <a:t>Service</a:t>
            </a:r>
          </a:p>
          <a:p>
            <a:pPr marL="800100" lvl="1" indent="-342900">
              <a:spcAft>
                <a:spcPts val="600"/>
              </a:spcAft>
              <a:buFont typeface="Wingdings" panose="05000000000000000000" pitchFamily="2" charset="2"/>
              <a:buChar char="ü"/>
            </a:pPr>
            <a:r>
              <a:rPr lang="en-GB" sz="2400" dirty="0" smtClean="0"/>
              <a:t>No</a:t>
            </a:r>
            <a:r>
              <a:rPr lang="en-GB" sz="2400" dirty="0"/>
              <a:t>. 15 - Real-time hydrographic and environmental information </a:t>
            </a:r>
            <a:r>
              <a:rPr lang="en-GB" sz="2400" dirty="0" smtClean="0"/>
              <a:t>Service.</a:t>
            </a:r>
            <a:endParaRPr lang="en-GB" sz="2400" dirty="0"/>
          </a:p>
          <a:p>
            <a:pPr marL="342900" indent="-342900">
              <a:spcAft>
                <a:spcPts val="1800"/>
              </a:spcAft>
              <a:buFont typeface="Arial" panose="020B0604020202020204" pitchFamily="34" charset="0"/>
              <a:buChar char="•"/>
            </a:pPr>
            <a:r>
              <a:rPr lang="en-GB" sz="2400" dirty="0"/>
              <a:t>HSSC tasked NIPWG to coordinate the provision of the </a:t>
            </a:r>
            <a:r>
              <a:rPr lang="en-GB" sz="2400" dirty="0" smtClean="0"/>
              <a:t>Maritime </a:t>
            </a:r>
            <a:r>
              <a:rPr lang="en-GB" sz="2400" dirty="0"/>
              <a:t>Services definition under IHO </a:t>
            </a:r>
            <a:r>
              <a:rPr lang="en-GB" sz="2400" dirty="0" smtClean="0"/>
              <a:t>remit and invited </a:t>
            </a:r>
            <a:r>
              <a:rPr lang="en-GB" sz="2400" dirty="0"/>
              <a:t>IHO Member States to consider their attendance to the forthcoming HGDM meeting</a:t>
            </a:r>
            <a:r>
              <a:rPr lang="en-GB" sz="2400" dirty="0" smtClean="0"/>
              <a:t>.</a:t>
            </a:r>
            <a:endParaRPr lang="en-GB" sz="2400" dirty="0"/>
          </a:p>
        </p:txBody>
      </p:sp>
      <p:sp>
        <p:nvSpPr>
          <p:cNvPr id="6" name="Footer Placeholder 3"/>
          <p:cNvSpPr>
            <a:spLocks noGrp="1"/>
          </p:cNvSpPr>
          <p:nvPr>
            <p:ph type="ftr" sz="quarter" idx="11"/>
          </p:nvPr>
        </p:nvSpPr>
        <p:spPr>
          <a:xfrm>
            <a:off x="4038600" y="6276122"/>
            <a:ext cx="4114800" cy="365125"/>
          </a:xfrm>
        </p:spPr>
        <p:txBody>
          <a:bodyPr/>
          <a:lstStyle/>
          <a:p>
            <a:r>
              <a:rPr lang="de-DE" dirty="0" smtClean="0"/>
              <a:t>C2, </a:t>
            </a:r>
            <a:r>
              <a:rPr lang="en-US" b="1" dirty="0"/>
              <a:t>London, United </a:t>
            </a:r>
            <a:r>
              <a:rPr lang="en-US" b="1" dirty="0" smtClean="0"/>
              <a:t>Kingdom (9-11 </a:t>
            </a:r>
            <a:r>
              <a:rPr lang="en-US" b="1" dirty="0"/>
              <a:t>October </a:t>
            </a:r>
            <a:r>
              <a:rPr lang="en-US" b="1" dirty="0" smtClean="0"/>
              <a:t>2018) </a:t>
            </a:r>
            <a:endParaRPr lang="de-DE" dirty="0" smtClean="0"/>
          </a:p>
        </p:txBody>
      </p:sp>
      <p:sp>
        <p:nvSpPr>
          <p:cNvPr id="7" name="Title 1"/>
          <p:cNvSpPr>
            <a:spLocks noGrp="1"/>
          </p:cNvSpPr>
          <p:nvPr>
            <p:ph type="title"/>
          </p:nvPr>
        </p:nvSpPr>
        <p:spPr>
          <a:xfrm>
            <a:off x="789140" y="277815"/>
            <a:ext cx="10571967" cy="636586"/>
          </a:xfrm>
        </p:spPr>
        <p:txBody>
          <a:bodyPr>
            <a:noAutofit/>
          </a:bodyPr>
          <a:lstStyle/>
          <a:p>
            <a:pPr>
              <a:defRPr/>
            </a:pPr>
            <a:r>
              <a:rPr lang="en-US" sz="3200" b="1" dirty="0"/>
              <a:t>C2-4.1.C</a:t>
            </a:r>
            <a:r>
              <a:rPr lang="en-US" sz="3200" dirty="0"/>
              <a:t> - HSSC key priorities of the IHO WP for 2019-2020</a:t>
            </a:r>
            <a:endParaRPr lang="en-AU" sz="3200" dirty="0"/>
          </a:p>
        </p:txBody>
      </p:sp>
      <p:sp>
        <p:nvSpPr>
          <p:cNvPr id="2" name="CasellaDiTesto 1"/>
          <p:cNvSpPr txBox="1"/>
          <p:nvPr/>
        </p:nvSpPr>
        <p:spPr>
          <a:xfrm>
            <a:off x="177822" y="2881198"/>
            <a:ext cx="7743712" cy="815608"/>
          </a:xfrm>
          <a:prstGeom prst="rect">
            <a:avLst/>
          </a:prstGeom>
          <a:noFill/>
        </p:spPr>
        <p:txBody>
          <a:bodyPr wrap="square" rtlCol="0">
            <a:spAutoFit/>
          </a:bodyPr>
          <a:lstStyle/>
          <a:p>
            <a:pPr marL="800100" lvl="1" indent="-342900">
              <a:spcAft>
                <a:spcPts val="600"/>
              </a:spcAft>
              <a:buFont typeface="Wingdings" panose="05000000000000000000" pitchFamily="2" charset="2"/>
              <a:buChar char="ü"/>
            </a:pPr>
            <a:r>
              <a:rPr lang="en-GB" sz="2400" dirty="0">
                <a:solidFill>
                  <a:srgbClr val="FF0000"/>
                </a:solidFill>
                <a:effectLst>
                  <a:outerShdw blurRad="38100" dist="38100" dir="2700000" algn="tl">
                    <a:srgbClr val="000000">
                      <a:alpha val="43137"/>
                    </a:srgbClr>
                  </a:outerShdw>
                </a:effectLst>
              </a:rPr>
              <a:t>No. 5 - Maritime Safety Information Service (MSI</a:t>
            </a:r>
            <a:r>
              <a:rPr lang="en-GB" sz="2400" dirty="0" smtClean="0">
                <a:solidFill>
                  <a:srgbClr val="FF0000"/>
                </a:solidFill>
                <a:effectLst>
                  <a:outerShdw blurRad="38100" dist="38100" dir="2700000" algn="tl">
                    <a:srgbClr val="000000">
                      <a:alpha val="43137"/>
                    </a:srgbClr>
                  </a:outerShdw>
                </a:effectLst>
              </a:rPr>
              <a:t>),</a:t>
            </a:r>
          </a:p>
          <a:p>
            <a:endParaRPr lang="it-IT" dirty="0">
              <a:solidFill>
                <a:srgbClr val="FF0000"/>
              </a:solidFill>
              <a:effectLst>
                <a:outerShdw blurRad="38100" dist="38100" dir="2700000" algn="tl">
                  <a:srgbClr val="000000">
                    <a:alpha val="43137"/>
                  </a:srgbClr>
                </a:outerShdw>
              </a:effectLst>
            </a:endParaRPr>
          </a:p>
        </p:txBody>
      </p:sp>
      <p:sp>
        <p:nvSpPr>
          <p:cNvPr id="8" name="CasellaDiTesto 7"/>
          <p:cNvSpPr txBox="1"/>
          <p:nvPr/>
        </p:nvSpPr>
        <p:spPr>
          <a:xfrm>
            <a:off x="177318" y="3766426"/>
            <a:ext cx="7743712" cy="815608"/>
          </a:xfrm>
          <a:prstGeom prst="rect">
            <a:avLst/>
          </a:prstGeom>
          <a:noFill/>
        </p:spPr>
        <p:txBody>
          <a:bodyPr wrap="square" rtlCol="0">
            <a:spAutoFit/>
          </a:bodyPr>
          <a:lstStyle/>
          <a:p>
            <a:pPr marL="800100" lvl="1" indent="-342900">
              <a:spcAft>
                <a:spcPts val="600"/>
              </a:spcAft>
              <a:buFont typeface="Wingdings" panose="05000000000000000000" pitchFamily="2" charset="2"/>
              <a:buChar char="ü"/>
            </a:pPr>
            <a:r>
              <a:rPr lang="en-GB" sz="2400" dirty="0">
                <a:solidFill>
                  <a:srgbClr val="FF0000"/>
                </a:solidFill>
                <a:effectLst>
                  <a:outerShdw blurRad="38100" dist="38100" dir="2700000" algn="tl">
                    <a:srgbClr val="000000">
                      <a:alpha val="43137"/>
                    </a:srgbClr>
                  </a:outerShdw>
                </a:effectLst>
              </a:rPr>
              <a:t>No. 12 - Nautical Publications </a:t>
            </a:r>
            <a:r>
              <a:rPr lang="en-GB" sz="2400" dirty="0" smtClean="0">
                <a:solidFill>
                  <a:srgbClr val="FF0000"/>
                </a:solidFill>
                <a:effectLst>
                  <a:outerShdw blurRad="38100" dist="38100" dir="2700000" algn="tl">
                    <a:srgbClr val="000000">
                      <a:alpha val="43137"/>
                    </a:srgbClr>
                  </a:outerShdw>
                </a:effectLst>
              </a:rPr>
              <a:t>Service,</a:t>
            </a:r>
            <a:endParaRPr lang="en-GB" sz="2400" dirty="0">
              <a:solidFill>
                <a:srgbClr val="FF0000"/>
              </a:solidFill>
              <a:effectLst>
                <a:outerShdw blurRad="38100" dist="38100" dir="2700000" algn="tl">
                  <a:srgbClr val="000000">
                    <a:alpha val="43137"/>
                  </a:srgbClr>
                </a:outerShdw>
              </a:effectLst>
            </a:endParaRPr>
          </a:p>
          <a:p>
            <a:endParaRPr lang="it-IT" dirty="0">
              <a:solidFill>
                <a:srgbClr val="FF0000"/>
              </a:solidFill>
              <a:effectLst>
                <a:outerShdw blurRad="38100" dist="38100" dir="2700000" algn="tl">
                  <a:srgbClr val="000000">
                    <a:alpha val="43137"/>
                  </a:srgbClr>
                </a:outerShdw>
              </a:effectLst>
            </a:endParaRPr>
          </a:p>
        </p:txBody>
      </p:sp>
      <p:sp>
        <p:nvSpPr>
          <p:cNvPr id="9" name="CasellaDiTesto 8"/>
          <p:cNvSpPr txBox="1"/>
          <p:nvPr/>
        </p:nvSpPr>
        <p:spPr>
          <a:xfrm>
            <a:off x="177318" y="4214592"/>
            <a:ext cx="10025954" cy="815608"/>
          </a:xfrm>
          <a:prstGeom prst="rect">
            <a:avLst/>
          </a:prstGeom>
          <a:noFill/>
        </p:spPr>
        <p:txBody>
          <a:bodyPr wrap="square" rtlCol="0">
            <a:spAutoFit/>
          </a:bodyPr>
          <a:lstStyle/>
          <a:p>
            <a:pPr marL="800100" lvl="1" indent="-342900">
              <a:spcAft>
                <a:spcPts val="600"/>
              </a:spcAft>
              <a:buFont typeface="Wingdings" panose="05000000000000000000" pitchFamily="2" charset="2"/>
              <a:buChar char="ü"/>
            </a:pPr>
            <a:r>
              <a:rPr lang="en-GB" sz="2400" dirty="0">
                <a:solidFill>
                  <a:srgbClr val="FF0000"/>
                </a:solidFill>
                <a:effectLst>
                  <a:outerShdw blurRad="38100" dist="38100" dir="2700000" algn="tl">
                    <a:srgbClr val="000000">
                      <a:alpha val="43137"/>
                    </a:srgbClr>
                  </a:outerShdw>
                </a:effectLst>
              </a:rPr>
              <a:t>No. 15 - Real-time hydrographic and environmental information Service.</a:t>
            </a:r>
          </a:p>
          <a:p>
            <a:endParaRPr lang="it-IT"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748367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9"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789140" y="277815"/>
            <a:ext cx="10571967" cy="636586"/>
          </a:xfrm>
        </p:spPr>
        <p:txBody>
          <a:bodyPr>
            <a:noAutofit/>
          </a:bodyPr>
          <a:lstStyle/>
          <a:p>
            <a:pPr>
              <a:defRPr/>
            </a:pPr>
            <a:r>
              <a:rPr lang="en-US" sz="3200" b="1" dirty="0"/>
              <a:t>C2-4.1.C</a:t>
            </a:r>
            <a:r>
              <a:rPr lang="en-US" sz="3200" dirty="0"/>
              <a:t> - HSSC key priorities of the IHO WP for </a:t>
            </a:r>
            <a:r>
              <a:rPr lang="en-US" sz="3200" b="1" dirty="0">
                <a:solidFill>
                  <a:srgbClr val="FF0000"/>
                </a:solidFill>
              </a:rPr>
              <a:t>2019-2020</a:t>
            </a:r>
            <a:endParaRPr lang="en-AU" sz="3200" b="1" dirty="0">
              <a:solidFill>
                <a:srgbClr val="FF0000"/>
              </a:solidFill>
            </a:endParaRPr>
          </a:p>
        </p:txBody>
      </p:sp>
      <p:sp>
        <p:nvSpPr>
          <p:cNvPr id="5" name="Footer Placeholder 3"/>
          <p:cNvSpPr txBox="1">
            <a:spLocks/>
          </p:cNvSpPr>
          <p:nvPr/>
        </p:nvSpPr>
        <p:spPr>
          <a:xfrm>
            <a:off x="7936282" y="624595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dirty="0" err="1" smtClean="0"/>
              <a:t>Rear</a:t>
            </a:r>
            <a:r>
              <a:rPr lang="it-IT" dirty="0" smtClean="0"/>
              <a:t> </a:t>
            </a:r>
            <a:r>
              <a:rPr lang="it-IT" dirty="0" err="1" smtClean="0"/>
              <a:t>Admiral</a:t>
            </a:r>
            <a:r>
              <a:rPr lang="it-IT" dirty="0" smtClean="0"/>
              <a:t> Luigi </a:t>
            </a:r>
            <a:r>
              <a:rPr lang="it-IT" dirty="0" err="1" smtClean="0"/>
              <a:t>Sinapi</a:t>
            </a:r>
            <a:r>
              <a:rPr lang="it-IT" dirty="0" smtClean="0"/>
              <a:t> – HSSC Chair</a:t>
            </a:r>
            <a:endParaRPr lang="de-DE" dirty="0" smtClean="0"/>
          </a:p>
        </p:txBody>
      </p:sp>
      <p:sp>
        <p:nvSpPr>
          <p:cNvPr id="2" name="Rettangolo 1"/>
          <p:cNvSpPr/>
          <p:nvPr/>
        </p:nvSpPr>
        <p:spPr>
          <a:xfrm>
            <a:off x="275109" y="1560669"/>
            <a:ext cx="11718967" cy="4278094"/>
          </a:xfrm>
          <a:prstGeom prst="rect">
            <a:avLst/>
          </a:prstGeom>
        </p:spPr>
        <p:txBody>
          <a:bodyPr wrap="square">
            <a:spAutoFit/>
          </a:bodyPr>
          <a:lstStyle/>
          <a:p>
            <a:pPr marL="285750" indent="-285750">
              <a:spcAft>
                <a:spcPts val="600"/>
              </a:spcAft>
              <a:buFont typeface="Arial" panose="020B0604020202020204" pitchFamily="34" charset="0"/>
              <a:buChar char="•"/>
            </a:pPr>
            <a:r>
              <a:rPr lang="en-US" sz="2200" dirty="0" smtClean="0"/>
              <a:t>Develop </a:t>
            </a:r>
            <a:r>
              <a:rPr lang="en-US" sz="2200" dirty="0">
                <a:solidFill>
                  <a:srgbClr val="FF0000"/>
                </a:solidFill>
              </a:rPr>
              <a:t>“S-98 - Specification for Data Product Interoperability in S-100 Navigation Systems” </a:t>
            </a:r>
            <a:r>
              <a:rPr lang="en-US" sz="2200" strike="sngStrike" dirty="0"/>
              <a:t>an S-100 Interoperability Specification </a:t>
            </a:r>
          </a:p>
          <a:p>
            <a:pPr marL="285750" indent="-285750">
              <a:spcAft>
                <a:spcPts val="600"/>
              </a:spcAft>
              <a:buFont typeface="Arial" panose="020B0604020202020204" pitchFamily="34" charset="0"/>
              <a:buChar char="•"/>
            </a:pPr>
            <a:r>
              <a:rPr lang="en-US" sz="2200" dirty="0" smtClean="0"/>
              <a:t>Develop </a:t>
            </a:r>
            <a:r>
              <a:rPr lang="en-US" sz="2200" dirty="0"/>
              <a:t>S-121 Product Spec for Maritime Limits and Boundaries </a:t>
            </a:r>
          </a:p>
          <a:p>
            <a:pPr marL="285750" indent="-285750">
              <a:spcAft>
                <a:spcPts val="600"/>
              </a:spcAft>
              <a:buFont typeface="Arial" panose="020B0604020202020204" pitchFamily="34" charset="0"/>
              <a:buChar char="•"/>
            </a:pPr>
            <a:r>
              <a:rPr lang="en-US" sz="2200" dirty="0" smtClean="0">
                <a:solidFill>
                  <a:srgbClr val="FF0000"/>
                </a:solidFill>
              </a:rPr>
              <a:t>Consolidate </a:t>
            </a:r>
            <a:r>
              <a:rPr lang="en-US" sz="2200" dirty="0">
                <a:solidFill>
                  <a:srgbClr val="FF0000"/>
                </a:solidFill>
              </a:rPr>
              <a:t>Product Spec Timeline in accordance with the new simplified S-100 Master Plan, with particular attention to S-101</a:t>
            </a:r>
            <a:r>
              <a:rPr lang="en-US" sz="2200" dirty="0"/>
              <a:t> </a:t>
            </a:r>
            <a:r>
              <a:rPr lang="en-US" sz="2200" strike="sngStrike" dirty="0"/>
              <a:t>Develop all the components needed to make S-101 a reality </a:t>
            </a:r>
          </a:p>
          <a:p>
            <a:pPr marL="285750" indent="-285750">
              <a:spcAft>
                <a:spcPts val="600"/>
              </a:spcAft>
              <a:buFont typeface="Arial" panose="020B0604020202020204" pitchFamily="34" charset="0"/>
              <a:buChar char="•"/>
            </a:pPr>
            <a:r>
              <a:rPr lang="en-US" sz="2200" dirty="0" smtClean="0"/>
              <a:t>Consolidation </a:t>
            </a:r>
            <a:r>
              <a:rPr lang="en-US" sz="2200" dirty="0"/>
              <a:t>and clarification of standards in relation to </a:t>
            </a:r>
            <a:r>
              <a:rPr lang="en-US" sz="2200" dirty="0" smtClean="0"/>
              <a:t>ECDIS/ENC</a:t>
            </a:r>
            <a:endParaRPr lang="en-US" sz="2200" dirty="0"/>
          </a:p>
          <a:p>
            <a:pPr marL="285750" indent="-285750">
              <a:spcAft>
                <a:spcPts val="600"/>
              </a:spcAft>
              <a:buFont typeface="Arial" panose="020B0604020202020204" pitchFamily="34" charset="0"/>
              <a:buChar char="•"/>
            </a:pPr>
            <a:r>
              <a:rPr lang="en-US" sz="2200" dirty="0" smtClean="0">
                <a:solidFill>
                  <a:srgbClr val="FF0000"/>
                </a:solidFill>
              </a:rPr>
              <a:t>Submit</a:t>
            </a:r>
            <a:r>
              <a:rPr lang="en-US" sz="2200" dirty="0" smtClean="0"/>
              <a:t> </a:t>
            </a:r>
            <a:r>
              <a:rPr lang="en-US" sz="2200" strike="sngStrike" dirty="0"/>
              <a:t>Prepare</a:t>
            </a:r>
            <a:r>
              <a:rPr lang="en-US" sz="2200" dirty="0"/>
              <a:t> Ed. 6.0.0 of </a:t>
            </a:r>
            <a:r>
              <a:rPr lang="en-US" sz="2200" dirty="0" smtClean="0"/>
              <a:t>S-44</a:t>
            </a:r>
            <a:endParaRPr lang="en-US" sz="2200" dirty="0"/>
          </a:p>
          <a:p>
            <a:pPr marL="285750" indent="-285750">
              <a:spcAft>
                <a:spcPts val="600"/>
              </a:spcAft>
              <a:buFont typeface="Arial" panose="020B0604020202020204" pitchFamily="34" charset="0"/>
              <a:buChar char="•"/>
            </a:pPr>
            <a:r>
              <a:rPr lang="en-US" sz="2200" dirty="0" smtClean="0"/>
              <a:t>Consider </a:t>
            </a:r>
            <a:r>
              <a:rPr lang="en-US" sz="2200" dirty="0"/>
              <a:t>data quality aspects in an appropriate and harmonized way for all S-100 based product spec </a:t>
            </a:r>
            <a:r>
              <a:rPr lang="en-US" sz="2200" dirty="0">
                <a:solidFill>
                  <a:srgbClr val="FF0000"/>
                </a:solidFill>
              </a:rPr>
              <a:t>and the development of a Minimum Standard for Data </a:t>
            </a:r>
            <a:r>
              <a:rPr lang="en-US" sz="2200" dirty="0" smtClean="0">
                <a:solidFill>
                  <a:srgbClr val="FF0000"/>
                </a:solidFill>
              </a:rPr>
              <a:t>Validation</a:t>
            </a:r>
            <a:r>
              <a:rPr lang="en-US" sz="2200" dirty="0" smtClean="0"/>
              <a:t> </a:t>
            </a:r>
            <a:endParaRPr lang="en-US" sz="2200" dirty="0"/>
          </a:p>
          <a:p>
            <a:pPr marL="285750" indent="-285750">
              <a:spcAft>
                <a:spcPts val="600"/>
              </a:spcAft>
              <a:buFont typeface="Arial" panose="020B0604020202020204" pitchFamily="34" charset="0"/>
              <a:buChar char="•"/>
            </a:pPr>
            <a:r>
              <a:rPr lang="en-US" sz="2200" dirty="0" smtClean="0">
                <a:solidFill>
                  <a:srgbClr val="FF0000"/>
                </a:solidFill>
              </a:rPr>
              <a:t>Contribute </a:t>
            </a:r>
            <a:r>
              <a:rPr lang="en-US" sz="2200" dirty="0">
                <a:solidFill>
                  <a:srgbClr val="FF0000"/>
                </a:solidFill>
              </a:rPr>
              <a:t>to the development of an </a:t>
            </a:r>
            <a:r>
              <a:rPr lang="en-US" sz="2200" strike="sngStrike" dirty="0"/>
              <a:t>Develop</a:t>
            </a:r>
            <a:r>
              <a:rPr lang="en-US" sz="2200" dirty="0"/>
              <a:t> initial guidance on definition and harmonization of Maritime Service</a:t>
            </a:r>
            <a:r>
              <a:rPr lang="en-US" sz="2200" dirty="0">
                <a:solidFill>
                  <a:srgbClr val="FF0000"/>
                </a:solidFill>
              </a:rPr>
              <a:t>s</a:t>
            </a:r>
            <a:r>
              <a:rPr lang="en-US" sz="2200" dirty="0"/>
              <a:t> </a:t>
            </a:r>
            <a:r>
              <a:rPr lang="en-US" sz="2200" strike="sngStrike" dirty="0"/>
              <a:t>Portfolios </a:t>
            </a:r>
          </a:p>
        </p:txBody>
      </p:sp>
      <p:sp>
        <p:nvSpPr>
          <p:cNvPr id="6" name="CasellaDiTesto 5"/>
          <p:cNvSpPr txBox="1"/>
          <p:nvPr/>
        </p:nvSpPr>
        <p:spPr>
          <a:xfrm>
            <a:off x="394138" y="1092341"/>
            <a:ext cx="10110268" cy="461665"/>
          </a:xfrm>
          <a:prstGeom prst="rect">
            <a:avLst/>
          </a:prstGeom>
          <a:noFill/>
        </p:spPr>
        <p:txBody>
          <a:bodyPr wrap="none" rtlCol="0">
            <a:spAutoFit/>
          </a:bodyPr>
          <a:lstStyle/>
          <a:p>
            <a:r>
              <a:rPr lang="it-IT" sz="2400" b="1" dirty="0" smtClean="0"/>
              <a:t>HSSC </a:t>
            </a:r>
            <a:r>
              <a:rPr lang="it-IT" sz="2400" b="1" dirty="0" err="1"/>
              <a:t>k</a:t>
            </a:r>
            <a:r>
              <a:rPr lang="it-IT" sz="2400" b="1" dirty="0" err="1" smtClean="0"/>
              <a:t>ey</a:t>
            </a:r>
            <a:r>
              <a:rPr lang="it-IT" sz="2400" b="1" dirty="0" smtClean="0"/>
              <a:t> </a:t>
            </a:r>
            <a:r>
              <a:rPr lang="it-IT" sz="2400" b="1" dirty="0" err="1"/>
              <a:t>p</a:t>
            </a:r>
            <a:r>
              <a:rPr lang="it-IT" sz="2400" b="1" dirty="0" err="1" smtClean="0"/>
              <a:t>riorities</a:t>
            </a:r>
            <a:r>
              <a:rPr lang="it-IT" sz="2400" b="1" dirty="0" smtClean="0"/>
              <a:t> of IHO WP with the </a:t>
            </a:r>
            <a:r>
              <a:rPr lang="it-IT" sz="2400" b="1" dirty="0" err="1" smtClean="0"/>
              <a:t>proposed</a:t>
            </a:r>
            <a:r>
              <a:rPr lang="it-IT" sz="2400" b="1" dirty="0" smtClean="0"/>
              <a:t> </a:t>
            </a:r>
            <a:r>
              <a:rPr lang="it-IT" sz="2400" b="1" dirty="0" err="1" smtClean="0"/>
              <a:t>amendsments</a:t>
            </a:r>
            <a:r>
              <a:rPr lang="it-IT" sz="2400" b="1" dirty="0" smtClean="0"/>
              <a:t> </a:t>
            </a:r>
            <a:r>
              <a:rPr lang="it-IT" sz="2400" b="1" dirty="0" smtClean="0">
                <a:solidFill>
                  <a:srgbClr val="FF0000"/>
                </a:solidFill>
              </a:rPr>
              <a:t>for 2019-2020</a:t>
            </a:r>
            <a:endParaRPr lang="it-IT" sz="2400" b="1" dirty="0">
              <a:solidFill>
                <a:srgbClr val="FF0000"/>
              </a:solidFill>
            </a:endParaRPr>
          </a:p>
        </p:txBody>
      </p:sp>
    </p:spTree>
    <p:extLst>
      <p:ext uri="{BB962C8B-B14F-4D97-AF65-F5344CB8AC3E}">
        <p14:creationId xmlns:p14="http://schemas.microsoft.com/office/powerpoint/2010/main" val="5441008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txBox="1">
            <a:spLocks/>
          </p:cNvSpPr>
          <p:nvPr/>
        </p:nvSpPr>
        <p:spPr>
          <a:xfrm>
            <a:off x="7936282" y="624595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dirty="0" err="1" smtClean="0"/>
              <a:t>Rear</a:t>
            </a:r>
            <a:r>
              <a:rPr lang="it-IT" dirty="0" smtClean="0"/>
              <a:t> </a:t>
            </a:r>
            <a:r>
              <a:rPr lang="it-IT" dirty="0" err="1" smtClean="0"/>
              <a:t>Admiral</a:t>
            </a:r>
            <a:r>
              <a:rPr lang="it-IT" dirty="0" smtClean="0"/>
              <a:t> Luigi </a:t>
            </a:r>
            <a:r>
              <a:rPr lang="it-IT" dirty="0" err="1" smtClean="0"/>
              <a:t>Sinapi</a:t>
            </a:r>
            <a:r>
              <a:rPr lang="it-IT" dirty="0" smtClean="0"/>
              <a:t> – HSSC Chair</a:t>
            </a:r>
            <a:endParaRPr lang="de-DE" dirty="0" smtClean="0"/>
          </a:p>
        </p:txBody>
      </p:sp>
      <p:sp>
        <p:nvSpPr>
          <p:cNvPr id="2" name="Rettangolo 1"/>
          <p:cNvSpPr/>
          <p:nvPr/>
        </p:nvSpPr>
        <p:spPr>
          <a:xfrm>
            <a:off x="437318" y="1426630"/>
            <a:ext cx="11387252" cy="3016210"/>
          </a:xfrm>
          <a:prstGeom prst="rect">
            <a:avLst/>
          </a:prstGeom>
        </p:spPr>
        <p:txBody>
          <a:bodyPr wrap="square">
            <a:spAutoFit/>
          </a:bodyPr>
          <a:lstStyle/>
          <a:p>
            <a:pPr>
              <a:lnSpc>
                <a:spcPct val="150000"/>
              </a:lnSpc>
              <a:spcAft>
                <a:spcPts val="1200"/>
              </a:spcAft>
            </a:pPr>
            <a:r>
              <a:rPr lang="en-US" sz="2400" b="1" dirty="0"/>
              <a:t>Actions required </a:t>
            </a:r>
            <a:r>
              <a:rPr lang="en-US" sz="2400" b="1" dirty="0" smtClean="0"/>
              <a:t>of </a:t>
            </a:r>
            <a:r>
              <a:rPr lang="en-US" sz="2400" b="1" dirty="0"/>
              <a:t>the Council </a:t>
            </a:r>
            <a:r>
              <a:rPr lang="en-US" sz="2400" b="1" dirty="0" smtClean="0"/>
              <a:t>:</a:t>
            </a:r>
            <a:endParaRPr lang="en-US" sz="2400" b="1" dirty="0"/>
          </a:p>
          <a:p>
            <a:endParaRPr lang="it-IT" sz="2400" dirty="0"/>
          </a:p>
          <a:p>
            <a:r>
              <a:rPr lang="en-US" sz="2400" dirty="0" smtClean="0"/>
              <a:t>	</a:t>
            </a:r>
            <a:endParaRPr lang="it-IT" sz="2400" dirty="0"/>
          </a:p>
          <a:p>
            <a:r>
              <a:rPr lang="en-US" sz="2400" dirty="0"/>
              <a:t>Approve the </a:t>
            </a:r>
            <a:r>
              <a:rPr lang="en-US" sz="2400" dirty="0" smtClean="0"/>
              <a:t>HSSC </a:t>
            </a:r>
            <a:r>
              <a:rPr lang="en-US" sz="2400" dirty="0"/>
              <a:t>key priorities of the IHO Work </a:t>
            </a:r>
            <a:r>
              <a:rPr lang="en-US" sz="2400" dirty="0" err="1"/>
              <a:t>Programme</a:t>
            </a:r>
            <a:r>
              <a:rPr lang="en-US" sz="2400" dirty="0"/>
              <a:t> </a:t>
            </a:r>
            <a:r>
              <a:rPr lang="en-US" sz="2400" dirty="0" smtClean="0"/>
              <a:t>2 (as </a:t>
            </a:r>
            <a:r>
              <a:rPr lang="en-US" sz="2400" dirty="0"/>
              <a:t>decided at C-1) with the amendments suggested for 2019-2020 (</a:t>
            </a:r>
            <a:r>
              <a:rPr lang="en-US" sz="2400" b="1" dirty="0"/>
              <a:t>Annex C</a:t>
            </a:r>
            <a:r>
              <a:rPr lang="en-US" sz="2400" dirty="0"/>
              <a:t>, red-line) </a:t>
            </a:r>
          </a:p>
          <a:p>
            <a:endParaRPr lang="en-US" sz="2400" dirty="0" smtClean="0"/>
          </a:p>
          <a:p>
            <a:endParaRPr lang="en-US" sz="2400" dirty="0"/>
          </a:p>
        </p:txBody>
      </p:sp>
      <p:sp>
        <p:nvSpPr>
          <p:cNvPr id="6" name="Footer Placeholder 3"/>
          <p:cNvSpPr>
            <a:spLocks noGrp="1"/>
          </p:cNvSpPr>
          <p:nvPr>
            <p:ph type="ftr" sz="quarter" idx="11"/>
          </p:nvPr>
        </p:nvSpPr>
        <p:spPr>
          <a:xfrm>
            <a:off x="4038600" y="6276122"/>
            <a:ext cx="4114800" cy="365125"/>
          </a:xfrm>
        </p:spPr>
        <p:txBody>
          <a:bodyPr/>
          <a:lstStyle/>
          <a:p>
            <a:r>
              <a:rPr lang="de-DE" dirty="0" smtClean="0"/>
              <a:t>C2, </a:t>
            </a:r>
            <a:r>
              <a:rPr lang="en-US" b="1" dirty="0"/>
              <a:t>London, United </a:t>
            </a:r>
            <a:r>
              <a:rPr lang="en-US" b="1" dirty="0" smtClean="0"/>
              <a:t>Kingdom (9-11 </a:t>
            </a:r>
            <a:r>
              <a:rPr lang="en-US" b="1" dirty="0"/>
              <a:t>October </a:t>
            </a:r>
            <a:r>
              <a:rPr lang="en-US" b="1" dirty="0" smtClean="0"/>
              <a:t>2018) </a:t>
            </a:r>
            <a:endParaRPr lang="de-DE" dirty="0" smtClean="0"/>
          </a:p>
        </p:txBody>
      </p:sp>
      <p:sp>
        <p:nvSpPr>
          <p:cNvPr id="8" name="Title 1"/>
          <p:cNvSpPr>
            <a:spLocks noGrp="1"/>
          </p:cNvSpPr>
          <p:nvPr>
            <p:ph type="title"/>
          </p:nvPr>
        </p:nvSpPr>
        <p:spPr/>
        <p:txBody>
          <a:bodyPr>
            <a:noAutofit/>
          </a:bodyPr>
          <a:lstStyle/>
          <a:p>
            <a:pPr>
              <a:defRPr/>
            </a:pPr>
            <a:r>
              <a:rPr lang="en-US" sz="3200" b="1" dirty="0"/>
              <a:t>C2-4.1.C</a:t>
            </a:r>
            <a:r>
              <a:rPr lang="en-US" sz="3200" dirty="0"/>
              <a:t> - HSSC key priorities of the IHO WP for 2019-2020</a:t>
            </a:r>
            <a:endParaRPr lang="en-AU" sz="3200" dirty="0"/>
          </a:p>
        </p:txBody>
      </p:sp>
    </p:spTree>
    <p:extLst>
      <p:ext uri="{BB962C8B-B14F-4D97-AF65-F5344CB8AC3E}">
        <p14:creationId xmlns:p14="http://schemas.microsoft.com/office/powerpoint/2010/main" val="5282540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gradFill flip="none" rotWithShape="1">
          <a:gsLst>
            <a:gs pos="75000">
              <a:schemeClr val="accent2">
                <a:lumMod val="5000"/>
                <a:lumOff val="9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5" name="Footer Placeholder 3"/>
          <p:cNvSpPr>
            <a:spLocks noGrp="1"/>
          </p:cNvSpPr>
          <p:nvPr>
            <p:ph type="ftr" sz="quarter" idx="11"/>
          </p:nvPr>
        </p:nvSpPr>
        <p:spPr>
          <a:xfrm>
            <a:off x="4038600" y="6276122"/>
            <a:ext cx="4114800" cy="365125"/>
          </a:xfrm>
        </p:spPr>
        <p:txBody>
          <a:bodyPr/>
          <a:lstStyle/>
          <a:p>
            <a:r>
              <a:rPr lang="de-DE" dirty="0" smtClean="0"/>
              <a:t>C2, </a:t>
            </a:r>
            <a:r>
              <a:rPr lang="en-US" b="1" dirty="0"/>
              <a:t>London, United </a:t>
            </a:r>
            <a:r>
              <a:rPr lang="en-US" b="1" dirty="0" smtClean="0"/>
              <a:t>Kingdom (9-11 </a:t>
            </a:r>
            <a:r>
              <a:rPr lang="en-US" b="1" dirty="0"/>
              <a:t>October </a:t>
            </a:r>
            <a:r>
              <a:rPr lang="en-US" b="1" dirty="0" smtClean="0"/>
              <a:t>2018) </a:t>
            </a:r>
            <a:endParaRPr lang="de-DE" dirty="0" smtClean="0"/>
          </a:p>
        </p:txBody>
      </p:sp>
      <p:sp>
        <p:nvSpPr>
          <p:cNvPr id="6" name="Footer Placeholder 3"/>
          <p:cNvSpPr txBox="1">
            <a:spLocks/>
          </p:cNvSpPr>
          <p:nvPr/>
        </p:nvSpPr>
        <p:spPr>
          <a:xfrm>
            <a:off x="7936282" y="624595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dirty="0" err="1" smtClean="0"/>
              <a:t>Rear</a:t>
            </a:r>
            <a:r>
              <a:rPr lang="it-IT" dirty="0" smtClean="0"/>
              <a:t> </a:t>
            </a:r>
            <a:r>
              <a:rPr lang="it-IT" dirty="0" err="1" smtClean="0"/>
              <a:t>Admiral</a:t>
            </a:r>
            <a:r>
              <a:rPr lang="it-IT" dirty="0" smtClean="0"/>
              <a:t> Luigi </a:t>
            </a:r>
            <a:r>
              <a:rPr lang="it-IT" dirty="0" err="1" smtClean="0"/>
              <a:t>Sinapi</a:t>
            </a:r>
            <a:r>
              <a:rPr lang="it-IT" dirty="0" smtClean="0"/>
              <a:t> – HSSC Chair</a:t>
            </a:r>
            <a:endParaRPr lang="de-DE" dirty="0" smtClean="0"/>
          </a:p>
        </p:txBody>
      </p:sp>
      <p:sp>
        <p:nvSpPr>
          <p:cNvPr id="7" name="Title 1"/>
          <p:cNvSpPr>
            <a:spLocks noGrp="1"/>
          </p:cNvSpPr>
          <p:nvPr>
            <p:ph type="title"/>
          </p:nvPr>
        </p:nvSpPr>
        <p:spPr>
          <a:xfrm>
            <a:off x="789140" y="277815"/>
            <a:ext cx="10571967" cy="636586"/>
          </a:xfrm>
        </p:spPr>
        <p:txBody>
          <a:bodyPr>
            <a:noAutofit/>
          </a:bodyPr>
          <a:lstStyle/>
          <a:p>
            <a:pPr>
              <a:defRPr/>
            </a:pPr>
            <a:r>
              <a:rPr lang="en-US" sz="2800" b="1" dirty="0" smtClean="0"/>
              <a:t>C2-4.1 </a:t>
            </a:r>
            <a:r>
              <a:rPr lang="en-US" sz="2800" b="1" dirty="0"/>
              <a:t>Par.19 </a:t>
            </a:r>
            <a:r>
              <a:rPr lang="en-US" sz="2800" dirty="0"/>
              <a:t>- Request for the use of the IHO Fund for Special </a:t>
            </a:r>
            <a:r>
              <a:rPr lang="en-US" sz="2800" dirty="0" smtClean="0"/>
              <a:t>Projects</a:t>
            </a:r>
            <a:endParaRPr lang="en-AU" sz="2800" dirty="0"/>
          </a:p>
        </p:txBody>
      </p:sp>
      <p:graphicFrame>
        <p:nvGraphicFramePr>
          <p:cNvPr id="2" name="Tabella 1"/>
          <p:cNvGraphicFramePr>
            <a:graphicFrameLocks noGrp="1"/>
          </p:cNvGraphicFramePr>
          <p:nvPr>
            <p:extLst>
              <p:ext uri="{D42A27DB-BD31-4B8C-83A1-F6EECF244321}">
                <p14:modId xmlns:p14="http://schemas.microsoft.com/office/powerpoint/2010/main" val="104514229"/>
              </p:ext>
            </p:extLst>
          </p:nvPr>
        </p:nvGraphicFramePr>
        <p:xfrm>
          <a:off x="789140" y="2038662"/>
          <a:ext cx="10768276" cy="1889760"/>
        </p:xfrm>
        <a:graphic>
          <a:graphicData uri="http://schemas.openxmlformats.org/drawingml/2006/table">
            <a:tbl>
              <a:tblPr firstRow="1" bandRow="1">
                <a:tableStyleId>{5C22544A-7EE6-4342-B048-85BDC9FD1C3A}</a:tableStyleId>
              </a:tblPr>
              <a:tblGrid>
                <a:gridCol w="1069640"/>
                <a:gridCol w="5861154"/>
                <a:gridCol w="1139253"/>
                <a:gridCol w="2698229"/>
              </a:tblGrid>
              <a:tr h="677711">
                <a:tc>
                  <a:txBody>
                    <a:bodyPr/>
                    <a:lstStyle/>
                    <a:p>
                      <a:pPr algn="ctr"/>
                      <a:r>
                        <a:rPr lang="it-IT" sz="2000" dirty="0" err="1" smtClean="0"/>
                        <a:t>Priority</a:t>
                      </a:r>
                      <a:endParaRPr lang="it-IT" sz="2000" dirty="0"/>
                    </a:p>
                  </a:txBody>
                  <a:tcPr/>
                </a:tc>
                <a:tc>
                  <a:txBody>
                    <a:bodyPr/>
                    <a:lstStyle/>
                    <a:p>
                      <a:pPr algn="ctr"/>
                      <a:r>
                        <a:rPr lang="it-IT" sz="2000" dirty="0" smtClean="0"/>
                        <a:t>Work item</a:t>
                      </a:r>
                      <a:endParaRPr lang="it-IT" sz="2000" dirty="0"/>
                    </a:p>
                  </a:txBody>
                  <a:tcPr/>
                </a:tc>
                <a:tc>
                  <a:txBody>
                    <a:bodyPr/>
                    <a:lstStyle/>
                    <a:p>
                      <a:pPr algn="ctr"/>
                      <a:r>
                        <a:rPr lang="it-IT" sz="2000" dirty="0" smtClean="0"/>
                        <a:t>Budget (in €)</a:t>
                      </a:r>
                      <a:endParaRPr lang="it-IT" sz="2000" dirty="0"/>
                    </a:p>
                  </a:txBody>
                  <a:tcPr/>
                </a:tc>
                <a:tc>
                  <a:txBody>
                    <a:bodyPr/>
                    <a:lstStyle/>
                    <a:p>
                      <a:pPr algn="ctr"/>
                      <a:r>
                        <a:rPr lang="it-IT" sz="2000" dirty="0" smtClean="0"/>
                        <a:t>Performance </a:t>
                      </a:r>
                      <a:r>
                        <a:rPr lang="it-IT" sz="2000" dirty="0" err="1" smtClean="0"/>
                        <a:t>Period</a:t>
                      </a:r>
                      <a:endParaRPr lang="it-IT" sz="2000" dirty="0" smtClean="0"/>
                    </a:p>
                    <a:p>
                      <a:pPr algn="ctr"/>
                      <a:r>
                        <a:rPr lang="it-IT" sz="2000" dirty="0" smtClean="0"/>
                        <a:t> (in </a:t>
                      </a:r>
                      <a:r>
                        <a:rPr lang="it-IT" sz="2000" dirty="0" err="1" smtClean="0"/>
                        <a:t>months</a:t>
                      </a:r>
                      <a:r>
                        <a:rPr lang="it-IT" sz="2000" dirty="0" smtClean="0"/>
                        <a:t>)</a:t>
                      </a:r>
                      <a:endParaRPr lang="it-IT" sz="2000" dirty="0"/>
                    </a:p>
                  </a:txBody>
                  <a:tcPr/>
                </a:tc>
              </a:tr>
              <a:tr h="392642">
                <a:tc>
                  <a:txBody>
                    <a:bodyPr/>
                    <a:lstStyle/>
                    <a:p>
                      <a:pPr algn="ctr"/>
                      <a:r>
                        <a:rPr lang="it-IT" sz="2000" dirty="0" smtClean="0"/>
                        <a:t>1</a:t>
                      </a:r>
                      <a:endParaRPr lang="it-IT" sz="2000" dirty="0"/>
                    </a:p>
                  </a:txBody>
                  <a:tcPr/>
                </a:tc>
                <a:tc>
                  <a:txBody>
                    <a:bodyPr/>
                    <a:lstStyle/>
                    <a:p>
                      <a:r>
                        <a:rPr lang="it-IT" sz="2000" dirty="0" err="1" smtClean="0"/>
                        <a:t>Incremental</a:t>
                      </a:r>
                      <a:r>
                        <a:rPr lang="it-IT" sz="2000" dirty="0" smtClean="0"/>
                        <a:t> </a:t>
                      </a:r>
                      <a:r>
                        <a:rPr lang="it-IT" sz="2000" dirty="0" err="1" smtClean="0"/>
                        <a:t>updates</a:t>
                      </a:r>
                      <a:r>
                        <a:rPr lang="it-IT" sz="2000" dirty="0" smtClean="0"/>
                        <a:t> of S-100 GML </a:t>
                      </a:r>
                      <a:r>
                        <a:rPr lang="it-IT" sz="2000" dirty="0" err="1" smtClean="0"/>
                        <a:t>datasets</a:t>
                      </a:r>
                      <a:endParaRPr lang="it-IT" sz="2000" dirty="0"/>
                    </a:p>
                  </a:txBody>
                  <a:tcPr/>
                </a:tc>
                <a:tc>
                  <a:txBody>
                    <a:bodyPr/>
                    <a:lstStyle/>
                    <a:p>
                      <a:pPr algn="ctr"/>
                      <a:r>
                        <a:rPr lang="it-IT" sz="2000" dirty="0" smtClean="0"/>
                        <a:t>20 K</a:t>
                      </a:r>
                      <a:endParaRPr lang="it-IT" sz="2000" dirty="0"/>
                    </a:p>
                  </a:txBody>
                  <a:tcPr/>
                </a:tc>
                <a:tc>
                  <a:txBody>
                    <a:bodyPr/>
                    <a:lstStyle/>
                    <a:p>
                      <a:pPr algn="ctr"/>
                      <a:r>
                        <a:rPr lang="it-IT" sz="2000" dirty="0" smtClean="0"/>
                        <a:t>3-6</a:t>
                      </a:r>
                      <a:endParaRPr lang="it-IT" sz="2000" dirty="0"/>
                    </a:p>
                  </a:txBody>
                  <a:tcPr/>
                </a:tc>
              </a:tr>
              <a:tr h="392642">
                <a:tc>
                  <a:txBody>
                    <a:bodyPr/>
                    <a:lstStyle/>
                    <a:p>
                      <a:pPr algn="ctr"/>
                      <a:r>
                        <a:rPr lang="it-IT" sz="2000" dirty="0" smtClean="0"/>
                        <a:t>2</a:t>
                      </a:r>
                      <a:endParaRPr lang="it-IT" sz="2000" dirty="0"/>
                    </a:p>
                  </a:txBody>
                  <a:tcPr/>
                </a:tc>
                <a:tc>
                  <a:txBody>
                    <a:bodyPr/>
                    <a:lstStyle/>
                    <a:p>
                      <a:r>
                        <a:rPr lang="it-IT" sz="2000" dirty="0" err="1" smtClean="0"/>
                        <a:t>Experimental</a:t>
                      </a:r>
                      <a:r>
                        <a:rPr lang="it-IT" sz="2000" dirty="0" smtClean="0"/>
                        <a:t> production </a:t>
                      </a:r>
                      <a:r>
                        <a:rPr lang="it-IT" sz="2000" dirty="0" err="1" smtClean="0"/>
                        <a:t>tool</a:t>
                      </a:r>
                      <a:r>
                        <a:rPr lang="it-IT" sz="2000" dirty="0" smtClean="0"/>
                        <a:t> and </a:t>
                      </a:r>
                      <a:r>
                        <a:rPr lang="it-IT" sz="2000" dirty="0" err="1" smtClean="0"/>
                        <a:t>viewer</a:t>
                      </a:r>
                      <a:r>
                        <a:rPr lang="it-IT" sz="2000" dirty="0" smtClean="0"/>
                        <a:t> on the web</a:t>
                      </a:r>
                      <a:endParaRPr lang="it-IT" sz="2000" dirty="0"/>
                    </a:p>
                  </a:txBody>
                  <a:tcPr/>
                </a:tc>
                <a:tc>
                  <a:txBody>
                    <a:bodyPr/>
                    <a:lstStyle/>
                    <a:p>
                      <a:pPr algn="ctr"/>
                      <a:r>
                        <a:rPr lang="it-IT" sz="2000" dirty="0" smtClean="0"/>
                        <a:t>40 K</a:t>
                      </a:r>
                      <a:endParaRPr lang="it-IT" sz="2000" dirty="0"/>
                    </a:p>
                  </a:txBody>
                  <a:tcPr/>
                </a:tc>
                <a:tc>
                  <a:txBody>
                    <a:bodyPr/>
                    <a:lstStyle/>
                    <a:p>
                      <a:pPr algn="ctr"/>
                      <a:r>
                        <a:rPr lang="it-IT" sz="2000" dirty="0" smtClean="0"/>
                        <a:t>6-9</a:t>
                      </a:r>
                      <a:endParaRPr lang="it-IT" sz="2000" dirty="0"/>
                    </a:p>
                  </a:txBody>
                  <a:tcPr/>
                </a:tc>
              </a:tr>
              <a:tr h="392642">
                <a:tc>
                  <a:txBody>
                    <a:bodyPr/>
                    <a:lstStyle/>
                    <a:p>
                      <a:pPr algn="ctr"/>
                      <a:r>
                        <a:rPr lang="it-IT" sz="2000" kern="1200" dirty="0" smtClean="0">
                          <a:solidFill>
                            <a:schemeClr val="dk1"/>
                          </a:solidFill>
                          <a:latin typeface="+mn-lt"/>
                          <a:ea typeface="+mn-ea"/>
                          <a:cs typeface="+mn-cs"/>
                        </a:rPr>
                        <a:t>3</a:t>
                      </a:r>
                      <a:endParaRPr lang="it-IT" sz="20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2000" kern="1200" dirty="0" err="1" smtClean="0">
                          <a:solidFill>
                            <a:schemeClr val="dk1"/>
                          </a:solidFill>
                          <a:latin typeface="+mn-lt"/>
                          <a:ea typeface="+mn-ea"/>
                          <a:cs typeface="+mn-cs"/>
                        </a:rPr>
                        <a:t>Prototyping</a:t>
                      </a:r>
                      <a:r>
                        <a:rPr lang="it-IT" sz="2000" kern="1200" dirty="0" smtClean="0">
                          <a:solidFill>
                            <a:schemeClr val="dk1"/>
                          </a:solidFill>
                          <a:latin typeface="+mn-lt"/>
                          <a:ea typeface="+mn-ea"/>
                          <a:cs typeface="+mn-cs"/>
                        </a:rPr>
                        <a:t> </a:t>
                      </a:r>
                      <a:r>
                        <a:rPr lang="it-IT" sz="2000" kern="1200" dirty="0" err="1" smtClean="0">
                          <a:solidFill>
                            <a:schemeClr val="dk1"/>
                          </a:solidFill>
                          <a:latin typeface="+mn-lt"/>
                          <a:ea typeface="+mn-ea"/>
                          <a:cs typeface="+mn-cs"/>
                        </a:rPr>
                        <a:t>system</a:t>
                      </a:r>
                      <a:r>
                        <a:rPr lang="it-IT" sz="2000" kern="1200" dirty="0" smtClean="0">
                          <a:solidFill>
                            <a:schemeClr val="dk1"/>
                          </a:solidFill>
                          <a:latin typeface="+mn-lt"/>
                          <a:ea typeface="+mn-ea"/>
                          <a:cs typeface="+mn-cs"/>
                        </a:rPr>
                        <a:t> for </a:t>
                      </a:r>
                      <a:r>
                        <a:rPr lang="it-IT" sz="2000" kern="1200" dirty="0" err="1" smtClean="0">
                          <a:solidFill>
                            <a:schemeClr val="dk1"/>
                          </a:solidFill>
                          <a:latin typeface="+mn-lt"/>
                          <a:ea typeface="+mn-ea"/>
                          <a:cs typeface="+mn-cs"/>
                        </a:rPr>
                        <a:t>vector</a:t>
                      </a:r>
                      <a:r>
                        <a:rPr lang="it-IT" sz="2000" kern="1200" dirty="0" smtClean="0">
                          <a:solidFill>
                            <a:schemeClr val="dk1"/>
                          </a:solidFill>
                          <a:latin typeface="+mn-lt"/>
                          <a:ea typeface="+mn-ea"/>
                          <a:cs typeface="+mn-cs"/>
                        </a:rPr>
                        <a:t> S-100-based data 	</a:t>
                      </a:r>
                    </a:p>
                  </a:txBody>
                  <a:tcPr/>
                </a:tc>
                <a:tc>
                  <a:txBody>
                    <a:bodyPr/>
                    <a:lstStyle/>
                    <a:p>
                      <a:pPr algn="ctr"/>
                      <a:r>
                        <a:rPr lang="it-IT" sz="2000" dirty="0" smtClean="0"/>
                        <a:t>42 K</a:t>
                      </a:r>
                      <a:endParaRPr lang="it-IT" sz="2000" dirty="0"/>
                    </a:p>
                  </a:txBody>
                  <a:tcPr/>
                </a:tc>
                <a:tc>
                  <a:txBody>
                    <a:bodyPr/>
                    <a:lstStyle/>
                    <a:p>
                      <a:pPr algn="ctr"/>
                      <a:r>
                        <a:rPr lang="it-IT" sz="2000" dirty="0" smtClean="0"/>
                        <a:t>6-9</a:t>
                      </a:r>
                      <a:endParaRPr lang="it-IT" sz="2000" dirty="0"/>
                    </a:p>
                  </a:txBody>
                  <a:tcPr/>
                </a:tc>
              </a:tr>
            </a:tbl>
          </a:graphicData>
        </a:graphic>
      </p:graphicFrame>
    </p:spTree>
    <p:extLst>
      <p:ext uri="{BB962C8B-B14F-4D97-AF65-F5344CB8AC3E}">
        <p14:creationId xmlns:p14="http://schemas.microsoft.com/office/powerpoint/2010/main" val="168381829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gradFill flip="none" rotWithShape="1">
          <a:gsLst>
            <a:gs pos="75000">
              <a:schemeClr val="accent2">
                <a:lumMod val="5000"/>
                <a:lumOff val="9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5" name="Footer Placeholder 3"/>
          <p:cNvSpPr>
            <a:spLocks noGrp="1"/>
          </p:cNvSpPr>
          <p:nvPr>
            <p:ph type="ftr" sz="quarter" idx="11"/>
          </p:nvPr>
        </p:nvSpPr>
        <p:spPr>
          <a:xfrm>
            <a:off x="4038600" y="6276122"/>
            <a:ext cx="4114800" cy="365125"/>
          </a:xfrm>
        </p:spPr>
        <p:txBody>
          <a:bodyPr/>
          <a:lstStyle/>
          <a:p>
            <a:r>
              <a:rPr lang="de-DE" dirty="0" smtClean="0"/>
              <a:t>C2, </a:t>
            </a:r>
            <a:r>
              <a:rPr lang="en-US" b="1" dirty="0"/>
              <a:t>London, United </a:t>
            </a:r>
            <a:r>
              <a:rPr lang="en-US" b="1" dirty="0" smtClean="0"/>
              <a:t>Kingdom (9-11 </a:t>
            </a:r>
            <a:r>
              <a:rPr lang="en-US" b="1" dirty="0"/>
              <a:t>October </a:t>
            </a:r>
            <a:r>
              <a:rPr lang="en-US" b="1" dirty="0" smtClean="0"/>
              <a:t>2018) </a:t>
            </a:r>
            <a:endParaRPr lang="de-DE" dirty="0" smtClean="0"/>
          </a:p>
        </p:txBody>
      </p:sp>
      <p:sp>
        <p:nvSpPr>
          <p:cNvPr id="6" name="Footer Placeholder 3"/>
          <p:cNvSpPr txBox="1">
            <a:spLocks/>
          </p:cNvSpPr>
          <p:nvPr/>
        </p:nvSpPr>
        <p:spPr>
          <a:xfrm>
            <a:off x="7936282" y="624595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dirty="0" err="1" smtClean="0"/>
              <a:t>Rear</a:t>
            </a:r>
            <a:r>
              <a:rPr lang="it-IT" dirty="0" smtClean="0"/>
              <a:t> </a:t>
            </a:r>
            <a:r>
              <a:rPr lang="it-IT" dirty="0" err="1" smtClean="0"/>
              <a:t>Admiral</a:t>
            </a:r>
            <a:r>
              <a:rPr lang="it-IT" dirty="0" smtClean="0"/>
              <a:t> Luigi </a:t>
            </a:r>
            <a:r>
              <a:rPr lang="it-IT" dirty="0" err="1" smtClean="0"/>
              <a:t>Sinapi</a:t>
            </a:r>
            <a:r>
              <a:rPr lang="it-IT" dirty="0" smtClean="0"/>
              <a:t> – HSSC Chair</a:t>
            </a:r>
            <a:endParaRPr lang="de-DE" dirty="0" smtClean="0"/>
          </a:p>
        </p:txBody>
      </p:sp>
      <p:sp>
        <p:nvSpPr>
          <p:cNvPr id="2" name="Rettangolo 1"/>
          <p:cNvSpPr/>
          <p:nvPr/>
        </p:nvSpPr>
        <p:spPr>
          <a:xfrm>
            <a:off x="732260" y="2109491"/>
            <a:ext cx="10727480" cy="1938992"/>
          </a:xfrm>
          <a:prstGeom prst="rect">
            <a:avLst/>
          </a:prstGeom>
        </p:spPr>
        <p:txBody>
          <a:bodyPr wrap="square">
            <a:spAutoFit/>
          </a:bodyPr>
          <a:lstStyle/>
          <a:p>
            <a:r>
              <a:rPr lang="en-US" sz="2400" b="1" dirty="0" smtClean="0">
                <a:solidFill>
                  <a:srgbClr val="000000"/>
                </a:solidFill>
              </a:rPr>
              <a:t>Special Project 1 - Incremental updates of S-100 GML datasets: (</a:t>
            </a:r>
            <a:r>
              <a:rPr lang="en-US" sz="2400" b="1" dirty="0" smtClean="0">
                <a:solidFill>
                  <a:srgbClr val="FF0000"/>
                </a:solidFill>
              </a:rPr>
              <a:t>Priority 1</a:t>
            </a:r>
            <a:r>
              <a:rPr lang="en-US" sz="2400" b="1" dirty="0" smtClean="0">
                <a:solidFill>
                  <a:srgbClr val="000000"/>
                </a:solidFill>
              </a:rPr>
              <a:t>) </a:t>
            </a:r>
          </a:p>
          <a:p>
            <a:endParaRPr lang="en-US" sz="2400" dirty="0" smtClean="0">
              <a:solidFill>
                <a:srgbClr val="000000"/>
              </a:solidFill>
            </a:endParaRPr>
          </a:p>
          <a:p>
            <a:endParaRPr lang="en-US" sz="2400" dirty="0" smtClean="0">
              <a:solidFill>
                <a:srgbClr val="000000"/>
              </a:solidFill>
            </a:endParaRPr>
          </a:p>
          <a:p>
            <a:r>
              <a:rPr lang="en-US" sz="2400" dirty="0" smtClean="0"/>
              <a:t>To test the possibility to manage incremental updates using </a:t>
            </a:r>
            <a:r>
              <a:rPr lang="en-US" sz="2400" dirty="0" err="1" smtClean="0"/>
              <a:t>radiocommunication</a:t>
            </a:r>
            <a:r>
              <a:rPr lang="en-US" sz="2400" dirty="0" smtClean="0"/>
              <a:t> equipment, without replacing the whole database.  </a:t>
            </a:r>
            <a:endParaRPr lang="en-US" sz="2400" dirty="0"/>
          </a:p>
        </p:txBody>
      </p:sp>
      <p:sp>
        <p:nvSpPr>
          <p:cNvPr id="8" name="Title 1"/>
          <p:cNvSpPr>
            <a:spLocks noGrp="1"/>
          </p:cNvSpPr>
          <p:nvPr>
            <p:ph type="title"/>
          </p:nvPr>
        </p:nvSpPr>
        <p:spPr>
          <a:xfrm>
            <a:off x="789140" y="277815"/>
            <a:ext cx="10571967" cy="636586"/>
          </a:xfrm>
        </p:spPr>
        <p:txBody>
          <a:bodyPr>
            <a:noAutofit/>
          </a:bodyPr>
          <a:lstStyle/>
          <a:p>
            <a:pPr>
              <a:defRPr/>
            </a:pPr>
            <a:r>
              <a:rPr lang="en-US" sz="2800" b="1" dirty="0" smtClean="0"/>
              <a:t>C2-4.1 </a:t>
            </a:r>
            <a:r>
              <a:rPr lang="en-US" sz="2800" b="1" dirty="0"/>
              <a:t>Par.19 </a:t>
            </a:r>
            <a:r>
              <a:rPr lang="en-US" sz="2800" dirty="0"/>
              <a:t>- Request for the use of the IHO Fund for Special </a:t>
            </a:r>
            <a:r>
              <a:rPr lang="en-US" sz="2800" dirty="0" smtClean="0"/>
              <a:t>Projects</a:t>
            </a:r>
            <a:endParaRPr lang="en-AU" sz="2800" dirty="0"/>
          </a:p>
        </p:txBody>
      </p:sp>
    </p:spTree>
    <p:extLst>
      <p:ext uri="{BB962C8B-B14F-4D97-AF65-F5344CB8AC3E}">
        <p14:creationId xmlns:p14="http://schemas.microsoft.com/office/powerpoint/2010/main" val="150971326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gradFill flip="none" rotWithShape="1">
          <a:gsLst>
            <a:gs pos="75000">
              <a:schemeClr val="accent2">
                <a:lumMod val="5000"/>
                <a:lumOff val="9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5" name="Footer Placeholder 3"/>
          <p:cNvSpPr>
            <a:spLocks noGrp="1"/>
          </p:cNvSpPr>
          <p:nvPr>
            <p:ph type="ftr" sz="quarter" idx="11"/>
          </p:nvPr>
        </p:nvSpPr>
        <p:spPr>
          <a:xfrm>
            <a:off x="4038600" y="6276122"/>
            <a:ext cx="4114800" cy="365125"/>
          </a:xfrm>
        </p:spPr>
        <p:txBody>
          <a:bodyPr/>
          <a:lstStyle/>
          <a:p>
            <a:r>
              <a:rPr lang="de-DE" dirty="0" smtClean="0"/>
              <a:t>C2, </a:t>
            </a:r>
            <a:r>
              <a:rPr lang="en-US" b="1" dirty="0"/>
              <a:t>London, United </a:t>
            </a:r>
            <a:r>
              <a:rPr lang="en-US" b="1" dirty="0" smtClean="0"/>
              <a:t>Kingdom (9-11 </a:t>
            </a:r>
            <a:r>
              <a:rPr lang="en-US" b="1" dirty="0"/>
              <a:t>October </a:t>
            </a:r>
            <a:r>
              <a:rPr lang="en-US" b="1" dirty="0" smtClean="0"/>
              <a:t>2018) </a:t>
            </a:r>
            <a:endParaRPr lang="de-DE" dirty="0" smtClean="0"/>
          </a:p>
        </p:txBody>
      </p:sp>
      <p:sp>
        <p:nvSpPr>
          <p:cNvPr id="6" name="Footer Placeholder 3"/>
          <p:cNvSpPr txBox="1">
            <a:spLocks/>
          </p:cNvSpPr>
          <p:nvPr/>
        </p:nvSpPr>
        <p:spPr>
          <a:xfrm>
            <a:off x="7936282" y="624595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dirty="0" err="1" smtClean="0"/>
              <a:t>Rear</a:t>
            </a:r>
            <a:r>
              <a:rPr lang="it-IT" dirty="0" smtClean="0"/>
              <a:t> </a:t>
            </a:r>
            <a:r>
              <a:rPr lang="it-IT" dirty="0" err="1" smtClean="0"/>
              <a:t>Admiral</a:t>
            </a:r>
            <a:r>
              <a:rPr lang="it-IT" dirty="0" smtClean="0"/>
              <a:t> Luigi </a:t>
            </a:r>
            <a:r>
              <a:rPr lang="it-IT" dirty="0" err="1" smtClean="0"/>
              <a:t>Sinapi</a:t>
            </a:r>
            <a:r>
              <a:rPr lang="it-IT" dirty="0" smtClean="0"/>
              <a:t> – HSSC Chair</a:t>
            </a:r>
            <a:endParaRPr lang="de-DE" dirty="0" smtClean="0"/>
          </a:p>
        </p:txBody>
      </p:sp>
      <p:sp>
        <p:nvSpPr>
          <p:cNvPr id="2" name="Rettangolo 1"/>
          <p:cNvSpPr/>
          <p:nvPr/>
        </p:nvSpPr>
        <p:spPr>
          <a:xfrm>
            <a:off x="732259" y="2109491"/>
            <a:ext cx="10889469" cy="1938992"/>
          </a:xfrm>
          <a:prstGeom prst="rect">
            <a:avLst/>
          </a:prstGeom>
        </p:spPr>
        <p:txBody>
          <a:bodyPr wrap="square">
            <a:spAutoFit/>
          </a:bodyPr>
          <a:lstStyle/>
          <a:p>
            <a:r>
              <a:rPr lang="en-US" sz="2400" b="1" dirty="0" smtClean="0"/>
              <a:t>Special Project 2 - Experimental </a:t>
            </a:r>
            <a:r>
              <a:rPr lang="en-US" sz="2400" b="1" dirty="0"/>
              <a:t>production tool and viewer on the web </a:t>
            </a:r>
            <a:r>
              <a:rPr lang="en-US" sz="2400" b="1" dirty="0" smtClean="0">
                <a:solidFill>
                  <a:srgbClr val="000000"/>
                </a:solidFill>
                <a:latin typeface="Times New Roman" panose="02020603050405020304" pitchFamily="18" charset="0"/>
              </a:rPr>
              <a:t>: (</a:t>
            </a:r>
            <a:r>
              <a:rPr lang="en-US" sz="2400" b="1" dirty="0" smtClean="0">
                <a:solidFill>
                  <a:srgbClr val="FF0000"/>
                </a:solidFill>
              </a:rPr>
              <a:t>Priority 2</a:t>
            </a:r>
            <a:r>
              <a:rPr lang="en-US" sz="2400" b="1" dirty="0" smtClean="0">
                <a:solidFill>
                  <a:srgbClr val="000000"/>
                </a:solidFill>
                <a:latin typeface="Times New Roman" panose="02020603050405020304" pitchFamily="18" charset="0"/>
              </a:rPr>
              <a:t>) </a:t>
            </a:r>
          </a:p>
          <a:p>
            <a:endParaRPr lang="en-US" sz="2400" dirty="0" smtClean="0">
              <a:solidFill>
                <a:srgbClr val="000000"/>
              </a:solidFill>
              <a:latin typeface="Times New Roman" panose="02020603050405020304" pitchFamily="18" charset="0"/>
            </a:endParaRPr>
          </a:p>
          <a:p>
            <a:endParaRPr lang="en-US" sz="2400" dirty="0" smtClean="0">
              <a:solidFill>
                <a:srgbClr val="000000"/>
              </a:solidFill>
              <a:latin typeface="Times New Roman" panose="02020603050405020304" pitchFamily="18" charset="0"/>
            </a:endParaRPr>
          </a:p>
          <a:p>
            <a:r>
              <a:rPr lang="en-US" sz="2400" dirty="0" smtClean="0"/>
              <a:t>To develop </a:t>
            </a:r>
            <a:r>
              <a:rPr lang="en-US" sz="2400" dirty="0"/>
              <a:t>an experimental production tool and viewer for S-100 based product </a:t>
            </a:r>
            <a:r>
              <a:rPr lang="en-US" sz="2400" dirty="0" smtClean="0"/>
              <a:t>specification </a:t>
            </a:r>
            <a:r>
              <a:rPr lang="en-US" sz="2400" dirty="0"/>
              <a:t>development on the web</a:t>
            </a:r>
            <a:r>
              <a:rPr lang="en-US" sz="2400" dirty="0" smtClean="0"/>
              <a:t>.  </a:t>
            </a:r>
            <a:endParaRPr lang="en-US" sz="2400" dirty="0"/>
          </a:p>
        </p:txBody>
      </p:sp>
      <p:sp>
        <p:nvSpPr>
          <p:cNvPr id="8" name="Title 1"/>
          <p:cNvSpPr>
            <a:spLocks noGrp="1"/>
          </p:cNvSpPr>
          <p:nvPr>
            <p:ph type="title"/>
          </p:nvPr>
        </p:nvSpPr>
        <p:spPr>
          <a:xfrm>
            <a:off x="789140" y="277815"/>
            <a:ext cx="10571967" cy="636586"/>
          </a:xfrm>
        </p:spPr>
        <p:txBody>
          <a:bodyPr>
            <a:noAutofit/>
          </a:bodyPr>
          <a:lstStyle/>
          <a:p>
            <a:pPr>
              <a:defRPr/>
            </a:pPr>
            <a:r>
              <a:rPr lang="en-US" sz="2800" b="1" dirty="0" smtClean="0"/>
              <a:t>C2-4.1 </a:t>
            </a:r>
            <a:r>
              <a:rPr lang="en-US" sz="2800" b="1" dirty="0"/>
              <a:t>Par.19 </a:t>
            </a:r>
            <a:r>
              <a:rPr lang="en-US" sz="2800" dirty="0"/>
              <a:t>- Request for the use of the IHO Fund for Special </a:t>
            </a:r>
            <a:r>
              <a:rPr lang="en-US" sz="2800" dirty="0" smtClean="0"/>
              <a:t>Projects</a:t>
            </a:r>
            <a:endParaRPr lang="en-AU" sz="2800" dirty="0"/>
          </a:p>
        </p:txBody>
      </p:sp>
    </p:spTree>
    <p:extLst>
      <p:ext uri="{BB962C8B-B14F-4D97-AF65-F5344CB8AC3E}">
        <p14:creationId xmlns:p14="http://schemas.microsoft.com/office/powerpoint/2010/main" val="287741664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gradFill flip="none" rotWithShape="1">
          <a:gsLst>
            <a:gs pos="75000">
              <a:schemeClr val="accent2">
                <a:lumMod val="5000"/>
                <a:lumOff val="9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5" name="Footer Placeholder 3"/>
          <p:cNvSpPr>
            <a:spLocks noGrp="1"/>
          </p:cNvSpPr>
          <p:nvPr>
            <p:ph type="ftr" sz="quarter" idx="11"/>
          </p:nvPr>
        </p:nvSpPr>
        <p:spPr>
          <a:xfrm>
            <a:off x="4038600" y="6276122"/>
            <a:ext cx="4114800" cy="365125"/>
          </a:xfrm>
        </p:spPr>
        <p:txBody>
          <a:bodyPr/>
          <a:lstStyle/>
          <a:p>
            <a:r>
              <a:rPr lang="de-DE" dirty="0" smtClean="0"/>
              <a:t>C2, </a:t>
            </a:r>
            <a:r>
              <a:rPr lang="en-US" b="1" dirty="0"/>
              <a:t>London, United </a:t>
            </a:r>
            <a:r>
              <a:rPr lang="en-US" b="1" dirty="0" smtClean="0"/>
              <a:t>Kingdom (9-11 </a:t>
            </a:r>
            <a:r>
              <a:rPr lang="en-US" b="1" dirty="0"/>
              <a:t>October </a:t>
            </a:r>
            <a:r>
              <a:rPr lang="en-US" b="1" dirty="0" smtClean="0"/>
              <a:t>2018) </a:t>
            </a:r>
            <a:endParaRPr lang="de-DE" dirty="0" smtClean="0"/>
          </a:p>
        </p:txBody>
      </p:sp>
      <p:sp>
        <p:nvSpPr>
          <p:cNvPr id="6" name="Footer Placeholder 3"/>
          <p:cNvSpPr txBox="1">
            <a:spLocks/>
          </p:cNvSpPr>
          <p:nvPr/>
        </p:nvSpPr>
        <p:spPr>
          <a:xfrm>
            <a:off x="7936282" y="624595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dirty="0" err="1" smtClean="0"/>
              <a:t>Rear</a:t>
            </a:r>
            <a:r>
              <a:rPr lang="it-IT" dirty="0" smtClean="0"/>
              <a:t> </a:t>
            </a:r>
            <a:r>
              <a:rPr lang="it-IT" dirty="0" err="1" smtClean="0"/>
              <a:t>Admiral</a:t>
            </a:r>
            <a:r>
              <a:rPr lang="it-IT" dirty="0" smtClean="0"/>
              <a:t> Luigi </a:t>
            </a:r>
            <a:r>
              <a:rPr lang="it-IT" dirty="0" err="1" smtClean="0"/>
              <a:t>Sinapi</a:t>
            </a:r>
            <a:r>
              <a:rPr lang="it-IT" dirty="0" smtClean="0"/>
              <a:t> – HSSC Chair</a:t>
            </a:r>
            <a:endParaRPr lang="de-DE" dirty="0" smtClean="0"/>
          </a:p>
        </p:txBody>
      </p:sp>
      <p:sp>
        <p:nvSpPr>
          <p:cNvPr id="2" name="Rettangolo 1"/>
          <p:cNvSpPr/>
          <p:nvPr/>
        </p:nvSpPr>
        <p:spPr>
          <a:xfrm>
            <a:off x="732260" y="2109491"/>
            <a:ext cx="10727480" cy="2677656"/>
          </a:xfrm>
          <a:prstGeom prst="rect">
            <a:avLst/>
          </a:prstGeom>
        </p:spPr>
        <p:txBody>
          <a:bodyPr wrap="square">
            <a:spAutoFit/>
          </a:bodyPr>
          <a:lstStyle/>
          <a:p>
            <a:r>
              <a:rPr lang="it-IT" sz="2400" b="1" dirty="0" smtClean="0">
                <a:solidFill>
                  <a:srgbClr val="000000"/>
                </a:solidFill>
              </a:rPr>
              <a:t>Special Project 3 - </a:t>
            </a:r>
            <a:r>
              <a:rPr lang="it-IT" sz="2400" b="1" dirty="0" err="1" smtClean="0">
                <a:solidFill>
                  <a:srgbClr val="000000"/>
                </a:solidFill>
              </a:rPr>
              <a:t>Prototyping</a:t>
            </a:r>
            <a:r>
              <a:rPr lang="it-IT" sz="2400" b="1" dirty="0" smtClean="0">
                <a:solidFill>
                  <a:srgbClr val="000000"/>
                </a:solidFill>
              </a:rPr>
              <a:t> </a:t>
            </a:r>
            <a:r>
              <a:rPr lang="it-IT" sz="2400" b="1" dirty="0" err="1">
                <a:solidFill>
                  <a:srgbClr val="000000"/>
                </a:solidFill>
              </a:rPr>
              <a:t>system</a:t>
            </a:r>
            <a:r>
              <a:rPr lang="it-IT" sz="2400" b="1" dirty="0">
                <a:solidFill>
                  <a:srgbClr val="000000"/>
                </a:solidFill>
              </a:rPr>
              <a:t> for </a:t>
            </a:r>
            <a:r>
              <a:rPr lang="it-IT" sz="2400" b="1" dirty="0" err="1">
                <a:solidFill>
                  <a:srgbClr val="000000"/>
                </a:solidFill>
              </a:rPr>
              <a:t>vector</a:t>
            </a:r>
            <a:r>
              <a:rPr lang="it-IT" sz="2400" b="1" dirty="0">
                <a:solidFill>
                  <a:srgbClr val="000000"/>
                </a:solidFill>
              </a:rPr>
              <a:t> S-100-based data </a:t>
            </a:r>
            <a:r>
              <a:rPr lang="en-US" sz="2400" b="1" dirty="0" smtClean="0">
                <a:solidFill>
                  <a:srgbClr val="000000"/>
                </a:solidFill>
              </a:rPr>
              <a:t>: (</a:t>
            </a:r>
            <a:r>
              <a:rPr lang="en-US" sz="2400" b="1" dirty="0" smtClean="0">
                <a:solidFill>
                  <a:srgbClr val="FF0000"/>
                </a:solidFill>
              </a:rPr>
              <a:t>Priority 3</a:t>
            </a:r>
            <a:r>
              <a:rPr lang="en-US" sz="2400" b="1" dirty="0" smtClean="0">
                <a:solidFill>
                  <a:srgbClr val="000000"/>
                </a:solidFill>
              </a:rPr>
              <a:t>) </a:t>
            </a:r>
          </a:p>
          <a:p>
            <a:endParaRPr lang="en-US" sz="2400" dirty="0" smtClean="0">
              <a:solidFill>
                <a:srgbClr val="000000"/>
              </a:solidFill>
            </a:endParaRPr>
          </a:p>
          <a:p>
            <a:endParaRPr lang="en-US" sz="2400" dirty="0" smtClean="0">
              <a:solidFill>
                <a:srgbClr val="000000"/>
              </a:solidFill>
            </a:endParaRPr>
          </a:p>
          <a:p>
            <a:r>
              <a:rPr lang="en-US" sz="2400" dirty="0" smtClean="0"/>
              <a:t>To </a:t>
            </a:r>
            <a:r>
              <a:rPr lang="en-US" sz="2400" dirty="0"/>
              <a:t>develop a general-purpose toolkit that can be used for rapid setup of web application(s) for dataset and exchange set creation for S-100 vector product specifications</a:t>
            </a:r>
            <a:r>
              <a:rPr lang="en-US" sz="2400" dirty="0" smtClean="0"/>
              <a:t>.  </a:t>
            </a:r>
          </a:p>
          <a:p>
            <a:endParaRPr lang="en-US" sz="2400" dirty="0"/>
          </a:p>
        </p:txBody>
      </p:sp>
      <p:sp>
        <p:nvSpPr>
          <p:cNvPr id="8" name="Title 1"/>
          <p:cNvSpPr>
            <a:spLocks noGrp="1"/>
          </p:cNvSpPr>
          <p:nvPr>
            <p:ph type="title"/>
          </p:nvPr>
        </p:nvSpPr>
        <p:spPr>
          <a:xfrm>
            <a:off x="789140" y="277815"/>
            <a:ext cx="10571967" cy="636586"/>
          </a:xfrm>
        </p:spPr>
        <p:txBody>
          <a:bodyPr>
            <a:noAutofit/>
          </a:bodyPr>
          <a:lstStyle/>
          <a:p>
            <a:pPr>
              <a:defRPr/>
            </a:pPr>
            <a:r>
              <a:rPr lang="en-US" sz="2800" b="1" dirty="0" smtClean="0"/>
              <a:t>C2-4.1 </a:t>
            </a:r>
            <a:r>
              <a:rPr lang="en-US" sz="2800" b="1" dirty="0"/>
              <a:t>Par.19 </a:t>
            </a:r>
            <a:r>
              <a:rPr lang="en-US" sz="2800" dirty="0"/>
              <a:t>- Request for the use of the IHO Fund for Special </a:t>
            </a:r>
            <a:r>
              <a:rPr lang="en-US" sz="2800" dirty="0" smtClean="0"/>
              <a:t>Projects</a:t>
            </a:r>
            <a:endParaRPr lang="en-AU" sz="2800" dirty="0"/>
          </a:p>
        </p:txBody>
      </p:sp>
    </p:spTree>
    <p:extLst>
      <p:ext uri="{BB962C8B-B14F-4D97-AF65-F5344CB8AC3E}">
        <p14:creationId xmlns:p14="http://schemas.microsoft.com/office/powerpoint/2010/main" val="345895686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txBox="1">
            <a:spLocks/>
          </p:cNvSpPr>
          <p:nvPr/>
        </p:nvSpPr>
        <p:spPr>
          <a:xfrm>
            <a:off x="7936282" y="624595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dirty="0" err="1" smtClean="0"/>
              <a:t>Rear</a:t>
            </a:r>
            <a:r>
              <a:rPr lang="it-IT" dirty="0" smtClean="0"/>
              <a:t> </a:t>
            </a:r>
            <a:r>
              <a:rPr lang="it-IT" dirty="0" err="1" smtClean="0"/>
              <a:t>Admiral</a:t>
            </a:r>
            <a:r>
              <a:rPr lang="it-IT" dirty="0" smtClean="0"/>
              <a:t> Luigi </a:t>
            </a:r>
            <a:r>
              <a:rPr lang="it-IT" dirty="0" err="1" smtClean="0"/>
              <a:t>Sinapi</a:t>
            </a:r>
            <a:r>
              <a:rPr lang="it-IT" dirty="0" smtClean="0"/>
              <a:t> – HSSC Chair</a:t>
            </a:r>
            <a:endParaRPr lang="de-DE" dirty="0" smtClean="0"/>
          </a:p>
        </p:txBody>
      </p:sp>
      <p:sp>
        <p:nvSpPr>
          <p:cNvPr id="2" name="Rettangolo 1"/>
          <p:cNvSpPr/>
          <p:nvPr/>
        </p:nvSpPr>
        <p:spPr>
          <a:xfrm>
            <a:off x="437318" y="1426630"/>
            <a:ext cx="11387252" cy="2646878"/>
          </a:xfrm>
          <a:prstGeom prst="rect">
            <a:avLst/>
          </a:prstGeom>
        </p:spPr>
        <p:txBody>
          <a:bodyPr wrap="square">
            <a:spAutoFit/>
          </a:bodyPr>
          <a:lstStyle/>
          <a:p>
            <a:pPr>
              <a:lnSpc>
                <a:spcPct val="150000"/>
              </a:lnSpc>
              <a:spcAft>
                <a:spcPts val="1200"/>
              </a:spcAft>
            </a:pPr>
            <a:r>
              <a:rPr lang="en-US" sz="2400" b="1" dirty="0"/>
              <a:t>Actions required </a:t>
            </a:r>
            <a:r>
              <a:rPr lang="en-US" sz="2400" b="1" dirty="0" smtClean="0"/>
              <a:t>of </a:t>
            </a:r>
            <a:r>
              <a:rPr lang="en-US" sz="2400" b="1" dirty="0"/>
              <a:t>the Council </a:t>
            </a:r>
            <a:r>
              <a:rPr lang="en-US" sz="2400" b="1" dirty="0" smtClean="0"/>
              <a:t>:</a:t>
            </a:r>
            <a:endParaRPr lang="en-US" sz="2400" b="1" dirty="0"/>
          </a:p>
          <a:p>
            <a:endParaRPr lang="it-IT" sz="2400" dirty="0"/>
          </a:p>
          <a:p>
            <a:r>
              <a:rPr lang="en-US" sz="2400" dirty="0" smtClean="0"/>
              <a:t>Approve </a:t>
            </a:r>
            <a:r>
              <a:rPr lang="en-US" sz="2400" dirty="0"/>
              <a:t>the request for </a:t>
            </a:r>
            <a:r>
              <a:rPr lang="en-US" sz="2400" dirty="0" smtClean="0"/>
              <a:t>funding (from </a:t>
            </a:r>
            <a:r>
              <a:rPr lang="en-US" sz="2400" dirty="0"/>
              <a:t>2019) </a:t>
            </a:r>
            <a:r>
              <a:rPr lang="en-US" sz="2400" dirty="0" smtClean="0"/>
              <a:t>from the </a:t>
            </a:r>
            <a:r>
              <a:rPr lang="en-US" sz="2400" dirty="0"/>
              <a:t>IHO </a:t>
            </a:r>
            <a:r>
              <a:rPr lang="en-US" sz="2400" dirty="0" smtClean="0"/>
              <a:t>Special </a:t>
            </a:r>
            <a:r>
              <a:rPr lang="en-US" sz="2400" dirty="0"/>
              <a:t>Projects Fund for the work items listed in </a:t>
            </a:r>
            <a:r>
              <a:rPr lang="en-US" sz="2400" b="1" dirty="0"/>
              <a:t>Paragraph 19 </a:t>
            </a:r>
            <a:r>
              <a:rPr lang="en-US" sz="2400" dirty="0"/>
              <a:t>of </a:t>
            </a:r>
            <a:r>
              <a:rPr lang="en-US" sz="2400" dirty="0" smtClean="0"/>
              <a:t>the HSSC Report to </a:t>
            </a:r>
            <a:r>
              <a:rPr lang="en-US" sz="2400" smtClean="0"/>
              <a:t>the Council </a:t>
            </a:r>
            <a:endParaRPr lang="en-US" sz="2400" dirty="0"/>
          </a:p>
          <a:p>
            <a:endParaRPr lang="en-US" sz="2400" dirty="0" smtClean="0"/>
          </a:p>
          <a:p>
            <a:endParaRPr lang="en-US" sz="2400" dirty="0"/>
          </a:p>
        </p:txBody>
      </p:sp>
      <p:sp>
        <p:nvSpPr>
          <p:cNvPr id="6" name="Footer Placeholder 3"/>
          <p:cNvSpPr>
            <a:spLocks noGrp="1"/>
          </p:cNvSpPr>
          <p:nvPr>
            <p:ph type="ftr" sz="quarter" idx="11"/>
          </p:nvPr>
        </p:nvSpPr>
        <p:spPr>
          <a:xfrm>
            <a:off x="4038600" y="6276122"/>
            <a:ext cx="4114800" cy="365125"/>
          </a:xfrm>
        </p:spPr>
        <p:txBody>
          <a:bodyPr/>
          <a:lstStyle/>
          <a:p>
            <a:r>
              <a:rPr lang="de-DE" dirty="0" smtClean="0"/>
              <a:t>C2, </a:t>
            </a:r>
            <a:r>
              <a:rPr lang="en-US" b="1" dirty="0"/>
              <a:t>London, United </a:t>
            </a:r>
            <a:r>
              <a:rPr lang="en-US" b="1" dirty="0" smtClean="0"/>
              <a:t>Kingdom (9-11 </a:t>
            </a:r>
            <a:r>
              <a:rPr lang="en-US" b="1" dirty="0"/>
              <a:t>October </a:t>
            </a:r>
            <a:r>
              <a:rPr lang="en-US" b="1" dirty="0" smtClean="0"/>
              <a:t>2018) </a:t>
            </a:r>
            <a:endParaRPr lang="de-DE" dirty="0" smtClean="0"/>
          </a:p>
        </p:txBody>
      </p:sp>
      <p:sp>
        <p:nvSpPr>
          <p:cNvPr id="8" name="Title 1"/>
          <p:cNvSpPr>
            <a:spLocks noGrp="1"/>
          </p:cNvSpPr>
          <p:nvPr>
            <p:ph type="title"/>
          </p:nvPr>
        </p:nvSpPr>
        <p:spPr/>
        <p:txBody>
          <a:bodyPr>
            <a:noAutofit/>
          </a:bodyPr>
          <a:lstStyle/>
          <a:p>
            <a:pPr>
              <a:defRPr/>
            </a:pPr>
            <a:r>
              <a:rPr lang="en-US" sz="2800" b="1" dirty="0" smtClean="0"/>
              <a:t>C2-4.1 </a:t>
            </a:r>
            <a:r>
              <a:rPr lang="en-US" sz="2800" b="1" dirty="0"/>
              <a:t>Par.19 </a:t>
            </a:r>
            <a:r>
              <a:rPr lang="en-US" sz="2800" dirty="0"/>
              <a:t>- Request for the use of the IHO Fund for Special </a:t>
            </a:r>
            <a:r>
              <a:rPr lang="en-US" sz="2800" dirty="0" smtClean="0"/>
              <a:t>Projects</a:t>
            </a:r>
            <a:endParaRPr lang="en-AU" sz="2800" dirty="0"/>
          </a:p>
        </p:txBody>
      </p:sp>
    </p:spTree>
    <p:extLst>
      <p:ext uri="{BB962C8B-B14F-4D97-AF65-F5344CB8AC3E}">
        <p14:creationId xmlns:p14="http://schemas.microsoft.com/office/powerpoint/2010/main" val="35437714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1"/>
          </p:nvPr>
        </p:nvSpPr>
        <p:spPr>
          <a:xfrm>
            <a:off x="4038600" y="6276122"/>
            <a:ext cx="4114800" cy="365125"/>
          </a:xfrm>
        </p:spPr>
        <p:txBody>
          <a:bodyPr/>
          <a:lstStyle/>
          <a:p>
            <a:r>
              <a:rPr lang="de-DE" dirty="0" smtClean="0"/>
              <a:t>C2, </a:t>
            </a:r>
            <a:r>
              <a:rPr lang="en-US" b="1" dirty="0"/>
              <a:t>London, United </a:t>
            </a:r>
            <a:r>
              <a:rPr lang="en-US" b="1" dirty="0" smtClean="0"/>
              <a:t>Kingdom (9-11 </a:t>
            </a:r>
            <a:r>
              <a:rPr lang="en-US" b="1" dirty="0"/>
              <a:t>October </a:t>
            </a:r>
            <a:r>
              <a:rPr lang="en-US" b="1" dirty="0" smtClean="0"/>
              <a:t>2018) </a:t>
            </a:r>
            <a:endParaRPr lang="de-DE" dirty="0" smtClean="0"/>
          </a:p>
        </p:txBody>
      </p:sp>
      <p:sp>
        <p:nvSpPr>
          <p:cNvPr id="6" name="Footer Placeholder 3"/>
          <p:cNvSpPr txBox="1">
            <a:spLocks/>
          </p:cNvSpPr>
          <p:nvPr/>
        </p:nvSpPr>
        <p:spPr>
          <a:xfrm>
            <a:off x="7936282" y="624595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dirty="0" err="1" smtClean="0"/>
              <a:t>Rear</a:t>
            </a:r>
            <a:r>
              <a:rPr lang="it-IT" dirty="0" smtClean="0"/>
              <a:t> </a:t>
            </a:r>
            <a:r>
              <a:rPr lang="it-IT" dirty="0" err="1" smtClean="0"/>
              <a:t>Admiral</a:t>
            </a:r>
            <a:r>
              <a:rPr lang="it-IT" dirty="0" smtClean="0"/>
              <a:t> Luigi </a:t>
            </a:r>
            <a:r>
              <a:rPr lang="it-IT" dirty="0" err="1" smtClean="0"/>
              <a:t>Sinapi</a:t>
            </a:r>
            <a:r>
              <a:rPr lang="it-IT" dirty="0" smtClean="0"/>
              <a:t> – HSSC Chair</a:t>
            </a:r>
            <a:endParaRPr lang="de-DE" dirty="0" smtClean="0"/>
          </a:p>
        </p:txBody>
      </p:sp>
      <p:sp>
        <p:nvSpPr>
          <p:cNvPr id="8" name="Title 1"/>
          <p:cNvSpPr>
            <a:spLocks noGrp="1"/>
          </p:cNvSpPr>
          <p:nvPr>
            <p:ph type="title"/>
          </p:nvPr>
        </p:nvSpPr>
        <p:spPr>
          <a:xfrm>
            <a:off x="789140" y="277815"/>
            <a:ext cx="10571967" cy="636586"/>
          </a:xfrm>
        </p:spPr>
        <p:txBody>
          <a:bodyPr>
            <a:noAutofit/>
          </a:bodyPr>
          <a:lstStyle/>
          <a:p>
            <a:pPr>
              <a:defRPr/>
            </a:pPr>
            <a:r>
              <a:rPr lang="en-US" sz="2800" b="1" dirty="0"/>
              <a:t>C2-4.1.D</a:t>
            </a:r>
            <a:r>
              <a:rPr lang="en-US" sz="2800" b="1" dirty="0" smtClean="0"/>
              <a:t>  - </a:t>
            </a:r>
            <a:r>
              <a:rPr lang="en-US" sz="2800" dirty="0" smtClean="0"/>
              <a:t>Top-3 </a:t>
            </a:r>
            <a:r>
              <a:rPr lang="en-US" sz="2800" dirty="0"/>
              <a:t>work items of the proposed work plans for </a:t>
            </a:r>
            <a:r>
              <a:rPr lang="en-US" sz="2800" dirty="0" smtClean="0"/>
              <a:t>2019-2020</a:t>
            </a:r>
            <a:endParaRPr lang="en-AU" sz="2800" dirty="0"/>
          </a:p>
        </p:txBody>
      </p:sp>
      <p:sp>
        <p:nvSpPr>
          <p:cNvPr id="3" name="Rettangolo 2"/>
          <p:cNvSpPr/>
          <p:nvPr/>
        </p:nvSpPr>
        <p:spPr>
          <a:xfrm>
            <a:off x="1161142" y="1980048"/>
            <a:ext cx="9216571" cy="1384995"/>
          </a:xfrm>
          <a:prstGeom prst="rect">
            <a:avLst/>
          </a:prstGeom>
        </p:spPr>
        <p:txBody>
          <a:bodyPr wrap="square">
            <a:spAutoFit/>
          </a:bodyPr>
          <a:lstStyle/>
          <a:p>
            <a:r>
              <a:rPr lang="it-IT" sz="2800" dirty="0" smtClean="0">
                <a:solidFill>
                  <a:srgbClr val="000000"/>
                </a:solidFill>
              </a:rPr>
              <a:t>In </a:t>
            </a:r>
            <a:r>
              <a:rPr lang="it-IT" sz="2800" dirty="0" err="1" smtClean="0">
                <a:solidFill>
                  <a:srgbClr val="000000"/>
                </a:solidFill>
              </a:rPr>
              <a:t>accordance</a:t>
            </a:r>
            <a:r>
              <a:rPr lang="it-IT" sz="2800" dirty="0" smtClean="0">
                <a:solidFill>
                  <a:srgbClr val="000000"/>
                </a:solidFill>
              </a:rPr>
              <a:t> with the Work </a:t>
            </a:r>
            <a:r>
              <a:rPr lang="it-IT" sz="2800" dirty="0" err="1" smtClean="0">
                <a:solidFill>
                  <a:srgbClr val="000000"/>
                </a:solidFill>
              </a:rPr>
              <a:t>Programme</a:t>
            </a:r>
            <a:r>
              <a:rPr lang="it-IT" sz="2800" dirty="0" smtClean="0">
                <a:solidFill>
                  <a:srgbClr val="000000"/>
                </a:solidFill>
              </a:rPr>
              <a:t> 2 </a:t>
            </a:r>
            <a:r>
              <a:rPr lang="it-IT" sz="2800" dirty="0" err="1" smtClean="0">
                <a:solidFill>
                  <a:srgbClr val="000000"/>
                </a:solidFill>
              </a:rPr>
              <a:t>priorities</a:t>
            </a:r>
            <a:r>
              <a:rPr lang="it-IT" sz="2800" dirty="0" smtClean="0">
                <a:solidFill>
                  <a:srgbClr val="000000"/>
                </a:solidFill>
              </a:rPr>
              <a:t> </a:t>
            </a:r>
            <a:r>
              <a:rPr lang="it-IT" sz="2800" dirty="0" err="1" smtClean="0">
                <a:solidFill>
                  <a:srgbClr val="000000"/>
                </a:solidFill>
              </a:rPr>
              <a:t>indicated</a:t>
            </a:r>
            <a:r>
              <a:rPr lang="it-IT" sz="2800" dirty="0" smtClean="0">
                <a:solidFill>
                  <a:srgbClr val="000000"/>
                </a:solidFill>
              </a:rPr>
              <a:t> by the COUNCIL, HSSC </a:t>
            </a:r>
            <a:r>
              <a:rPr lang="it-IT" sz="2800" dirty="0" err="1" smtClean="0">
                <a:solidFill>
                  <a:srgbClr val="000000"/>
                </a:solidFill>
              </a:rPr>
              <a:t>identified</a:t>
            </a:r>
            <a:r>
              <a:rPr lang="it-IT" sz="2800" dirty="0" smtClean="0">
                <a:solidFill>
                  <a:srgbClr val="000000"/>
                </a:solidFill>
              </a:rPr>
              <a:t> the top-3 work </a:t>
            </a:r>
            <a:r>
              <a:rPr lang="it-IT" sz="2800" dirty="0" err="1" smtClean="0">
                <a:solidFill>
                  <a:srgbClr val="000000"/>
                </a:solidFill>
              </a:rPr>
              <a:t>items</a:t>
            </a:r>
            <a:r>
              <a:rPr lang="it-IT" sz="2800" dirty="0" smtClean="0">
                <a:solidFill>
                  <a:srgbClr val="000000"/>
                </a:solidFill>
              </a:rPr>
              <a:t> for </a:t>
            </a:r>
            <a:r>
              <a:rPr lang="it-IT" sz="2800" dirty="0" err="1" smtClean="0">
                <a:solidFill>
                  <a:srgbClr val="000000"/>
                </a:solidFill>
              </a:rPr>
              <a:t>each</a:t>
            </a:r>
            <a:r>
              <a:rPr lang="it-IT" sz="2800" dirty="0" smtClean="0">
                <a:solidFill>
                  <a:srgbClr val="000000"/>
                </a:solidFill>
              </a:rPr>
              <a:t> subordinate WG/PT</a:t>
            </a:r>
            <a:endParaRPr lang="en-US" sz="2800" dirty="0">
              <a:solidFill>
                <a:srgbClr val="000000"/>
              </a:solidFill>
            </a:endParaRPr>
          </a:p>
        </p:txBody>
      </p:sp>
    </p:spTree>
    <p:extLst>
      <p:ext uri="{BB962C8B-B14F-4D97-AF65-F5344CB8AC3E}">
        <p14:creationId xmlns:p14="http://schemas.microsoft.com/office/powerpoint/2010/main" val="313484704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gradFill flip="none" rotWithShape="1">
          <a:gsLst>
            <a:gs pos="75000">
              <a:schemeClr val="accent2">
                <a:lumMod val="5000"/>
                <a:lumOff val="9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5" name="Footer Placeholder 3"/>
          <p:cNvSpPr>
            <a:spLocks noGrp="1"/>
          </p:cNvSpPr>
          <p:nvPr>
            <p:ph type="ftr" sz="quarter" idx="11"/>
          </p:nvPr>
        </p:nvSpPr>
        <p:spPr>
          <a:xfrm>
            <a:off x="4038600" y="6276122"/>
            <a:ext cx="4114800" cy="365125"/>
          </a:xfrm>
        </p:spPr>
        <p:txBody>
          <a:bodyPr/>
          <a:lstStyle/>
          <a:p>
            <a:r>
              <a:rPr lang="de-DE" dirty="0" smtClean="0"/>
              <a:t>C2, </a:t>
            </a:r>
            <a:r>
              <a:rPr lang="en-US" b="1" dirty="0"/>
              <a:t>London, United </a:t>
            </a:r>
            <a:r>
              <a:rPr lang="en-US" b="1" dirty="0" smtClean="0"/>
              <a:t>Kingdom (9-11 </a:t>
            </a:r>
            <a:r>
              <a:rPr lang="en-US" b="1" dirty="0"/>
              <a:t>October </a:t>
            </a:r>
            <a:r>
              <a:rPr lang="en-US" b="1" dirty="0" smtClean="0"/>
              <a:t>2018) </a:t>
            </a:r>
            <a:endParaRPr lang="de-DE" dirty="0" smtClean="0"/>
          </a:p>
        </p:txBody>
      </p:sp>
      <p:sp>
        <p:nvSpPr>
          <p:cNvPr id="6" name="Footer Placeholder 3"/>
          <p:cNvSpPr txBox="1">
            <a:spLocks/>
          </p:cNvSpPr>
          <p:nvPr/>
        </p:nvSpPr>
        <p:spPr>
          <a:xfrm>
            <a:off x="7936282" y="624595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dirty="0" err="1" smtClean="0"/>
              <a:t>Rear</a:t>
            </a:r>
            <a:r>
              <a:rPr lang="it-IT" dirty="0" smtClean="0"/>
              <a:t> </a:t>
            </a:r>
            <a:r>
              <a:rPr lang="it-IT" dirty="0" err="1" smtClean="0"/>
              <a:t>Admiral</a:t>
            </a:r>
            <a:r>
              <a:rPr lang="it-IT" dirty="0" smtClean="0"/>
              <a:t> Luigi </a:t>
            </a:r>
            <a:r>
              <a:rPr lang="it-IT" dirty="0" err="1" smtClean="0"/>
              <a:t>Sinapi</a:t>
            </a:r>
            <a:r>
              <a:rPr lang="it-IT" dirty="0" smtClean="0"/>
              <a:t> – HSSC Chair</a:t>
            </a:r>
            <a:endParaRPr lang="de-DE" dirty="0" smtClean="0"/>
          </a:p>
        </p:txBody>
      </p:sp>
      <p:sp>
        <p:nvSpPr>
          <p:cNvPr id="8" name="Title 1"/>
          <p:cNvSpPr>
            <a:spLocks noGrp="1"/>
          </p:cNvSpPr>
          <p:nvPr>
            <p:ph type="title"/>
          </p:nvPr>
        </p:nvSpPr>
        <p:spPr>
          <a:xfrm>
            <a:off x="789140" y="277815"/>
            <a:ext cx="10571967" cy="636586"/>
          </a:xfrm>
        </p:spPr>
        <p:txBody>
          <a:bodyPr>
            <a:noAutofit/>
          </a:bodyPr>
          <a:lstStyle/>
          <a:p>
            <a:pPr>
              <a:defRPr/>
            </a:pPr>
            <a:r>
              <a:rPr lang="en-US" sz="2800" b="1" dirty="0"/>
              <a:t>C2-4.1.D</a:t>
            </a:r>
            <a:r>
              <a:rPr lang="en-US" sz="2800" b="1" dirty="0" smtClean="0"/>
              <a:t>  - </a:t>
            </a:r>
            <a:r>
              <a:rPr lang="en-US" sz="2800" dirty="0" smtClean="0"/>
              <a:t>Top-3 </a:t>
            </a:r>
            <a:r>
              <a:rPr lang="en-US" sz="2800" dirty="0"/>
              <a:t>work items of the proposed work plans for </a:t>
            </a:r>
            <a:r>
              <a:rPr lang="en-US" sz="2800" dirty="0" smtClean="0"/>
              <a:t>2019-2020</a:t>
            </a:r>
            <a:endParaRPr lang="en-AU" sz="2800" dirty="0"/>
          </a:p>
        </p:txBody>
      </p:sp>
      <p:sp>
        <p:nvSpPr>
          <p:cNvPr id="3" name="Rettangolo 2"/>
          <p:cNvSpPr/>
          <p:nvPr/>
        </p:nvSpPr>
        <p:spPr>
          <a:xfrm>
            <a:off x="1191122" y="1560324"/>
            <a:ext cx="10169985" cy="3046988"/>
          </a:xfrm>
          <a:prstGeom prst="rect">
            <a:avLst/>
          </a:prstGeom>
        </p:spPr>
        <p:txBody>
          <a:bodyPr wrap="square">
            <a:spAutoFit/>
          </a:bodyPr>
          <a:lstStyle/>
          <a:p>
            <a:pPr algn="just"/>
            <a:r>
              <a:rPr lang="it-IT" sz="2400" dirty="0" smtClean="0">
                <a:solidFill>
                  <a:srgbClr val="000000"/>
                </a:solidFill>
              </a:rPr>
              <a:t> </a:t>
            </a:r>
            <a:r>
              <a:rPr lang="it-IT" sz="2400" b="1" dirty="0">
                <a:solidFill>
                  <a:srgbClr val="FF0000"/>
                </a:solidFill>
              </a:rPr>
              <a:t>S-100 WG </a:t>
            </a:r>
            <a:endParaRPr lang="it-IT" sz="2400" b="1" dirty="0" smtClean="0">
              <a:solidFill>
                <a:srgbClr val="FF0000"/>
              </a:solidFill>
            </a:endParaRPr>
          </a:p>
          <a:p>
            <a:pPr algn="just"/>
            <a:endParaRPr lang="it-IT" sz="2400" dirty="0">
              <a:solidFill>
                <a:srgbClr val="000000"/>
              </a:solidFill>
            </a:endParaRPr>
          </a:p>
          <a:p>
            <a:pPr marL="457200" indent="-457200" algn="just">
              <a:buFont typeface="+mj-lt"/>
              <a:buAutoNum type="arabicPeriod"/>
            </a:pPr>
            <a:r>
              <a:rPr lang="en-US" sz="2400" dirty="0" smtClean="0">
                <a:solidFill>
                  <a:srgbClr val="000000"/>
                </a:solidFill>
              </a:rPr>
              <a:t>Publication </a:t>
            </a:r>
            <a:r>
              <a:rPr lang="en-US" sz="2400" dirty="0">
                <a:solidFill>
                  <a:srgbClr val="000000"/>
                </a:solidFill>
              </a:rPr>
              <a:t>of S-101 Edition 1.0.0 (end of 2018); </a:t>
            </a:r>
            <a:endParaRPr lang="en-US" sz="2400" dirty="0" smtClean="0">
              <a:solidFill>
                <a:srgbClr val="000000"/>
              </a:solidFill>
            </a:endParaRPr>
          </a:p>
          <a:p>
            <a:pPr marL="457200" indent="-457200" algn="just">
              <a:buFont typeface="+mj-lt"/>
              <a:buAutoNum type="arabicPeriod"/>
            </a:pPr>
            <a:endParaRPr lang="en-US" sz="2400" dirty="0">
              <a:solidFill>
                <a:srgbClr val="000000"/>
              </a:solidFill>
            </a:endParaRPr>
          </a:p>
          <a:p>
            <a:pPr marL="457200" indent="-457200" algn="just">
              <a:buFont typeface="+mj-lt"/>
              <a:buAutoNum type="arabicPeriod"/>
            </a:pPr>
            <a:r>
              <a:rPr lang="en-US" sz="2400" dirty="0" smtClean="0">
                <a:solidFill>
                  <a:srgbClr val="000000"/>
                </a:solidFill>
              </a:rPr>
              <a:t>Continue </a:t>
            </a:r>
            <a:r>
              <a:rPr lang="en-US" sz="2400" dirty="0">
                <a:solidFill>
                  <a:srgbClr val="000000"/>
                </a:solidFill>
              </a:rPr>
              <a:t>to investigate how to include S-100 into the IMO ECDIS Performance Standards (2019</a:t>
            </a:r>
            <a:r>
              <a:rPr lang="en-US" sz="2400" dirty="0" smtClean="0">
                <a:solidFill>
                  <a:srgbClr val="000000"/>
                </a:solidFill>
              </a:rPr>
              <a:t>); </a:t>
            </a:r>
          </a:p>
          <a:p>
            <a:pPr algn="just"/>
            <a:endParaRPr lang="en-US" sz="2400" dirty="0">
              <a:solidFill>
                <a:srgbClr val="000000"/>
              </a:solidFill>
            </a:endParaRPr>
          </a:p>
          <a:p>
            <a:pPr algn="just"/>
            <a:r>
              <a:rPr lang="en-US" sz="2400" dirty="0" smtClean="0">
                <a:solidFill>
                  <a:srgbClr val="000000"/>
                </a:solidFill>
              </a:rPr>
              <a:t>3.   Continued </a:t>
            </a:r>
            <a:r>
              <a:rPr lang="en-US" sz="2400" dirty="0">
                <a:solidFill>
                  <a:srgbClr val="000000"/>
                </a:solidFill>
              </a:rPr>
              <a:t>development of the S-98 Interoperability Specification (2019). </a:t>
            </a:r>
          </a:p>
        </p:txBody>
      </p:sp>
    </p:spTree>
    <p:extLst>
      <p:ext uri="{BB962C8B-B14F-4D97-AF65-F5344CB8AC3E}">
        <p14:creationId xmlns:p14="http://schemas.microsoft.com/office/powerpoint/2010/main" val="79061547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75000">
              <a:schemeClr val="accent2">
                <a:lumMod val="5000"/>
                <a:lumOff val="9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5" name="Footer Placeholder 3"/>
          <p:cNvSpPr>
            <a:spLocks noGrp="1"/>
          </p:cNvSpPr>
          <p:nvPr>
            <p:ph type="ftr" sz="quarter" idx="11"/>
          </p:nvPr>
        </p:nvSpPr>
        <p:spPr>
          <a:xfrm>
            <a:off x="4038600" y="6276122"/>
            <a:ext cx="4114800" cy="365125"/>
          </a:xfrm>
        </p:spPr>
        <p:txBody>
          <a:bodyPr/>
          <a:lstStyle/>
          <a:p>
            <a:r>
              <a:rPr lang="de-DE" dirty="0" smtClean="0"/>
              <a:t>C2, </a:t>
            </a:r>
            <a:r>
              <a:rPr lang="en-US" b="1" dirty="0"/>
              <a:t>London, United </a:t>
            </a:r>
            <a:r>
              <a:rPr lang="en-US" b="1" dirty="0" smtClean="0"/>
              <a:t>Kingdom (9-11 </a:t>
            </a:r>
            <a:r>
              <a:rPr lang="en-US" b="1" dirty="0"/>
              <a:t>October </a:t>
            </a:r>
            <a:r>
              <a:rPr lang="en-US" b="1" dirty="0" smtClean="0"/>
              <a:t>2018) </a:t>
            </a:r>
            <a:endParaRPr lang="de-DE" dirty="0" smtClean="0"/>
          </a:p>
        </p:txBody>
      </p:sp>
      <p:sp>
        <p:nvSpPr>
          <p:cNvPr id="6" name="Footer Placeholder 3"/>
          <p:cNvSpPr txBox="1">
            <a:spLocks/>
          </p:cNvSpPr>
          <p:nvPr/>
        </p:nvSpPr>
        <p:spPr>
          <a:xfrm>
            <a:off x="7936282" y="624595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dirty="0" err="1" smtClean="0"/>
              <a:t>Rear</a:t>
            </a:r>
            <a:r>
              <a:rPr lang="it-IT" dirty="0" smtClean="0"/>
              <a:t> </a:t>
            </a:r>
            <a:r>
              <a:rPr lang="it-IT" dirty="0" err="1" smtClean="0"/>
              <a:t>Admiral</a:t>
            </a:r>
            <a:r>
              <a:rPr lang="it-IT" dirty="0" smtClean="0"/>
              <a:t> Luigi </a:t>
            </a:r>
            <a:r>
              <a:rPr lang="it-IT" dirty="0" err="1" smtClean="0"/>
              <a:t>Sinapi</a:t>
            </a:r>
            <a:r>
              <a:rPr lang="it-IT" dirty="0" smtClean="0"/>
              <a:t> – HSSC Chair</a:t>
            </a:r>
            <a:endParaRPr lang="de-DE" dirty="0" smtClean="0"/>
          </a:p>
        </p:txBody>
      </p:sp>
      <p:sp>
        <p:nvSpPr>
          <p:cNvPr id="7" name="Title 1"/>
          <p:cNvSpPr>
            <a:spLocks noGrp="1"/>
          </p:cNvSpPr>
          <p:nvPr>
            <p:ph type="title"/>
          </p:nvPr>
        </p:nvSpPr>
        <p:spPr>
          <a:xfrm>
            <a:off x="728870" y="277815"/>
            <a:ext cx="8981868" cy="636586"/>
          </a:xfrm>
        </p:spPr>
        <p:txBody>
          <a:bodyPr>
            <a:normAutofit fontScale="90000"/>
          </a:bodyPr>
          <a:lstStyle/>
          <a:p>
            <a:pPr>
              <a:defRPr/>
            </a:pPr>
            <a:r>
              <a:rPr lang="en-AU" dirty="0" smtClean="0"/>
              <a:t>Items</a:t>
            </a:r>
            <a:endParaRPr lang="en-AU" dirty="0"/>
          </a:p>
        </p:txBody>
      </p:sp>
      <p:sp>
        <p:nvSpPr>
          <p:cNvPr id="3" name="Rettangolo 2"/>
          <p:cNvSpPr/>
          <p:nvPr/>
        </p:nvSpPr>
        <p:spPr>
          <a:xfrm>
            <a:off x="609600" y="1487606"/>
            <a:ext cx="11288485" cy="4154984"/>
          </a:xfrm>
          <a:prstGeom prst="rect">
            <a:avLst/>
          </a:prstGeom>
        </p:spPr>
        <p:txBody>
          <a:bodyPr wrap="square">
            <a:spAutoFit/>
          </a:bodyPr>
          <a:lstStyle/>
          <a:p>
            <a:pPr marL="457200" indent="-457200">
              <a:buFont typeface="Arial" panose="020B0604020202020204" pitchFamily="34" charset="0"/>
              <a:buChar char="•"/>
            </a:pPr>
            <a:r>
              <a:rPr lang="en-US" sz="2400" b="1" dirty="0" smtClean="0"/>
              <a:t>C2-4.1A1&amp;A2</a:t>
            </a:r>
            <a:r>
              <a:rPr lang="en-US" sz="2400" dirty="0" smtClean="0"/>
              <a:t> - Revision </a:t>
            </a:r>
            <a:r>
              <a:rPr lang="en-US" sz="2400" dirty="0"/>
              <a:t>process of IHO Resolution 2/2007 	</a:t>
            </a:r>
            <a:endParaRPr lang="en-US" sz="2400" dirty="0" smtClean="0"/>
          </a:p>
          <a:p>
            <a:pPr marL="457200" indent="-457200">
              <a:buFont typeface="Arial" panose="020B0604020202020204" pitchFamily="34" charset="0"/>
              <a:buChar char="•"/>
            </a:pPr>
            <a:endParaRPr lang="en-US" sz="2400" dirty="0"/>
          </a:p>
          <a:p>
            <a:pPr marL="457200" indent="-457200">
              <a:buFont typeface="Arial" panose="020B0604020202020204" pitchFamily="34" charset="0"/>
              <a:buChar char="•"/>
            </a:pPr>
            <a:r>
              <a:rPr lang="en-US" sz="2400" b="1" dirty="0" smtClean="0"/>
              <a:t>C2-4.1B</a:t>
            </a:r>
            <a:r>
              <a:rPr lang="en-US" sz="2400" b="1" dirty="0"/>
              <a:t> </a:t>
            </a:r>
            <a:r>
              <a:rPr lang="en-US" sz="2400" dirty="0" smtClean="0"/>
              <a:t>- Amendments </a:t>
            </a:r>
            <a:r>
              <a:rPr lang="en-US" sz="2400" dirty="0"/>
              <a:t>to the HSSC </a:t>
            </a:r>
            <a:r>
              <a:rPr lang="en-US" sz="2400" dirty="0" err="1" smtClean="0"/>
              <a:t>ToRs</a:t>
            </a:r>
            <a:r>
              <a:rPr lang="en-US" sz="2400" dirty="0" smtClean="0"/>
              <a:t> and </a:t>
            </a:r>
            <a:r>
              <a:rPr lang="en-US" sz="2400" dirty="0" err="1" smtClean="0"/>
              <a:t>RoPs</a:t>
            </a:r>
            <a:r>
              <a:rPr lang="en-US" sz="2400" dirty="0" smtClean="0"/>
              <a:t> </a:t>
            </a:r>
            <a:endParaRPr lang="en-US" sz="2400" dirty="0">
              <a:solidFill>
                <a:srgbClr val="FF0000"/>
              </a:solidFill>
            </a:endParaRPr>
          </a:p>
          <a:p>
            <a:pPr marL="457200" indent="-457200">
              <a:buFont typeface="Arial" panose="020B0604020202020204" pitchFamily="34" charset="0"/>
              <a:buChar char="•"/>
            </a:pPr>
            <a:endParaRPr lang="en-US" sz="2400" dirty="0" smtClean="0"/>
          </a:p>
          <a:p>
            <a:pPr marL="457200" indent="-457200">
              <a:buFont typeface="Arial" panose="020B0604020202020204" pitchFamily="34" charset="0"/>
              <a:buChar char="•"/>
            </a:pPr>
            <a:r>
              <a:rPr lang="en-US" sz="2400" b="1" dirty="0" smtClean="0"/>
              <a:t>C2-4.1.C</a:t>
            </a:r>
            <a:r>
              <a:rPr lang="en-US" sz="2400" dirty="0" smtClean="0"/>
              <a:t> - HSSC </a:t>
            </a:r>
            <a:r>
              <a:rPr lang="en-US" sz="2400" dirty="0"/>
              <a:t>key priorities of the IHO </a:t>
            </a:r>
            <a:r>
              <a:rPr lang="en-US" sz="2400" dirty="0" smtClean="0"/>
              <a:t>Work </a:t>
            </a:r>
            <a:r>
              <a:rPr lang="en-US" sz="2400" dirty="0" err="1" smtClean="0"/>
              <a:t>Programme</a:t>
            </a:r>
            <a:r>
              <a:rPr lang="en-US" sz="2400" dirty="0" smtClean="0"/>
              <a:t> 2 for </a:t>
            </a:r>
            <a:r>
              <a:rPr lang="en-US" sz="2400" dirty="0"/>
              <a:t>2019-2020 	</a:t>
            </a:r>
          </a:p>
          <a:p>
            <a:pPr marL="457200" indent="-457200">
              <a:buFont typeface="Arial" panose="020B0604020202020204" pitchFamily="34" charset="0"/>
              <a:buChar char="•"/>
            </a:pPr>
            <a:endParaRPr lang="en-US" sz="2400" dirty="0" smtClean="0"/>
          </a:p>
          <a:p>
            <a:pPr marL="457200" indent="-457200">
              <a:buFont typeface="Arial" panose="020B0604020202020204" pitchFamily="34" charset="0"/>
              <a:buChar char="•"/>
            </a:pPr>
            <a:r>
              <a:rPr lang="en-US" sz="2400" b="1" dirty="0" smtClean="0"/>
              <a:t>C2-4.1 Par.19 </a:t>
            </a:r>
            <a:r>
              <a:rPr lang="en-US" sz="2400" dirty="0" smtClean="0"/>
              <a:t>- Request </a:t>
            </a:r>
            <a:r>
              <a:rPr lang="en-US" sz="2400" dirty="0"/>
              <a:t>for the use of the IHO </a:t>
            </a:r>
            <a:r>
              <a:rPr lang="en-US" sz="2400" dirty="0" smtClean="0"/>
              <a:t>Fund </a:t>
            </a:r>
            <a:r>
              <a:rPr lang="en-US" sz="2400" dirty="0"/>
              <a:t>for Special Projects</a:t>
            </a:r>
          </a:p>
          <a:p>
            <a:pPr marL="457200" indent="-457200">
              <a:buFont typeface="Arial" panose="020B0604020202020204" pitchFamily="34" charset="0"/>
              <a:buChar char="•"/>
            </a:pPr>
            <a:endParaRPr lang="en-US" sz="2400" dirty="0" smtClean="0"/>
          </a:p>
          <a:p>
            <a:pPr marL="457200" indent="-457200">
              <a:buFont typeface="Arial" panose="020B0604020202020204" pitchFamily="34" charset="0"/>
              <a:buChar char="•"/>
              <a:tabLst>
                <a:tab pos="1795463" algn="l"/>
              </a:tabLst>
            </a:pPr>
            <a:r>
              <a:rPr lang="en-US" sz="2400" b="1" dirty="0" smtClean="0"/>
              <a:t>C2-4.1.D</a:t>
            </a:r>
            <a:r>
              <a:rPr lang="en-US" sz="2400" dirty="0" smtClean="0"/>
              <a:t> </a:t>
            </a:r>
            <a:r>
              <a:rPr lang="en-US" sz="2400" dirty="0"/>
              <a:t>- </a:t>
            </a:r>
            <a:r>
              <a:rPr lang="en-US" sz="2400" dirty="0" smtClean="0"/>
              <a:t>Top-3 </a:t>
            </a:r>
            <a:r>
              <a:rPr lang="en-US" sz="2400" dirty="0"/>
              <a:t>work items of the HSSC </a:t>
            </a:r>
            <a:r>
              <a:rPr lang="en-US" sz="2400" dirty="0" smtClean="0"/>
              <a:t>WGs </a:t>
            </a:r>
            <a:r>
              <a:rPr lang="en-US" sz="2400" dirty="0"/>
              <a:t>and </a:t>
            </a:r>
            <a:r>
              <a:rPr lang="en-US" sz="2400" dirty="0" smtClean="0"/>
              <a:t>PTs </a:t>
            </a:r>
            <a:r>
              <a:rPr lang="en-US" sz="2400" dirty="0"/>
              <a:t>work </a:t>
            </a:r>
            <a:r>
              <a:rPr lang="en-US" sz="2400" dirty="0" err="1" smtClean="0"/>
              <a:t>programme</a:t>
            </a:r>
            <a:r>
              <a:rPr lang="en-US" sz="2400" dirty="0" smtClean="0"/>
              <a:t> </a:t>
            </a:r>
            <a:r>
              <a:rPr lang="en-US" sz="2400" dirty="0"/>
              <a:t>for </a:t>
            </a:r>
            <a:r>
              <a:rPr lang="en-US" sz="2400" dirty="0" smtClean="0"/>
              <a:t>2019-2020 </a:t>
            </a:r>
            <a:r>
              <a:rPr lang="en-US" sz="2400" dirty="0"/>
              <a:t>	</a:t>
            </a:r>
          </a:p>
          <a:p>
            <a:pPr marL="457200" indent="-457200">
              <a:buFont typeface="Arial" panose="020B0604020202020204" pitchFamily="34" charset="0"/>
              <a:buChar char="•"/>
            </a:pPr>
            <a:endParaRPr lang="en-US" sz="2400" dirty="0"/>
          </a:p>
        </p:txBody>
      </p:sp>
    </p:spTree>
    <p:extLst>
      <p:ext uri="{BB962C8B-B14F-4D97-AF65-F5344CB8AC3E}">
        <p14:creationId xmlns:p14="http://schemas.microsoft.com/office/powerpoint/2010/main" val="64054507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gradFill flip="none" rotWithShape="1">
          <a:gsLst>
            <a:gs pos="75000">
              <a:schemeClr val="accent2">
                <a:lumMod val="5000"/>
                <a:lumOff val="9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5" name="Footer Placeholder 3"/>
          <p:cNvSpPr>
            <a:spLocks noGrp="1"/>
          </p:cNvSpPr>
          <p:nvPr>
            <p:ph type="ftr" sz="quarter" idx="11"/>
          </p:nvPr>
        </p:nvSpPr>
        <p:spPr>
          <a:xfrm>
            <a:off x="4038600" y="6276122"/>
            <a:ext cx="4114800" cy="365125"/>
          </a:xfrm>
        </p:spPr>
        <p:txBody>
          <a:bodyPr/>
          <a:lstStyle/>
          <a:p>
            <a:r>
              <a:rPr lang="de-DE" dirty="0" smtClean="0"/>
              <a:t>C2, </a:t>
            </a:r>
            <a:r>
              <a:rPr lang="en-US" b="1" dirty="0"/>
              <a:t>London, United </a:t>
            </a:r>
            <a:r>
              <a:rPr lang="en-US" b="1" dirty="0" smtClean="0"/>
              <a:t>Kingdom (9-11 </a:t>
            </a:r>
            <a:r>
              <a:rPr lang="en-US" b="1" dirty="0"/>
              <a:t>October </a:t>
            </a:r>
            <a:r>
              <a:rPr lang="en-US" b="1" dirty="0" smtClean="0"/>
              <a:t>2018) </a:t>
            </a:r>
            <a:endParaRPr lang="de-DE" dirty="0" smtClean="0"/>
          </a:p>
        </p:txBody>
      </p:sp>
      <p:sp>
        <p:nvSpPr>
          <p:cNvPr id="6" name="Footer Placeholder 3"/>
          <p:cNvSpPr txBox="1">
            <a:spLocks/>
          </p:cNvSpPr>
          <p:nvPr/>
        </p:nvSpPr>
        <p:spPr>
          <a:xfrm>
            <a:off x="7936282" y="624595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dirty="0" err="1" smtClean="0"/>
              <a:t>Rear</a:t>
            </a:r>
            <a:r>
              <a:rPr lang="it-IT" dirty="0" smtClean="0"/>
              <a:t> </a:t>
            </a:r>
            <a:r>
              <a:rPr lang="it-IT" dirty="0" err="1" smtClean="0"/>
              <a:t>Admiral</a:t>
            </a:r>
            <a:r>
              <a:rPr lang="it-IT" dirty="0" smtClean="0"/>
              <a:t> Luigi </a:t>
            </a:r>
            <a:r>
              <a:rPr lang="it-IT" dirty="0" err="1" smtClean="0"/>
              <a:t>Sinapi</a:t>
            </a:r>
            <a:r>
              <a:rPr lang="it-IT" dirty="0" smtClean="0"/>
              <a:t> – HSSC Chair</a:t>
            </a:r>
            <a:endParaRPr lang="de-DE" dirty="0" smtClean="0"/>
          </a:p>
        </p:txBody>
      </p:sp>
      <p:sp>
        <p:nvSpPr>
          <p:cNvPr id="8" name="Title 1"/>
          <p:cNvSpPr>
            <a:spLocks noGrp="1"/>
          </p:cNvSpPr>
          <p:nvPr>
            <p:ph type="title"/>
          </p:nvPr>
        </p:nvSpPr>
        <p:spPr>
          <a:xfrm>
            <a:off x="789140" y="277815"/>
            <a:ext cx="10571967" cy="636586"/>
          </a:xfrm>
        </p:spPr>
        <p:txBody>
          <a:bodyPr>
            <a:noAutofit/>
          </a:bodyPr>
          <a:lstStyle/>
          <a:p>
            <a:pPr>
              <a:defRPr/>
            </a:pPr>
            <a:r>
              <a:rPr lang="en-US" sz="2800" b="1" dirty="0"/>
              <a:t>C2-4.1.D</a:t>
            </a:r>
            <a:r>
              <a:rPr lang="en-US" sz="2800" b="1" dirty="0" smtClean="0"/>
              <a:t>  - </a:t>
            </a:r>
            <a:r>
              <a:rPr lang="en-US" sz="2800" dirty="0" smtClean="0"/>
              <a:t>Top-3 </a:t>
            </a:r>
            <a:r>
              <a:rPr lang="en-US" sz="2800" dirty="0"/>
              <a:t>work items of the proposed work plans for </a:t>
            </a:r>
            <a:r>
              <a:rPr lang="en-US" sz="2800" dirty="0" smtClean="0"/>
              <a:t>2019-2020</a:t>
            </a:r>
            <a:endParaRPr lang="en-AU" sz="2800" dirty="0"/>
          </a:p>
        </p:txBody>
      </p:sp>
      <p:sp>
        <p:nvSpPr>
          <p:cNvPr id="3" name="Rettangolo 2"/>
          <p:cNvSpPr/>
          <p:nvPr/>
        </p:nvSpPr>
        <p:spPr>
          <a:xfrm>
            <a:off x="654705" y="1135987"/>
            <a:ext cx="10601124" cy="3477875"/>
          </a:xfrm>
          <a:prstGeom prst="rect">
            <a:avLst/>
          </a:prstGeom>
        </p:spPr>
        <p:txBody>
          <a:bodyPr wrap="square">
            <a:spAutoFit/>
          </a:bodyPr>
          <a:lstStyle/>
          <a:p>
            <a:r>
              <a:rPr lang="it-IT" sz="2800" dirty="0" smtClean="0">
                <a:solidFill>
                  <a:srgbClr val="000000"/>
                </a:solidFill>
                <a:latin typeface="Times New Roman" panose="02020603050405020304" pitchFamily="18" charset="0"/>
              </a:rPr>
              <a:t> </a:t>
            </a:r>
            <a:endParaRPr lang="it-IT" sz="2400" dirty="0"/>
          </a:p>
          <a:p>
            <a:r>
              <a:rPr lang="it-IT" sz="2400" dirty="0"/>
              <a:t> </a:t>
            </a:r>
            <a:r>
              <a:rPr lang="it-IT" sz="2400" b="1" dirty="0">
                <a:solidFill>
                  <a:srgbClr val="FF0000"/>
                </a:solidFill>
              </a:rPr>
              <a:t>ENCWG </a:t>
            </a:r>
            <a:endParaRPr lang="it-IT" sz="2400" b="1" dirty="0" smtClean="0">
              <a:solidFill>
                <a:srgbClr val="FF0000"/>
              </a:solidFill>
            </a:endParaRPr>
          </a:p>
          <a:p>
            <a:endParaRPr lang="it-IT" sz="2400" b="1" dirty="0">
              <a:solidFill>
                <a:srgbClr val="FF0000"/>
              </a:solidFill>
            </a:endParaRPr>
          </a:p>
          <a:p>
            <a:pPr marL="457200" indent="-457200">
              <a:buFont typeface="+mj-lt"/>
              <a:buAutoNum type="arabicPeriod"/>
            </a:pPr>
            <a:r>
              <a:rPr lang="en-US" sz="2400" dirty="0" smtClean="0"/>
              <a:t>Maintain </a:t>
            </a:r>
            <a:r>
              <a:rPr lang="en-US" sz="2400" dirty="0"/>
              <a:t>IHO Publications (S-52, S-57, S-58, S-63, S-64, S-65, S-66); </a:t>
            </a:r>
            <a:endParaRPr lang="en-US" sz="2400" dirty="0" smtClean="0"/>
          </a:p>
          <a:p>
            <a:pPr marL="457200" indent="-457200">
              <a:buFont typeface="+mj-lt"/>
              <a:buAutoNum type="arabicPeriod"/>
            </a:pPr>
            <a:endParaRPr lang="en-US" sz="2400" dirty="0"/>
          </a:p>
          <a:p>
            <a:pPr marL="457200" indent="-457200">
              <a:buFont typeface="+mj-lt"/>
              <a:buAutoNum type="arabicPeriod"/>
            </a:pPr>
            <a:r>
              <a:rPr lang="en-US" sz="2400" dirty="0" smtClean="0"/>
              <a:t>Consider </a:t>
            </a:r>
            <a:r>
              <a:rPr lang="en-US" sz="2400" dirty="0"/>
              <a:t>the development of high density contour lines related to ENCs; </a:t>
            </a:r>
            <a:endParaRPr lang="en-US" sz="2400" dirty="0" smtClean="0"/>
          </a:p>
          <a:p>
            <a:pPr marL="457200" indent="-457200">
              <a:buFont typeface="+mj-lt"/>
              <a:buAutoNum type="arabicPeriod"/>
            </a:pPr>
            <a:endParaRPr lang="en-US" sz="2400" dirty="0"/>
          </a:p>
          <a:p>
            <a:pPr marL="457200" indent="-457200">
              <a:buFont typeface="+mj-lt"/>
              <a:buAutoNum type="arabicPeriod"/>
            </a:pPr>
            <a:r>
              <a:rPr lang="en-US" sz="2400" dirty="0" smtClean="0"/>
              <a:t>Conduct </a:t>
            </a:r>
            <a:r>
              <a:rPr lang="en-US" sz="2400" dirty="0"/>
              <a:t>an impact assessment on the new edition of the S-63 in relation to the Cyber Security risk. </a:t>
            </a:r>
          </a:p>
        </p:txBody>
      </p:sp>
    </p:spTree>
    <p:extLst>
      <p:ext uri="{BB962C8B-B14F-4D97-AF65-F5344CB8AC3E}">
        <p14:creationId xmlns:p14="http://schemas.microsoft.com/office/powerpoint/2010/main" val="419942115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gradFill flip="none" rotWithShape="1">
          <a:gsLst>
            <a:gs pos="75000">
              <a:schemeClr val="accent2">
                <a:lumMod val="5000"/>
                <a:lumOff val="9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5" name="Footer Placeholder 3"/>
          <p:cNvSpPr>
            <a:spLocks noGrp="1"/>
          </p:cNvSpPr>
          <p:nvPr>
            <p:ph type="ftr" sz="quarter" idx="11"/>
          </p:nvPr>
        </p:nvSpPr>
        <p:spPr>
          <a:xfrm>
            <a:off x="4038600" y="6276122"/>
            <a:ext cx="4114800" cy="365125"/>
          </a:xfrm>
        </p:spPr>
        <p:txBody>
          <a:bodyPr/>
          <a:lstStyle/>
          <a:p>
            <a:r>
              <a:rPr lang="de-DE" dirty="0" smtClean="0"/>
              <a:t>C2, </a:t>
            </a:r>
            <a:r>
              <a:rPr lang="en-US" b="1" dirty="0"/>
              <a:t>London, United </a:t>
            </a:r>
            <a:r>
              <a:rPr lang="en-US" b="1" dirty="0" smtClean="0"/>
              <a:t>Kingdom (9-11 </a:t>
            </a:r>
            <a:r>
              <a:rPr lang="en-US" b="1" dirty="0"/>
              <a:t>October </a:t>
            </a:r>
            <a:r>
              <a:rPr lang="en-US" b="1" dirty="0" smtClean="0"/>
              <a:t>2018) </a:t>
            </a:r>
            <a:endParaRPr lang="de-DE" dirty="0" smtClean="0"/>
          </a:p>
        </p:txBody>
      </p:sp>
      <p:sp>
        <p:nvSpPr>
          <p:cNvPr id="6" name="Footer Placeholder 3"/>
          <p:cNvSpPr txBox="1">
            <a:spLocks/>
          </p:cNvSpPr>
          <p:nvPr/>
        </p:nvSpPr>
        <p:spPr>
          <a:xfrm>
            <a:off x="7936282" y="624595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dirty="0" err="1" smtClean="0"/>
              <a:t>Rear</a:t>
            </a:r>
            <a:r>
              <a:rPr lang="it-IT" dirty="0" smtClean="0"/>
              <a:t> </a:t>
            </a:r>
            <a:r>
              <a:rPr lang="it-IT" dirty="0" err="1" smtClean="0"/>
              <a:t>Admiral</a:t>
            </a:r>
            <a:r>
              <a:rPr lang="it-IT" dirty="0" smtClean="0"/>
              <a:t> Luigi </a:t>
            </a:r>
            <a:r>
              <a:rPr lang="it-IT" dirty="0" err="1" smtClean="0"/>
              <a:t>Sinapi</a:t>
            </a:r>
            <a:r>
              <a:rPr lang="it-IT" dirty="0" smtClean="0"/>
              <a:t> – HSSC Chair</a:t>
            </a:r>
            <a:endParaRPr lang="de-DE" dirty="0" smtClean="0"/>
          </a:p>
        </p:txBody>
      </p:sp>
      <p:sp>
        <p:nvSpPr>
          <p:cNvPr id="8" name="Title 1"/>
          <p:cNvSpPr>
            <a:spLocks noGrp="1"/>
          </p:cNvSpPr>
          <p:nvPr>
            <p:ph type="title"/>
          </p:nvPr>
        </p:nvSpPr>
        <p:spPr>
          <a:xfrm>
            <a:off x="789140" y="277815"/>
            <a:ext cx="10571967" cy="636586"/>
          </a:xfrm>
        </p:spPr>
        <p:txBody>
          <a:bodyPr>
            <a:noAutofit/>
          </a:bodyPr>
          <a:lstStyle/>
          <a:p>
            <a:pPr>
              <a:defRPr/>
            </a:pPr>
            <a:r>
              <a:rPr lang="en-US" sz="2800" b="1" dirty="0"/>
              <a:t>C2-4.1.D</a:t>
            </a:r>
            <a:r>
              <a:rPr lang="en-US" sz="2800" b="1" dirty="0" smtClean="0"/>
              <a:t>  - </a:t>
            </a:r>
            <a:r>
              <a:rPr lang="en-US" sz="2800" dirty="0" smtClean="0"/>
              <a:t>Top-3 </a:t>
            </a:r>
            <a:r>
              <a:rPr lang="en-US" sz="2800" dirty="0"/>
              <a:t>work items of the proposed work plans for </a:t>
            </a:r>
            <a:r>
              <a:rPr lang="en-US" sz="2800" dirty="0" smtClean="0"/>
              <a:t>2019-2020</a:t>
            </a:r>
            <a:endParaRPr lang="en-AU" sz="2800" dirty="0"/>
          </a:p>
        </p:txBody>
      </p:sp>
      <p:sp>
        <p:nvSpPr>
          <p:cNvPr id="3" name="Rettangolo 2"/>
          <p:cNvSpPr/>
          <p:nvPr/>
        </p:nvSpPr>
        <p:spPr>
          <a:xfrm>
            <a:off x="1006398" y="1543949"/>
            <a:ext cx="10325631" cy="2739211"/>
          </a:xfrm>
          <a:prstGeom prst="rect">
            <a:avLst/>
          </a:prstGeom>
        </p:spPr>
        <p:txBody>
          <a:bodyPr wrap="square">
            <a:spAutoFit/>
          </a:bodyPr>
          <a:lstStyle/>
          <a:p>
            <a:r>
              <a:rPr lang="it-IT" sz="2800" dirty="0" smtClean="0">
                <a:solidFill>
                  <a:srgbClr val="000000"/>
                </a:solidFill>
                <a:latin typeface="Times New Roman" panose="02020603050405020304" pitchFamily="18" charset="0"/>
              </a:rPr>
              <a:t> </a:t>
            </a:r>
            <a:endParaRPr lang="it-IT" sz="2400" dirty="0"/>
          </a:p>
          <a:p>
            <a:r>
              <a:rPr lang="it-IT" sz="2400" dirty="0"/>
              <a:t> </a:t>
            </a:r>
            <a:r>
              <a:rPr lang="it-IT" sz="2400" b="1" dirty="0">
                <a:solidFill>
                  <a:srgbClr val="FF0000"/>
                </a:solidFill>
              </a:rPr>
              <a:t>NCWG </a:t>
            </a:r>
            <a:endParaRPr lang="it-IT" sz="2400" b="1" dirty="0" smtClean="0">
              <a:solidFill>
                <a:srgbClr val="FF0000"/>
              </a:solidFill>
            </a:endParaRPr>
          </a:p>
          <a:p>
            <a:endParaRPr lang="it-IT" sz="2400" dirty="0"/>
          </a:p>
          <a:p>
            <a:pPr marL="457200" indent="-457200">
              <a:buFont typeface="+mj-lt"/>
              <a:buAutoNum type="arabicPeriod"/>
            </a:pPr>
            <a:r>
              <a:rPr lang="en-US" sz="2400" dirty="0" smtClean="0"/>
              <a:t>Maintain </a:t>
            </a:r>
            <a:r>
              <a:rPr lang="en-US" sz="2400" dirty="0"/>
              <a:t>IHO Publication S-4 as the foundation document for all nautical charts (both paper and electronic); </a:t>
            </a:r>
            <a:endParaRPr lang="en-US" sz="2400" dirty="0" smtClean="0"/>
          </a:p>
          <a:p>
            <a:pPr marL="457200" indent="-457200">
              <a:buFont typeface="+mj-lt"/>
              <a:buAutoNum type="arabicPeriod"/>
            </a:pPr>
            <a:endParaRPr lang="en-US" sz="2400" dirty="0"/>
          </a:p>
          <a:p>
            <a:pPr marL="457200" indent="-457200">
              <a:buFont typeface="+mj-lt"/>
              <a:buAutoNum type="arabicPeriod"/>
            </a:pPr>
            <a:r>
              <a:rPr lang="en-US" sz="2400" dirty="0" smtClean="0"/>
              <a:t>Develop </a:t>
            </a:r>
            <a:r>
              <a:rPr lang="en-US" sz="2400" dirty="0"/>
              <a:t>discussion paper on the Future of the Paper </a:t>
            </a:r>
            <a:r>
              <a:rPr lang="en-US" sz="2400" dirty="0" smtClean="0"/>
              <a:t>Chart. </a:t>
            </a:r>
            <a:endParaRPr lang="en-US" sz="2400" dirty="0"/>
          </a:p>
        </p:txBody>
      </p:sp>
    </p:spTree>
    <p:extLst>
      <p:ext uri="{BB962C8B-B14F-4D97-AF65-F5344CB8AC3E}">
        <p14:creationId xmlns:p14="http://schemas.microsoft.com/office/powerpoint/2010/main" val="338779758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gradFill flip="none" rotWithShape="1">
          <a:gsLst>
            <a:gs pos="75000">
              <a:schemeClr val="accent2">
                <a:lumMod val="5000"/>
                <a:lumOff val="9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5" name="Footer Placeholder 3"/>
          <p:cNvSpPr>
            <a:spLocks noGrp="1"/>
          </p:cNvSpPr>
          <p:nvPr>
            <p:ph type="ftr" sz="quarter" idx="11"/>
          </p:nvPr>
        </p:nvSpPr>
        <p:spPr>
          <a:xfrm>
            <a:off x="4038600" y="6276122"/>
            <a:ext cx="4114800" cy="365125"/>
          </a:xfrm>
        </p:spPr>
        <p:txBody>
          <a:bodyPr/>
          <a:lstStyle/>
          <a:p>
            <a:r>
              <a:rPr lang="de-DE" dirty="0" smtClean="0"/>
              <a:t>C2, </a:t>
            </a:r>
            <a:r>
              <a:rPr lang="en-US" b="1" dirty="0"/>
              <a:t>London, United </a:t>
            </a:r>
            <a:r>
              <a:rPr lang="en-US" b="1" dirty="0" smtClean="0"/>
              <a:t>Kingdom (9-11 </a:t>
            </a:r>
            <a:r>
              <a:rPr lang="en-US" b="1" dirty="0"/>
              <a:t>October </a:t>
            </a:r>
            <a:r>
              <a:rPr lang="en-US" b="1" dirty="0" smtClean="0"/>
              <a:t>2018) </a:t>
            </a:r>
            <a:endParaRPr lang="de-DE" dirty="0" smtClean="0"/>
          </a:p>
        </p:txBody>
      </p:sp>
      <p:sp>
        <p:nvSpPr>
          <p:cNvPr id="6" name="Footer Placeholder 3"/>
          <p:cNvSpPr txBox="1">
            <a:spLocks/>
          </p:cNvSpPr>
          <p:nvPr/>
        </p:nvSpPr>
        <p:spPr>
          <a:xfrm>
            <a:off x="7936282" y="624595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dirty="0" err="1" smtClean="0"/>
              <a:t>Rear</a:t>
            </a:r>
            <a:r>
              <a:rPr lang="it-IT" dirty="0" smtClean="0"/>
              <a:t> </a:t>
            </a:r>
            <a:r>
              <a:rPr lang="it-IT" dirty="0" err="1" smtClean="0"/>
              <a:t>Admiral</a:t>
            </a:r>
            <a:r>
              <a:rPr lang="it-IT" dirty="0" smtClean="0"/>
              <a:t> Luigi </a:t>
            </a:r>
            <a:r>
              <a:rPr lang="it-IT" dirty="0" err="1" smtClean="0"/>
              <a:t>Sinapi</a:t>
            </a:r>
            <a:r>
              <a:rPr lang="it-IT" dirty="0" smtClean="0"/>
              <a:t> – HSSC Chair</a:t>
            </a:r>
            <a:endParaRPr lang="de-DE" dirty="0" smtClean="0"/>
          </a:p>
        </p:txBody>
      </p:sp>
      <p:sp>
        <p:nvSpPr>
          <p:cNvPr id="8" name="Title 1"/>
          <p:cNvSpPr>
            <a:spLocks noGrp="1"/>
          </p:cNvSpPr>
          <p:nvPr>
            <p:ph type="title"/>
          </p:nvPr>
        </p:nvSpPr>
        <p:spPr>
          <a:xfrm>
            <a:off x="789140" y="277815"/>
            <a:ext cx="10571967" cy="636586"/>
          </a:xfrm>
        </p:spPr>
        <p:txBody>
          <a:bodyPr>
            <a:noAutofit/>
          </a:bodyPr>
          <a:lstStyle/>
          <a:p>
            <a:pPr>
              <a:defRPr/>
            </a:pPr>
            <a:r>
              <a:rPr lang="en-US" sz="2800" b="1" dirty="0"/>
              <a:t>C2-4.1.D</a:t>
            </a:r>
            <a:r>
              <a:rPr lang="en-US" sz="2800" b="1" dirty="0" smtClean="0"/>
              <a:t>  - </a:t>
            </a:r>
            <a:r>
              <a:rPr lang="en-US" sz="2800" dirty="0" smtClean="0"/>
              <a:t>Top-3 </a:t>
            </a:r>
            <a:r>
              <a:rPr lang="en-US" sz="2800" dirty="0"/>
              <a:t>work items of the proposed work plans for </a:t>
            </a:r>
            <a:r>
              <a:rPr lang="en-US" sz="2800" dirty="0" smtClean="0"/>
              <a:t>2019-2020</a:t>
            </a:r>
            <a:endParaRPr lang="en-AU" sz="2800" dirty="0"/>
          </a:p>
        </p:txBody>
      </p:sp>
      <p:sp>
        <p:nvSpPr>
          <p:cNvPr id="3" name="Rettangolo 2"/>
          <p:cNvSpPr/>
          <p:nvPr/>
        </p:nvSpPr>
        <p:spPr>
          <a:xfrm>
            <a:off x="836772" y="1331307"/>
            <a:ext cx="10549685" cy="2739211"/>
          </a:xfrm>
          <a:prstGeom prst="rect">
            <a:avLst/>
          </a:prstGeom>
        </p:spPr>
        <p:txBody>
          <a:bodyPr wrap="square">
            <a:spAutoFit/>
          </a:bodyPr>
          <a:lstStyle/>
          <a:p>
            <a:r>
              <a:rPr lang="it-IT" sz="2800" dirty="0" smtClean="0">
                <a:solidFill>
                  <a:srgbClr val="000000"/>
                </a:solidFill>
                <a:latin typeface="Times New Roman" panose="02020603050405020304" pitchFamily="18" charset="0"/>
              </a:rPr>
              <a:t> </a:t>
            </a:r>
            <a:endParaRPr lang="it-IT" sz="2400" dirty="0"/>
          </a:p>
          <a:p>
            <a:r>
              <a:rPr lang="it-IT" sz="2400" b="1" dirty="0" smtClean="0">
                <a:solidFill>
                  <a:srgbClr val="FF0000"/>
                </a:solidFill>
              </a:rPr>
              <a:t> </a:t>
            </a:r>
            <a:r>
              <a:rPr lang="it-IT" sz="2400" b="1" dirty="0">
                <a:solidFill>
                  <a:srgbClr val="FF0000"/>
                </a:solidFill>
              </a:rPr>
              <a:t>NIPWG </a:t>
            </a:r>
            <a:endParaRPr lang="it-IT" sz="2400" b="1" dirty="0" smtClean="0">
              <a:solidFill>
                <a:srgbClr val="FF0000"/>
              </a:solidFill>
            </a:endParaRPr>
          </a:p>
          <a:p>
            <a:endParaRPr lang="it-IT" sz="2400" dirty="0"/>
          </a:p>
          <a:p>
            <a:pPr marL="457200" indent="-457200">
              <a:buFont typeface="+mj-lt"/>
              <a:buAutoNum type="arabicPeriod"/>
            </a:pPr>
            <a:r>
              <a:rPr lang="it-IT" sz="2400" dirty="0" err="1" smtClean="0"/>
              <a:t>Develop</a:t>
            </a:r>
            <a:r>
              <a:rPr lang="it-IT" sz="2400" dirty="0" smtClean="0"/>
              <a:t> </a:t>
            </a:r>
            <a:r>
              <a:rPr lang="it-IT" sz="2400" dirty="0"/>
              <a:t>S-12n - </a:t>
            </a:r>
            <a:r>
              <a:rPr lang="it-IT" sz="2400" dirty="0" err="1"/>
              <a:t>Nautical</a:t>
            </a:r>
            <a:r>
              <a:rPr lang="it-IT" sz="2400" dirty="0"/>
              <a:t> Information Product </a:t>
            </a:r>
            <a:r>
              <a:rPr lang="it-IT" sz="2400" dirty="0" err="1" smtClean="0"/>
              <a:t>Specifications</a:t>
            </a:r>
            <a:r>
              <a:rPr lang="it-IT" sz="2400" dirty="0" smtClean="0"/>
              <a:t>; </a:t>
            </a:r>
          </a:p>
          <a:p>
            <a:pPr marL="457200" indent="-457200">
              <a:buFont typeface="+mj-lt"/>
              <a:buAutoNum type="arabicPeriod"/>
            </a:pPr>
            <a:endParaRPr lang="it-IT" sz="2400" dirty="0"/>
          </a:p>
          <a:p>
            <a:pPr marL="457200" indent="-457200">
              <a:buFont typeface="+mj-lt"/>
              <a:buAutoNum type="arabicPeriod"/>
            </a:pPr>
            <a:r>
              <a:rPr lang="en-US" sz="2400" dirty="0" smtClean="0"/>
              <a:t>Coordinate </a:t>
            </a:r>
            <a:r>
              <a:rPr lang="en-US" sz="2400" dirty="0"/>
              <a:t>the IHO contribution to the definition and harmonization of IMO Maritime Services within IHO’s </a:t>
            </a:r>
            <a:r>
              <a:rPr lang="en-US" sz="2400" dirty="0" smtClean="0"/>
              <a:t>remit. </a:t>
            </a:r>
            <a:endParaRPr lang="en-US" sz="2400" dirty="0"/>
          </a:p>
        </p:txBody>
      </p:sp>
    </p:spTree>
    <p:extLst>
      <p:ext uri="{BB962C8B-B14F-4D97-AF65-F5344CB8AC3E}">
        <p14:creationId xmlns:p14="http://schemas.microsoft.com/office/powerpoint/2010/main" val="296153854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gradFill flip="none" rotWithShape="1">
          <a:gsLst>
            <a:gs pos="75000">
              <a:schemeClr val="accent2">
                <a:lumMod val="5000"/>
                <a:lumOff val="9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5" name="Footer Placeholder 3"/>
          <p:cNvSpPr>
            <a:spLocks noGrp="1"/>
          </p:cNvSpPr>
          <p:nvPr>
            <p:ph type="ftr" sz="quarter" idx="11"/>
          </p:nvPr>
        </p:nvSpPr>
        <p:spPr>
          <a:xfrm>
            <a:off x="4038600" y="6276122"/>
            <a:ext cx="4114800" cy="365125"/>
          </a:xfrm>
        </p:spPr>
        <p:txBody>
          <a:bodyPr/>
          <a:lstStyle/>
          <a:p>
            <a:r>
              <a:rPr lang="de-DE" dirty="0" smtClean="0"/>
              <a:t>C2, </a:t>
            </a:r>
            <a:r>
              <a:rPr lang="en-US" b="1" dirty="0"/>
              <a:t>London, United </a:t>
            </a:r>
            <a:r>
              <a:rPr lang="en-US" b="1" dirty="0" smtClean="0"/>
              <a:t>Kingdom (9-11 </a:t>
            </a:r>
            <a:r>
              <a:rPr lang="en-US" b="1" dirty="0"/>
              <a:t>October </a:t>
            </a:r>
            <a:r>
              <a:rPr lang="en-US" b="1" dirty="0" smtClean="0"/>
              <a:t>2018) </a:t>
            </a:r>
            <a:endParaRPr lang="de-DE" dirty="0" smtClean="0"/>
          </a:p>
        </p:txBody>
      </p:sp>
      <p:sp>
        <p:nvSpPr>
          <p:cNvPr id="6" name="Footer Placeholder 3"/>
          <p:cNvSpPr txBox="1">
            <a:spLocks/>
          </p:cNvSpPr>
          <p:nvPr/>
        </p:nvSpPr>
        <p:spPr>
          <a:xfrm>
            <a:off x="7936282" y="624595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dirty="0" err="1" smtClean="0"/>
              <a:t>Rear</a:t>
            </a:r>
            <a:r>
              <a:rPr lang="it-IT" dirty="0" smtClean="0"/>
              <a:t> </a:t>
            </a:r>
            <a:r>
              <a:rPr lang="it-IT" dirty="0" err="1" smtClean="0"/>
              <a:t>Admiral</a:t>
            </a:r>
            <a:r>
              <a:rPr lang="it-IT" dirty="0" smtClean="0"/>
              <a:t> Luigi </a:t>
            </a:r>
            <a:r>
              <a:rPr lang="it-IT" dirty="0" err="1" smtClean="0"/>
              <a:t>Sinapi</a:t>
            </a:r>
            <a:r>
              <a:rPr lang="it-IT" dirty="0" smtClean="0"/>
              <a:t> – HSSC Chair</a:t>
            </a:r>
            <a:endParaRPr lang="de-DE" dirty="0" smtClean="0"/>
          </a:p>
        </p:txBody>
      </p:sp>
      <p:sp>
        <p:nvSpPr>
          <p:cNvPr id="8" name="Title 1"/>
          <p:cNvSpPr>
            <a:spLocks noGrp="1"/>
          </p:cNvSpPr>
          <p:nvPr>
            <p:ph type="title"/>
          </p:nvPr>
        </p:nvSpPr>
        <p:spPr>
          <a:xfrm>
            <a:off x="789140" y="277815"/>
            <a:ext cx="10571967" cy="636586"/>
          </a:xfrm>
        </p:spPr>
        <p:txBody>
          <a:bodyPr>
            <a:noAutofit/>
          </a:bodyPr>
          <a:lstStyle/>
          <a:p>
            <a:pPr>
              <a:defRPr/>
            </a:pPr>
            <a:r>
              <a:rPr lang="en-US" sz="2800" b="1" dirty="0"/>
              <a:t>C2-4.1.D</a:t>
            </a:r>
            <a:r>
              <a:rPr lang="en-US" sz="2800" b="1" dirty="0" smtClean="0"/>
              <a:t>  - </a:t>
            </a:r>
            <a:r>
              <a:rPr lang="en-US" sz="2800" dirty="0" smtClean="0"/>
              <a:t>Top-3 </a:t>
            </a:r>
            <a:r>
              <a:rPr lang="en-US" sz="2800" dirty="0"/>
              <a:t>work items of the proposed work plans for </a:t>
            </a:r>
            <a:r>
              <a:rPr lang="en-US" sz="2800" dirty="0" smtClean="0"/>
              <a:t>2019-2020</a:t>
            </a:r>
            <a:endParaRPr lang="en-AU" sz="2800" dirty="0"/>
          </a:p>
        </p:txBody>
      </p:sp>
      <p:sp>
        <p:nvSpPr>
          <p:cNvPr id="3" name="Rettangolo 2"/>
          <p:cNvSpPr/>
          <p:nvPr/>
        </p:nvSpPr>
        <p:spPr>
          <a:xfrm>
            <a:off x="1016000" y="915260"/>
            <a:ext cx="10359571" cy="4585871"/>
          </a:xfrm>
          <a:prstGeom prst="rect">
            <a:avLst/>
          </a:prstGeom>
        </p:spPr>
        <p:txBody>
          <a:bodyPr wrap="square">
            <a:spAutoFit/>
          </a:bodyPr>
          <a:lstStyle/>
          <a:p>
            <a:r>
              <a:rPr lang="it-IT" sz="2800" dirty="0" smtClean="0">
                <a:solidFill>
                  <a:srgbClr val="000000"/>
                </a:solidFill>
                <a:latin typeface="Times New Roman" panose="02020603050405020304" pitchFamily="18" charset="0"/>
              </a:rPr>
              <a:t> </a:t>
            </a:r>
            <a:r>
              <a:rPr lang="it-IT" sz="2400" b="1" dirty="0" smtClean="0">
                <a:solidFill>
                  <a:srgbClr val="FF0000"/>
                </a:solidFill>
              </a:rPr>
              <a:t> </a:t>
            </a:r>
            <a:endParaRPr lang="it-IT" sz="2400" dirty="0"/>
          </a:p>
          <a:p>
            <a:r>
              <a:rPr lang="it-IT" sz="2400" b="1" dirty="0">
                <a:solidFill>
                  <a:srgbClr val="FF0000"/>
                </a:solidFill>
              </a:rPr>
              <a:t> DQWG </a:t>
            </a:r>
            <a:endParaRPr lang="it-IT" sz="2400" b="1" dirty="0" smtClean="0">
              <a:solidFill>
                <a:srgbClr val="FF0000"/>
              </a:solidFill>
            </a:endParaRPr>
          </a:p>
          <a:p>
            <a:endParaRPr lang="it-IT" sz="2400" dirty="0"/>
          </a:p>
          <a:p>
            <a:pPr marL="457200" indent="-457200" algn="just">
              <a:buFont typeface="+mj-lt"/>
              <a:buAutoNum type="arabicPeriod"/>
            </a:pPr>
            <a:r>
              <a:rPr lang="en-US" sz="2400" dirty="0" smtClean="0"/>
              <a:t>Develop </a:t>
            </a:r>
            <a:r>
              <a:rPr lang="en-US" sz="2400" dirty="0"/>
              <a:t>and maintain a data quality checklist for product specification developers; </a:t>
            </a:r>
            <a:endParaRPr lang="en-US" sz="2400" dirty="0" smtClean="0"/>
          </a:p>
          <a:p>
            <a:pPr marL="457200" indent="-457200" algn="just">
              <a:buFont typeface="+mj-lt"/>
              <a:buAutoNum type="arabicPeriod"/>
            </a:pPr>
            <a:endParaRPr lang="en-US" sz="2400" dirty="0"/>
          </a:p>
          <a:p>
            <a:pPr marL="457200" indent="-457200" algn="just">
              <a:buFont typeface="+mj-lt"/>
              <a:buAutoNum type="arabicPeriod"/>
            </a:pPr>
            <a:r>
              <a:rPr lang="en-US" sz="2400" dirty="0" smtClean="0"/>
              <a:t>Provide </a:t>
            </a:r>
            <a:r>
              <a:rPr lang="en-US" sz="2400" dirty="0"/>
              <a:t>guidance on data quality aspects to Hydrographic Offices, in particular to ensure harmonized implementation; </a:t>
            </a:r>
            <a:endParaRPr lang="en-US" sz="2400" dirty="0" smtClean="0"/>
          </a:p>
          <a:p>
            <a:pPr marL="457200" indent="-457200" algn="just">
              <a:buFont typeface="+mj-lt"/>
              <a:buAutoNum type="arabicPeriod"/>
            </a:pPr>
            <a:endParaRPr lang="en-US" sz="2400" dirty="0"/>
          </a:p>
          <a:p>
            <a:pPr marL="457200" indent="-457200" algn="just">
              <a:buFont typeface="+mj-lt"/>
              <a:buAutoNum type="arabicPeriod"/>
            </a:pPr>
            <a:r>
              <a:rPr lang="en-US" sz="2400" dirty="0" smtClean="0"/>
              <a:t>Periodically </a:t>
            </a:r>
            <a:r>
              <a:rPr lang="en-US" sz="2400" dirty="0"/>
              <a:t>review S-100 based product specifications to ensure the data quality aspects have been taken into consideration and provide input papers for WGs and PTs consideration if deemed necessary. </a:t>
            </a:r>
          </a:p>
        </p:txBody>
      </p:sp>
    </p:spTree>
    <p:extLst>
      <p:ext uri="{BB962C8B-B14F-4D97-AF65-F5344CB8AC3E}">
        <p14:creationId xmlns:p14="http://schemas.microsoft.com/office/powerpoint/2010/main" val="192954673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gradFill flip="none" rotWithShape="1">
          <a:gsLst>
            <a:gs pos="75000">
              <a:schemeClr val="accent2">
                <a:lumMod val="5000"/>
                <a:lumOff val="9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5" name="Footer Placeholder 3"/>
          <p:cNvSpPr>
            <a:spLocks noGrp="1"/>
          </p:cNvSpPr>
          <p:nvPr>
            <p:ph type="ftr" sz="quarter" idx="11"/>
          </p:nvPr>
        </p:nvSpPr>
        <p:spPr>
          <a:xfrm>
            <a:off x="4038600" y="6276122"/>
            <a:ext cx="4114800" cy="365125"/>
          </a:xfrm>
        </p:spPr>
        <p:txBody>
          <a:bodyPr/>
          <a:lstStyle/>
          <a:p>
            <a:r>
              <a:rPr lang="de-DE" dirty="0" smtClean="0"/>
              <a:t>C2, </a:t>
            </a:r>
            <a:r>
              <a:rPr lang="en-US" b="1" dirty="0"/>
              <a:t>London, United </a:t>
            </a:r>
            <a:r>
              <a:rPr lang="en-US" b="1" dirty="0" smtClean="0"/>
              <a:t>Kingdom (9-11 </a:t>
            </a:r>
            <a:r>
              <a:rPr lang="en-US" b="1" dirty="0"/>
              <a:t>October </a:t>
            </a:r>
            <a:r>
              <a:rPr lang="en-US" b="1" dirty="0" smtClean="0"/>
              <a:t>2018) </a:t>
            </a:r>
            <a:endParaRPr lang="de-DE" dirty="0" smtClean="0"/>
          </a:p>
        </p:txBody>
      </p:sp>
      <p:sp>
        <p:nvSpPr>
          <p:cNvPr id="6" name="Footer Placeholder 3"/>
          <p:cNvSpPr txBox="1">
            <a:spLocks/>
          </p:cNvSpPr>
          <p:nvPr/>
        </p:nvSpPr>
        <p:spPr>
          <a:xfrm>
            <a:off x="7936282" y="624595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dirty="0" err="1" smtClean="0"/>
              <a:t>Rear</a:t>
            </a:r>
            <a:r>
              <a:rPr lang="it-IT" dirty="0" smtClean="0"/>
              <a:t> </a:t>
            </a:r>
            <a:r>
              <a:rPr lang="it-IT" dirty="0" err="1" smtClean="0"/>
              <a:t>Admiral</a:t>
            </a:r>
            <a:r>
              <a:rPr lang="it-IT" dirty="0" smtClean="0"/>
              <a:t> Luigi </a:t>
            </a:r>
            <a:r>
              <a:rPr lang="it-IT" dirty="0" err="1" smtClean="0"/>
              <a:t>Sinapi</a:t>
            </a:r>
            <a:r>
              <a:rPr lang="it-IT" dirty="0" smtClean="0"/>
              <a:t> – HSSC Chair</a:t>
            </a:r>
            <a:endParaRPr lang="de-DE" dirty="0" smtClean="0"/>
          </a:p>
        </p:txBody>
      </p:sp>
      <p:sp>
        <p:nvSpPr>
          <p:cNvPr id="8" name="Title 1"/>
          <p:cNvSpPr>
            <a:spLocks noGrp="1"/>
          </p:cNvSpPr>
          <p:nvPr>
            <p:ph type="title"/>
          </p:nvPr>
        </p:nvSpPr>
        <p:spPr>
          <a:xfrm>
            <a:off x="789140" y="277815"/>
            <a:ext cx="10571967" cy="636586"/>
          </a:xfrm>
        </p:spPr>
        <p:txBody>
          <a:bodyPr>
            <a:noAutofit/>
          </a:bodyPr>
          <a:lstStyle/>
          <a:p>
            <a:pPr>
              <a:defRPr/>
            </a:pPr>
            <a:r>
              <a:rPr lang="en-US" sz="2800" b="1" dirty="0"/>
              <a:t>C2-4.1.D</a:t>
            </a:r>
            <a:r>
              <a:rPr lang="en-US" sz="2800" b="1" dirty="0" smtClean="0"/>
              <a:t>  - </a:t>
            </a:r>
            <a:r>
              <a:rPr lang="en-US" sz="2800" dirty="0" smtClean="0"/>
              <a:t>Top-3 </a:t>
            </a:r>
            <a:r>
              <a:rPr lang="en-US" sz="2800" dirty="0"/>
              <a:t>work items of the proposed work plans for </a:t>
            </a:r>
            <a:r>
              <a:rPr lang="en-US" sz="2800" dirty="0" smtClean="0"/>
              <a:t>2019-2020</a:t>
            </a:r>
            <a:endParaRPr lang="en-AU" sz="2800" dirty="0"/>
          </a:p>
        </p:txBody>
      </p:sp>
      <p:sp>
        <p:nvSpPr>
          <p:cNvPr id="3" name="Rettangolo 2"/>
          <p:cNvSpPr/>
          <p:nvPr/>
        </p:nvSpPr>
        <p:spPr>
          <a:xfrm>
            <a:off x="963302" y="1006221"/>
            <a:ext cx="10401384" cy="4216539"/>
          </a:xfrm>
          <a:prstGeom prst="rect">
            <a:avLst/>
          </a:prstGeom>
        </p:spPr>
        <p:txBody>
          <a:bodyPr wrap="square">
            <a:spAutoFit/>
          </a:bodyPr>
          <a:lstStyle/>
          <a:p>
            <a:pPr algn="just"/>
            <a:r>
              <a:rPr lang="it-IT" sz="2800" dirty="0" smtClean="0">
                <a:solidFill>
                  <a:srgbClr val="000000"/>
                </a:solidFill>
                <a:latin typeface="Times New Roman" panose="02020603050405020304" pitchFamily="18" charset="0"/>
              </a:rPr>
              <a:t> </a:t>
            </a:r>
            <a:r>
              <a:rPr lang="it-IT" sz="2400" b="1" dirty="0" smtClean="0">
                <a:solidFill>
                  <a:srgbClr val="FF0000"/>
                </a:solidFill>
              </a:rPr>
              <a:t> </a:t>
            </a:r>
            <a:endParaRPr lang="it-IT" sz="2400" dirty="0"/>
          </a:p>
          <a:p>
            <a:pPr algn="just"/>
            <a:r>
              <a:rPr lang="it-IT" sz="2400" dirty="0"/>
              <a:t> </a:t>
            </a:r>
            <a:r>
              <a:rPr lang="it-IT" sz="2400" b="1" dirty="0">
                <a:solidFill>
                  <a:srgbClr val="FF0000"/>
                </a:solidFill>
              </a:rPr>
              <a:t>TWCWG </a:t>
            </a:r>
            <a:endParaRPr lang="it-IT" sz="2400" b="1" dirty="0" smtClean="0">
              <a:solidFill>
                <a:srgbClr val="FF0000"/>
              </a:solidFill>
            </a:endParaRPr>
          </a:p>
          <a:p>
            <a:pPr algn="just"/>
            <a:endParaRPr lang="it-IT" sz="2400" dirty="0"/>
          </a:p>
          <a:p>
            <a:pPr marL="457200" indent="-457200" algn="just">
              <a:buFont typeface="+mj-lt"/>
              <a:buAutoNum type="arabicPeriod"/>
            </a:pPr>
            <a:r>
              <a:rPr lang="en-US" sz="2400" dirty="0" smtClean="0"/>
              <a:t>Develop</a:t>
            </a:r>
            <a:r>
              <a:rPr lang="en-US" sz="2400" dirty="0"/>
              <a:t>, maintain and extend a Product Specification for digital tide and tidal current tables; </a:t>
            </a:r>
            <a:endParaRPr lang="en-US" sz="2400" dirty="0" smtClean="0"/>
          </a:p>
          <a:p>
            <a:pPr marL="457200" indent="-457200" algn="just">
              <a:buFont typeface="+mj-lt"/>
              <a:buAutoNum type="arabicPeriod"/>
            </a:pPr>
            <a:endParaRPr lang="en-US" sz="2400" dirty="0" smtClean="0"/>
          </a:p>
          <a:p>
            <a:pPr marL="457200" indent="-457200" algn="just">
              <a:buFont typeface="+mj-lt"/>
              <a:buAutoNum type="arabicPeriod"/>
            </a:pPr>
            <a:r>
              <a:rPr lang="en-US" sz="2400" dirty="0" smtClean="0"/>
              <a:t>Develop</a:t>
            </a:r>
            <a:r>
              <a:rPr lang="en-US" sz="2400" dirty="0"/>
              <a:t>, maintain and extend a Product Specification for dynamic surface currents in ECDIS (S-111) and for dynamic tides water level in ECDIS (S-104); </a:t>
            </a:r>
            <a:endParaRPr lang="en-US" sz="2400" dirty="0" smtClean="0"/>
          </a:p>
          <a:p>
            <a:pPr marL="457200" indent="-457200" algn="just">
              <a:buFont typeface="+mj-lt"/>
              <a:buAutoNum type="arabicPeriod"/>
            </a:pPr>
            <a:endParaRPr lang="en-US" sz="2400" dirty="0"/>
          </a:p>
          <a:p>
            <a:pPr marL="457200" indent="-457200" algn="just">
              <a:buFont typeface="+mj-lt"/>
              <a:buAutoNum type="arabicPeriod"/>
            </a:pPr>
            <a:r>
              <a:rPr lang="en-US" sz="2400" dirty="0" smtClean="0"/>
              <a:t>Maintain </a:t>
            </a:r>
            <a:r>
              <a:rPr lang="en-US" sz="2400" dirty="0"/>
              <a:t>and extend the relevant IHO standards, specifications and publications as required. </a:t>
            </a:r>
          </a:p>
        </p:txBody>
      </p:sp>
    </p:spTree>
    <p:extLst>
      <p:ext uri="{BB962C8B-B14F-4D97-AF65-F5344CB8AC3E}">
        <p14:creationId xmlns:p14="http://schemas.microsoft.com/office/powerpoint/2010/main" val="318795880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gradFill flip="none" rotWithShape="1">
          <a:gsLst>
            <a:gs pos="75000">
              <a:schemeClr val="accent2">
                <a:lumMod val="5000"/>
                <a:lumOff val="9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5" name="Footer Placeholder 3"/>
          <p:cNvSpPr>
            <a:spLocks noGrp="1"/>
          </p:cNvSpPr>
          <p:nvPr>
            <p:ph type="ftr" sz="quarter" idx="11"/>
          </p:nvPr>
        </p:nvSpPr>
        <p:spPr>
          <a:xfrm>
            <a:off x="4038600" y="6276122"/>
            <a:ext cx="4114800" cy="365125"/>
          </a:xfrm>
        </p:spPr>
        <p:txBody>
          <a:bodyPr/>
          <a:lstStyle/>
          <a:p>
            <a:r>
              <a:rPr lang="de-DE" dirty="0" smtClean="0"/>
              <a:t>C2, </a:t>
            </a:r>
            <a:r>
              <a:rPr lang="en-US" b="1" dirty="0"/>
              <a:t>London, United </a:t>
            </a:r>
            <a:r>
              <a:rPr lang="en-US" b="1" dirty="0" smtClean="0"/>
              <a:t>Kingdom (9-11 </a:t>
            </a:r>
            <a:r>
              <a:rPr lang="en-US" b="1" dirty="0"/>
              <a:t>October </a:t>
            </a:r>
            <a:r>
              <a:rPr lang="en-US" b="1" dirty="0" smtClean="0"/>
              <a:t>2018) </a:t>
            </a:r>
            <a:endParaRPr lang="de-DE" dirty="0" smtClean="0"/>
          </a:p>
        </p:txBody>
      </p:sp>
      <p:sp>
        <p:nvSpPr>
          <p:cNvPr id="6" name="Footer Placeholder 3"/>
          <p:cNvSpPr txBox="1">
            <a:spLocks/>
          </p:cNvSpPr>
          <p:nvPr/>
        </p:nvSpPr>
        <p:spPr>
          <a:xfrm>
            <a:off x="7936282" y="624595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dirty="0" err="1" smtClean="0"/>
              <a:t>Rear</a:t>
            </a:r>
            <a:r>
              <a:rPr lang="it-IT" dirty="0" smtClean="0"/>
              <a:t> </a:t>
            </a:r>
            <a:r>
              <a:rPr lang="it-IT" dirty="0" err="1" smtClean="0"/>
              <a:t>Admiral</a:t>
            </a:r>
            <a:r>
              <a:rPr lang="it-IT" dirty="0" smtClean="0"/>
              <a:t> Luigi </a:t>
            </a:r>
            <a:r>
              <a:rPr lang="it-IT" dirty="0" err="1" smtClean="0"/>
              <a:t>Sinapi</a:t>
            </a:r>
            <a:r>
              <a:rPr lang="it-IT" dirty="0" smtClean="0"/>
              <a:t> – HSSC Chair</a:t>
            </a:r>
            <a:endParaRPr lang="de-DE" dirty="0" smtClean="0"/>
          </a:p>
        </p:txBody>
      </p:sp>
      <p:sp>
        <p:nvSpPr>
          <p:cNvPr id="8" name="Title 1"/>
          <p:cNvSpPr>
            <a:spLocks noGrp="1"/>
          </p:cNvSpPr>
          <p:nvPr>
            <p:ph type="title"/>
          </p:nvPr>
        </p:nvSpPr>
        <p:spPr>
          <a:xfrm>
            <a:off x="789140" y="277815"/>
            <a:ext cx="10571967" cy="636586"/>
          </a:xfrm>
        </p:spPr>
        <p:txBody>
          <a:bodyPr>
            <a:noAutofit/>
          </a:bodyPr>
          <a:lstStyle/>
          <a:p>
            <a:pPr>
              <a:defRPr/>
            </a:pPr>
            <a:r>
              <a:rPr lang="en-US" sz="2800" b="1" dirty="0"/>
              <a:t>C2-4.1.D</a:t>
            </a:r>
            <a:r>
              <a:rPr lang="en-US" sz="2800" b="1" dirty="0" smtClean="0"/>
              <a:t>  - </a:t>
            </a:r>
            <a:r>
              <a:rPr lang="en-US" sz="2800" dirty="0" smtClean="0"/>
              <a:t>Top-3 </a:t>
            </a:r>
            <a:r>
              <a:rPr lang="en-US" sz="2800" dirty="0"/>
              <a:t>work items of the proposed work plans for </a:t>
            </a:r>
            <a:r>
              <a:rPr lang="en-US" sz="2800" dirty="0" smtClean="0"/>
              <a:t>2019-2020</a:t>
            </a:r>
            <a:endParaRPr lang="en-AU" sz="2800" dirty="0"/>
          </a:p>
        </p:txBody>
      </p:sp>
      <p:sp>
        <p:nvSpPr>
          <p:cNvPr id="3" name="Rettangolo 2"/>
          <p:cNvSpPr/>
          <p:nvPr/>
        </p:nvSpPr>
        <p:spPr>
          <a:xfrm>
            <a:off x="1132113" y="991216"/>
            <a:ext cx="10265230" cy="4216539"/>
          </a:xfrm>
          <a:prstGeom prst="rect">
            <a:avLst/>
          </a:prstGeom>
        </p:spPr>
        <p:txBody>
          <a:bodyPr wrap="square">
            <a:spAutoFit/>
          </a:bodyPr>
          <a:lstStyle/>
          <a:p>
            <a:r>
              <a:rPr lang="it-IT" sz="2800" dirty="0" smtClean="0">
                <a:solidFill>
                  <a:srgbClr val="000000"/>
                </a:solidFill>
                <a:latin typeface="Times New Roman" panose="02020603050405020304" pitchFamily="18" charset="0"/>
              </a:rPr>
              <a:t> </a:t>
            </a:r>
            <a:r>
              <a:rPr lang="it-IT" sz="2400" b="1" dirty="0" smtClean="0">
                <a:solidFill>
                  <a:srgbClr val="FF0000"/>
                </a:solidFill>
              </a:rPr>
              <a:t> </a:t>
            </a:r>
            <a:endParaRPr lang="it-IT" sz="2400" dirty="0"/>
          </a:p>
          <a:p>
            <a:r>
              <a:rPr lang="it-IT" sz="2400" b="1" dirty="0" smtClean="0">
                <a:solidFill>
                  <a:srgbClr val="FF0000"/>
                </a:solidFill>
              </a:rPr>
              <a:t>HDWG </a:t>
            </a:r>
          </a:p>
          <a:p>
            <a:endParaRPr lang="it-IT" sz="2400" b="1" dirty="0">
              <a:solidFill>
                <a:srgbClr val="FF0000"/>
              </a:solidFill>
            </a:endParaRPr>
          </a:p>
          <a:p>
            <a:pPr marL="457200" indent="-457200">
              <a:buFont typeface="+mj-lt"/>
              <a:buAutoNum type="arabicPeriod"/>
            </a:pPr>
            <a:r>
              <a:rPr lang="en-US" sz="2400" dirty="0" smtClean="0"/>
              <a:t>Maintain </a:t>
            </a:r>
            <a:r>
              <a:rPr lang="en-US" sz="2400" dirty="0"/>
              <a:t>and extend the definitions in the IHO S-32 Hydrographic Dictionary Registry; </a:t>
            </a:r>
            <a:endParaRPr lang="en-US" sz="2400" dirty="0" smtClean="0"/>
          </a:p>
          <a:p>
            <a:pPr marL="457200" indent="-457200">
              <a:buFont typeface="+mj-lt"/>
              <a:buAutoNum type="arabicPeriod"/>
            </a:pPr>
            <a:endParaRPr lang="en-US" sz="2400" dirty="0"/>
          </a:p>
          <a:p>
            <a:pPr marL="457200" indent="-457200">
              <a:buFont typeface="+mj-lt"/>
              <a:buAutoNum type="arabicPeriod"/>
            </a:pPr>
            <a:r>
              <a:rPr lang="en-US" sz="2400" dirty="0" smtClean="0"/>
              <a:t>Liaise </a:t>
            </a:r>
            <a:r>
              <a:rPr lang="en-US" sz="2400" dirty="0"/>
              <a:t>with other IHO bodies and other organizations preparing publications containing glossaries; </a:t>
            </a:r>
            <a:endParaRPr lang="en-US" sz="2400" dirty="0" smtClean="0"/>
          </a:p>
          <a:p>
            <a:pPr marL="457200" indent="-457200">
              <a:buFont typeface="+mj-lt"/>
              <a:buAutoNum type="arabicPeriod"/>
            </a:pPr>
            <a:endParaRPr lang="en-US" sz="2400" dirty="0"/>
          </a:p>
          <a:p>
            <a:pPr marL="457200" indent="-457200">
              <a:buFont typeface="+mj-lt"/>
              <a:buAutoNum type="arabicPeriod"/>
            </a:pPr>
            <a:r>
              <a:rPr lang="en-US" sz="2400" dirty="0" smtClean="0"/>
              <a:t>Develop </a:t>
            </a:r>
            <a:r>
              <a:rPr lang="en-US" sz="2400" dirty="0"/>
              <a:t>a digital structure and database application to support the IHO S-32 Hydrographic Dictionary Registry on-line version. </a:t>
            </a:r>
          </a:p>
        </p:txBody>
      </p:sp>
    </p:spTree>
    <p:extLst>
      <p:ext uri="{BB962C8B-B14F-4D97-AF65-F5344CB8AC3E}">
        <p14:creationId xmlns:p14="http://schemas.microsoft.com/office/powerpoint/2010/main" val="421083439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gradFill flip="none" rotWithShape="1">
          <a:gsLst>
            <a:gs pos="75000">
              <a:schemeClr val="accent2">
                <a:lumMod val="5000"/>
                <a:lumOff val="9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5" name="Footer Placeholder 3"/>
          <p:cNvSpPr>
            <a:spLocks noGrp="1"/>
          </p:cNvSpPr>
          <p:nvPr>
            <p:ph type="ftr" sz="quarter" idx="11"/>
          </p:nvPr>
        </p:nvSpPr>
        <p:spPr>
          <a:xfrm>
            <a:off x="4038600" y="6276122"/>
            <a:ext cx="4114800" cy="365125"/>
          </a:xfrm>
        </p:spPr>
        <p:txBody>
          <a:bodyPr/>
          <a:lstStyle/>
          <a:p>
            <a:r>
              <a:rPr lang="de-DE" dirty="0" smtClean="0"/>
              <a:t>C2, </a:t>
            </a:r>
            <a:r>
              <a:rPr lang="en-US" b="1" dirty="0"/>
              <a:t>London, United </a:t>
            </a:r>
            <a:r>
              <a:rPr lang="en-US" b="1" dirty="0" smtClean="0"/>
              <a:t>Kingdom (9-11 </a:t>
            </a:r>
            <a:r>
              <a:rPr lang="en-US" b="1" dirty="0"/>
              <a:t>October </a:t>
            </a:r>
            <a:r>
              <a:rPr lang="en-US" b="1" dirty="0" smtClean="0"/>
              <a:t>2018) </a:t>
            </a:r>
            <a:endParaRPr lang="de-DE" dirty="0" smtClean="0"/>
          </a:p>
        </p:txBody>
      </p:sp>
      <p:sp>
        <p:nvSpPr>
          <p:cNvPr id="6" name="Footer Placeholder 3"/>
          <p:cNvSpPr txBox="1">
            <a:spLocks/>
          </p:cNvSpPr>
          <p:nvPr/>
        </p:nvSpPr>
        <p:spPr>
          <a:xfrm>
            <a:off x="7936282" y="624595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dirty="0" err="1" smtClean="0"/>
              <a:t>Rear</a:t>
            </a:r>
            <a:r>
              <a:rPr lang="it-IT" dirty="0" smtClean="0"/>
              <a:t> </a:t>
            </a:r>
            <a:r>
              <a:rPr lang="it-IT" dirty="0" err="1" smtClean="0"/>
              <a:t>Admiral</a:t>
            </a:r>
            <a:r>
              <a:rPr lang="it-IT" dirty="0" smtClean="0"/>
              <a:t> Luigi </a:t>
            </a:r>
            <a:r>
              <a:rPr lang="it-IT" dirty="0" err="1" smtClean="0"/>
              <a:t>Sinapi</a:t>
            </a:r>
            <a:r>
              <a:rPr lang="it-IT" dirty="0" smtClean="0"/>
              <a:t> – HSSC Chair</a:t>
            </a:r>
            <a:endParaRPr lang="de-DE" dirty="0" smtClean="0"/>
          </a:p>
        </p:txBody>
      </p:sp>
      <p:sp>
        <p:nvSpPr>
          <p:cNvPr id="8" name="Title 1"/>
          <p:cNvSpPr>
            <a:spLocks noGrp="1"/>
          </p:cNvSpPr>
          <p:nvPr>
            <p:ph type="title"/>
          </p:nvPr>
        </p:nvSpPr>
        <p:spPr>
          <a:xfrm>
            <a:off x="789140" y="277815"/>
            <a:ext cx="10571967" cy="636586"/>
          </a:xfrm>
        </p:spPr>
        <p:txBody>
          <a:bodyPr>
            <a:noAutofit/>
          </a:bodyPr>
          <a:lstStyle/>
          <a:p>
            <a:pPr>
              <a:defRPr/>
            </a:pPr>
            <a:r>
              <a:rPr lang="en-US" sz="2800" b="1" dirty="0"/>
              <a:t>C2-4.1.D</a:t>
            </a:r>
            <a:r>
              <a:rPr lang="en-US" sz="2800" b="1" dirty="0" smtClean="0"/>
              <a:t>  - </a:t>
            </a:r>
            <a:r>
              <a:rPr lang="en-US" sz="2800" dirty="0" smtClean="0"/>
              <a:t>Top-3 </a:t>
            </a:r>
            <a:r>
              <a:rPr lang="en-US" sz="2800" dirty="0"/>
              <a:t>work items of the proposed work plans for </a:t>
            </a:r>
            <a:r>
              <a:rPr lang="en-US" sz="2800" dirty="0" smtClean="0"/>
              <a:t>2019-2020</a:t>
            </a:r>
            <a:endParaRPr lang="en-AU" sz="2800" dirty="0"/>
          </a:p>
        </p:txBody>
      </p:sp>
      <p:sp>
        <p:nvSpPr>
          <p:cNvPr id="3" name="Rettangolo 2"/>
          <p:cNvSpPr/>
          <p:nvPr/>
        </p:nvSpPr>
        <p:spPr>
          <a:xfrm>
            <a:off x="1087144" y="1030238"/>
            <a:ext cx="10277542" cy="4216539"/>
          </a:xfrm>
          <a:prstGeom prst="rect">
            <a:avLst/>
          </a:prstGeom>
        </p:spPr>
        <p:txBody>
          <a:bodyPr wrap="square">
            <a:spAutoFit/>
          </a:bodyPr>
          <a:lstStyle/>
          <a:p>
            <a:r>
              <a:rPr lang="it-IT" sz="2800" dirty="0" smtClean="0">
                <a:solidFill>
                  <a:srgbClr val="000000"/>
                </a:solidFill>
                <a:latin typeface="Times New Roman" panose="02020603050405020304" pitchFamily="18" charset="0"/>
              </a:rPr>
              <a:t> </a:t>
            </a:r>
            <a:r>
              <a:rPr lang="it-IT" sz="2400" b="1" dirty="0" smtClean="0">
                <a:solidFill>
                  <a:srgbClr val="FF0000"/>
                </a:solidFill>
              </a:rPr>
              <a:t> </a:t>
            </a:r>
            <a:endParaRPr lang="it-IT" sz="2400" dirty="0"/>
          </a:p>
          <a:p>
            <a:r>
              <a:rPr lang="it-IT" sz="2400" b="1" dirty="0" smtClean="0">
                <a:solidFill>
                  <a:srgbClr val="FF0000"/>
                </a:solidFill>
              </a:rPr>
              <a:t> </a:t>
            </a:r>
            <a:r>
              <a:rPr lang="it-IT" sz="2400" b="1" dirty="0">
                <a:solidFill>
                  <a:srgbClr val="FF0000"/>
                </a:solidFill>
              </a:rPr>
              <a:t>ABLOS</a:t>
            </a:r>
            <a:r>
              <a:rPr lang="it-IT" sz="2400" dirty="0"/>
              <a:t> </a:t>
            </a:r>
            <a:endParaRPr lang="it-IT" sz="2400" dirty="0" smtClean="0"/>
          </a:p>
          <a:p>
            <a:endParaRPr lang="it-IT" sz="2400" dirty="0"/>
          </a:p>
          <a:p>
            <a:pPr marL="457200" indent="-457200" algn="just">
              <a:buFont typeface="+mj-lt"/>
              <a:buAutoNum type="arabicPeriod"/>
            </a:pPr>
            <a:r>
              <a:rPr lang="en-US" sz="2400" dirty="0" smtClean="0"/>
              <a:t>Maintain </a:t>
            </a:r>
            <a:r>
              <a:rPr lang="en-US" sz="2400" dirty="0"/>
              <a:t>IHO Publication C-51 “Technical Aspects of the Law of the Sea (TALOS) Manual”; </a:t>
            </a:r>
            <a:endParaRPr lang="en-US" sz="2400" dirty="0" smtClean="0"/>
          </a:p>
          <a:p>
            <a:pPr marL="457200" indent="-457200" algn="just">
              <a:buFont typeface="+mj-lt"/>
              <a:buAutoNum type="arabicPeriod"/>
            </a:pPr>
            <a:endParaRPr lang="en-US" sz="2400" dirty="0" smtClean="0"/>
          </a:p>
          <a:p>
            <a:pPr marL="457200" indent="-457200" algn="just">
              <a:buFont typeface="+mj-lt"/>
              <a:buAutoNum type="arabicPeriod"/>
            </a:pPr>
            <a:r>
              <a:rPr lang="en-US" sz="2400" dirty="0" smtClean="0"/>
              <a:t>Deliver </a:t>
            </a:r>
            <a:r>
              <a:rPr lang="en-US" sz="2400" dirty="0"/>
              <a:t>a standard training program on the hydrographic aspects of maritime delimitation; </a:t>
            </a:r>
            <a:endParaRPr lang="en-US" sz="2400" dirty="0" smtClean="0"/>
          </a:p>
          <a:p>
            <a:pPr marL="457200" indent="-457200" algn="just">
              <a:buFont typeface="+mj-lt"/>
              <a:buAutoNum type="arabicPeriod"/>
            </a:pPr>
            <a:endParaRPr lang="en-US" sz="2400" dirty="0"/>
          </a:p>
          <a:p>
            <a:pPr marL="457200" indent="-457200" algn="just">
              <a:buFont typeface="+mj-lt"/>
              <a:buAutoNum type="arabicPeriod"/>
            </a:pPr>
            <a:r>
              <a:rPr lang="en-US" sz="2400" dirty="0" smtClean="0"/>
              <a:t>Provide </a:t>
            </a:r>
            <a:r>
              <a:rPr lang="en-US" sz="2400" dirty="0"/>
              <a:t>advice and guidance on the technical aspect of the Law of the Sea to relevant organizations, bodies and Member States. </a:t>
            </a:r>
          </a:p>
        </p:txBody>
      </p:sp>
    </p:spTree>
    <p:extLst>
      <p:ext uri="{BB962C8B-B14F-4D97-AF65-F5344CB8AC3E}">
        <p14:creationId xmlns:p14="http://schemas.microsoft.com/office/powerpoint/2010/main" val="30157300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gradFill flip="none" rotWithShape="1">
          <a:gsLst>
            <a:gs pos="75000">
              <a:schemeClr val="accent2">
                <a:lumMod val="5000"/>
                <a:lumOff val="9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5" name="Footer Placeholder 3"/>
          <p:cNvSpPr>
            <a:spLocks noGrp="1"/>
          </p:cNvSpPr>
          <p:nvPr>
            <p:ph type="ftr" sz="quarter" idx="11"/>
          </p:nvPr>
        </p:nvSpPr>
        <p:spPr>
          <a:xfrm>
            <a:off x="4038600" y="6276122"/>
            <a:ext cx="4114800" cy="365125"/>
          </a:xfrm>
        </p:spPr>
        <p:txBody>
          <a:bodyPr/>
          <a:lstStyle/>
          <a:p>
            <a:r>
              <a:rPr lang="de-DE" dirty="0" smtClean="0"/>
              <a:t>C2, </a:t>
            </a:r>
            <a:r>
              <a:rPr lang="en-US" b="1" dirty="0"/>
              <a:t>London, United </a:t>
            </a:r>
            <a:r>
              <a:rPr lang="en-US" b="1" dirty="0" smtClean="0"/>
              <a:t>Kingdom (9-11 </a:t>
            </a:r>
            <a:r>
              <a:rPr lang="en-US" b="1" dirty="0"/>
              <a:t>October </a:t>
            </a:r>
            <a:r>
              <a:rPr lang="en-US" b="1" dirty="0" smtClean="0"/>
              <a:t>2018) </a:t>
            </a:r>
            <a:endParaRPr lang="de-DE" dirty="0" smtClean="0"/>
          </a:p>
        </p:txBody>
      </p:sp>
      <p:sp>
        <p:nvSpPr>
          <p:cNvPr id="6" name="Footer Placeholder 3"/>
          <p:cNvSpPr txBox="1">
            <a:spLocks/>
          </p:cNvSpPr>
          <p:nvPr/>
        </p:nvSpPr>
        <p:spPr>
          <a:xfrm>
            <a:off x="7936282" y="624595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dirty="0" err="1" smtClean="0"/>
              <a:t>Rear</a:t>
            </a:r>
            <a:r>
              <a:rPr lang="it-IT" dirty="0" smtClean="0"/>
              <a:t> </a:t>
            </a:r>
            <a:r>
              <a:rPr lang="it-IT" dirty="0" err="1" smtClean="0"/>
              <a:t>Admiral</a:t>
            </a:r>
            <a:r>
              <a:rPr lang="it-IT" dirty="0" smtClean="0"/>
              <a:t> Luigi </a:t>
            </a:r>
            <a:r>
              <a:rPr lang="it-IT" dirty="0" err="1" smtClean="0"/>
              <a:t>Sinapi</a:t>
            </a:r>
            <a:r>
              <a:rPr lang="it-IT" dirty="0" smtClean="0"/>
              <a:t> – HSSC Chair</a:t>
            </a:r>
            <a:endParaRPr lang="de-DE" dirty="0" smtClean="0"/>
          </a:p>
        </p:txBody>
      </p:sp>
      <p:sp>
        <p:nvSpPr>
          <p:cNvPr id="8" name="Title 1"/>
          <p:cNvSpPr>
            <a:spLocks noGrp="1"/>
          </p:cNvSpPr>
          <p:nvPr>
            <p:ph type="title"/>
          </p:nvPr>
        </p:nvSpPr>
        <p:spPr>
          <a:xfrm>
            <a:off x="789140" y="277815"/>
            <a:ext cx="10571967" cy="636586"/>
          </a:xfrm>
        </p:spPr>
        <p:txBody>
          <a:bodyPr>
            <a:noAutofit/>
          </a:bodyPr>
          <a:lstStyle/>
          <a:p>
            <a:pPr>
              <a:defRPr/>
            </a:pPr>
            <a:r>
              <a:rPr lang="en-US" sz="2800" b="1" dirty="0"/>
              <a:t>C2-4.1.D</a:t>
            </a:r>
            <a:r>
              <a:rPr lang="en-US" sz="2800" b="1" dirty="0" smtClean="0"/>
              <a:t>  - </a:t>
            </a:r>
            <a:r>
              <a:rPr lang="en-US" sz="2800" dirty="0" smtClean="0"/>
              <a:t>Top-3 </a:t>
            </a:r>
            <a:r>
              <a:rPr lang="en-US" sz="2800" dirty="0"/>
              <a:t>work items of the proposed work plans for </a:t>
            </a:r>
            <a:r>
              <a:rPr lang="en-US" sz="2800" dirty="0" smtClean="0"/>
              <a:t>2019-2020</a:t>
            </a:r>
            <a:endParaRPr lang="en-AU" sz="2800" dirty="0"/>
          </a:p>
        </p:txBody>
      </p:sp>
      <p:sp>
        <p:nvSpPr>
          <p:cNvPr id="3" name="Rettangolo 2"/>
          <p:cNvSpPr/>
          <p:nvPr/>
        </p:nvSpPr>
        <p:spPr>
          <a:xfrm>
            <a:off x="789140" y="1130153"/>
            <a:ext cx="10597317" cy="4678204"/>
          </a:xfrm>
          <a:prstGeom prst="rect">
            <a:avLst/>
          </a:prstGeom>
        </p:spPr>
        <p:txBody>
          <a:bodyPr wrap="square">
            <a:spAutoFit/>
          </a:bodyPr>
          <a:lstStyle/>
          <a:p>
            <a:r>
              <a:rPr lang="it-IT" sz="2400" b="1" dirty="0" smtClean="0">
                <a:solidFill>
                  <a:srgbClr val="FF0000"/>
                </a:solidFill>
              </a:rPr>
              <a:t>HSPT </a:t>
            </a:r>
          </a:p>
          <a:p>
            <a:endParaRPr lang="it-IT" sz="1000" b="1" dirty="0">
              <a:solidFill>
                <a:srgbClr val="FF0000"/>
              </a:solidFill>
            </a:endParaRPr>
          </a:p>
          <a:p>
            <a:pPr marL="457200" indent="-457200">
              <a:buFont typeface="+mj-lt"/>
              <a:buAutoNum type="arabicPeriod"/>
            </a:pPr>
            <a:r>
              <a:rPr lang="en-US" sz="2400" dirty="0" smtClean="0"/>
              <a:t>Review </a:t>
            </a:r>
            <a:r>
              <a:rPr lang="en-US" sz="2400" dirty="0"/>
              <a:t>the existing edition of S-44 (5th edition) and identify any deficiencies in either the standards or explanatory content; </a:t>
            </a:r>
            <a:endParaRPr lang="en-US" sz="2400" dirty="0" smtClean="0"/>
          </a:p>
          <a:p>
            <a:endParaRPr lang="en-US" sz="2400" dirty="0"/>
          </a:p>
          <a:p>
            <a:pPr marL="446088" indent="-446088"/>
            <a:r>
              <a:rPr lang="en-US" sz="2400" dirty="0"/>
              <a:t>2. </a:t>
            </a:r>
            <a:r>
              <a:rPr lang="en-US" sz="2400" dirty="0" smtClean="0"/>
              <a:t>  Following </a:t>
            </a:r>
            <a:r>
              <a:rPr lang="en-US" sz="2400" dirty="0"/>
              <a:t>review, update the content and structure of S-44 to the extent identified during the review, with the intention of publishing revisions as a 6th edition of S-44; </a:t>
            </a:r>
          </a:p>
          <a:p>
            <a:endParaRPr lang="en-US" sz="2400" dirty="0"/>
          </a:p>
          <a:p>
            <a:pPr marL="446088" indent="-446088"/>
            <a:r>
              <a:rPr lang="en-US" sz="2400" dirty="0" smtClean="0"/>
              <a:t>3.   On </a:t>
            </a:r>
            <a:r>
              <a:rPr lang="en-US" sz="2400" dirty="0"/>
              <a:t>completion of publication of a 6th edition of S-44, submit a proposal and recommendation to the Hydrographic Services and Standards Committee (HSSC) on whether the PT should continue as a standing working group and, if so, what tasks have been identified to justify transition to a standing working group. </a:t>
            </a:r>
          </a:p>
        </p:txBody>
      </p:sp>
    </p:spTree>
    <p:extLst>
      <p:ext uri="{BB962C8B-B14F-4D97-AF65-F5344CB8AC3E}">
        <p14:creationId xmlns:p14="http://schemas.microsoft.com/office/powerpoint/2010/main" val="176260576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txBox="1">
            <a:spLocks/>
          </p:cNvSpPr>
          <p:nvPr/>
        </p:nvSpPr>
        <p:spPr>
          <a:xfrm>
            <a:off x="7936282" y="624595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dirty="0" err="1" smtClean="0"/>
              <a:t>Rear</a:t>
            </a:r>
            <a:r>
              <a:rPr lang="it-IT" dirty="0" smtClean="0"/>
              <a:t> </a:t>
            </a:r>
            <a:r>
              <a:rPr lang="it-IT" dirty="0" err="1" smtClean="0"/>
              <a:t>Admiral</a:t>
            </a:r>
            <a:r>
              <a:rPr lang="it-IT" dirty="0" smtClean="0"/>
              <a:t> Luigi </a:t>
            </a:r>
            <a:r>
              <a:rPr lang="it-IT" dirty="0" err="1" smtClean="0"/>
              <a:t>Sinapi</a:t>
            </a:r>
            <a:r>
              <a:rPr lang="it-IT" dirty="0" smtClean="0"/>
              <a:t> – HSSC Chair</a:t>
            </a:r>
            <a:endParaRPr lang="de-DE" dirty="0" smtClean="0"/>
          </a:p>
        </p:txBody>
      </p:sp>
      <p:sp>
        <p:nvSpPr>
          <p:cNvPr id="2" name="Rettangolo 1"/>
          <p:cNvSpPr/>
          <p:nvPr/>
        </p:nvSpPr>
        <p:spPr>
          <a:xfrm>
            <a:off x="838200" y="1426630"/>
            <a:ext cx="10986370" cy="3385542"/>
          </a:xfrm>
          <a:prstGeom prst="rect">
            <a:avLst/>
          </a:prstGeom>
        </p:spPr>
        <p:txBody>
          <a:bodyPr wrap="square">
            <a:spAutoFit/>
          </a:bodyPr>
          <a:lstStyle/>
          <a:p>
            <a:pPr>
              <a:lnSpc>
                <a:spcPct val="150000"/>
              </a:lnSpc>
              <a:spcAft>
                <a:spcPts val="1200"/>
              </a:spcAft>
            </a:pPr>
            <a:r>
              <a:rPr lang="en-US" sz="2400" b="1" dirty="0"/>
              <a:t>Actions required </a:t>
            </a:r>
            <a:r>
              <a:rPr lang="en-US" sz="2400" b="1" dirty="0" smtClean="0"/>
              <a:t>of </a:t>
            </a:r>
            <a:r>
              <a:rPr lang="en-US" sz="2400" b="1" dirty="0"/>
              <a:t>the Council </a:t>
            </a:r>
            <a:r>
              <a:rPr lang="en-US" sz="2400" b="1" dirty="0" smtClean="0"/>
              <a:t>:</a:t>
            </a:r>
            <a:endParaRPr lang="en-US" sz="2400" b="1" dirty="0"/>
          </a:p>
          <a:p>
            <a:r>
              <a:rPr lang="en-US" sz="2400" dirty="0" smtClean="0"/>
              <a:t>Note </a:t>
            </a:r>
            <a:r>
              <a:rPr lang="en-US" sz="2400" dirty="0"/>
              <a:t>the list of the top-3 work items of </a:t>
            </a:r>
            <a:r>
              <a:rPr lang="en-US" sz="2400" i="1" dirty="0"/>
              <a:t>HSSC WG/PTs </a:t>
            </a:r>
            <a:r>
              <a:rPr lang="en-US" sz="2400" dirty="0"/>
              <a:t>proposed work plans for 2019-2020 (</a:t>
            </a:r>
            <a:r>
              <a:rPr lang="en-US" sz="2400" b="1" dirty="0"/>
              <a:t>Annex D</a:t>
            </a:r>
            <a:r>
              <a:rPr lang="en-US" sz="2400" dirty="0" smtClean="0"/>
              <a:t>) </a:t>
            </a:r>
            <a:endParaRPr lang="en-US" sz="2400" dirty="0"/>
          </a:p>
          <a:p>
            <a:endParaRPr lang="en-US" sz="2400" dirty="0" smtClean="0"/>
          </a:p>
          <a:p>
            <a:endParaRPr lang="en-US" sz="2400" dirty="0" smtClean="0"/>
          </a:p>
          <a:p>
            <a:r>
              <a:rPr lang="en-US" sz="2400" b="1" dirty="0" smtClean="0"/>
              <a:t>And to conclude with the actions required</a:t>
            </a:r>
            <a:r>
              <a:rPr lang="en-US" sz="2400" dirty="0" smtClean="0"/>
              <a:t>:</a:t>
            </a:r>
          </a:p>
          <a:p>
            <a:endParaRPr lang="en-US" sz="2400" dirty="0"/>
          </a:p>
          <a:p>
            <a:r>
              <a:rPr lang="en-US" sz="2400" dirty="0" smtClean="0"/>
              <a:t>Take </a:t>
            </a:r>
            <a:r>
              <a:rPr lang="en-US" sz="2400" dirty="0"/>
              <a:t>any other action as it may consider </a:t>
            </a:r>
            <a:r>
              <a:rPr lang="en-US" sz="2400" dirty="0" smtClean="0"/>
              <a:t>appropriate </a:t>
            </a:r>
            <a:endParaRPr lang="en-US" sz="2400" dirty="0"/>
          </a:p>
        </p:txBody>
      </p:sp>
      <p:sp>
        <p:nvSpPr>
          <p:cNvPr id="6" name="Footer Placeholder 3"/>
          <p:cNvSpPr>
            <a:spLocks noGrp="1"/>
          </p:cNvSpPr>
          <p:nvPr>
            <p:ph type="ftr" sz="quarter" idx="11"/>
          </p:nvPr>
        </p:nvSpPr>
        <p:spPr>
          <a:xfrm>
            <a:off x="4038600" y="6276122"/>
            <a:ext cx="4114800" cy="365125"/>
          </a:xfrm>
        </p:spPr>
        <p:txBody>
          <a:bodyPr/>
          <a:lstStyle/>
          <a:p>
            <a:r>
              <a:rPr lang="de-DE" dirty="0" smtClean="0"/>
              <a:t>C2, </a:t>
            </a:r>
            <a:r>
              <a:rPr lang="en-US" b="1" dirty="0"/>
              <a:t>London, United </a:t>
            </a:r>
            <a:r>
              <a:rPr lang="en-US" b="1" dirty="0" smtClean="0"/>
              <a:t>Kingdom (9-11 </a:t>
            </a:r>
            <a:r>
              <a:rPr lang="en-US" b="1" dirty="0"/>
              <a:t>October </a:t>
            </a:r>
            <a:r>
              <a:rPr lang="en-US" b="1" dirty="0" smtClean="0"/>
              <a:t>2018) </a:t>
            </a:r>
            <a:endParaRPr lang="de-DE" dirty="0" smtClean="0"/>
          </a:p>
        </p:txBody>
      </p:sp>
      <p:sp>
        <p:nvSpPr>
          <p:cNvPr id="7" name="Title 1"/>
          <p:cNvSpPr>
            <a:spLocks noGrp="1"/>
          </p:cNvSpPr>
          <p:nvPr>
            <p:ph type="title"/>
          </p:nvPr>
        </p:nvSpPr>
        <p:spPr/>
        <p:txBody>
          <a:bodyPr>
            <a:noAutofit/>
          </a:bodyPr>
          <a:lstStyle/>
          <a:p>
            <a:pPr>
              <a:defRPr/>
            </a:pPr>
            <a:r>
              <a:rPr lang="en-US" sz="2800" b="1" dirty="0"/>
              <a:t>C2-4.1.D</a:t>
            </a:r>
            <a:r>
              <a:rPr lang="en-US" sz="2800" b="1" dirty="0" smtClean="0"/>
              <a:t>  - </a:t>
            </a:r>
            <a:r>
              <a:rPr lang="en-US" sz="2800" dirty="0" smtClean="0"/>
              <a:t>Top-3 </a:t>
            </a:r>
            <a:r>
              <a:rPr lang="en-US" sz="2800" dirty="0"/>
              <a:t>work items of the proposed work plans for </a:t>
            </a:r>
            <a:r>
              <a:rPr lang="en-US" sz="2800" dirty="0" smtClean="0"/>
              <a:t>2019-2020</a:t>
            </a:r>
            <a:endParaRPr lang="en-AU" sz="2800" dirty="0"/>
          </a:p>
        </p:txBody>
      </p:sp>
    </p:spTree>
    <p:extLst>
      <p:ext uri="{BB962C8B-B14F-4D97-AF65-F5344CB8AC3E}">
        <p14:creationId xmlns:p14="http://schemas.microsoft.com/office/powerpoint/2010/main" val="13200255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789140" y="458295"/>
            <a:ext cx="10571967" cy="636586"/>
          </a:xfrm>
        </p:spPr>
        <p:txBody>
          <a:bodyPr>
            <a:noAutofit/>
          </a:bodyPr>
          <a:lstStyle/>
          <a:p>
            <a:pPr>
              <a:defRPr/>
            </a:pPr>
            <a:r>
              <a:rPr lang="en-US" sz="3200" b="1" dirty="0"/>
              <a:t>C2-4.1A1&amp;A2</a:t>
            </a:r>
            <a:r>
              <a:rPr lang="en-US" sz="3200" dirty="0"/>
              <a:t> - Revision process of IHO Resolution 2/2007 	</a:t>
            </a:r>
            <a:br>
              <a:rPr lang="en-US" sz="3200" dirty="0"/>
            </a:br>
            <a:endParaRPr lang="en-AU" sz="3200" dirty="0"/>
          </a:p>
        </p:txBody>
      </p:sp>
      <p:sp>
        <p:nvSpPr>
          <p:cNvPr id="5" name="Footer Placeholder 3"/>
          <p:cNvSpPr txBox="1">
            <a:spLocks/>
          </p:cNvSpPr>
          <p:nvPr/>
        </p:nvSpPr>
        <p:spPr>
          <a:xfrm>
            <a:off x="7936282" y="624595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dirty="0" err="1" smtClean="0"/>
              <a:t>Rear</a:t>
            </a:r>
            <a:r>
              <a:rPr lang="it-IT" dirty="0" smtClean="0"/>
              <a:t> </a:t>
            </a:r>
            <a:r>
              <a:rPr lang="it-IT" dirty="0" err="1" smtClean="0"/>
              <a:t>Admiral</a:t>
            </a:r>
            <a:r>
              <a:rPr lang="it-IT" dirty="0" smtClean="0"/>
              <a:t> Luigi </a:t>
            </a:r>
            <a:r>
              <a:rPr lang="it-IT" dirty="0" err="1" smtClean="0"/>
              <a:t>Sinapi</a:t>
            </a:r>
            <a:r>
              <a:rPr lang="it-IT" dirty="0" smtClean="0"/>
              <a:t> – HSSC Chair</a:t>
            </a:r>
            <a:endParaRPr lang="de-DE" dirty="0" smtClean="0"/>
          </a:p>
        </p:txBody>
      </p:sp>
      <p:sp>
        <p:nvSpPr>
          <p:cNvPr id="2" name="Rettangolo 1"/>
          <p:cNvSpPr/>
          <p:nvPr/>
        </p:nvSpPr>
        <p:spPr>
          <a:xfrm>
            <a:off x="789140" y="2079458"/>
            <a:ext cx="11000486" cy="2462213"/>
          </a:xfrm>
          <a:prstGeom prst="rect">
            <a:avLst/>
          </a:prstGeom>
        </p:spPr>
        <p:txBody>
          <a:bodyPr wrap="square">
            <a:spAutoFit/>
          </a:bodyPr>
          <a:lstStyle/>
          <a:p>
            <a:pPr algn="just">
              <a:lnSpc>
                <a:spcPct val="150000"/>
              </a:lnSpc>
              <a:spcAft>
                <a:spcPts val="1200"/>
              </a:spcAft>
            </a:pPr>
            <a:r>
              <a:rPr lang="en-US" sz="2400" dirty="0" smtClean="0"/>
              <a:t>HSSC initiated the revision of the IHO </a:t>
            </a:r>
            <a:r>
              <a:rPr lang="en-US" sz="2400" dirty="0"/>
              <a:t>Resolution 2/2007 in accordance with Decision A1/12 (guidance for impact assessment) and Action C1/05 (endorsement/approval procedure of standards </a:t>
            </a:r>
            <a:r>
              <a:rPr lang="en-US" sz="2400" dirty="0" smtClean="0"/>
              <a:t>and publications listed </a:t>
            </a:r>
            <a:r>
              <a:rPr lang="en-US" sz="2400" dirty="0"/>
              <a:t>in Appendix </a:t>
            </a:r>
            <a:r>
              <a:rPr lang="en-US" sz="2400" dirty="0" smtClean="0"/>
              <a:t>to IHO Resolution 2/2007).</a:t>
            </a:r>
          </a:p>
          <a:p>
            <a:pPr algn="just">
              <a:lnSpc>
                <a:spcPct val="150000"/>
              </a:lnSpc>
              <a:spcAft>
                <a:spcPts val="1200"/>
              </a:spcAft>
            </a:pPr>
            <a:endParaRPr lang="en-US" sz="2400" dirty="0" smtClean="0"/>
          </a:p>
        </p:txBody>
      </p:sp>
      <p:sp>
        <p:nvSpPr>
          <p:cNvPr id="6" name="Footer Placeholder 3"/>
          <p:cNvSpPr>
            <a:spLocks noGrp="1"/>
          </p:cNvSpPr>
          <p:nvPr>
            <p:ph type="ftr" sz="quarter" idx="11"/>
          </p:nvPr>
        </p:nvSpPr>
        <p:spPr>
          <a:xfrm>
            <a:off x="4038600" y="6276122"/>
            <a:ext cx="4114800" cy="365125"/>
          </a:xfrm>
        </p:spPr>
        <p:txBody>
          <a:bodyPr/>
          <a:lstStyle/>
          <a:p>
            <a:r>
              <a:rPr lang="de-DE" dirty="0" smtClean="0"/>
              <a:t>C2, </a:t>
            </a:r>
            <a:r>
              <a:rPr lang="en-US" b="1" dirty="0"/>
              <a:t>London, United </a:t>
            </a:r>
            <a:r>
              <a:rPr lang="en-US" b="1" dirty="0" smtClean="0"/>
              <a:t>Kingdom (9-11 </a:t>
            </a:r>
            <a:r>
              <a:rPr lang="en-US" b="1" dirty="0"/>
              <a:t>October </a:t>
            </a:r>
            <a:r>
              <a:rPr lang="en-US" b="1" dirty="0" smtClean="0"/>
              <a:t>2018) </a:t>
            </a:r>
            <a:endParaRPr lang="de-DE" dirty="0" smtClean="0"/>
          </a:p>
        </p:txBody>
      </p:sp>
    </p:spTree>
    <p:extLst>
      <p:ext uri="{BB962C8B-B14F-4D97-AF65-F5344CB8AC3E}">
        <p14:creationId xmlns:p14="http://schemas.microsoft.com/office/powerpoint/2010/main" val="17236405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789140" y="458295"/>
            <a:ext cx="10571967" cy="636586"/>
          </a:xfrm>
        </p:spPr>
        <p:txBody>
          <a:bodyPr>
            <a:noAutofit/>
          </a:bodyPr>
          <a:lstStyle/>
          <a:p>
            <a:pPr>
              <a:defRPr/>
            </a:pPr>
            <a:r>
              <a:rPr lang="en-US" sz="3200" b="1" dirty="0"/>
              <a:t>C2-4.1A1&amp;A2</a:t>
            </a:r>
            <a:r>
              <a:rPr lang="en-US" sz="3200" dirty="0"/>
              <a:t> - Revision process of IHO Resolution 2/2007 	</a:t>
            </a:r>
            <a:br>
              <a:rPr lang="en-US" sz="3200" dirty="0"/>
            </a:br>
            <a:endParaRPr lang="en-AU" sz="3200" dirty="0"/>
          </a:p>
        </p:txBody>
      </p:sp>
      <p:sp>
        <p:nvSpPr>
          <p:cNvPr id="5" name="Footer Placeholder 3"/>
          <p:cNvSpPr txBox="1">
            <a:spLocks/>
          </p:cNvSpPr>
          <p:nvPr/>
        </p:nvSpPr>
        <p:spPr>
          <a:xfrm>
            <a:off x="7936282" y="624595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dirty="0" err="1" smtClean="0"/>
              <a:t>Rear</a:t>
            </a:r>
            <a:r>
              <a:rPr lang="it-IT" dirty="0" smtClean="0"/>
              <a:t> </a:t>
            </a:r>
            <a:r>
              <a:rPr lang="it-IT" dirty="0" err="1" smtClean="0"/>
              <a:t>Admiral</a:t>
            </a:r>
            <a:r>
              <a:rPr lang="it-IT" dirty="0" smtClean="0"/>
              <a:t> Luigi </a:t>
            </a:r>
            <a:r>
              <a:rPr lang="it-IT" dirty="0" err="1" smtClean="0"/>
              <a:t>Sinapi</a:t>
            </a:r>
            <a:r>
              <a:rPr lang="it-IT" dirty="0" smtClean="0"/>
              <a:t> – HSSC Chair</a:t>
            </a:r>
            <a:endParaRPr lang="de-DE" dirty="0" smtClean="0"/>
          </a:p>
        </p:txBody>
      </p:sp>
      <p:sp>
        <p:nvSpPr>
          <p:cNvPr id="2" name="Rettangolo 1"/>
          <p:cNvSpPr/>
          <p:nvPr/>
        </p:nvSpPr>
        <p:spPr>
          <a:xfrm>
            <a:off x="437318" y="1426630"/>
            <a:ext cx="11387252" cy="2616101"/>
          </a:xfrm>
          <a:prstGeom prst="rect">
            <a:avLst/>
          </a:prstGeom>
        </p:spPr>
        <p:txBody>
          <a:bodyPr wrap="square">
            <a:spAutoFit/>
          </a:bodyPr>
          <a:lstStyle/>
          <a:p>
            <a:pPr>
              <a:lnSpc>
                <a:spcPct val="150000"/>
              </a:lnSpc>
              <a:spcAft>
                <a:spcPts val="1200"/>
              </a:spcAft>
            </a:pPr>
            <a:r>
              <a:rPr lang="en-US" sz="2400" b="1" dirty="0" smtClean="0"/>
              <a:t>Two steps:</a:t>
            </a:r>
            <a:endParaRPr lang="en-US" sz="2400" b="1" dirty="0"/>
          </a:p>
          <a:p>
            <a:pPr marL="914400" lvl="1" indent="-457200">
              <a:lnSpc>
                <a:spcPct val="150000"/>
              </a:lnSpc>
              <a:spcAft>
                <a:spcPts val="1200"/>
              </a:spcAft>
              <a:buFont typeface="+mj-lt"/>
              <a:buAutoNum type="arabicPeriod"/>
            </a:pPr>
            <a:r>
              <a:rPr lang="en-US" sz="2400" dirty="0" smtClean="0"/>
              <a:t>Creation </a:t>
            </a:r>
            <a:r>
              <a:rPr lang="en-US" sz="2400" dirty="0"/>
              <a:t>of </a:t>
            </a:r>
            <a:r>
              <a:rPr lang="en-US" sz="2400" dirty="0" smtClean="0"/>
              <a:t>a “</a:t>
            </a:r>
            <a:r>
              <a:rPr lang="en-GB" sz="2400" i="1" dirty="0"/>
              <a:t>Guidance on conduction of an Impact Study</a:t>
            </a:r>
            <a:r>
              <a:rPr lang="en-US" sz="2400" dirty="0" smtClean="0"/>
              <a:t>” (endorsed at HSSC10);</a:t>
            </a:r>
            <a:endParaRPr lang="en-US" sz="2400" dirty="0"/>
          </a:p>
          <a:p>
            <a:pPr marL="914400" lvl="1" indent="-457200">
              <a:lnSpc>
                <a:spcPct val="150000"/>
              </a:lnSpc>
              <a:spcAft>
                <a:spcPts val="1200"/>
              </a:spcAft>
              <a:buFont typeface="+mj-lt"/>
              <a:buAutoNum type="arabicPeriod"/>
            </a:pPr>
            <a:r>
              <a:rPr lang="en-US" sz="2400" dirty="0" smtClean="0"/>
              <a:t>Development of the </a:t>
            </a:r>
            <a:r>
              <a:rPr lang="en-US" sz="2400" dirty="0"/>
              <a:t>endorsement/approval procedure of the relevant </a:t>
            </a:r>
            <a:r>
              <a:rPr lang="en-US" sz="2400" dirty="0" smtClean="0"/>
              <a:t>standards taking </a:t>
            </a:r>
            <a:r>
              <a:rPr lang="en-US" sz="2400" dirty="0"/>
              <a:t>into account the role of the Council in the approval </a:t>
            </a:r>
            <a:r>
              <a:rPr lang="en-US" sz="2400" dirty="0" smtClean="0"/>
              <a:t>process (Target HSSC11).</a:t>
            </a:r>
            <a:endParaRPr lang="en-US" sz="2400" dirty="0"/>
          </a:p>
        </p:txBody>
      </p:sp>
      <p:sp>
        <p:nvSpPr>
          <p:cNvPr id="6" name="Footer Placeholder 3"/>
          <p:cNvSpPr>
            <a:spLocks noGrp="1"/>
          </p:cNvSpPr>
          <p:nvPr>
            <p:ph type="ftr" sz="quarter" idx="11"/>
          </p:nvPr>
        </p:nvSpPr>
        <p:spPr>
          <a:xfrm>
            <a:off x="4038600" y="6276122"/>
            <a:ext cx="4114800" cy="365125"/>
          </a:xfrm>
        </p:spPr>
        <p:txBody>
          <a:bodyPr/>
          <a:lstStyle/>
          <a:p>
            <a:r>
              <a:rPr lang="de-DE" dirty="0" smtClean="0"/>
              <a:t>C2, </a:t>
            </a:r>
            <a:r>
              <a:rPr lang="en-US" b="1" dirty="0"/>
              <a:t>London, United </a:t>
            </a:r>
            <a:r>
              <a:rPr lang="en-US" b="1" dirty="0" smtClean="0"/>
              <a:t>Kingdom (9-11 </a:t>
            </a:r>
            <a:r>
              <a:rPr lang="en-US" b="1" dirty="0"/>
              <a:t>October </a:t>
            </a:r>
            <a:r>
              <a:rPr lang="en-US" b="1" dirty="0" smtClean="0"/>
              <a:t>2018) </a:t>
            </a:r>
            <a:endParaRPr lang="de-DE" dirty="0" smtClean="0"/>
          </a:p>
        </p:txBody>
      </p:sp>
    </p:spTree>
    <p:extLst>
      <p:ext uri="{BB962C8B-B14F-4D97-AF65-F5344CB8AC3E}">
        <p14:creationId xmlns:p14="http://schemas.microsoft.com/office/powerpoint/2010/main" val="35373905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789140" y="458295"/>
            <a:ext cx="10571967" cy="636586"/>
          </a:xfrm>
        </p:spPr>
        <p:txBody>
          <a:bodyPr>
            <a:noAutofit/>
          </a:bodyPr>
          <a:lstStyle/>
          <a:p>
            <a:pPr>
              <a:defRPr/>
            </a:pPr>
            <a:r>
              <a:rPr lang="en-US" sz="3200" b="1" dirty="0"/>
              <a:t>C2-4.1A1&amp;A2</a:t>
            </a:r>
            <a:r>
              <a:rPr lang="en-US" sz="3200" dirty="0"/>
              <a:t> - Revision process of IHO Resolution 2/2007 	</a:t>
            </a:r>
            <a:br>
              <a:rPr lang="en-US" sz="3200" dirty="0"/>
            </a:br>
            <a:endParaRPr lang="en-AU" sz="3200" dirty="0"/>
          </a:p>
        </p:txBody>
      </p:sp>
      <p:sp>
        <p:nvSpPr>
          <p:cNvPr id="5" name="Footer Placeholder 3"/>
          <p:cNvSpPr txBox="1">
            <a:spLocks/>
          </p:cNvSpPr>
          <p:nvPr/>
        </p:nvSpPr>
        <p:spPr>
          <a:xfrm>
            <a:off x="7936282" y="624595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dirty="0" err="1" smtClean="0"/>
              <a:t>Rear</a:t>
            </a:r>
            <a:r>
              <a:rPr lang="it-IT" dirty="0" smtClean="0"/>
              <a:t> </a:t>
            </a:r>
            <a:r>
              <a:rPr lang="it-IT" dirty="0" err="1" smtClean="0"/>
              <a:t>Admiral</a:t>
            </a:r>
            <a:r>
              <a:rPr lang="it-IT" dirty="0" smtClean="0"/>
              <a:t> Luigi </a:t>
            </a:r>
            <a:r>
              <a:rPr lang="it-IT" dirty="0" err="1" smtClean="0"/>
              <a:t>Sinapi</a:t>
            </a:r>
            <a:r>
              <a:rPr lang="it-IT" dirty="0" smtClean="0"/>
              <a:t> – HSSC Chair</a:t>
            </a:r>
            <a:endParaRPr lang="de-DE" dirty="0" smtClean="0"/>
          </a:p>
        </p:txBody>
      </p:sp>
      <p:sp>
        <p:nvSpPr>
          <p:cNvPr id="2" name="Rettangolo 1"/>
          <p:cNvSpPr/>
          <p:nvPr/>
        </p:nvSpPr>
        <p:spPr>
          <a:xfrm>
            <a:off x="381497" y="1257484"/>
            <a:ext cx="11387252" cy="4524315"/>
          </a:xfrm>
          <a:prstGeom prst="rect">
            <a:avLst/>
          </a:prstGeom>
        </p:spPr>
        <p:txBody>
          <a:bodyPr wrap="square">
            <a:spAutoFit/>
          </a:bodyPr>
          <a:lstStyle/>
          <a:p>
            <a:r>
              <a:rPr lang="en-US" sz="2400" b="1" dirty="0">
                <a:solidFill>
                  <a:srgbClr val="FF0000"/>
                </a:solidFill>
              </a:rPr>
              <a:t>STEP </a:t>
            </a:r>
            <a:r>
              <a:rPr lang="en-US" sz="2400" b="1" dirty="0" smtClean="0">
                <a:solidFill>
                  <a:srgbClr val="FF0000"/>
                </a:solidFill>
              </a:rPr>
              <a:t>1 </a:t>
            </a:r>
            <a:endParaRPr lang="en-US" sz="2400" b="1" dirty="0">
              <a:solidFill>
                <a:srgbClr val="FF0000"/>
              </a:solidFill>
            </a:endParaRPr>
          </a:p>
          <a:p>
            <a:endParaRPr lang="it-IT" sz="2400" dirty="0"/>
          </a:p>
          <a:p>
            <a:r>
              <a:rPr lang="en-US" sz="2400" b="1" dirty="0" smtClean="0"/>
              <a:t>Guidance On Conduction Of An Impact Study</a:t>
            </a:r>
          </a:p>
          <a:p>
            <a:r>
              <a:rPr lang="en-US" sz="2400" b="1" dirty="0" smtClean="0"/>
              <a:t> </a:t>
            </a:r>
            <a:endParaRPr lang="en-US" sz="2400" dirty="0"/>
          </a:p>
          <a:p>
            <a:pPr marL="900113" indent="-342900">
              <a:buFont typeface="Arial" panose="020B0604020202020204" pitchFamily="34" charset="0"/>
              <a:buChar char="•"/>
            </a:pPr>
            <a:r>
              <a:rPr lang="en-US" sz="2400" dirty="0" smtClean="0"/>
              <a:t>	Description </a:t>
            </a:r>
            <a:r>
              <a:rPr lang="en-US" sz="2400" dirty="0"/>
              <a:t>of the purpose of the study (testable hypotheses) </a:t>
            </a:r>
            <a:endParaRPr lang="it-IT" sz="2400" dirty="0"/>
          </a:p>
          <a:p>
            <a:pPr marL="900113" indent="-342900">
              <a:buFont typeface="Arial" panose="020B0604020202020204" pitchFamily="34" charset="0"/>
              <a:buChar char="•"/>
            </a:pPr>
            <a:endParaRPr lang="en-US" sz="2400" dirty="0" smtClean="0"/>
          </a:p>
          <a:p>
            <a:pPr marL="900113" indent="-342900">
              <a:buFont typeface="Arial" panose="020B0604020202020204" pitchFamily="34" charset="0"/>
              <a:buChar char="•"/>
            </a:pPr>
            <a:r>
              <a:rPr lang="en-US" sz="2400" dirty="0" smtClean="0"/>
              <a:t>	Specification </a:t>
            </a:r>
            <a:r>
              <a:rPr lang="en-US" sz="2400" dirty="0"/>
              <a:t>of the result assessment methods </a:t>
            </a:r>
            <a:endParaRPr lang="en-US" sz="2400" dirty="0" smtClean="0"/>
          </a:p>
          <a:p>
            <a:pPr marL="900113" indent="-342900">
              <a:buFont typeface="Arial" panose="020B0604020202020204" pitchFamily="34" charset="0"/>
              <a:buChar char="•"/>
            </a:pPr>
            <a:endParaRPr lang="it-IT" sz="2400" dirty="0"/>
          </a:p>
          <a:p>
            <a:pPr marL="900113" indent="-342900">
              <a:buFont typeface="Arial" panose="020B0604020202020204" pitchFamily="34" charset="0"/>
              <a:buChar char="•"/>
            </a:pPr>
            <a:r>
              <a:rPr lang="en-US" sz="2400" dirty="0" smtClean="0"/>
              <a:t>	Identification </a:t>
            </a:r>
            <a:r>
              <a:rPr lang="en-US" sz="2400" dirty="0"/>
              <a:t>of a minimum of measurable indicators </a:t>
            </a:r>
            <a:endParaRPr lang="en-US" sz="2400" dirty="0" smtClean="0"/>
          </a:p>
          <a:p>
            <a:pPr marL="900113" indent="-342900">
              <a:buFont typeface="Arial" panose="020B0604020202020204" pitchFamily="34" charset="0"/>
              <a:buChar char="•"/>
            </a:pPr>
            <a:endParaRPr lang="en-US" sz="2400" dirty="0"/>
          </a:p>
          <a:p>
            <a:pPr marL="900113" indent="-342900">
              <a:buFont typeface="Arial" panose="020B0604020202020204" pitchFamily="34" charset="0"/>
              <a:buChar char="•"/>
            </a:pPr>
            <a:r>
              <a:rPr lang="en-US" sz="2400" dirty="0"/>
              <a:t> Suitability of impact study questions </a:t>
            </a:r>
          </a:p>
          <a:p>
            <a:pPr marL="900113" indent="-342900">
              <a:buFont typeface="Arial" panose="020B0604020202020204" pitchFamily="34" charset="0"/>
              <a:buChar char="•"/>
            </a:pPr>
            <a:endParaRPr lang="it-IT" sz="2400" dirty="0"/>
          </a:p>
        </p:txBody>
      </p:sp>
      <p:sp>
        <p:nvSpPr>
          <p:cNvPr id="6" name="Footer Placeholder 3"/>
          <p:cNvSpPr>
            <a:spLocks noGrp="1"/>
          </p:cNvSpPr>
          <p:nvPr>
            <p:ph type="ftr" sz="quarter" idx="11"/>
          </p:nvPr>
        </p:nvSpPr>
        <p:spPr>
          <a:xfrm>
            <a:off x="4038600" y="6276122"/>
            <a:ext cx="4114800" cy="365125"/>
          </a:xfrm>
        </p:spPr>
        <p:txBody>
          <a:bodyPr/>
          <a:lstStyle/>
          <a:p>
            <a:r>
              <a:rPr lang="de-DE" dirty="0" smtClean="0"/>
              <a:t>C2, </a:t>
            </a:r>
            <a:r>
              <a:rPr lang="en-US" b="1" dirty="0"/>
              <a:t>London, United </a:t>
            </a:r>
            <a:r>
              <a:rPr lang="en-US" b="1" dirty="0" smtClean="0"/>
              <a:t>Kingdom (9-11 </a:t>
            </a:r>
            <a:r>
              <a:rPr lang="en-US" b="1" dirty="0"/>
              <a:t>October </a:t>
            </a:r>
            <a:r>
              <a:rPr lang="en-US" b="1" dirty="0" smtClean="0"/>
              <a:t>2018) </a:t>
            </a:r>
            <a:endParaRPr lang="de-DE" dirty="0" smtClean="0"/>
          </a:p>
        </p:txBody>
      </p:sp>
    </p:spTree>
    <p:extLst>
      <p:ext uri="{BB962C8B-B14F-4D97-AF65-F5344CB8AC3E}">
        <p14:creationId xmlns:p14="http://schemas.microsoft.com/office/powerpoint/2010/main" val="7148607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789140" y="458295"/>
            <a:ext cx="10571967" cy="636586"/>
          </a:xfrm>
        </p:spPr>
        <p:txBody>
          <a:bodyPr>
            <a:noAutofit/>
          </a:bodyPr>
          <a:lstStyle/>
          <a:p>
            <a:pPr>
              <a:defRPr/>
            </a:pPr>
            <a:r>
              <a:rPr lang="en-US" sz="3200" b="1" dirty="0"/>
              <a:t>C2-4.1A1&amp;A2</a:t>
            </a:r>
            <a:r>
              <a:rPr lang="en-US" sz="3200" dirty="0"/>
              <a:t> - Revision process of IHO Resolution 2/2007 	</a:t>
            </a:r>
            <a:br>
              <a:rPr lang="en-US" sz="3200" dirty="0"/>
            </a:br>
            <a:endParaRPr lang="en-AU" sz="3200" dirty="0"/>
          </a:p>
        </p:txBody>
      </p:sp>
      <p:sp>
        <p:nvSpPr>
          <p:cNvPr id="5" name="Footer Placeholder 3"/>
          <p:cNvSpPr txBox="1">
            <a:spLocks/>
          </p:cNvSpPr>
          <p:nvPr/>
        </p:nvSpPr>
        <p:spPr>
          <a:xfrm>
            <a:off x="7936282" y="624595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dirty="0" err="1" smtClean="0"/>
              <a:t>Rear</a:t>
            </a:r>
            <a:r>
              <a:rPr lang="it-IT" dirty="0" smtClean="0"/>
              <a:t> </a:t>
            </a:r>
            <a:r>
              <a:rPr lang="it-IT" dirty="0" err="1" smtClean="0"/>
              <a:t>Admiral</a:t>
            </a:r>
            <a:r>
              <a:rPr lang="it-IT" dirty="0" smtClean="0"/>
              <a:t> Luigi </a:t>
            </a:r>
            <a:r>
              <a:rPr lang="it-IT" dirty="0" err="1" smtClean="0"/>
              <a:t>Sinapi</a:t>
            </a:r>
            <a:r>
              <a:rPr lang="it-IT" dirty="0" smtClean="0"/>
              <a:t> – HSSC Chair</a:t>
            </a:r>
            <a:endParaRPr lang="de-DE" dirty="0" smtClean="0"/>
          </a:p>
        </p:txBody>
      </p:sp>
      <p:sp>
        <p:nvSpPr>
          <p:cNvPr id="2" name="Rettangolo 1"/>
          <p:cNvSpPr/>
          <p:nvPr/>
        </p:nvSpPr>
        <p:spPr>
          <a:xfrm>
            <a:off x="381497" y="1257484"/>
            <a:ext cx="11387252" cy="4154984"/>
          </a:xfrm>
          <a:prstGeom prst="rect">
            <a:avLst/>
          </a:prstGeom>
        </p:spPr>
        <p:txBody>
          <a:bodyPr wrap="square">
            <a:spAutoFit/>
          </a:bodyPr>
          <a:lstStyle/>
          <a:p>
            <a:r>
              <a:rPr lang="en-US" sz="2400" b="1" dirty="0">
                <a:solidFill>
                  <a:srgbClr val="FF0000"/>
                </a:solidFill>
              </a:rPr>
              <a:t>STEP </a:t>
            </a:r>
            <a:r>
              <a:rPr lang="en-US" sz="2400" b="1" dirty="0" smtClean="0">
                <a:solidFill>
                  <a:srgbClr val="FF0000"/>
                </a:solidFill>
              </a:rPr>
              <a:t>1 </a:t>
            </a:r>
            <a:endParaRPr lang="en-US" sz="2400" b="1" dirty="0">
              <a:solidFill>
                <a:srgbClr val="FF0000"/>
              </a:solidFill>
            </a:endParaRPr>
          </a:p>
          <a:p>
            <a:endParaRPr lang="it-IT" sz="2400" dirty="0"/>
          </a:p>
          <a:p>
            <a:r>
              <a:rPr lang="en-US" sz="2400" dirty="0"/>
              <a:t> </a:t>
            </a:r>
            <a:r>
              <a:rPr lang="en-US" sz="2400" b="1" dirty="0" smtClean="0"/>
              <a:t>Guidance On Conduction Of An Impact Study </a:t>
            </a:r>
            <a:endParaRPr lang="en-US" sz="2400" dirty="0" smtClean="0"/>
          </a:p>
          <a:p>
            <a:pPr marL="900113" indent="-342900">
              <a:buFont typeface="Arial" panose="020B0604020202020204" pitchFamily="34" charset="0"/>
              <a:buChar char="•"/>
            </a:pPr>
            <a:endParaRPr lang="it-IT" sz="2400" b="1" dirty="0"/>
          </a:p>
          <a:p>
            <a:pPr marL="900113" indent="-342900">
              <a:buFont typeface="Arial" panose="020B0604020202020204" pitchFamily="34" charset="0"/>
              <a:buChar char="•"/>
            </a:pPr>
            <a:r>
              <a:rPr lang="it-IT" sz="2400" dirty="0" err="1" smtClean="0"/>
              <a:t>Identification</a:t>
            </a:r>
            <a:r>
              <a:rPr lang="it-IT" sz="2400" dirty="0" smtClean="0"/>
              <a:t> </a:t>
            </a:r>
            <a:r>
              <a:rPr lang="it-IT" sz="2400" dirty="0"/>
              <a:t>of </a:t>
            </a:r>
            <a:r>
              <a:rPr lang="it-IT" sz="2400" dirty="0" err="1"/>
              <a:t>potential</a:t>
            </a:r>
            <a:r>
              <a:rPr lang="it-IT" sz="2400" dirty="0"/>
              <a:t> </a:t>
            </a:r>
            <a:r>
              <a:rPr lang="it-IT" sz="2400" dirty="0" err="1" smtClean="0"/>
              <a:t>stakeholders</a:t>
            </a:r>
            <a:endParaRPr lang="it-IT" sz="2400" dirty="0" smtClean="0"/>
          </a:p>
          <a:p>
            <a:pPr marL="557213"/>
            <a:r>
              <a:rPr lang="it-IT" sz="2400" dirty="0" smtClean="0"/>
              <a:t> </a:t>
            </a:r>
            <a:endParaRPr lang="it-IT" sz="2400" dirty="0"/>
          </a:p>
          <a:p>
            <a:pPr marL="900113" indent="-342900">
              <a:buFont typeface="Arial" panose="020B0604020202020204" pitchFamily="34" charset="0"/>
              <a:buChar char="•"/>
            </a:pPr>
            <a:r>
              <a:rPr lang="en-US" sz="2400" dirty="0"/>
              <a:t>Identification of appropriate survey tools and methods </a:t>
            </a:r>
            <a:endParaRPr lang="en-US" sz="2400" dirty="0" smtClean="0"/>
          </a:p>
          <a:p>
            <a:pPr marL="900113" indent="-342900">
              <a:buFont typeface="Arial" panose="020B0604020202020204" pitchFamily="34" charset="0"/>
              <a:buChar char="•"/>
            </a:pPr>
            <a:endParaRPr lang="en-US" sz="2400" dirty="0"/>
          </a:p>
          <a:p>
            <a:pPr marL="900113" indent="-342900">
              <a:buFont typeface="Arial" panose="020B0604020202020204" pitchFamily="34" charset="0"/>
              <a:buChar char="•"/>
            </a:pPr>
            <a:r>
              <a:rPr lang="en-US" sz="2400" dirty="0"/>
              <a:t>Specification of the survey duration </a:t>
            </a:r>
            <a:endParaRPr lang="en-US" sz="2400" dirty="0" smtClean="0"/>
          </a:p>
          <a:p>
            <a:pPr marL="557213"/>
            <a:endParaRPr lang="en-US" sz="2400" dirty="0"/>
          </a:p>
          <a:p>
            <a:pPr marL="900113" indent="-342900">
              <a:buFont typeface="Arial" panose="020B0604020202020204" pitchFamily="34" charset="0"/>
              <a:buChar char="•"/>
            </a:pPr>
            <a:r>
              <a:rPr lang="en-US" sz="2400" dirty="0"/>
              <a:t>Specification of requested actions and dissemination of the findings </a:t>
            </a:r>
            <a:endParaRPr lang="it-IT" sz="2400" dirty="0"/>
          </a:p>
        </p:txBody>
      </p:sp>
      <p:sp>
        <p:nvSpPr>
          <p:cNvPr id="6" name="Footer Placeholder 3"/>
          <p:cNvSpPr>
            <a:spLocks noGrp="1"/>
          </p:cNvSpPr>
          <p:nvPr>
            <p:ph type="ftr" sz="quarter" idx="11"/>
          </p:nvPr>
        </p:nvSpPr>
        <p:spPr>
          <a:xfrm>
            <a:off x="4038600" y="6276122"/>
            <a:ext cx="4114800" cy="365125"/>
          </a:xfrm>
        </p:spPr>
        <p:txBody>
          <a:bodyPr/>
          <a:lstStyle/>
          <a:p>
            <a:r>
              <a:rPr lang="de-DE" dirty="0" smtClean="0"/>
              <a:t>C2, </a:t>
            </a:r>
            <a:r>
              <a:rPr lang="en-US" b="1" dirty="0"/>
              <a:t>London, United </a:t>
            </a:r>
            <a:r>
              <a:rPr lang="en-US" b="1" dirty="0" smtClean="0"/>
              <a:t>Kingdom (9-11 </a:t>
            </a:r>
            <a:r>
              <a:rPr lang="en-US" b="1" dirty="0"/>
              <a:t>October </a:t>
            </a:r>
            <a:r>
              <a:rPr lang="en-US" b="1" dirty="0" smtClean="0"/>
              <a:t>2018) </a:t>
            </a:r>
            <a:endParaRPr lang="de-DE" dirty="0" smtClean="0"/>
          </a:p>
        </p:txBody>
      </p:sp>
    </p:spTree>
    <p:extLst>
      <p:ext uri="{BB962C8B-B14F-4D97-AF65-F5344CB8AC3E}">
        <p14:creationId xmlns:p14="http://schemas.microsoft.com/office/powerpoint/2010/main" val="934342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txBox="1">
            <a:spLocks/>
          </p:cNvSpPr>
          <p:nvPr/>
        </p:nvSpPr>
        <p:spPr>
          <a:xfrm>
            <a:off x="7936282" y="624595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dirty="0" err="1" smtClean="0"/>
              <a:t>Rear</a:t>
            </a:r>
            <a:r>
              <a:rPr lang="it-IT" dirty="0" smtClean="0"/>
              <a:t> </a:t>
            </a:r>
            <a:r>
              <a:rPr lang="it-IT" dirty="0" err="1" smtClean="0"/>
              <a:t>Admiral</a:t>
            </a:r>
            <a:r>
              <a:rPr lang="it-IT" dirty="0" smtClean="0"/>
              <a:t> Luigi </a:t>
            </a:r>
            <a:r>
              <a:rPr lang="it-IT" dirty="0" err="1" smtClean="0"/>
              <a:t>Sinapi</a:t>
            </a:r>
            <a:r>
              <a:rPr lang="it-IT" dirty="0" smtClean="0"/>
              <a:t> – HSSC Chair</a:t>
            </a:r>
            <a:endParaRPr lang="de-DE" dirty="0" smtClean="0"/>
          </a:p>
        </p:txBody>
      </p:sp>
      <p:sp>
        <p:nvSpPr>
          <p:cNvPr id="46" name="Footer Placeholder 3"/>
          <p:cNvSpPr>
            <a:spLocks noGrp="1"/>
          </p:cNvSpPr>
          <p:nvPr>
            <p:ph type="ftr" sz="quarter" idx="11"/>
          </p:nvPr>
        </p:nvSpPr>
        <p:spPr>
          <a:xfrm>
            <a:off x="4038600" y="6276122"/>
            <a:ext cx="4114800" cy="365125"/>
          </a:xfrm>
        </p:spPr>
        <p:txBody>
          <a:bodyPr/>
          <a:lstStyle/>
          <a:p>
            <a:r>
              <a:rPr lang="de-DE" dirty="0" smtClean="0"/>
              <a:t>C2, </a:t>
            </a:r>
            <a:r>
              <a:rPr lang="en-US" b="1" dirty="0"/>
              <a:t>London, United </a:t>
            </a:r>
            <a:r>
              <a:rPr lang="en-US" b="1" dirty="0" smtClean="0"/>
              <a:t>Kingdom (9-11 </a:t>
            </a:r>
            <a:r>
              <a:rPr lang="en-US" b="1" dirty="0"/>
              <a:t>October </a:t>
            </a:r>
            <a:r>
              <a:rPr lang="en-US" b="1" dirty="0" smtClean="0"/>
              <a:t>2018) </a:t>
            </a:r>
            <a:endParaRPr lang="de-DE" dirty="0" smtClean="0"/>
          </a:p>
        </p:txBody>
      </p:sp>
      <p:sp>
        <p:nvSpPr>
          <p:cNvPr id="48" name="Title 1"/>
          <p:cNvSpPr>
            <a:spLocks noGrp="1"/>
          </p:cNvSpPr>
          <p:nvPr>
            <p:ph type="title"/>
          </p:nvPr>
        </p:nvSpPr>
        <p:spPr>
          <a:xfrm>
            <a:off x="789140" y="458295"/>
            <a:ext cx="10571967" cy="636586"/>
          </a:xfrm>
        </p:spPr>
        <p:txBody>
          <a:bodyPr>
            <a:noAutofit/>
          </a:bodyPr>
          <a:lstStyle/>
          <a:p>
            <a:pPr>
              <a:defRPr/>
            </a:pPr>
            <a:r>
              <a:rPr lang="en-US" sz="3200" b="1" dirty="0"/>
              <a:t>C2-4.1A1&amp;A2</a:t>
            </a:r>
            <a:r>
              <a:rPr lang="en-US" sz="3200" dirty="0"/>
              <a:t> - Revision process of IHO Resolution 2/2007 	</a:t>
            </a:r>
            <a:br>
              <a:rPr lang="en-US" sz="3200" dirty="0"/>
            </a:br>
            <a:endParaRPr lang="en-AU" sz="3200" dirty="0"/>
          </a:p>
        </p:txBody>
      </p:sp>
      <p:grpSp>
        <p:nvGrpSpPr>
          <p:cNvPr id="47" name="Gruppo 46"/>
          <p:cNvGrpSpPr/>
          <p:nvPr/>
        </p:nvGrpSpPr>
        <p:grpSpPr>
          <a:xfrm>
            <a:off x="207454" y="978794"/>
            <a:ext cx="11729262" cy="4842457"/>
            <a:chOff x="207454" y="978794"/>
            <a:chExt cx="11729262" cy="4842457"/>
          </a:xfrm>
        </p:grpSpPr>
        <p:cxnSp>
          <p:nvCxnSpPr>
            <p:cNvPr id="49" name="Straight Connector 3"/>
            <p:cNvCxnSpPr/>
            <p:nvPr/>
          </p:nvCxnSpPr>
          <p:spPr>
            <a:xfrm>
              <a:off x="1729525" y="978794"/>
              <a:ext cx="0" cy="4842457"/>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50" name="Rectangle 6"/>
            <p:cNvSpPr/>
            <p:nvPr/>
          </p:nvSpPr>
          <p:spPr>
            <a:xfrm>
              <a:off x="207454" y="1522460"/>
              <a:ext cx="1501758" cy="400110"/>
            </a:xfrm>
            <a:prstGeom prst="rect">
              <a:avLst/>
            </a:prstGeom>
          </p:spPr>
          <p:txBody>
            <a:bodyPr wrap="none">
              <a:spAutoFit/>
            </a:bodyPr>
            <a:lstStyle/>
            <a:p>
              <a:r>
                <a:rPr lang="en-GB" sz="2000" b="1" dirty="0"/>
                <a:t>Res. 2/2007 </a:t>
              </a:r>
            </a:p>
          </p:txBody>
        </p:sp>
        <p:sp>
          <p:nvSpPr>
            <p:cNvPr id="51" name="Rectangle 7"/>
            <p:cNvSpPr/>
            <p:nvPr/>
          </p:nvSpPr>
          <p:spPr>
            <a:xfrm>
              <a:off x="2119034" y="1337907"/>
              <a:ext cx="9539566" cy="923330"/>
            </a:xfrm>
            <a:prstGeom prst="rect">
              <a:avLst/>
            </a:prstGeom>
          </p:spPr>
          <p:txBody>
            <a:bodyPr wrap="square">
              <a:spAutoFit/>
            </a:bodyPr>
            <a:lstStyle/>
            <a:p>
              <a:r>
                <a:rPr lang="en-GB" i="1" dirty="0" smtClean="0">
                  <a:latin typeface="Helvetica" panose="020B0604020202020204" pitchFamily="34" charset="0"/>
                  <a:ea typeface="Times New Roman" panose="02020603050405020304" pitchFamily="18" charset="0"/>
                  <a:cs typeface="Times New Roman" panose="02020603050405020304" pitchFamily="18" charset="0"/>
                </a:rPr>
                <a:t>…. principles </a:t>
              </a:r>
              <a:r>
                <a:rPr lang="en-GB" i="1" dirty="0">
                  <a:latin typeface="Helvetica" panose="020B0604020202020204" pitchFamily="34" charset="0"/>
                  <a:ea typeface="Times New Roman" panose="02020603050405020304" pitchFamily="18" charset="0"/>
                  <a:cs typeface="Times New Roman" panose="02020603050405020304" pitchFamily="18" charset="0"/>
                </a:rPr>
                <a:t>and procedures are intended to be </a:t>
              </a:r>
              <a:r>
                <a:rPr lang="en-GB" b="1" i="1" dirty="0">
                  <a:latin typeface="Helvetica" panose="020B0604020202020204" pitchFamily="34" charset="0"/>
                  <a:ea typeface="Times New Roman" panose="02020603050405020304" pitchFamily="18" charset="0"/>
                  <a:cs typeface="Times New Roman" panose="02020603050405020304" pitchFamily="18" charset="0"/>
                </a:rPr>
                <a:t>applied to all proposals for changes to IHO technical standards</a:t>
              </a:r>
              <a:r>
                <a:rPr lang="en-GB" i="1" dirty="0">
                  <a:latin typeface="Helvetica" panose="020B0604020202020204" pitchFamily="34" charset="0"/>
                  <a:ea typeface="Times New Roman" panose="02020603050405020304" pitchFamily="18" charset="0"/>
                  <a:cs typeface="Times New Roman" panose="02020603050405020304" pitchFamily="18" charset="0"/>
                </a:rPr>
                <a:t> and for new work items that will require significant resources to resolve or will potentially impact on those who need to apply the </a:t>
              </a:r>
              <a:r>
                <a:rPr lang="en-GB" i="1" dirty="0" smtClean="0">
                  <a:latin typeface="Helvetica" panose="020B0604020202020204" pitchFamily="34" charset="0"/>
                  <a:ea typeface="Times New Roman" panose="02020603050405020304" pitchFamily="18" charset="0"/>
                  <a:cs typeface="Times New Roman" panose="02020603050405020304" pitchFamily="18" charset="0"/>
                </a:rPr>
                <a:t>standards.</a:t>
              </a:r>
              <a:endParaRPr lang="en-GB" i="1" dirty="0"/>
            </a:p>
          </p:txBody>
        </p:sp>
        <p:sp>
          <p:nvSpPr>
            <p:cNvPr id="52" name="TextBox 11"/>
            <p:cNvSpPr txBox="1"/>
            <p:nvPr/>
          </p:nvSpPr>
          <p:spPr>
            <a:xfrm>
              <a:off x="321972" y="3142445"/>
              <a:ext cx="1455313" cy="707886"/>
            </a:xfrm>
            <a:prstGeom prst="rect">
              <a:avLst/>
            </a:prstGeom>
            <a:noFill/>
          </p:spPr>
          <p:txBody>
            <a:bodyPr wrap="square" rtlCol="0">
              <a:spAutoFit/>
            </a:bodyPr>
            <a:lstStyle/>
            <a:p>
              <a:r>
                <a:rPr lang="en-GB" sz="2000" b="1" dirty="0" smtClean="0"/>
                <a:t>Approval Process</a:t>
              </a:r>
              <a:endParaRPr lang="en-GB" sz="2000" b="1" dirty="0"/>
            </a:p>
          </p:txBody>
        </p:sp>
        <p:grpSp>
          <p:nvGrpSpPr>
            <p:cNvPr id="53" name="Group 15"/>
            <p:cNvGrpSpPr/>
            <p:nvPr/>
          </p:nvGrpSpPr>
          <p:grpSpPr>
            <a:xfrm>
              <a:off x="2347175" y="3313210"/>
              <a:ext cx="1056067" cy="1080631"/>
              <a:chOff x="2843748" y="2923502"/>
              <a:chExt cx="1367646" cy="1365163"/>
            </a:xfrm>
          </p:grpSpPr>
          <p:pic>
            <p:nvPicPr>
              <p:cNvPr id="80" name="Picture 12"/>
              <p:cNvPicPr>
                <a:picLocks noChangeAspect="1"/>
              </p:cNvPicPr>
              <p:nvPr/>
            </p:nvPicPr>
            <p:blipFill>
              <a:blip r:embed="rId3"/>
              <a:stretch>
                <a:fillRect/>
              </a:stretch>
            </p:blipFill>
            <p:spPr>
              <a:xfrm>
                <a:off x="2921022" y="3142445"/>
                <a:ext cx="1095375" cy="990600"/>
              </a:xfrm>
              <a:prstGeom prst="rect">
                <a:avLst/>
              </a:prstGeom>
            </p:spPr>
          </p:pic>
          <p:sp>
            <p:nvSpPr>
              <p:cNvPr id="81" name="Oval 14"/>
              <p:cNvSpPr/>
              <p:nvPr/>
            </p:nvSpPr>
            <p:spPr>
              <a:xfrm>
                <a:off x="2843748" y="2923502"/>
                <a:ext cx="1367646" cy="1365163"/>
              </a:xfrm>
              <a:prstGeom prst="ellipse">
                <a:avLst/>
              </a:prstGeom>
              <a:noFill/>
              <a:ln w="7620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54" name="TextBox 16"/>
            <p:cNvSpPr txBox="1"/>
            <p:nvPr/>
          </p:nvSpPr>
          <p:spPr>
            <a:xfrm>
              <a:off x="2335465" y="2622797"/>
              <a:ext cx="1048172" cy="646331"/>
            </a:xfrm>
            <a:prstGeom prst="rect">
              <a:avLst/>
            </a:prstGeom>
            <a:noFill/>
          </p:spPr>
          <p:txBody>
            <a:bodyPr wrap="none" rtlCol="0">
              <a:spAutoFit/>
            </a:bodyPr>
            <a:lstStyle/>
            <a:p>
              <a:r>
                <a:rPr lang="en-GB" b="1" u="sng" dirty="0" smtClean="0">
                  <a:solidFill>
                    <a:srgbClr val="002060"/>
                  </a:solidFill>
                </a:rPr>
                <a:t>PT / WG</a:t>
              </a:r>
              <a:br>
                <a:rPr lang="en-GB" b="1" u="sng" dirty="0" smtClean="0">
                  <a:solidFill>
                    <a:srgbClr val="002060"/>
                  </a:solidFill>
                </a:rPr>
              </a:br>
              <a:r>
                <a:rPr lang="en-GB" b="1" u="sng" dirty="0" smtClean="0">
                  <a:solidFill>
                    <a:srgbClr val="002060"/>
                  </a:solidFill>
                </a:rPr>
                <a:t>Approval</a:t>
              </a:r>
              <a:endParaRPr lang="en-GB" b="1" u="sng" dirty="0">
                <a:solidFill>
                  <a:srgbClr val="002060"/>
                </a:solidFill>
              </a:endParaRPr>
            </a:p>
          </p:txBody>
        </p:sp>
        <p:grpSp>
          <p:nvGrpSpPr>
            <p:cNvPr id="55" name="Group 17"/>
            <p:cNvGrpSpPr/>
            <p:nvPr/>
          </p:nvGrpSpPr>
          <p:grpSpPr>
            <a:xfrm>
              <a:off x="4315496" y="3311062"/>
              <a:ext cx="1056067" cy="1080631"/>
              <a:chOff x="2843748" y="2923502"/>
              <a:chExt cx="1367646" cy="1365163"/>
            </a:xfrm>
          </p:grpSpPr>
          <p:pic>
            <p:nvPicPr>
              <p:cNvPr id="78" name="Picture 18"/>
              <p:cNvPicPr>
                <a:picLocks noChangeAspect="1"/>
              </p:cNvPicPr>
              <p:nvPr/>
            </p:nvPicPr>
            <p:blipFill>
              <a:blip r:embed="rId3"/>
              <a:stretch>
                <a:fillRect/>
              </a:stretch>
            </p:blipFill>
            <p:spPr>
              <a:xfrm>
                <a:off x="2921022" y="3142445"/>
                <a:ext cx="1095375" cy="990600"/>
              </a:xfrm>
              <a:prstGeom prst="rect">
                <a:avLst/>
              </a:prstGeom>
            </p:spPr>
          </p:pic>
          <p:sp>
            <p:nvSpPr>
              <p:cNvPr id="79" name="Oval 19"/>
              <p:cNvSpPr/>
              <p:nvPr/>
            </p:nvSpPr>
            <p:spPr>
              <a:xfrm>
                <a:off x="2843748" y="2923502"/>
                <a:ext cx="1367646" cy="1365163"/>
              </a:xfrm>
              <a:prstGeom prst="ellipse">
                <a:avLst/>
              </a:prstGeom>
              <a:noFill/>
              <a:ln w="7620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56" name="TextBox 20"/>
            <p:cNvSpPr txBox="1"/>
            <p:nvPr/>
          </p:nvSpPr>
          <p:spPr>
            <a:xfrm>
              <a:off x="4110603" y="2620649"/>
              <a:ext cx="1457322" cy="646331"/>
            </a:xfrm>
            <a:prstGeom prst="rect">
              <a:avLst/>
            </a:prstGeom>
            <a:noFill/>
          </p:spPr>
          <p:txBody>
            <a:bodyPr wrap="none" rtlCol="0">
              <a:spAutoFit/>
            </a:bodyPr>
            <a:lstStyle/>
            <a:p>
              <a:pPr algn="ctr"/>
              <a:r>
                <a:rPr lang="en-GB" b="1" u="sng" dirty="0" smtClean="0">
                  <a:solidFill>
                    <a:srgbClr val="002060"/>
                  </a:solidFill>
                </a:rPr>
                <a:t>HSSC </a:t>
              </a:r>
              <a:br>
                <a:rPr lang="en-GB" b="1" u="sng" dirty="0" smtClean="0">
                  <a:solidFill>
                    <a:srgbClr val="002060"/>
                  </a:solidFill>
                </a:rPr>
              </a:br>
              <a:r>
                <a:rPr lang="en-GB" b="1" u="sng" dirty="0" smtClean="0">
                  <a:solidFill>
                    <a:srgbClr val="002060"/>
                  </a:solidFill>
                </a:rPr>
                <a:t>Endorsement</a:t>
              </a:r>
              <a:endParaRPr lang="en-GB" b="1" u="sng" dirty="0">
                <a:solidFill>
                  <a:srgbClr val="002060"/>
                </a:solidFill>
              </a:endParaRPr>
            </a:p>
          </p:txBody>
        </p:sp>
        <p:grpSp>
          <p:nvGrpSpPr>
            <p:cNvPr id="57" name="Group 21"/>
            <p:cNvGrpSpPr/>
            <p:nvPr/>
          </p:nvGrpSpPr>
          <p:grpSpPr>
            <a:xfrm>
              <a:off x="6258062" y="3321793"/>
              <a:ext cx="1056067" cy="1080631"/>
              <a:chOff x="2843748" y="2923502"/>
              <a:chExt cx="1367646" cy="1365163"/>
            </a:xfrm>
          </p:grpSpPr>
          <p:pic>
            <p:nvPicPr>
              <p:cNvPr id="76" name="Picture 22"/>
              <p:cNvPicPr>
                <a:picLocks noChangeAspect="1"/>
              </p:cNvPicPr>
              <p:nvPr/>
            </p:nvPicPr>
            <p:blipFill>
              <a:blip r:embed="rId3"/>
              <a:stretch>
                <a:fillRect/>
              </a:stretch>
            </p:blipFill>
            <p:spPr>
              <a:xfrm>
                <a:off x="2921022" y="3142445"/>
                <a:ext cx="1095375" cy="990600"/>
              </a:xfrm>
              <a:prstGeom prst="rect">
                <a:avLst/>
              </a:prstGeom>
            </p:spPr>
          </p:pic>
          <p:sp>
            <p:nvSpPr>
              <p:cNvPr id="77" name="Oval 23"/>
              <p:cNvSpPr/>
              <p:nvPr/>
            </p:nvSpPr>
            <p:spPr>
              <a:xfrm>
                <a:off x="2843748" y="2923502"/>
                <a:ext cx="1367646" cy="1365163"/>
              </a:xfrm>
              <a:prstGeom prst="ellipse">
                <a:avLst/>
              </a:prstGeom>
              <a:noFill/>
              <a:ln w="7620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58" name="TextBox 24"/>
            <p:cNvSpPr txBox="1"/>
            <p:nvPr/>
          </p:nvSpPr>
          <p:spPr>
            <a:xfrm>
              <a:off x="6053169" y="2631380"/>
              <a:ext cx="1457322" cy="646331"/>
            </a:xfrm>
            <a:prstGeom prst="rect">
              <a:avLst/>
            </a:prstGeom>
            <a:noFill/>
          </p:spPr>
          <p:txBody>
            <a:bodyPr wrap="none" rtlCol="0">
              <a:spAutoFit/>
            </a:bodyPr>
            <a:lstStyle/>
            <a:p>
              <a:pPr algn="ctr"/>
              <a:r>
                <a:rPr lang="en-GB" b="1" u="sng" dirty="0" smtClean="0">
                  <a:solidFill>
                    <a:srgbClr val="002060"/>
                  </a:solidFill>
                </a:rPr>
                <a:t>Council</a:t>
              </a:r>
              <a:br>
                <a:rPr lang="en-GB" b="1" u="sng" dirty="0" smtClean="0">
                  <a:solidFill>
                    <a:srgbClr val="002060"/>
                  </a:solidFill>
                </a:rPr>
              </a:br>
              <a:r>
                <a:rPr lang="en-GB" b="1" u="sng" dirty="0" smtClean="0">
                  <a:solidFill>
                    <a:srgbClr val="002060"/>
                  </a:solidFill>
                </a:rPr>
                <a:t>Endorsement</a:t>
              </a:r>
              <a:endParaRPr lang="en-GB" b="1" u="sng" dirty="0">
                <a:solidFill>
                  <a:srgbClr val="002060"/>
                </a:solidFill>
              </a:endParaRPr>
            </a:p>
          </p:txBody>
        </p:sp>
        <p:grpSp>
          <p:nvGrpSpPr>
            <p:cNvPr id="59" name="Group 25"/>
            <p:cNvGrpSpPr/>
            <p:nvPr/>
          </p:nvGrpSpPr>
          <p:grpSpPr>
            <a:xfrm>
              <a:off x="8393808" y="3319645"/>
              <a:ext cx="1056067" cy="1080631"/>
              <a:chOff x="2843748" y="2923502"/>
              <a:chExt cx="1367646" cy="1365163"/>
            </a:xfrm>
          </p:grpSpPr>
          <p:pic>
            <p:nvPicPr>
              <p:cNvPr id="74" name="Picture 26"/>
              <p:cNvPicPr>
                <a:picLocks noChangeAspect="1"/>
              </p:cNvPicPr>
              <p:nvPr/>
            </p:nvPicPr>
            <p:blipFill>
              <a:blip r:embed="rId3"/>
              <a:stretch>
                <a:fillRect/>
              </a:stretch>
            </p:blipFill>
            <p:spPr>
              <a:xfrm>
                <a:off x="2921022" y="3142445"/>
                <a:ext cx="1095375" cy="990600"/>
              </a:xfrm>
              <a:prstGeom prst="rect">
                <a:avLst/>
              </a:prstGeom>
            </p:spPr>
          </p:pic>
          <p:sp>
            <p:nvSpPr>
              <p:cNvPr id="75" name="Oval 27"/>
              <p:cNvSpPr/>
              <p:nvPr/>
            </p:nvSpPr>
            <p:spPr>
              <a:xfrm>
                <a:off x="2843748" y="2923502"/>
                <a:ext cx="1367646" cy="1365163"/>
              </a:xfrm>
              <a:prstGeom prst="ellipse">
                <a:avLst/>
              </a:prstGeom>
              <a:noFill/>
              <a:ln w="7620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60" name="TextBox 28"/>
            <p:cNvSpPr txBox="1"/>
            <p:nvPr/>
          </p:nvSpPr>
          <p:spPr>
            <a:xfrm>
              <a:off x="8393488" y="2629232"/>
              <a:ext cx="1048172" cy="646331"/>
            </a:xfrm>
            <a:prstGeom prst="rect">
              <a:avLst/>
            </a:prstGeom>
            <a:noFill/>
          </p:spPr>
          <p:txBody>
            <a:bodyPr wrap="none" rtlCol="0">
              <a:spAutoFit/>
            </a:bodyPr>
            <a:lstStyle/>
            <a:p>
              <a:pPr algn="ctr"/>
              <a:r>
                <a:rPr lang="en-GB" b="1" u="sng" dirty="0" smtClean="0">
                  <a:solidFill>
                    <a:srgbClr val="002060"/>
                  </a:solidFill>
                </a:rPr>
                <a:t>MS</a:t>
              </a:r>
              <a:br>
                <a:rPr lang="en-GB" b="1" u="sng" dirty="0" smtClean="0">
                  <a:solidFill>
                    <a:srgbClr val="002060"/>
                  </a:solidFill>
                </a:rPr>
              </a:br>
              <a:r>
                <a:rPr lang="en-GB" b="1" u="sng" dirty="0" smtClean="0">
                  <a:solidFill>
                    <a:srgbClr val="002060"/>
                  </a:solidFill>
                </a:rPr>
                <a:t>Approval</a:t>
              </a:r>
              <a:endParaRPr lang="en-GB" b="1" u="sng" dirty="0">
                <a:solidFill>
                  <a:srgbClr val="002060"/>
                </a:solidFill>
              </a:endParaRPr>
            </a:p>
          </p:txBody>
        </p:sp>
        <p:pic>
          <p:nvPicPr>
            <p:cNvPr id="61" name="Picture 29"/>
            <p:cNvPicPr>
              <a:picLocks noChangeAspect="1"/>
            </p:cNvPicPr>
            <p:nvPr/>
          </p:nvPicPr>
          <p:blipFill>
            <a:blip r:embed="rId4"/>
            <a:stretch>
              <a:fillRect/>
            </a:stretch>
          </p:blipFill>
          <p:spPr>
            <a:xfrm>
              <a:off x="10403220" y="2867958"/>
              <a:ext cx="1443959" cy="1717141"/>
            </a:xfrm>
            <a:prstGeom prst="rect">
              <a:avLst/>
            </a:prstGeom>
          </p:spPr>
        </p:pic>
        <p:sp>
          <p:nvSpPr>
            <p:cNvPr id="62" name="Isosceles Triangle 33"/>
            <p:cNvSpPr/>
            <p:nvPr/>
          </p:nvSpPr>
          <p:spPr>
            <a:xfrm>
              <a:off x="2754344" y="4482681"/>
              <a:ext cx="201910" cy="218700"/>
            </a:xfrm>
            <a:prstGeom prst="triangle">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3" name="Freeform 36"/>
            <p:cNvSpPr/>
            <p:nvPr/>
          </p:nvSpPr>
          <p:spPr>
            <a:xfrm>
              <a:off x="2847975" y="4689179"/>
              <a:ext cx="8229478" cy="594284"/>
            </a:xfrm>
            <a:custGeom>
              <a:avLst/>
              <a:gdLst>
                <a:gd name="connsiteX0" fmla="*/ 8222154 w 8222154"/>
                <a:gd name="connsiteY0" fmla="*/ 115910 h 618396"/>
                <a:gd name="connsiteX1" fmla="*/ 3070605 w 8222154"/>
                <a:gd name="connsiteY1" fmla="*/ 605307 h 618396"/>
                <a:gd name="connsiteX2" fmla="*/ 430436 w 8222154"/>
                <a:gd name="connsiteY2" fmla="*/ 437881 h 618396"/>
                <a:gd name="connsiteX3" fmla="*/ 5433 w 8222154"/>
                <a:gd name="connsiteY3" fmla="*/ 12879 h 618396"/>
                <a:gd name="connsiteX4" fmla="*/ 5433 w 8222154"/>
                <a:gd name="connsiteY4" fmla="*/ 12879 h 618396"/>
                <a:gd name="connsiteX5" fmla="*/ 31190 w 8222154"/>
                <a:gd name="connsiteY5" fmla="*/ 0 h 6183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222154" h="618396">
                  <a:moveTo>
                    <a:pt x="8222154" y="115910"/>
                  </a:moveTo>
                  <a:cubicBezTo>
                    <a:pt x="6295689" y="333777"/>
                    <a:pt x="4369225" y="551645"/>
                    <a:pt x="3070605" y="605307"/>
                  </a:cubicBezTo>
                  <a:cubicBezTo>
                    <a:pt x="1771985" y="658969"/>
                    <a:pt x="941298" y="536619"/>
                    <a:pt x="430436" y="437881"/>
                  </a:cubicBezTo>
                  <a:cubicBezTo>
                    <a:pt x="-80426" y="339143"/>
                    <a:pt x="5433" y="12879"/>
                    <a:pt x="5433" y="12879"/>
                  </a:cubicBezTo>
                  <a:lnTo>
                    <a:pt x="5433" y="12879"/>
                  </a:lnTo>
                  <a:lnTo>
                    <a:pt x="31190" y="0"/>
                  </a:lnTo>
                </a:path>
              </a:pathLst>
            </a:custGeom>
            <a:noFill/>
            <a:ln w="3810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64" name="Straight Arrow Connector 38"/>
            <p:cNvCxnSpPr/>
            <p:nvPr/>
          </p:nvCxnSpPr>
          <p:spPr>
            <a:xfrm>
              <a:off x="5549900" y="3949700"/>
              <a:ext cx="541903" cy="0"/>
            </a:xfrm>
            <a:prstGeom prst="straightConnector1">
              <a:avLst/>
            </a:prstGeom>
            <a:ln w="76200">
              <a:solidFill>
                <a:srgbClr val="E6AF00"/>
              </a:solidFill>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39"/>
            <p:cNvCxnSpPr/>
            <p:nvPr/>
          </p:nvCxnSpPr>
          <p:spPr>
            <a:xfrm>
              <a:off x="7645400" y="3949700"/>
              <a:ext cx="541903" cy="0"/>
            </a:xfrm>
            <a:prstGeom prst="straightConnector1">
              <a:avLst/>
            </a:prstGeom>
            <a:ln w="76200">
              <a:solidFill>
                <a:srgbClr val="E6AF00"/>
              </a:solidFill>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40"/>
            <p:cNvCxnSpPr/>
            <p:nvPr/>
          </p:nvCxnSpPr>
          <p:spPr>
            <a:xfrm>
              <a:off x="3568700" y="3949700"/>
              <a:ext cx="541903" cy="0"/>
            </a:xfrm>
            <a:prstGeom prst="straightConnector1">
              <a:avLst/>
            </a:prstGeom>
            <a:ln w="76200">
              <a:solidFill>
                <a:srgbClr val="E6AF00"/>
              </a:solidFill>
              <a:tailEnd type="triangle"/>
            </a:ln>
          </p:spPr>
          <p:style>
            <a:lnRef idx="1">
              <a:schemeClr val="accent1"/>
            </a:lnRef>
            <a:fillRef idx="0">
              <a:schemeClr val="accent1"/>
            </a:fillRef>
            <a:effectRef idx="0">
              <a:schemeClr val="accent1"/>
            </a:effectRef>
            <a:fontRef idx="minor">
              <a:schemeClr val="tx1"/>
            </a:fontRef>
          </p:style>
        </p:cxnSp>
        <p:sp>
          <p:nvSpPr>
            <p:cNvPr id="67" name="TextBox 41"/>
            <p:cNvSpPr txBox="1"/>
            <p:nvPr/>
          </p:nvSpPr>
          <p:spPr>
            <a:xfrm>
              <a:off x="3122513" y="4298559"/>
              <a:ext cx="1495218" cy="738664"/>
            </a:xfrm>
            <a:prstGeom prst="rect">
              <a:avLst/>
            </a:prstGeom>
            <a:noFill/>
          </p:spPr>
          <p:txBody>
            <a:bodyPr wrap="none" rtlCol="0">
              <a:spAutoFit/>
            </a:bodyPr>
            <a:lstStyle/>
            <a:p>
              <a:pPr algn="ctr"/>
              <a:r>
                <a:rPr lang="en-GB" sz="1400" dirty="0" smtClean="0"/>
                <a:t>Submit to HSSC or</a:t>
              </a:r>
              <a:br>
                <a:rPr lang="en-GB" sz="1400" dirty="0" smtClean="0"/>
              </a:br>
              <a:r>
                <a:rPr lang="en-GB" sz="1400" dirty="0" smtClean="0"/>
                <a:t>Circulate by HSSC </a:t>
              </a:r>
              <a:br>
                <a:rPr lang="en-GB" sz="1400" dirty="0" smtClean="0"/>
              </a:br>
              <a:r>
                <a:rPr lang="en-GB" sz="1400" dirty="0" smtClean="0"/>
                <a:t>Letter</a:t>
              </a:r>
              <a:endParaRPr lang="en-GB" sz="1400" dirty="0"/>
            </a:p>
          </p:txBody>
        </p:sp>
        <p:sp>
          <p:nvSpPr>
            <p:cNvPr id="68" name="TextBox 42"/>
            <p:cNvSpPr txBox="1"/>
            <p:nvPr/>
          </p:nvSpPr>
          <p:spPr>
            <a:xfrm>
              <a:off x="5100278" y="4311259"/>
              <a:ext cx="1476686" cy="523220"/>
            </a:xfrm>
            <a:prstGeom prst="rect">
              <a:avLst/>
            </a:prstGeom>
            <a:noFill/>
          </p:spPr>
          <p:txBody>
            <a:bodyPr wrap="none" rtlCol="0">
              <a:spAutoFit/>
            </a:bodyPr>
            <a:lstStyle/>
            <a:p>
              <a:pPr algn="ctr"/>
              <a:r>
                <a:rPr lang="en-GB" sz="1400" dirty="0" smtClean="0"/>
                <a:t>Submit as Council</a:t>
              </a:r>
              <a:br>
                <a:rPr lang="en-GB" sz="1400" dirty="0" smtClean="0"/>
              </a:br>
              <a:r>
                <a:rPr lang="en-GB" sz="1400" dirty="0" smtClean="0"/>
                <a:t>Document</a:t>
              </a:r>
              <a:endParaRPr lang="en-GB" sz="1400" dirty="0"/>
            </a:p>
          </p:txBody>
        </p:sp>
        <p:sp>
          <p:nvSpPr>
            <p:cNvPr id="69" name="TextBox 43"/>
            <p:cNvSpPr txBox="1"/>
            <p:nvPr/>
          </p:nvSpPr>
          <p:spPr>
            <a:xfrm>
              <a:off x="10216437" y="2210132"/>
              <a:ext cx="1720279" cy="646331"/>
            </a:xfrm>
            <a:prstGeom prst="rect">
              <a:avLst/>
            </a:prstGeom>
            <a:noFill/>
          </p:spPr>
          <p:txBody>
            <a:bodyPr wrap="none" rtlCol="0">
              <a:spAutoFit/>
            </a:bodyPr>
            <a:lstStyle/>
            <a:p>
              <a:pPr algn="ctr"/>
              <a:r>
                <a:rPr lang="en-GB" b="1" u="sng" dirty="0" smtClean="0">
                  <a:solidFill>
                    <a:srgbClr val="002060"/>
                  </a:solidFill>
                </a:rPr>
                <a:t>Stakeholder</a:t>
              </a:r>
              <a:br>
                <a:rPr lang="en-GB" b="1" u="sng" dirty="0" smtClean="0">
                  <a:solidFill>
                    <a:srgbClr val="002060"/>
                  </a:solidFill>
                </a:rPr>
              </a:br>
              <a:r>
                <a:rPr lang="en-GB" b="1" u="sng" dirty="0" smtClean="0">
                  <a:solidFill>
                    <a:srgbClr val="002060"/>
                  </a:solidFill>
                </a:rPr>
                <a:t>Implementation</a:t>
              </a:r>
              <a:endParaRPr lang="en-GB" b="1" u="sng" dirty="0">
                <a:solidFill>
                  <a:srgbClr val="002060"/>
                </a:solidFill>
              </a:endParaRPr>
            </a:p>
          </p:txBody>
        </p:sp>
        <p:sp>
          <p:nvSpPr>
            <p:cNvPr id="70" name="TextBox 44"/>
            <p:cNvSpPr txBox="1"/>
            <p:nvPr/>
          </p:nvSpPr>
          <p:spPr>
            <a:xfrm>
              <a:off x="7439374" y="4311259"/>
              <a:ext cx="837089" cy="307777"/>
            </a:xfrm>
            <a:prstGeom prst="rect">
              <a:avLst/>
            </a:prstGeom>
            <a:noFill/>
          </p:spPr>
          <p:txBody>
            <a:bodyPr wrap="none" rtlCol="0">
              <a:spAutoFit/>
            </a:bodyPr>
            <a:lstStyle/>
            <a:p>
              <a:pPr algn="ctr"/>
              <a:r>
                <a:rPr lang="en-GB" sz="1400" dirty="0" smtClean="0"/>
                <a:t>Issues CL</a:t>
              </a:r>
              <a:endParaRPr lang="en-GB" sz="1400" dirty="0"/>
            </a:p>
          </p:txBody>
        </p:sp>
        <p:sp>
          <p:nvSpPr>
            <p:cNvPr id="71" name="TextBox 45"/>
            <p:cNvSpPr txBox="1"/>
            <p:nvPr/>
          </p:nvSpPr>
          <p:spPr>
            <a:xfrm>
              <a:off x="9505204" y="4221760"/>
              <a:ext cx="1102161" cy="523220"/>
            </a:xfrm>
            <a:prstGeom prst="rect">
              <a:avLst/>
            </a:prstGeom>
            <a:noFill/>
          </p:spPr>
          <p:txBody>
            <a:bodyPr wrap="none" rtlCol="0">
              <a:spAutoFit/>
            </a:bodyPr>
            <a:lstStyle/>
            <a:p>
              <a:r>
                <a:rPr lang="en-GB" sz="1400" dirty="0" smtClean="0"/>
                <a:t>Release </a:t>
              </a:r>
              <a:br>
                <a:rPr lang="en-GB" sz="1400" dirty="0" smtClean="0"/>
              </a:br>
              <a:r>
                <a:rPr lang="en-GB" sz="1400" dirty="0" smtClean="0"/>
                <a:t>Edition 1.0.0</a:t>
              </a:r>
              <a:endParaRPr lang="en-GB" sz="1400" dirty="0"/>
            </a:p>
          </p:txBody>
        </p:sp>
        <p:cxnSp>
          <p:nvCxnSpPr>
            <p:cNvPr id="72" name="Straight Arrow Connector 46"/>
            <p:cNvCxnSpPr/>
            <p:nvPr/>
          </p:nvCxnSpPr>
          <p:spPr>
            <a:xfrm>
              <a:off x="9664700" y="3937000"/>
              <a:ext cx="541903" cy="0"/>
            </a:xfrm>
            <a:prstGeom prst="straightConnector1">
              <a:avLst/>
            </a:prstGeom>
            <a:ln w="76200">
              <a:solidFill>
                <a:srgbClr val="E6AF00"/>
              </a:solidFill>
              <a:tailEnd type="triangle"/>
            </a:ln>
          </p:spPr>
          <p:style>
            <a:lnRef idx="1">
              <a:schemeClr val="accent1"/>
            </a:lnRef>
            <a:fillRef idx="0">
              <a:schemeClr val="accent1"/>
            </a:fillRef>
            <a:effectRef idx="0">
              <a:schemeClr val="accent1"/>
            </a:effectRef>
            <a:fontRef idx="minor">
              <a:schemeClr val="tx1"/>
            </a:fontRef>
          </p:style>
        </p:cxnSp>
        <p:cxnSp>
          <p:nvCxnSpPr>
            <p:cNvPr id="73" name="Straight Arrow Connector 35"/>
            <p:cNvCxnSpPr/>
            <p:nvPr/>
          </p:nvCxnSpPr>
          <p:spPr>
            <a:xfrm flipV="1">
              <a:off x="5371563" y="4869549"/>
              <a:ext cx="2815740" cy="44825"/>
            </a:xfrm>
            <a:prstGeom prst="straightConnector1">
              <a:avLst/>
            </a:prstGeom>
            <a:ln w="76200">
              <a:solidFill>
                <a:srgbClr val="E6AF00"/>
              </a:solidFill>
              <a:tailEnd type="triangle"/>
            </a:ln>
          </p:spPr>
          <p:style>
            <a:lnRef idx="1">
              <a:schemeClr val="accent1"/>
            </a:lnRef>
            <a:fillRef idx="0">
              <a:schemeClr val="accent1"/>
            </a:fillRef>
            <a:effectRef idx="0">
              <a:schemeClr val="accent1"/>
            </a:effectRef>
            <a:fontRef idx="minor">
              <a:schemeClr val="tx1"/>
            </a:fontRef>
          </p:style>
        </p:cxnSp>
      </p:grpSp>
      <p:sp>
        <p:nvSpPr>
          <p:cNvPr id="82" name="Title 1"/>
          <p:cNvSpPr txBox="1">
            <a:spLocks/>
          </p:cNvSpPr>
          <p:nvPr/>
        </p:nvSpPr>
        <p:spPr>
          <a:xfrm>
            <a:off x="3870122" y="881468"/>
            <a:ext cx="10515600" cy="5405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bg2">
                    <a:lumMod val="50000"/>
                  </a:schemeClr>
                </a:solidFill>
                <a:latin typeface="+mj-lt"/>
                <a:ea typeface="+mj-ea"/>
                <a:cs typeface="+mj-cs"/>
              </a:defRPr>
            </a:lvl1pPr>
          </a:lstStyle>
          <a:p>
            <a:r>
              <a:rPr lang="en-GB" sz="2000" b="1" u="sng" dirty="0">
                <a:solidFill>
                  <a:srgbClr val="002060"/>
                </a:solidFill>
                <a:latin typeface="+mn-lt"/>
                <a:ea typeface="+mn-ea"/>
                <a:cs typeface="+mn-cs"/>
              </a:rPr>
              <a:t>Current Review Cycle for S-100 Based Prod Specs</a:t>
            </a:r>
          </a:p>
        </p:txBody>
      </p:sp>
    </p:spTree>
    <p:extLst>
      <p:ext uri="{BB962C8B-B14F-4D97-AF65-F5344CB8AC3E}">
        <p14:creationId xmlns:p14="http://schemas.microsoft.com/office/powerpoint/2010/main" val="4012485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IHO presentations template" id="{C657DD33-74A5-46FF-87DC-702489CC64DD}" vid="{C4CF7E2C-A930-4DFE-9432-DAC967E2A5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themeOverride>
</file>

<file path=ppt/theme/themeOverride10.xml><?xml version="1.0" encoding="utf-8"?>
<a:themeOverride xmlns:a="http://schemas.openxmlformats.org/drawingml/2006/main">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themeOverride>
</file>

<file path=ppt/theme/themeOverride11.xml><?xml version="1.0" encoding="utf-8"?>
<a:themeOverride xmlns:a="http://schemas.openxmlformats.org/drawingml/2006/main">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themeOverride>
</file>

<file path=ppt/theme/themeOverride12.xml><?xml version="1.0" encoding="utf-8"?>
<a:themeOverride xmlns:a="http://schemas.openxmlformats.org/drawingml/2006/main">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themeOverride>
</file>

<file path=ppt/theme/themeOverride13.xml><?xml version="1.0" encoding="utf-8"?>
<a:themeOverride xmlns:a="http://schemas.openxmlformats.org/drawingml/2006/main">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themeOverride>
</file>

<file path=ppt/theme/themeOverride14.xml><?xml version="1.0" encoding="utf-8"?>
<a:themeOverride xmlns:a="http://schemas.openxmlformats.org/drawingml/2006/main">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themeOverride>
</file>

<file path=ppt/theme/themeOverride15.xml><?xml version="1.0" encoding="utf-8"?>
<a:themeOverride xmlns:a="http://schemas.openxmlformats.org/drawingml/2006/main">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themeOverride>
</file>

<file path=ppt/theme/themeOverride16.xml><?xml version="1.0" encoding="utf-8"?>
<a:themeOverride xmlns:a="http://schemas.openxmlformats.org/drawingml/2006/main">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themeOverride>
</file>

<file path=ppt/theme/themeOverride2.xml><?xml version="1.0" encoding="utf-8"?>
<a:themeOverride xmlns:a="http://schemas.openxmlformats.org/drawingml/2006/main">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themeOverride>
</file>

<file path=ppt/theme/themeOverride3.xml><?xml version="1.0" encoding="utf-8"?>
<a:themeOverride xmlns:a="http://schemas.openxmlformats.org/drawingml/2006/main">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themeOverride>
</file>

<file path=ppt/theme/themeOverride4.xml><?xml version="1.0" encoding="utf-8"?>
<a:themeOverride xmlns:a="http://schemas.openxmlformats.org/drawingml/2006/main">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themeOverride>
</file>

<file path=ppt/theme/themeOverride5.xml><?xml version="1.0" encoding="utf-8"?>
<a:themeOverride xmlns:a="http://schemas.openxmlformats.org/drawingml/2006/main">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themeOverride>
</file>

<file path=ppt/theme/themeOverride6.xml><?xml version="1.0" encoding="utf-8"?>
<a:themeOverride xmlns:a="http://schemas.openxmlformats.org/drawingml/2006/main">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themeOverride>
</file>

<file path=ppt/theme/themeOverride7.xml><?xml version="1.0" encoding="utf-8"?>
<a:themeOverride xmlns:a="http://schemas.openxmlformats.org/drawingml/2006/main">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themeOverride>
</file>

<file path=ppt/theme/themeOverride8.xml><?xml version="1.0" encoding="utf-8"?>
<a:themeOverride xmlns:a="http://schemas.openxmlformats.org/drawingml/2006/main">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themeOverride>
</file>

<file path=ppt/theme/themeOverride9.xml><?xml version="1.0" encoding="utf-8"?>
<a:themeOverride xmlns:a="http://schemas.openxmlformats.org/drawingml/2006/main">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themeOverride>
</file>

<file path=docProps/app.xml><?xml version="1.0" encoding="utf-8"?>
<Properties xmlns="http://schemas.openxmlformats.org/officeDocument/2006/extended-properties" xmlns:vt="http://schemas.openxmlformats.org/officeDocument/2006/docPropsVTypes">
  <Template/>
  <TotalTime>3648</TotalTime>
  <Words>3886</Words>
  <Application>Microsoft Office PowerPoint</Application>
  <PresentationFormat>Personalizzato</PresentationFormat>
  <Paragraphs>491</Paragraphs>
  <Slides>48</Slides>
  <Notes>48</Notes>
  <HiddenSlides>0</HiddenSlides>
  <MMClips>0</MMClips>
  <ScaleCrop>false</ScaleCrop>
  <HeadingPairs>
    <vt:vector size="4" baseType="variant">
      <vt:variant>
        <vt:lpstr>Tema</vt:lpstr>
      </vt:variant>
      <vt:variant>
        <vt:i4>1</vt:i4>
      </vt:variant>
      <vt:variant>
        <vt:lpstr>Titoli diapositive</vt:lpstr>
      </vt:variant>
      <vt:variant>
        <vt:i4>48</vt:i4>
      </vt:variant>
    </vt:vector>
  </HeadingPairs>
  <TitlesOfParts>
    <vt:vector size="49" baseType="lpstr">
      <vt:lpstr>Office Theme</vt:lpstr>
      <vt:lpstr>Report and Proposals from HSSC  </vt:lpstr>
      <vt:lpstr>Introduction </vt:lpstr>
      <vt:lpstr>Introduction </vt:lpstr>
      <vt:lpstr>Items</vt:lpstr>
      <vt:lpstr>C2-4.1A1&amp;A2 - Revision process of IHO Resolution 2/2007   </vt:lpstr>
      <vt:lpstr>C2-4.1A1&amp;A2 - Revision process of IHO Resolution 2/2007   </vt:lpstr>
      <vt:lpstr>C2-4.1A1&amp;A2 - Revision process of IHO Resolution 2/2007   </vt:lpstr>
      <vt:lpstr>C2-4.1A1&amp;A2 - Revision process of IHO Resolution 2/2007   </vt:lpstr>
      <vt:lpstr>C2-4.1A1&amp;A2 - Revision process of IHO Resolution 2/2007   </vt:lpstr>
      <vt:lpstr>C2-4.1A1&amp;A2 - Revision process of IHO Resolution 2/2007   </vt:lpstr>
      <vt:lpstr>C2-4.1A1&amp;A2 - Revision process of IHO Resolution 2/2007   </vt:lpstr>
      <vt:lpstr>C2-4.1A1&amp;A2 - Revision process of IHO Resolution 2/2007   </vt:lpstr>
      <vt:lpstr>C2-4.1B - Amendments to the HSSC ToRs and RoPs </vt:lpstr>
      <vt:lpstr>C2-4.1B - Amendments to the HSSC ToRs and RoPs </vt:lpstr>
      <vt:lpstr>C2-4.1B - Amendments to the HSSC ToRs and RoPs </vt:lpstr>
      <vt:lpstr>C2-4.1B - Amendments to the HSSC ToRs and RoPs </vt:lpstr>
      <vt:lpstr>C2-4.1.C - HSSC key priorities of the IHO WP for 2019-2020</vt:lpstr>
      <vt:lpstr>Notional S-100 Timeline</vt:lpstr>
      <vt:lpstr>C2-4.1.C - HSSC key priorities of the IHO WP for 2019-2020</vt:lpstr>
      <vt:lpstr>C2-4.1.C - HSSC key priorities of the IHO WP for 2019-2020</vt:lpstr>
      <vt:lpstr>C2-4.1.C - HSSC key priorities of the IHO WP for 2019-2020</vt:lpstr>
      <vt:lpstr>C2-4.1.C - HSSC key priorities of the IHO WP for 2019-2020</vt:lpstr>
      <vt:lpstr>C2-4.1.C - HSSC key priorities of the IHO WP for 2019-2020</vt:lpstr>
      <vt:lpstr>C2-4.1.C - HSSC key priorities of the IHO WP for 2019-2020</vt:lpstr>
      <vt:lpstr>C2-4.1.C - HSSC key priorities of the IHO WP for 2019-2020</vt:lpstr>
      <vt:lpstr>C2-4.1.C - HSSC key priorities of the IHO WP for 2019-2020</vt:lpstr>
      <vt:lpstr>C2-4.1.C - HSSC key priorities of the IHO WP for 2019-2020</vt:lpstr>
      <vt:lpstr>C2-4.1.C - HSSC key priorities of the IHO WP for 2019-2020</vt:lpstr>
      <vt:lpstr>C2-4.1.C - HSSC key priorities of the IHO WP for 2019-2020</vt:lpstr>
      <vt:lpstr>C2-4.1.C - HSSC key priorities of the IHO WP for 2019-2020</vt:lpstr>
      <vt:lpstr>C2-4.1.C - HSSC key priorities of the IHO WP for 2019-2020</vt:lpstr>
      <vt:lpstr>C2-4.1.C - HSSC key priorities of the IHO WP for 2019-2020</vt:lpstr>
      <vt:lpstr>C2-4.1 Par.19 - Request for the use of the IHO Fund for Special Projects</vt:lpstr>
      <vt:lpstr>C2-4.1 Par.19 - Request for the use of the IHO Fund for Special Projects</vt:lpstr>
      <vt:lpstr>C2-4.1 Par.19 - Request for the use of the IHO Fund for Special Projects</vt:lpstr>
      <vt:lpstr>C2-4.1 Par.19 - Request for the use of the IHO Fund for Special Projects</vt:lpstr>
      <vt:lpstr>C2-4.1 Par.19 - Request for the use of the IHO Fund for Special Projects</vt:lpstr>
      <vt:lpstr>C2-4.1.D  - Top-3 work items of the proposed work plans for 2019-2020</vt:lpstr>
      <vt:lpstr>C2-4.1.D  - Top-3 work items of the proposed work plans for 2019-2020</vt:lpstr>
      <vt:lpstr>C2-4.1.D  - Top-3 work items of the proposed work plans for 2019-2020</vt:lpstr>
      <vt:lpstr>C2-4.1.D  - Top-3 work items of the proposed work plans for 2019-2020</vt:lpstr>
      <vt:lpstr>C2-4.1.D  - Top-3 work items of the proposed work plans for 2019-2020</vt:lpstr>
      <vt:lpstr>C2-4.1.D  - Top-3 work items of the proposed work plans for 2019-2020</vt:lpstr>
      <vt:lpstr>C2-4.1.D  - Top-3 work items of the proposed work plans for 2019-2020</vt:lpstr>
      <vt:lpstr>C2-4.1.D  - Top-3 work items of the proposed work plans for 2019-2020</vt:lpstr>
      <vt:lpstr>C2-4.1.D  - Top-3 work items of the proposed work plans for 2019-2020</vt:lpstr>
      <vt:lpstr>C2-4.1.D  - Top-3 work items of the proposed work plans for 2019-2020</vt:lpstr>
      <vt:lpstr>C2-4.1.D  - Top-3 work items of the proposed work plans for 2019-2020</vt:lpstr>
    </vt:vector>
  </TitlesOfParts>
  <Company>IHO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DTech</dc:creator>
  <cp:lastModifiedBy>LUIGI SINAPI</cp:lastModifiedBy>
  <cp:revision>338</cp:revision>
  <cp:lastPrinted>2018-10-06T16:08:27Z</cp:lastPrinted>
  <dcterms:created xsi:type="dcterms:W3CDTF">2017-10-09T13:46:17Z</dcterms:created>
  <dcterms:modified xsi:type="dcterms:W3CDTF">2018-10-09T07:41:08Z</dcterms:modified>
</cp:coreProperties>
</file>