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7" r:id="rId2"/>
    <p:sldId id="262" r:id="rId3"/>
    <p:sldId id="266" r:id="rId4"/>
    <p:sldId id="269" r:id="rId5"/>
    <p:sldId id="270" r:id="rId6"/>
    <p:sldId id="268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28" y="6063120"/>
            <a:ext cx="602494" cy="791131"/>
          </a:xfrm>
          <a:prstGeom prst="rect">
            <a:avLst/>
          </a:prstGeom>
        </p:spPr>
      </p:pic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C-2, London, United Kingdom, 9 – 11 October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855" y="18061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+mn-lt"/>
              </a:rPr>
              <a:t>Review of IHO Corporate Affairs </a:t>
            </a:r>
            <a:r>
              <a:rPr lang="en-GB" dirty="0" smtClean="0">
                <a:solidFill>
                  <a:srgbClr val="0070C0"/>
                </a:solidFill>
                <a:latin typeface="+mn-lt"/>
              </a:rPr>
              <a:t>for 2018</a:t>
            </a:r>
            <a:br>
              <a:rPr lang="en-GB" dirty="0" smtClean="0">
                <a:solidFill>
                  <a:srgbClr val="0070C0"/>
                </a:solidFill>
                <a:latin typeface="+mn-lt"/>
              </a:rPr>
            </a:br>
            <a:r>
              <a:rPr lang="en-GB" dirty="0" smtClean="0">
                <a:solidFill>
                  <a:srgbClr val="0070C0"/>
                </a:solidFill>
                <a:latin typeface="+mn-lt"/>
              </a:rPr>
              <a:t>and </a:t>
            </a:r>
            <a:br>
              <a:rPr lang="en-GB" dirty="0" smtClean="0">
                <a:solidFill>
                  <a:srgbClr val="0070C0"/>
                </a:solidFill>
                <a:latin typeface="+mn-lt"/>
              </a:rPr>
            </a:br>
            <a:r>
              <a:rPr lang="en-GB" dirty="0" smtClean="0">
                <a:solidFill>
                  <a:srgbClr val="0070C0"/>
                </a:solidFill>
                <a:latin typeface="+mn-lt"/>
              </a:rPr>
              <a:t>Proposed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IHO Work Programme for 2019</a:t>
            </a:r>
            <a:endParaRPr lang="fr-F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4146"/>
            <a:ext cx="9144000" cy="1655762"/>
          </a:xfrm>
        </p:spPr>
        <p:txBody>
          <a:bodyPr/>
          <a:lstStyle/>
          <a:p>
            <a:r>
              <a:rPr lang="de-DE" dirty="0" smtClean="0"/>
              <a:t>Agenda Item 5.2</a:t>
            </a:r>
          </a:p>
          <a:p>
            <a:r>
              <a:rPr lang="de-DE" dirty="0" smtClean="0"/>
              <a:t>Reference </a:t>
            </a:r>
            <a:r>
              <a:rPr lang="de-DE" dirty="0" err="1" smtClean="0"/>
              <a:t>Document</a:t>
            </a:r>
            <a:r>
              <a:rPr lang="de-DE" dirty="0" smtClean="0"/>
              <a:t> C2-5.2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CORPORATE AFFAIRS (Work Programme 1)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40475" y="1166598"/>
            <a:ext cx="97556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Work </a:t>
            </a:r>
            <a:r>
              <a:rPr lang="en-US" dirty="0"/>
              <a:t>Programme 1 </a:t>
            </a:r>
            <a:r>
              <a:rPr lang="en-US" dirty="0" smtClean="0"/>
              <a:t>covers </a:t>
            </a:r>
            <a:r>
              <a:rPr lang="en-US" dirty="0"/>
              <a:t>the provision of the services of the </a:t>
            </a:r>
            <a:r>
              <a:rPr lang="en-US" dirty="0" smtClean="0"/>
              <a:t>Secretariat </a:t>
            </a:r>
            <a:r>
              <a:rPr lang="en-US" dirty="0"/>
              <a:t>of the IHO and, through the Secretariat, the management and fostering of </a:t>
            </a:r>
            <a:r>
              <a:rPr lang="en-US" dirty="0" smtClean="0"/>
              <a:t>relations </a:t>
            </a:r>
            <a:r>
              <a:rPr lang="en-US" dirty="0"/>
              <a:t>with other international organizations.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 smtClean="0"/>
              <a:t>C-1 the Secretary General proposed to set priority to specific </a:t>
            </a:r>
            <a:r>
              <a:rPr lang="en-US" dirty="0" smtClean="0"/>
              <a:t>elements – see next slide.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7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1 priorities for 2018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3039" y="1216025"/>
            <a:ext cx="1173891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Contribute to IMO-IHO Harmonization </a:t>
            </a:r>
            <a:r>
              <a:rPr lang="en-US" dirty="0"/>
              <a:t>Group on Data </a:t>
            </a:r>
            <a:r>
              <a:rPr lang="en-US" dirty="0" smtClean="0"/>
              <a:t>Modelling HDGM.</a:t>
            </a:r>
          </a:p>
          <a:p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Assess range and efficiency of participation on events outside the core of hydrographic interest.</a:t>
            </a:r>
          </a:p>
          <a:p>
            <a:endParaRPr lang="en-US" dirty="0" smtClean="0"/>
          </a:p>
          <a:p>
            <a:r>
              <a:rPr lang="en-US" dirty="0" smtClean="0"/>
              <a:t>Plan and start a complete overhaul of the IHO website including incorporation of GIS-services.</a:t>
            </a:r>
          </a:p>
          <a:p>
            <a:endParaRPr lang="en-US" dirty="0"/>
          </a:p>
          <a:p>
            <a:r>
              <a:rPr lang="en-US" dirty="0" smtClean="0"/>
              <a:t>Manage new IHO membership.</a:t>
            </a:r>
          </a:p>
          <a:p>
            <a:endParaRPr lang="en-US" dirty="0"/>
          </a:p>
          <a:p>
            <a:r>
              <a:rPr lang="en-US" dirty="0" smtClean="0"/>
              <a:t>Assist the Council in its phase of operational consolidation and contribute to the revision process of the strategic plan.</a:t>
            </a:r>
          </a:p>
          <a:p>
            <a:endParaRPr lang="en-US" dirty="0" smtClean="0"/>
          </a:p>
          <a:p>
            <a:r>
              <a:rPr lang="en-GB" dirty="0"/>
              <a:t>Consider the engagement with the UN-GGIM Working Group on Marine Geospatial Information.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237" y="5133603"/>
            <a:ext cx="570463" cy="525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50" y="4388078"/>
            <a:ext cx="570463" cy="525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485" y="3218305"/>
            <a:ext cx="570463" cy="525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34" y="2583992"/>
            <a:ext cx="570463" cy="525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365" y="1776684"/>
            <a:ext cx="570463" cy="525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200" y="1106468"/>
            <a:ext cx="570463" cy="5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Programme 1 related actions resulting from C-1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6541" y="1100505"/>
            <a:ext cx="11738918" cy="48472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Gain </a:t>
            </a:r>
            <a:r>
              <a:rPr lang="en-GB" dirty="0"/>
              <a:t>Member States </a:t>
            </a:r>
            <a:r>
              <a:rPr lang="en-GB" dirty="0" smtClean="0"/>
              <a:t>approval to </a:t>
            </a:r>
            <a:r>
              <a:rPr lang="en-GB" dirty="0"/>
              <a:t>pursue until A-2, the procedure </a:t>
            </a:r>
            <a:r>
              <a:rPr lang="en-GB" dirty="0" smtClean="0"/>
              <a:t>for </a:t>
            </a:r>
            <a:r>
              <a:rPr lang="en-GB" dirty="0"/>
              <a:t>approving the recommendations made by HSSC and IRCC</a:t>
            </a:r>
            <a:r>
              <a:rPr lang="fr-FR" dirty="0"/>
              <a:t> </a:t>
            </a:r>
            <a:r>
              <a:rPr lang="en-US" dirty="0"/>
              <a:t>Proposals </a:t>
            </a:r>
            <a:r>
              <a:rPr lang="en-US" dirty="0" smtClean="0"/>
              <a:t>to </a:t>
            </a:r>
            <a:r>
              <a:rPr lang="en-US" dirty="0"/>
              <a:t>be submitted directly by IHO CL for approval by MS</a:t>
            </a:r>
            <a:r>
              <a:rPr lang="en-US" dirty="0" smtClean="0"/>
              <a:t>.</a:t>
            </a:r>
          </a:p>
          <a:p>
            <a:endParaRPr lang="fr-FR" dirty="0"/>
          </a:p>
          <a:p>
            <a:r>
              <a:rPr lang="en-US" dirty="0"/>
              <a:t>Gain </a:t>
            </a:r>
            <a:r>
              <a:rPr lang="en-GB" dirty="0"/>
              <a:t>Member States approval </a:t>
            </a:r>
            <a:r>
              <a:rPr lang="en-GB" dirty="0" smtClean="0"/>
              <a:t>for revisions of altogether nine IHO Resolutions.</a:t>
            </a:r>
          </a:p>
          <a:p>
            <a:endParaRPr lang="fr-FR" dirty="0"/>
          </a:p>
          <a:p>
            <a:r>
              <a:rPr lang="en-US" dirty="0"/>
              <a:t>Gain </a:t>
            </a:r>
            <a:r>
              <a:rPr lang="en-GB" dirty="0"/>
              <a:t>Member States approval for </a:t>
            </a:r>
            <a:r>
              <a:rPr lang="en-GB" dirty="0" smtClean="0"/>
              <a:t>a new </a:t>
            </a:r>
            <a:r>
              <a:rPr lang="en-GB" dirty="0"/>
              <a:t>Resolution about the methodology and timetable to deal with financial </a:t>
            </a:r>
            <a:r>
              <a:rPr lang="en-GB" dirty="0" smtClean="0"/>
              <a:t>statements.</a:t>
            </a:r>
          </a:p>
          <a:p>
            <a:endParaRPr lang="en-GB" dirty="0" smtClean="0"/>
          </a:p>
          <a:p>
            <a:r>
              <a:rPr lang="en-GB" dirty="0"/>
              <a:t>IHO Secretariat </a:t>
            </a:r>
            <a:r>
              <a:rPr lang="en-GB" dirty="0" smtClean="0"/>
              <a:t>tasked to </a:t>
            </a:r>
            <a:r>
              <a:rPr lang="en-GB" dirty="0"/>
              <a:t>provide </a:t>
            </a:r>
            <a:r>
              <a:rPr lang="en-GB" dirty="0" smtClean="0"/>
              <a:t>enhanced management </a:t>
            </a:r>
            <a:r>
              <a:rPr lang="en-GB" dirty="0"/>
              <a:t>support for Capacity </a:t>
            </a:r>
            <a:r>
              <a:rPr lang="en-GB" dirty="0" smtClean="0"/>
              <a:t>Building.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78" y="1771135"/>
            <a:ext cx="518190" cy="47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269" y="3046832"/>
            <a:ext cx="518190" cy="47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10" y="4057906"/>
            <a:ext cx="518190" cy="47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05" y="5348431"/>
            <a:ext cx="518190" cy="47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5" y="5348431"/>
            <a:ext cx="518190" cy="4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Proposed IHO Work Programme for 2019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3039" y="1216024"/>
            <a:ext cx="11738918" cy="468226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The proposed Work Programme for 2019 is based on the second year of the three-year work Programme approved by the first session of the IHO Assembly.  It covers all three Work Programme elements:</a:t>
            </a:r>
          </a:p>
          <a:p>
            <a:pPr lvl="1"/>
            <a:r>
              <a:rPr lang="en-US" dirty="0" smtClean="0"/>
              <a:t>Corporate Affairs</a:t>
            </a:r>
          </a:p>
          <a:p>
            <a:pPr lvl="1"/>
            <a:r>
              <a:rPr lang="en-US" dirty="0" smtClean="0"/>
              <a:t>Hydrographic Services and Standards</a:t>
            </a:r>
          </a:p>
          <a:p>
            <a:pPr lvl="1"/>
            <a:r>
              <a:rPr lang="en-US" dirty="0" smtClean="0"/>
              <a:t>Interregional Coordination and Support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document in table form of altogether 46 pages </a:t>
            </a:r>
            <a:br>
              <a:rPr lang="en-US" dirty="0" smtClean="0"/>
            </a:br>
            <a:r>
              <a:rPr lang="en-US" dirty="0" smtClean="0"/>
              <a:t>does not provide priorities but a collection </a:t>
            </a:r>
            <a:br>
              <a:rPr lang="en-US" dirty="0" smtClean="0"/>
            </a:br>
            <a:r>
              <a:rPr lang="en-US" dirty="0" smtClean="0"/>
              <a:t>of all tasks derived from the Strategic Work Programme </a:t>
            </a:r>
            <a:br>
              <a:rPr lang="en-US" dirty="0" smtClean="0"/>
            </a:br>
            <a:r>
              <a:rPr lang="en-US" dirty="0" smtClean="0"/>
              <a:t>in force.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associates personal and material resources </a:t>
            </a:r>
            <a:br>
              <a:rPr lang="en-US" dirty="0" smtClean="0"/>
            </a:br>
            <a:r>
              <a:rPr lang="en-US" dirty="0" smtClean="0"/>
              <a:t>and authorities to desired activities and deliverables.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Council in invited to: </a:t>
            </a:r>
            <a:r>
              <a:rPr lang="en-US" dirty="0" smtClean="0">
                <a:solidFill>
                  <a:srgbClr val="C00000"/>
                </a:solidFill>
              </a:rPr>
              <a:t>Agree and approve the IHO Work Programme for 2019.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447" y="2337957"/>
            <a:ext cx="33813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Proposed Programme 1 priorities for 2019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3039" y="1216024"/>
            <a:ext cx="11738918" cy="4682267"/>
          </a:xfrm>
        </p:spPr>
        <p:txBody>
          <a:bodyPr>
            <a:normAutofit/>
          </a:bodyPr>
          <a:lstStyle/>
          <a:p>
            <a:r>
              <a:rPr lang="en-US" dirty="0" smtClean="0"/>
              <a:t>Facilitate the technical and operational arrangements of the S-100 environment based on C-2 discussions.</a:t>
            </a:r>
            <a:endParaRPr lang="en-US" dirty="0"/>
          </a:p>
          <a:p>
            <a:r>
              <a:rPr lang="en-US" dirty="0" smtClean="0"/>
              <a:t>Promote the joint approach of DCDB, GEBCO and SeaBed2030 in collaboration with IOC.</a:t>
            </a:r>
          </a:p>
          <a:p>
            <a:pPr lvl="0"/>
            <a:r>
              <a:rPr lang="en-US" dirty="0" smtClean="0"/>
              <a:t>Intensify </a:t>
            </a:r>
            <a:r>
              <a:rPr lang="en-US" dirty="0"/>
              <a:t>engagement within the framework of the UN </a:t>
            </a:r>
            <a:r>
              <a:rPr lang="en-US" dirty="0" smtClean="0"/>
              <a:t>Nations to foster the use of marine </a:t>
            </a:r>
            <a:r>
              <a:rPr lang="en-US" dirty="0" err="1"/>
              <a:t>g</a:t>
            </a:r>
            <a:r>
              <a:rPr lang="en-US" dirty="0" err="1" smtClean="0"/>
              <a:t>eoinformation</a:t>
            </a:r>
            <a:r>
              <a:rPr lang="en-US" dirty="0" smtClean="0"/>
              <a:t> on the basis of the IHO Standardization framework and regional/national contributions of the IHO Member states.</a:t>
            </a:r>
            <a:endParaRPr lang="en-US" dirty="0"/>
          </a:p>
          <a:p>
            <a:r>
              <a:rPr lang="en-US" dirty="0" smtClean="0"/>
              <a:t>Enhance </a:t>
            </a:r>
            <a:r>
              <a:rPr lang="en-US" dirty="0"/>
              <a:t>the visibility of the IHO trough digital centricity of communication including incorporation of </a:t>
            </a:r>
            <a:r>
              <a:rPr lang="en-US" dirty="0" smtClean="0"/>
              <a:t>the Secretariat´s GIS-services.</a:t>
            </a:r>
          </a:p>
          <a:p>
            <a:r>
              <a:rPr lang="en-US" dirty="0" smtClean="0"/>
              <a:t>Continue preparations of the upcoming Centenary celebrations of IHO.</a:t>
            </a:r>
            <a:endParaRPr lang="en-US" dirty="0"/>
          </a:p>
          <a:p>
            <a:pPr lvl="1"/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C-2, London, United Kingdom, 9 – 11 October 2018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Theme for World Hydrographic Day 2019</a:t>
            </a:r>
            <a:endParaRPr lang="en-US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3039" y="1216024"/>
            <a:ext cx="11738918" cy="4682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 smtClean="0"/>
              <a:t>Hydrographic information </a:t>
            </a:r>
            <a:r>
              <a:rPr lang="en-US" sz="3600" i="1" dirty="0"/>
              <a:t>to </a:t>
            </a:r>
            <a:r>
              <a:rPr lang="en-US" sz="3600" i="1" dirty="0" smtClean="0"/>
              <a:t>drive marine knowledge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0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562</TotalTime>
  <Words>488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Review of IHO Corporate Affairs for 2018 and  Proposed IHO Work Programme for 2019</vt:lpstr>
      <vt:lpstr>PowerPoint Presentation</vt:lpstr>
      <vt:lpstr>Programme 1 priorities for 2018</vt:lpstr>
      <vt:lpstr>Programme 1 related actions resulting from C-1</vt:lpstr>
      <vt:lpstr>Proposed IHO Work Programme for 2019</vt:lpstr>
      <vt:lpstr>Proposed Programme 1 priorities for 2019</vt:lpstr>
      <vt:lpstr>Theme for World Hydrographic Day 2019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Mathias Jonas</cp:lastModifiedBy>
  <cp:revision>38</cp:revision>
  <dcterms:created xsi:type="dcterms:W3CDTF">2017-10-09T13:46:17Z</dcterms:created>
  <dcterms:modified xsi:type="dcterms:W3CDTF">2018-10-03T14:07:34Z</dcterms:modified>
</cp:coreProperties>
</file>