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8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02/10/2019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Minimum Resources needed to support a sustainable level of CB activities </a:t>
            </a:r>
            <a:endParaRPr lang="en-SG" sz="4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8413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50462"/>
            <a:ext cx="10515600" cy="49265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Council is invited to: </a:t>
            </a:r>
          </a:p>
          <a:p>
            <a:r>
              <a:rPr lang="en-US" dirty="0"/>
              <a:t>a) endorse the proposal of a guaranteed minimum level of IHO Capacity Building Fund share as part of the IHO overall annual and three-year budget; </a:t>
            </a:r>
          </a:p>
          <a:p>
            <a:r>
              <a:rPr lang="en-US" dirty="0"/>
              <a:t>b) consider additional contributions beyond Member States contributions to the IHO budget to cover this request; </a:t>
            </a:r>
          </a:p>
          <a:p>
            <a:r>
              <a:rPr lang="en-US" dirty="0"/>
              <a:t>c) confirm the intention to seek a potential increase of Member States contributions if there is no other option to cover the current proposal; </a:t>
            </a:r>
          </a:p>
          <a:p>
            <a:r>
              <a:rPr lang="en-US" dirty="0"/>
              <a:t>d) task the Secretariat to incorporate this proposal in the preparation of the drafting of the annual budget proposal for 2020 and the three years budget for 2021-2023 and seek approval by the Assembly; and </a:t>
            </a:r>
          </a:p>
          <a:p>
            <a:r>
              <a:rPr lang="en-US" dirty="0"/>
              <a:t>e) take any other action seen appropriate. </a:t>
            </a:r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  Action </a:t>
            </a:r>
            <a:r>
              <a:rPr lang="en-US" sz="3200" dirty="0"/>
              <a:t>Required of the Council </a:t>
            </a:r>
            <a:r>
              <a:rPr lang="en-US" dirty="0"/>
              <a:t/>
            </a: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9659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0400" y="1430215"/>
            <a:ext cx="8878277" cy="4746748"/>
          </a:xfrm>
        </p:spPr>
        <p:txBody>
          <a:bodyPr/>
          <a:lstStyle/>
          <a:p>
            <a:r>
              <a:rPr lang="en-US" dirty="0"/>
              <a:t>CBSC was tasked to propose to the Council via IRCC to provide information on the minimum resources needed to support a sustainable level of CB </a:t>
            </a:r>
            <a:r>
              <a:rPr lang="en-US" dirty="0" smtClean="0"/>
              <a:t>activities. </a:t>
            </a:r>
            <a:endParaRPr lang="en-US" dirty="0"/>
          </a:p>
          <a:p>
            <a:endParaRPr lang="en-US" dirty="0"/>
          </a:p>
          <a:p>
            <a:r>
              <a:rPr lang="en-US" dirty="0"/>
              <a:t>Seek guidance on the way ahead to address the resource shortage and ensure a sustainable flow of resources. 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74278" y="0"/>
            <a:ext cx="9917722" cy="883167"/>
          </a:xfrm>
        </p:spPr>
        <p:txBody>
          <a:bodyPr>
            <a:normAutofit/>
          </a:bodyPr>
          <a:lstStyle/>
          <a:p>
            <a:r>
              <a:rPr lang="fr-FR" sz="3200" dirty="0" err="1" smtClean="0"/>
              <a:t>Aim</a:t>
            </a:r>
            <a:r>
              <a:rPr lang="fr-FR" sz="3200" dirty="0" smtClean="0"/>
              <a:t> of </a:t>
            </a:r>
            <a:r>
              <a:rPr lang="fr-FR" sz="3200" dirty="0" err="1" smtClean="0"/>
              <a:t>presentation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371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80308" y="1825625"/>
            <a:ext cx="94253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Under strategic </a:t>
            </a:r>
            <a:r>
              <a:rPr lang="en-US" dirty="0"/>
              <a:t>direction 4.4 of </a:t>
            </a:r>
            <a:r>
              <a:rPr lang="en-US" dirty="0" smtClean="0"/>
              <a:t>2017 IHO </a:t>
            </a:r>
            <a:r>
              <a:rPr lang="en-US" dirty="0"/>
              <a:t>Strategic </a:t>
            </a:r>
            <a:r>
              <a:rPr lang="en-US" dirty="0" smtClean="0"/>
              <a:t>Plan, the CBSC’s task is: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better support the needs of Member States, especially those developing their capabilities from MSI through surveying to nautical charting and MSDI. </a:t>
            </a:r>
          </a:p>
          <a:p>
            <a:endParaRPr lang="en-US" dirty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1430215"/>
          </a:xfrm>
        </p:spPr>
        <p:txBody>
          <a:bodyPr>
            <a:noAutofit/>
          </a:bodyPr>
          <a:lstStyle/>
          <a:p>
            <a:r>
              <a:rPr lang="en-US" sz="3200" dirty="0"/>
              <a:t>Capacity Building Supporting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IHO </a:t>
            </a:r>
            <a:r>
              <a:rPr lang="en-US" sz="3200" dirty="0"/>
              <a:t>Strategic </a:t>
            </a:r>
            <a:r>
              <a:rPr lang="en-US" sz="3200" dirty="0" smtClean="0"/>
              <a:t>Plan</a:t>
            </a:r>
            <a:r>
              <a:rPr lang="en-US" sz="3600" dirty="0"/>
              <a:t/>
            </a:r>
            <a:br>
              <a:rPr lang="en-US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62577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02338" y="1320801"/>
            <a:ext cx="8925170" cy="4794774"/>
          </a:xfrm>
        </p:spPr>
        <p:txBody>
          <a:bodyPr/>
          <a:lstStyle/>
          <a:p>
            <a:r>
              <a:rPr lang="en-US" b="1" dirty="0" smtClean="0"/>
              <a:t>IHO </a:t>
            </a:r>
            <a:r>
              <a:rPr lang="en-US" b="1" dirty="0"/>
              <a:t>budget </a:t>
            </a:r>
            <a:r>
              <a:rPr lang="en-US" b="1" dirty="0" smtClean="0"/>
              <a:t>- </a:t>
            </a:r>
            <a:r>
              <a:rPr lang="en-US" dirty="0" smtClean="0"/>
              <a:t>regular </a:t>
            </a:r>
            <a:r>
              <a:rPr lang="en-US" dirty="0"/>
              <a:t>annual contributions and </a:t>
            </a:r>
            <a:r>
              <a:rPr lang="en-US" dirty="0" smtClean="0"/>
              <a:t>possibly from </a:t>
            </a:r>
            <a:r>
              <a:rPr lang="en-US" dirty="0"/>
              <a:t>IHO’s overall annual budget </a:t>
            </a:r>
            <a:r>
              <a:rPr lang="en-US" dirty="0" smtClean="0"/>
              <a:t>surplus. </a:t>
            </a:r>
          </a:p>
          <a:p>
            <a:endParaRPr lang="en-US" dirty="0"/>
          </a:p>
          <a:p>
            <a:r>
              <a:rPr lang="en-US" b="1" dirty="0"/>
              <a:t>Donations</a:t>
            </a:r>
            <a:r>
              <a:rPr lang="en-US" dirty="0"/>
              <a:t> </a:t>
            </a:r>
            <a:r>
              <a:rPr lang="en-US" dirty="0" smtClean="0"/>
              <a:t>- by </a:t>
            </a:r>
            <a:r>
              <a:rPr lang="en-US" dirty="0"/>
              <a:t>governments, other international organizations, funding agencies, public or private institutions, associations or private individuals. 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64862" y="0"/>
            <a:ext cx="10027137" cy="88316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two </a:t>
            </a:r>
            <a:r>
              <a:rPr lang="en-US" sz="3200" dirty="0"/>
              <a:t>Sources of </a:t>
            </a:r>
            <a:r>
              <a:rPr lang="en-US" sz="3200" dirty="0" smtClean="0"/>
              <a:t>Funding for </a:t>
            </a:r>
            <a:br>
              <a:rPr lang="en-US" sz="3200" dirty="0" smtClean="0"/>
            </a:br>
            <a:r>
              <a:rPr lang="en-US" sz="3200" dirty="0" smtClean="0"/>
              <a:t>CB activities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295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9046" y="1180124"/>
            <a:ext cx="9704754" cy="53926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ALLOCATION OF FUNDS</a:t>
            </a:r>
          </a:p>
          <a:p>
            <a:r>
              <a:rPr lang="en-US" dirty="0" smtClean="0"/>
              <a:t>IHO Funds towards provision </a:t>
            </a:r>
            <a:r>
              <a:rPr lang="en-US" dirty="0"/>
              <a:t>of MSI, surveying and charting trainings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Donations </a:t>
            </a:r>
            <a:r>
              <a:rPr lang="en-US" dirty="0" smtClean="0"/>
              <a:t>generally </a:t>
            </a:r>
            <a:r>
              <a:rPr lang="en-US" dirty="0"/>
              <a:t>earmarked by the benefactors for designated projects according to their </a:t>
            </a:r>
            <a:r>
              <a:rPr lang="en-US" dirty="0" smtClean="0"/>
              <a:t>priorities.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APPROVED 3 –YEAR BUDGET (2018 TO 2020)</a:t>
            </a:r>
            <a:endParaRPr lang="en-US" b="1" u="sng" dirty="0"/>
          </a:p>
          <a:p>
            <a:r>
              <a:rPr lang="en-US" dirty="0"/>
              <a:t>The three-year IHO Capacity Building Fund share as proposed in 2016 and approved by the first IHO Assembly in 2017 is a follows: </a:t>
            </a:r>
          </a:p>
          <a:p>
            <a:pPr marL="457200" lvl="1" indent="0">
              <a:buNone/>
            </a:pPr>
            <a:r>
              <a:rPr lang="en-US" dirty="0" smtClean="0"/>
              <a:t>	• </a:t>
            </a:r>
            <a:r>
              <a:rPr lang="en-US" dirty="0"/>
              <a:t>2018: 206 k€ (added by 100k€ from the accumulated surplus of 2017 – FCCL01/2018 refers)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• 2019</a:t>
            </a:r>
            <a:r>
              <a:rPr lang="en-US" dirty="0"/>
              <a:t>: 116 k€ </a:t>
            </a:r>
          </a:p>
          <a:p>
            <a:pPr marL="457200" lvl="1" indent="0">
              <a:buNone/>
            </a:pPr>
            <a:r>
              <a:rPr lang="en-US" dirty="0" smtClean="0"/>
              <a:t>	• </a:t>
            </a:r>
            <a:r>
              <a:rPr lang="en-US" dirty="0"/>
              <a:t>2020: 86 k€ </a:t>
            </a:r>
          </a:p>
          <a:p>
            <a:endParaRPr lang="en-US" dirty="0"/>
          </a:p>
          <a:p>
            <a:r>
              <a:rPr lang="en-US" dirty="0"/>
              <a:t>The projected IHO share of 86 k€ for 2020 stems from the estimate made in 2016. </a:t>
            </a:r>
            <a:endParaRPr lang="en-US" dirty="0" smtClean="0"/>
          </a:p>
          <a:p>
            <a:pPr lvl="1"/>
            <a:r>
              <a:rPr lang="en-US" dirty="0" smtClean="0"/>
              <a:t>IHO Secretariat working </a:t>
            </a:r>
            <a:r>
              <a:rPr lang="en-US" dirty="0"/>
              <a:t>on </a:t>
            </a:r>
            <a:r>
              <a:rPr lang="en-US" dirty="0" smtClean="0"/>
              <a:t>proposal </a:t>
            </a:r>
            <a:r>
              <a:rPr lang="en-US" dirty="0"/>
              <a:t>of an updated annual budget for 2020 for approval by Council. </a:t>
            </a:r>
          </a:p>
          <a:p>
            <a:endParaRPr lang="en-US" dirty="0"/>
          </a:p>
          <a:p>
            <a:r>
              <a:rPr lang="en-US" dirty="0" smtClean="0"/>
              <a:t>Based on above, an </a:t>
            </a:r>
            <a:r>
              <a:rPr lang="en-US" dirty="0"/>
              <a:t>IHO Capacity Building Fund share less than 200 k€ puts the planned delivery of the approved CB </a:t>
            </a:r>
            <a:r>
              <a:rPr lang="en-US" dirty="0" err="1"/>
              <a:t>programme</a:t>
            </a:r>
            <a:r>
              <a:rPr lang="en-US" dirty="0"/>
              <a:t> work at considerable risk. </a:t>
            </a:r>
          </a:p>
          <a:p>
            <a:endParaRPr lang="en-US" dirty="0"/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dirty="0" smtClean="0"/>
              <a:t> how CB Funds allocated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00858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0800" y="1133230"/>
            <a:ext cx="10033000" cy="593969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000" b="1" u="sng" dirty="0" smtClean="0"/>
              <a:t>Phase </a:t>
            </a:r>
            <a:r>
              <a:rPr lang="en-US" sz="5000" b="1" u="sng" dirty="0"/>
              <a:t>0 and Phase 1 </a:t>
            </a:r>
          </a:p>
          <a:p>
            <a:r>
              <a:rPr lang="en-US" dirty="0"/>
              <a:t>Estimated 200k€ to cover expenses with Technical and High-Level Visits, Seminars/Workshops and MSI training courses.</a:t>
            </a:r>
          </a:p>
          <a:p>
            <a:r>
              <a:rPr lang="en-US" dirty="0" smtClean="0"/>
              <a:t>Excludes </a:t>
            </a:r>
            <a:r>
              <a:rPr lang="en-US" dirty="0"/>
              <a:t>following In-Kind contributions: </a:t>
            </a:r>
          </a:p>
          <a:p>
            <a:pPr marL="457200" lvl="1" indent="0">
              <a:buNone/>
            </a:pPr>
            <a:r>
              <a:rPr lang="en-US" dirty="0"/>
              <a:t>- Training facilities and/or trainers by Member States. </a:t>
            </a:r>
          </a:p>
          <a:p>
            <a:pPr marL="457200" lvl="1" indent="0">
              <a:buNone/>
            </a:pPr>
            <a:r>
              <a:rPr lang="en-US" dirty="0"/>
              <a:t>- Experts for High Level and Technical Visits.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5000" b="1" u="sng" dirty="0"/>
              <a:t>Phase 2 and 3 - for most needy countries </a:t>
            </a:r>
          </a:p>
          <a:p>
            <a:r>
              <a:rPr lang="en-US" dirty="0"/>
              <a:t>To ensure the CB provision for surveying, data management and nautical products, it is estimated to need: </a:t>
            </a:r>
          </a:p>
          <a:p>
            <a:pPr marL="457200" lvl="1" indent="0">
              <a:buNone/>
            </a:pPr>
            <a:r>
              <a:rPr lang="en-US" dirty="0"/>
              <a:t>- In-kind contribution of training facilities, training material and/or trainers by Member State and/or industry. </a:t>
            </a:r>
          </a:p>
          <a:p>
            <a:pPr marL="457200" lvl="1" indent="0">
              <a:buNone/>
            </a:pPr>
            <a:r>
              <a:rPr lang="en-US" dirty="0"/>
              <a:t>- Estimated another 200 k€  - Can be reduced to 100 k€  with In-Kind support of training materials, TFT courses and e-learning materials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5000" b="1" u="sng" dirty="0" smtClean="0"/>
              <a:t>Additional Funds or In-Kind Contributions for consulting, investments in comprehensive projects </a:t>
            </a:r>
          </a:p>
          <a:p>
            <a:r>
              <a:rPr lang="en-US" dirty="0" smtClean="0"/>
              <a:t>To attract funding from other organizations for comprehensive projects, </a:t>
            </a:r>
          </a:p>
          <a:p>
            <a:r>
              <a:rPr lang="en-US" dirty="0"/>
              <a:t>M</a:t>
            </a:r>
            <a:r>
              <a:rPr lang="en-US" dirty="0" smtClean="0"/>
              <a:t>ay need funds for consultants or to have a commitment from MSs to provide resources within their government to develop appropriate submissions to national, regional or international donor funding programmes. </a:t>
            </a:r>
          </a:p>
          <a:p>
            <a:r>
              <a:rPr lang="en-US" dirty="0" smtClean="0"/>
              <a:t>MSs </a:t>
            </a:r>
            <a:r>
              <a:rPr lang="en-US" dirty="0"/>
              <a:t>may take the lead using their national expertise, resources and knowledge to develop such projects and get other </a:t>
            </a:r>
            <a:r>
              <a:rPr lang="en-US" dirty="0" smtClean="0"/>
              <a:t>MSs </a:t>
            </a:r>
            <a:r>
              <a:rPr lang="en-US" dirty="0"/>
              <a:t>involved via RHC. </a:t>
            </a:r>
            <a:endParaRPr lang="en-US" dirty="0" smtClean="0"/>
          </a:p>
          <a:p>
            <a:r>
              <a:rPr lang="en-US" dirty="0" smtClean="0"/>
              <a:t>With sufficient </a:t>
            </a:r>
            <a:r>
              <a:rPr lang="en-US" dirty="0"/>
              <a:t>commitment from Member States it is expected that this item has no impact on the CB fund.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11755" y="250092"/>
            <a:ext cx="9401908" cy="851877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Minimum </a:t>
            </a:r>
            <a:r>
              <a:rPr lang="en-US" dirty="0" err="1" smtClean="0"/>
              <a:t>FundS</a:t>
            </a:r>
            <a:r>
              <a:rPr lang="en-US" dirty="0" smtClean="0"/>
              <a:t> </a:t>
            </a:r>
            <a:r>
              <a:rPr lang="en-US" dirty="0"/>
              <a:t>Required to support CB Programmes</a:t>
            </a: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345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6340" y="1141046"/>
            <a:ext cx="5225628" cy="571695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12426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r>
              <a:rPr lang="en-US" sz="3600" dirty="0" smtClean="0"/>
              <a:t>Overview </a:t>
            </a:r>
            <a:r>
              <a:rPr lang="en-US" sz="3600" dirty="0"/>
              <a:t>of CB Work </a:t>
            </a:r>
            <a:r>
              <a:rPr lang="en-US" sz="3600" dirty="0" smtClean="0"/>
              <a:t>Programmes</a:t>
            </a:r>
            <a:br>
              <a:rPr lang="en-US" sz="3600" dirty="0" smtClean="0"/>
            </a:br>
            <a:r>
              <a:rPr lang="en-US" sz="3600" dirty="0" smtClean="0"/>
              <a:t>  			2016 </a:t>
            </a:r>
            <a:r>
              <a:rPr lang="en-US" sz="3600" dirty="0"/>
              <a:t>to 2018</a:t>
            </a:r>
            <a:r>
              <a:rPr lang="en-US" dirty="0"/>
              <a:t/>
            </a:r>
            <a:br>
              <a:rPr lang="en-US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445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47262"/>
            <a:ext cx="10515600" cy="5129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recommended that 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Council </a:t>
            </a:r>
            <a:r>
              <a:rPr lang="en-US" dirty="0"/>
              <a:t>endorses the amount of 300 k€ as guaranteed minimum level of IHO Capacity Building Fund </a:t>
            </a:r>
            <a:endParaRPr lang="en-US" dirty="0" smtClean="0"/>
          </a:p>
          <a:p>
            <a:pPr lvl="1"/>
            <a:r>
              <a:rPr lang="en-US" dirty="0" smtClean="0"/>
              <a:t>share </a:t>
            </a:r>
            <a:r>
              <a:rPr lang="en-US" dirty="0"/>
              <a:t>to be incorporated into the annual budget of 2020 and the three-years-budget proposal 2021 – </a:t>
            </a:r>
            <a:r>
              <a:rPr lang="en-US" dirty="0" smtClean="0"/>
              <a:t>2023;</a:t>
            </a:r>
          </a:p>
          <a:p>
            <a:pPr lvl="1"/>
            <a:r>
              <a:rPr lang="en-US" dirty="0" smtClean="0"/>
              <a:t>submit </a:t>
            </a:r>
            <a:r>
              <a:rPr lang="en-US" dirty="0"/>
              <a:t>it for Assembly approval. </a:t>
            </a:r>
          </a:p>
          <a:p>
            <a:r>
              <a:rPr lang="en-US" dirty="0" smtClean="0"/>
              <a:t>The </a:t>
            </a:r>
            <a:r>
              <a:rPr lang="en-US" dirty="0"/>
              <a:t>proposed provisions for Phase 2/3 and Additional Funds </a:t>
            </a:r>
            <a:r>
              <a:rPr lang="en-US" dirty="0" smtClean="0"/>
              <a:t>enable </a:t>
            </a:r>
            <a:r>
              <a:rPr lang="en-US" dirty="0"/>
              <a:t>the delivery of the approved CB Strategy and CB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Can be regarded </a:t>
            </a:r>
            <a:r>
              <a:rPr lang="en-US" dirty="0"/>
              <a:t>as an incentive to attract potential new IHO Member </a:t>
            </a:r>
            <a:r>
              <a:rPr lang="en-US" dirty="0" smtClean="0"/>
              <a:t>States. </a:t>
            </a:r>
            <a:endParaRPr lang="en-US" dirty="0"/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  </a:t>
            </a:r>
            <a:r>
              <a:rPr lang="en-SG" sz="3200" dirty="0" smtClean="0"/>
              <a:t>Recommendations 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7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Securing </a:t>
            </a:r>
            <a:r>
              <a:rPr lang="en-US" dirty="0"/>
              <a:t>a guaranteed minimum level of IHO Capacity Building Fund share is necessary to fulfil the CB </a:t>
            </a:r>
            <a:r>
              <a:rPr lang="en-US" dirty="0" err="1"/>
              <a:t>Programme</a:t>
            </a:r>
            <a:r>
              <a:rPr lang="en-US" dirty="0"/>
              <a:t> according to IHO´s Capacity Building Strategy, which is a core part of the overall IHO Strategy and a major incentive for new Member States to join the IHO. </a:t>
            </a:r>
          </a:p>
          <a:p>
            <a:r>
              <a:rPr lang="en-US" dirty="0"/>
              <a:t>This proposal has an impact on the IHO annual budget and three years budget. It is assumed to have a high priority. </a:t>
            </a:r>
          </a:p>
          <a:p>
            <a:endParaRPr lang="en-US" dirty="0"/>
          </a:p>
          <a:p>
            <a:endParaRPr lang="en-S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200" dirty="0" smtClean="0"/>
              <a:t>  Justification </a:t>
            </a:r>
            <a:r>
              <a:rPr lang="en-SG" sz="3200" dirty="0"/>
              <a:t>and Impacts </a:t>
            </a:r>
            <a:r>
              <a:rPr lang="en-SG" dirty="0"/>
              <a:t/>
            </a:r>
            <a:br>
              <a:rPr lang="en-SG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18412743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193</TotalTime>
  <Words>731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Adobe Naskh Medium</vt:lpstr>
      <vt:lpstr>Arial</vt:lpstr>
      <vt:lpstr>Arial Black</vt:lpstr>
      <vt:lpstr>Calibri</vt:lpstr>
      <vt:lpstr>Calibri Light</vt:lpstr>
      <vt:lpstr>Master_IHO_New_Logo</vt:lpstr>
      <vt:lpstr>PowerPoint Presentation</vt:lpstr>
      <vt:lpstr>Aim of presentation</vt:lpstr>
      <vt:lpstr>Capacity Building Supporting  IHO Strategic Plan </vt:lpstr>
      <vt:lpstr>two Sources of Funding for  CB activities </vt:lpstr>
      <vt:lpstr> how CB Funds allocated </vt:lpstr>
      <vt:lpstr>Estimated Minimum FundS Required to support CB Programmes </vt:lpstr>
      <vt:lpstr>  Overview of CB Work Programmes      2016 to 2018 </vt:lpstr>
      <vt:lpstr>  Recommendations  </vt:lpstr>
      <vt:lpstr>  Justification and Impacts  </vt:lpstr>
      <vt:lpstr>  Action Required of the Council  </vt:lpstr>
    </vt:vector>
  </TitlesOfParts>
  <Company>International Hydrographic Bureau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YG</cp:lastModifiedBy>
  <cp:revision>19</cp:revision>
  <dcterms:created xsi:type="dcterms:W3CDTF">2019-06-26T12:25:46Z</dcterms:created>
  <dcterms:modified xsi:type="dcterms:W3CDTF">2019-10-02T07:13:02Z</dcterms:modified>
</cp:coreProperties>
</file>