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8" r:id="rId3"/>
    <p:sldId id="292" r:id="rId4"/>
    <p:sldId id="280" r:id="rId5"/>
    <p:sldId id="293" r:id="rId6"/>
    <p:sldId id="294" r:id="rId7"/>
    <p:sldId id="295" r:id="rId8"/>
    <p:sldId id="286" r:id="rId9"/>
    <p:sldId id="287" r:id="rId10"/>
  </p:sldIdLst>
  <p:sldSz cx="12192000" cy="6858000"/>
  <p:notesSz cx="6808788" cy="99409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334" userDrawn="1">
          <p15:clr>
            <a:srgbClr val="A4A3A4"/>
          </p15:clr>
        </p15:guide>
        <p15:guide id="3" orient="horz" pos="1395" userDrawn="1">
          <p15:clr>
            <a:srgbClr val="A4A3A4"/>
          </p15:clr>
        </p15:guide>
        <p15:guide id="4" orient="horz" pos="3935" userDrawn="1">
          <p15:clr>
            <a:srgbClr val="A4A3A4"/>
          </p15:clr>
        </p15:guide>
        <p15:guide id="5" pos="447" userDrawn="1">
          <p15:clr>
            <a:srgbClr val="A4A3A4"/>
          </p15:clr>
        </p15:guide>
        <p15:guide id="6" pos="2557" userDrawn="1">
          <p15:clr>
            <a:srgbClr val="A4A3A4"/>
          </p15:clr>
        </p15:guide>
        <p15:guide id="7" pos="71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4" autoAdjust="0"/>
    <p:restoredTop sz="93140" autoAdjust="0"/>
  </p:normalViewPr>
  <p:slideViewPr>
    <p:cSldViewPr>
      <p:cViewPr varScale="1">
        <p:scale>
          <a:sx n="78" d="100"/>
          <a:sy n="78" d="100"/>
        </p:scale>
        <p:origin x="114" y="1062"/>
      </p:cViewPr>
      <p:guideLst>
        <p:guide orient="horz" pos="1207"/>
        <p:guide orient="horz" pos="334"/>
        <p:guide orient="horz" pos="1395"/>
        <p:guide orient="horz" pos="3935"/>
        <p:guide pos="447"/>
        <p:guide pos="2557"/>
        <p:guide pos="7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6E22-24D9-4F05-83DD-DFA1D9014C50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1DC83-0CB4-4CFA-9ABB-CA7F0ABCB3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12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8836-D6FE-4734-AD2F-452AA9DE3694}" type="datetimeFigureOut">
              <a:rPr lang="nb-NO" smtClean="0"/>
              <a:t>16.08.2019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1917-3419-4DE3-9AD0-7D28BBCDC0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67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86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263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668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16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0279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06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00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85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1917-3419-4DE3-9AD0-7D28BBCDC02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36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5884" y="538163"/>
            <a:ext cx="7016749" cy="1485900"/>
          </a:xfrm>
          <a:prstGeom prst="rect">
            <a:avLst/>
          </a:prstGeom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4800" b="1" baseline="0">
                <a:solidFill>
                  <a:srgbClr val="4B4E4B"/>
                </a:solidFill>
              </a:defRPr>
            </a:lvl1pPr>
          </a:lstStyle>
          <a:p>
            <a:pPr lvl="0"/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303185" y="2185988"/>
            <a:ext cx="7029448" cy="4581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 i="1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746377"/>
            <a:ext cx="12192000" cy="4017964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5" y="465775"/>
            <a:ext cx="1914525" cy="152019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ut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539750"/>
            <a:ext cx="10570633" cy="5697538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547691"/>
            <a:ext cx="10565816" cy="134461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2185988"/>
            <a:ext cx="10570633" cy="40513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 hasCustomPrompt="1"/>
          </p:nvPr>
        </p:nvSpPr>
        <p:spPr>
          <a:xfrm>
            <a:off x="2159563" y="1844824"/>
            <a:ext cx="7872875" cy="3240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8000"/>
              </a:prstClr>
            </a:outerShdw>
          </a:effectLst>
        </p:spPr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9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ks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762001" y="539750"/>
            <a:ext cx="10570633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5" y="6303219"/>
            <a:ext cx="257707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9"/>
          <p:cNvSpPr>
            <a:spLocks noGrp="1"/>
          </p:cNvSpPr>
          <p:nvPr>
            <p:ph sz="quarter" idx="10"/>
          </p:nvPr>
        </p:nvSpPr>
        <p:spPr>
          <a:xfrm>
            <a:off x="762001" y="539750"/>
            <a:ext cx="10570633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5" y="6303219"/>
            <a:ext cx="257707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9"/>
          <p:cNvSpPr>
            <a:spLocks noGrp="1"/>
          </p:cNvSpPr>
          <p:nvPr>
            <p:ph sz="quarter" idx="10"/>
          </p:nvPr>
        </p:nvSpPr>
        <p:spPr>
          <a:xfrm>
            <a:off x="762001" y="539750"/>
            <a:ext cx="10570633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-445"/>
          <a:stretch/>
        </p:blipFill>
        <p:spPr>
          <a:xfrm>
            <a:off x="187215" y="6303219"/>
            <a:ext cx="257707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 plass til 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92"/>
            <a:ext cx="1009996" cy="3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4" y="538164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3185" y="2204864"/>
            <a:ext cx="7029448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1"/>
          </p:nvPr>
        </p:nvSpPr>
        <p:spPr>
          <a:xfrm>
            <a:off x="762001" y="2204864"/>
            <a:ext cx="3316817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3312584" cy="1352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185" y="539750"/>
            <a:ext cx="7036455" cy="5697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185989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6234" y="538164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204864"/>
            <a:ext cx="10570633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185989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  <p:sp>
        <p:nvSpPr>
          <p:cNvPr id="4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271434" y="2185948"/>
            <a:ext cx="7061975" cy="4051340"/>
          </a:xfrm>
          <a:prstGeom prst="rect">
            <a:avLst/>
          </a:prstGeom>
          <a:ln w="635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15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1" y="2185989"/>
            <a:ext cx="10570633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767999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92"/>
            <a:ext cx="1009996" cy="3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5222" y="2185988"/>
            <a:ext cx="7027412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1" y="2185989"/>
            <a:ext cx="3316817" cy="4051299"/>
          </a:xfrm>
          <a:prstGeom prst="rect">
            <a:avLst/>
          </a:prstGeom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2"/>
            <a:ext cx="12191999" cy="87585"/>
          </a:xfrm>
          <a:prstGeom prst="rect">
            <a:avLst/>
          </a:prstGeom>
          <a:gradFill flip="none" rotWithShape="1">
            <a:gsLst>
              <a:gs pos="100000">
                <a:srgbClr val="9CC52D"/>
              </a:gs>
              <a:gs pos="0">
                <a:srgbClr val="008B3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324181" y="547690"/>
            <a:ext cx="7003635" cy="2027428"/>
          </a:xfrm>
          <a:prstGeom prst="rect">
            <a:avLst/>
          </a:prstGeom>
          <a:ln>
            <a:noFill/>
          </a:ln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2" y="6754822"/>
            <a:ext cx="12191999" cy="103179"/>
          </a:xfrm>
          <a:prstGeom prst="rect">
            <a:avLst/>
          </a:prstGeom>
          <a:gradFill flip="none" rotWithShape="1">
            <a:gsLst>
              <a:gs pos="0">
                <a:srgbClr val="0092C9"/>
              </a:gs>
              <a:gs pos="100000">
                <a:srgbClr val="19224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68" r:id="rId9"/>
    <p:sldLayoutId id="2147483671" r:id="rId10"/>
    <p:sldLayoutId id="2147483672" r:id="rId11"/>
    <p:sldLayoutId id="2147483676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b="1" i="0" kern="1200" spc="-100">
          <a:solidFill>
            <a:srgbClr val="4C4D4A"/>
          </a:solidFill>
          <a:effectLst>
            <a:outerShdw blurRad="12700" dist="12700" dir="5400000" algn="tl" rotWithShape="0">
              <a:schemeClr val="bg1"/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76767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76767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6767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6767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7676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3431704" y="332656"/>
            <a:ext cx="7528431" cy="1557908"/>
          </a:xfrm>
        </p:spPr>
        <p:txBody>
          <a:bodyPr>
            <a:normAutofit fontScale="85000" lnSpcReduction="20000"/>
          </a:bodyPr>
          <a:lstStyle/>
          <a:p>
            <a:pPr algn="r"/>
            <a:endParaRPr lang="nb-NO" sz="2800" i="1" dirty="0" smtClean="0">
              <a:latin typeface="Corbel" panose="020B0503020204020204" pitchFamily="34" charset="0"/>
            </a:endParaRPr>
          </a:p>
          <a:p>
            <a:pPr algn="r"/>
            <a:r>
              <a:rPr lang="nb-NO" sz="2800" i="1" dirty="0" smtClean="0">
                <a:latin typeface="Corbel" panose="020B0503020204020204" pitchFamily="34" charset="0"/>
              </a:rPr>
              <a:t>Status</a:t>
            </a:r>
            <a:endParaRPr lang="en-US" sz="2800" i="1" dirty="0">
              <a:latin typeface="Corbel" panose="020B0503020204020204" pitchFamily="34" charset="0"/>
            </a:endParaRPr>
          </a:p>
          <a:p>
            <a:pPr algn="r"/>
            <a:r>
              <a:rPr lang="nb-NO" sz="6000" dirty="0">
                <a:latin typeface="Corbel" panose="020B0503020204020204" pitchFamily="34" charset="0"/>
                <a:cs typeface="Arial" panose="020B0604020202020204" pitchFamily="34" charset="0"/>
              </a:rPr>
              <a:t>AICCWG</a:t>
            </a:r>
            <a:endParaRPr lang="en-US" sz="6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r"/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4486800" y="1628800"/>
            <a:ext cx="6473335" cy="792088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ARHC9:</a:t>
            </a:r>
            <a:r>
              <a:rPr lang="en-US" dirty="0">
                <a:effectLst/>
              </a:rPr>
              <a:t>Murmansk, Russian Federation </a:t>
            </a:r>
            <a:endParaRPr lang="nb-NO" dirty="0"/>
          </a:p>
        </p:txBody>
      </p:sp>
      <p:pic>
        <p:nvPicPr>
          <p:cNvPr id="9" name="Plassholder for bilde 7" descr="Svalbard Heløysundet_ klipp.jpg"/>
          <p:cNvPicPr>
            <a:picLocks noChangeAspect="1"/>
          </p:cNvPicPr>
          <p:nvPr/>
        </p:nvPicPr>
        <p:blipFill>
          <a:blip r:embed="rId3"/>
          <a:srcRect l="11057" r="11057"/>
          <a:stretch>
            <a:fillRect/>
          </a:stretch>
        </p:blipFill>
        <p:spPr>
          <a:xfrm>
            <a:off x="0" y="2636912"/>
            <a:ext cx="1219200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49096" y="353719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AICCWG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6061" y="1204091"/>
            <a:ext cx="6600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AICCWG is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fully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manned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Norway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continues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chair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formal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meetings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r-IN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done by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correspondence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Good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engagement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representatives.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ToR for AICCWG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revised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reflect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Action ARHC8-04 </a:t>
            </a: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59" y="3793800"/>
            <a:ext cx="11233248" cy="11995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kstSylinder 6"/>
          <p:cNvSpPr txBox="1"/>
          <p:nvPr/>
        </p:nvSpPr>
        <p:spPr>
          <a:xfrm>
            <a:off x="416060" y="5229200"/>
            <a:ext cx="906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draft ToR are given in Annex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and B of the AICCWG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report and are submitted for approval by ARHC. </a:t>
            </a: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51" y="2919955"/>
            <a:ext cx="4935545" cy="102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635" y="2837094"/>
            <a:ext cx="4837591" cy="1027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4"/>
          <p:cNvSpPr/>
          <p:nvPr/>
        </p:nvSpPr>
        <p:spPr>
          <a:xfrm>
            <a:off x="4749096" y="353719"/>
            <a:ext cx="200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ToR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Amendments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9" y="1200601"/>
            <a:ext cx="4938907" cy="1422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635" y="1125263"/>
            <a:ext cx="4837592" cy="1562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9" y="4286695"/>
            <a:ext cx="4966853" cy="16913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636" y="4132842"/>
            <a:ext cx="4837590" cy="1793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Pil høyre 12"/>
          <p:cNvSpPr/>
          <p:nvPr/>
        </p:nvSpPr>
        <p:spPr>
          <a:xfrm>
            <a:off x="5248275" y="1590499"/>
            <a:ext cx="1562928" cy="554340"/>
          </a:xfrm>
          <a:prstGeom prst="rightArrow">
            <a:avLst/>
          </a:prstGeom>
          <a:solidFill>
            <a:srgbClr val="FF0000"/>
          </a:solidFill>
          <a:ln>
            <a:solidFill>
              <a:srgbClr val="D2CFC9">
                <a:alpha val="5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15" name="Pil høyre 14"/>
          <p:cNvSpPr/>
          <p:nvPr/>
        </p:nvSpPr>
        <p:spPr>
          <a:xfrm>
            <a:off x="5248275" y="3156394"/>
            <a:ext cx="1562928" cy="554340"/>
          </a:xfrm>
          <a:prstGeom prst="rightArrow">
            <a:avLst/>
          </a:prstGeom>
          <a:solidFill>
            <a:srgbClr val="FF0000"/>
          </a:solidFill>
          <a:ln>
            <a:solidFill>
              <a:srgbClr val="D2CFC9">
                <a:alpha val="5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16" name="Pil høyre 15"/>
          <p:cNvSpPr/>
          <p:nvPr/>
        </p:nvSpPr>
        <p:spPr>
          <a:xfrm>
            <a:off x="5248275" y="4686753"/>
            <a:ext cx="1562928" cy="554340"/>
          </a:xfrm>
          <a:prstGeom prst="rightArrow">
            <a:avLst/>
          </a:prstGeom>
          <a:solidFill>
            <a:srgbClr val="FF0000"/>
          </a:solidFill>
          <a:ln>
            <a:solidFill>
              <a:srgbClr val="D2CFC9">
                <a:alpha val="5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043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014" y="428082"/>
            <a:ext cx="5617212" cy="729010"/>
          </a:xfrm>
        </p:spPr>
        <p:txBody>
          <a:bodyPr>
            <a:noAutofit/>
          </a:bodyPr>
          <a:lstStyle/>
          <a:p>
            <a:r>
              <a:rPr lang="nb-NO" sz="1800" b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Status </a:t>
            </a:r>
            <a:r>
              <a:rPr lang="nb-NO" sz="1800" b="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sz="1800" b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The ENC </a:t>
            </a:r>
            <a:r>
              <a:rPr lang="nb-NO" sz="1800" b="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Scheme</a:t>
            </a:r>
            <a:r>
              <a:rPr lang="nb-NO" sz="1800" b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1800" b="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nb-NO" sz="1800" b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Region 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032105" y="1157092"/>
            <a:ext cx="3816424" cy="37702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RENC ENC’s</a:t>
            </a: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UB1 Overview:  8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UB2 General: 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UB3 Coastal: 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203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UB4 Approach:     410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UB5 Harbour: 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182</a:t>
            </a:r>
          </a:p>
          <a:p>
            <a:pPr>
              <a:lnSpc>
                <a:spcPct val="150000"/>
              </a:lnSpc>
            </a:pP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UB6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Berthing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: 33</a:t>
            </a:r>
          </a:p>
          <a:p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+ 3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non-RENC exclusive UB1 ENC’s</a:t>
            </a:r>
          </a:p>
          <a:p>
            <a:endParaRPr lang="nb-NO" dirty="0" smtClean="0"/>
          </a:p>
          <a:p>
            <a:endParaRPr lang="nb-NO" dirty="0"/>
          </a:p>
          <a:p>
            <a:pPr algn="r"/>
            <a:r>
              <a:rPr lang="nb-NO" sz="1100" dirty="0" smtClean="0"/>
              <a:t> </a:t>
            </a:r>
            <a:endParaRPr lang="en-GB" sz="11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73" y="4437112"/>
            <a:ext cx="2592288" cy="21367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919542"/>
            <a:ext cx="5257172" cy="53794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391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68" y="939073"/>
            <a:ext cx="4968552" cy="4334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114" y="951270"/>
            <a:ext cx="5106267" cy="43225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kstSylinder 6"/>
          <p:cNvSpPr txBox="1"/>
          <p:nvPr/>
        </p:nvSpPr>
        <p:spPr>
          <a:xfrm>
            <a:off x="1343472" y="4581128"/>
            <a:ext cx="367240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Norway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 New UB3 ENC – NO3C5036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Coverage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extended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3 UB 3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ENC’s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- NO3C5028</a:t>
            </a:r>
          </a:p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- NO3C4836</a:t>
            </a:r>
          </a:p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- NO3C4828</a:t>
            </a:r>
          </a:p>
          <a:p>
            <a:r>
              <a:rPr lang="nb-NO" sz="1600" dirty="0" smtClean="0"/>
              <a:t>   </a:t>
            </a:r>
            <a:endParaRPr lang="nb-NO" sz="16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176120" y="4704860"/>
            <a:ext cx="367240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Canada: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 New UB3 ENC – CA373464</a:t>
            </a:r>
          </a:p>
          <a:p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Spence Bay</a:t>
            </a:r>
          </a:p>
          <a:p>
            <a:r>
              <a:rPr lang="nb-NO" sz="1600" dirty="0" smtClean="0"/>
              <a:t>   </a:t>
            </a:r>
            <a:endParaRPr lang="nb-NO" sz="1600" dirty="0"/>
          </a:p>
        </p:txBody>
      </p:sp>
      <p:sp>
        <p:nvSpPr>
          <p:cNvPr id="9" name="Rektangel 8"/>
          <p:cNvSpPr/>
          <p:nvPr/>
        </p:nvSpPr>
        <p:spPr>
          <a:xfrm>
            <a:off x="4583832" y="243156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New UB3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in Region 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223791" y="458703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UB4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in Region 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467" y="1124744"/>
            <a:ext cx="6268368" cy="487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kstSylinder 5"/>
          <p:cNvSpPr txBox="1"/>
          <p:nvPr/>
        </p:nvSpPr>
        <p:spPr>
          <a:xfrm>
            <a:off x="3935447" y="5157192"/>
            <a:ext cx="367240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Norway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New UB3 </a:t>
            </a:r>
            <a:r>
              <a:rPr lang="nb-NO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ENCs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- NO4D4933</a:t>
            </a:r>
          </a:p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- NO4D5036</a:t>
            </a:r>
          </a:p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b-NO" sz="1600" dirty="0" smtClean="0"/>
              <a:t>  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740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223792" y="404664"/>
            <a:ext cx="32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NOAA ENC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Rescheme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Status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980728"/>
            <a:ext cx="4048931" cy="31436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980728"/>
            <a:ext cx="4392488" cy="5245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288" y="1405969"/>
            <a:ext cx="2520280" cy="2339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kstSylinder 11"/>
          <p:cNvSpPr txBox="1"/>
          <p:nvPr/>
        </p:nvSpPr>
        <p:spPr>
          <a:xfrm>
            <a:off x="839416" y="1124744"/>
            <a:ext cx="93610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100" dirty="0" err="1" smtClean="0"/>
              <a:t>Propsosed</a:t>
            </a:r>
            <a:r>
              <a:rPr lang="nb-NO" sz="1100" dirty="0" smtClean="0"/>
              <a:t> </a:t>
            </a:r>
            <a:endParaRPr lang="nb-NO" sz="11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5377912" y="3745215"/>
            <a:ext cx="999871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100" dirty="0" err="1" smtClean="0"/>
              <a:t>Completed</a:t>
            </a:r>
            <a:r>
              <a:rPr lang="nb-NO" sz="1100" dirty="0" smtClean="0"/>
              <a:t> </a:t>
            </a:r>
            <a:endParaRPr lang="nb-NO" sz="11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5015880" y="4283313"/>
            <a:ext cx="68407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extents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all NOAA ENC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charts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reschemed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gridded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layout.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scheme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for all </a:t>
            </a:r>
            <a:r>
              <a:rPr lang="nb-N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charts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usage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band 2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5 has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proposed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producing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ENCs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gaining</a:t>
            </a:r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momentum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Two new ENCs in Usage band 2 have already been produced:</a:t>
            </a: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-US2ARCGD</a:t>
            </a: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-US2ARCHD</a:t>
            </a:r>
          </a:p>
          <a:p>
            <a:pPr lvl="1"/>
            <a:endParaRPr lang="en-GB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7769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9736" y="224962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latin typeface="Arial" charset="0"/>
                <a:ea typeface="Arial" charset="0"/>
                <a:cs typeface="Arial" charset="0"/>
              </a:rPr>
              <a:t>ENC </a:t>
            </a:r>
            <a:r>
              <a:rPr lang="nb-NO" sz="2400" dirty="0" err="1" smtClean="0">
                <a:latin typeface="Arial" charset="0"/>
                <a:ea typeface="Arial" charset="0"/>
                <a:cs typeface="Arial" charset="0"/>
              </a:rPr>
              <a:t>Coverage</a:t>
            </a:r>
            <a:r>
              <a:rPr lang="nb-NO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2400" dirty="0" err="1">
                <a:latin typeface="Arial" charset="0"/>
                <a:ea typeface="Arial" charset="0"/>
                <a:cs typeface="Arial" charset="0"/>
              </a:rPr>
              <a:t>Issues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419" y="4585065"/>
            <a:ext cx="11557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IC-ENC </a:t>
            </a:r>
            <a:r>
              <a:rPr lang="nb-NO" sz="160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Overlap</a:t>
            </a:r>
            <a:r>
              <a:rPr lang="nb-NO" sz="16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report – </a:t>
            </a:r>
            <a:r>
              <a:rPr lang="nb-NO" sz="16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All </a:t>
            </a:r>
            <a:r>
              <a:rPr lang="nb-NO" sz="16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overlaping</a:t>
            </a:r>
            <a:r>
              <a:rPr lang="nb-NO" sz="16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nb-NO" sz="16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issues</a:t>
            </a:r>
            <a:r>
              <a:rPr lang="nb-NO" sz="16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nb-NO" sz="16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assessed</a:t>
            </a:r>
            <a:r>
              <a:rPr lang="nb-NO" sz="16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nb-NO" sz="16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as ‘</a:t>
            </a:r>
            <a:r>
              <a:rPr lang="nb-NO" sz="16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low’risk</a:t>
            </a:r>
            <a:r>
              <a:rPr lang="nb-NO" sz="16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</a:t>
            </a:r>
            <a:endParaRPr lang="nb-NO" sz="16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Significant</a:t>
            </a:r>
            <a:r>
              <a:rPr lang="nb-NO" sz="16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progress has </a:t>
            </a:r>
            <a:r>
              <a:rPr lang="nb-NO" sz="160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been</a:t>
            </a:r>
            <a:r>
              <a:rPr lang="nb-NO" sz="16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made</a:t>
            </a:r>
            <a:r>
              <a:rPr lang="nb-NO" sz="16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in </a:t>
            </a:r>
            <a:r>
              <a:rPr lang="nb-NO" sz="16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eliminating</a:t>
            </a:r>
            <a:r>
              <a:rPr lang="nb-NO" sz="16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nb-NO" sz="16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overlaps</a:t>
            </a:r>
            <a:r>
              <a:rPr lang="nb-NO" sz="16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6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Work</a:t>
            </a:r>
            <a:r>
              <a:rPr lang="nb-NO" sz="16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nb-NO" sz="16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complete</a:t>
            </a:r>
            <a:r>
              <a:rPr lang="nb-NO" sz="16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nb-NO" sz="16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on</a:t>
            </a:r>
            <a:r>
              <a:rPr lang="nb-NO" sz="16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all </a:t>
            </a:r>
            <a:r>
              <a:rPr lang="nb-NO" sz="16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but</a:t>
            </a:r>
            <a:r>
              <a:rPr lang="nb-NO" sz="16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nb-NO" sz="16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three</a:t>
            </a:r>
            <a:r>
              <a:rPr lang="nb-NO" sz="16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overlapping </a:t>
            </a:r>
            <a:r>
              <a:rPr lang="nb-NO" sz="16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issues</a:t>
            </a:r>
            <a:r>
              <a:rPr lang="nb-NO" sz="16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8" y="906588"/>
            <a:ext cx="11629355" cy="3458516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7536160" y="2564904"/>
            <a:ext cx="432048" cy="1786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7535333" y="1052736"/>
            <a:ext cx="432875" cy="792088"/>
          </a:xfrm>
          <a:prstGeom prst="rect">
            <a:avLst/>
          </a:prstGeom>
          <a:noFill/>
          <a:ln w="57150">
            <a:solidFill>
              <a:srgbClr val="FFFF00">
                <a:alpha val="5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996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808" y="40466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 smtClean="0">
                <a:latin typeface="Arial" charset="0"/>
                <a:ea typeface="Arial" charset="0"/>
                <a:cs typeface="Arial" charset="0"/>
              </a:rPr>
              <a:t>INToGIS</a:t>
            </a: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 II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69" y="1412775"/>
            <a:ext cx="7699985" cy="4698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ktangel 6"/>
          <p:cNvSpPr/>
          <p:nvPr/>
        </p:nvSpPr>
        <p:spPr>
          <a:xfrm>
            <a:off x="8040216" y="1401954"/>
            <a:ext cx="4032448" cy="4708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AICCWG coordinator has been involved in testing of </a:t>
            </a:r>
            <a:r>
              <a:rPr lang="en-GB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INToGIS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II </a:t>
            </a:r>
            <a:r>
              <a:rPr lang="en-GB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has provided user feedback ahead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its release. </a:t>
            </a:r>
            <a:endParaRPr lang="en-GB" sz="1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Many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improvements </a:t>
            </a:r>
            <a:r>
              <a:rPr lang="en-GB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functionality.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Once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commissioned </a:t>
            </a:r>
            <a:r>
              <a:rPr lang="en-GB" sz="16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INToGIS</a:t>
            </a:r>
            <a:r>
              <a:rPr lang="en-GB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II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be an incredible useful </a:t>
            </a:r>
            <a:r>
              <a:rPr lang="en-GB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tool.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Workshop later this year – AICCWG Coordinator will attend.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User information will be disseminated to all other representatives and its use encouraged.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nb-NO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verket_ppt-mal">
  <a:themeElements>
    <a:clrScheme name="Kartverk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00736"/>
      </a:accent1>
      <a:accent2>
        <a:srgbClr val="DD5D26"/>
      </a:accent2>
      <a:accent3>
        <a:srgbClr val="EC9E25"/>
      </a:accent3>
      <a:accent4>
        <a:srgbClr val="6D3B7D"/>
      </a:accent4>
      <a:accent5>
        <a:srgbClr val="6F7371"/>
      </a:accent5>
      <a:accent6>
        <a:srgbClr val="5781A8"/>
      </a:accent6>
      <a:hlink>
        <a:srgbClr val="9CC52D"/>
      </a:hlink>
      <a:folHlink>
        <a:srgbClr val="0092C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96000">
              <a:srgbClr val="F4F1F1"/>
            </a:gs>
            <a:gs pos="100000">
              <a:srgbClr val="EDEBE8"/>
            </a:gs>
          </a:gsLst>
          <a:path path="rect">
            <a:fillToRect r="100000" b="100000"/>
          </a:path>
          <a:tileRect l="-100000" t="-100000"/>
        </a:gradFill>
        <a:ln>
          <a:solidFill>
            <a:srgbClr val="D2CFC9">
              <a:alpha val="52000"/>
            </a:srgbClr>
          </a:solidFill>
        </a:ln>
        <a:effectLst/>
      </a:spPr>
      <a:bodyPr rtlCol="0" anchor="ctr"/>
      <a:lstStyle>
        <a:defPPr algn="ctr">
          <a:defRPr dirty="0">
            <a:solidFill>
              <a:schemeClr val="tx1"/>
            </a:solidFill>
            <a:latin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" id="{F9DDA894-56E3-4705-957B-1C2EA25D9D80}" vid="{293AD5F4-ADE1-4A52-86D3-B9096223B18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Kartverket norsk mal 16-9 format</Template>
  <TotalTime>0</TotalTime>
  <Words>341</Words>
  <Application>Microsoft Office PowerPoint</Application>
  <PresentationFormat>Widescreen</PresentationFormat>
  <Paragraphs>80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Verdana</vt:lpstr>
      <vt:lpstr>Kartverket_ppt-mal</vt:lpstr>
      <vt:lpstr>PowerPoint-presentasjon</vt:lpstr>
      <vt:lpstr>PowerPoint-presentasjon</vt:lpstr>
      <vt:lpstr>PowerPoint-presentasjon</vt:lpstr>
      <vt:lpstr>Status of The ENC Scheme in Region N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2018-01-15T14:40:22Z</dcterms:created>
  <dcterms:modified xsi:type="dcterms:W3CDTF">2019-08-16T11:44:47Z</dcterms:modified>
</cp:coreProperties>
</file>