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2"/>
  </p:notesMasterIdLst>
  <p:handoutMasterIdLst>
    <p:handoutMasterId r:id="rId13"/>
  </p:handoutMasterIdLst>
  <p:sldIdLst>
    <p:sldId id="866" r:id="rId2"/>
    <p:sldId id="868" r:id="rId3"/>
    <p:sldId id="870" r:id="rId4"/>
    <p:sldId id="871" r:id="rId5"/>
    <p:sldId id="872" r:id="rId6"/>
    <p:sldId id="874" r:id="rId7"/>
    <p:sldId id="873" r:id="rId8"/>
    <p:sldId id="875" r:id="rId9"/>
    <p:sldId id="861" r:id="rId10"/>
    <p:sldId id="828" r:id="rId11"/>
  </p:sldIdLst>
  <p:sldSz cx="12192000" cy="6858000"/>
  <p:notesSz cx="6810375" cy="9942513"/>
  <p:defaultTextStyle>
    <a:defPPr>
      <a:defRPr lang="da-DK"/>
    </a:defPPr>
    <a:lvl1pPr algn="l" rtl="0" fontAlgn="base">
      <a:spcBef>
        <a:spcPct val="0"/>
      </a:spcBef>
      <a:spcAft>
        <a:spcPct val="0"/>
      </a:spcAft>
      <a:defRPr sz="2800" kern="1200">
        <a:solidFill>
          <a:schemeClr val="tx1"/>
        </a:solidFill>
        <a:latin typeface="Verdana" pitchFamily="34" charset="0"/>
        <a:ea typeface="ＭＳ Ｐゴシック" charset="-128"/>
        <a:cs typeface="+mn-cs"/>
      </a:defRPr>
    </a:lvl1pPr>
    <a:lvl2pPr marL="457200" algn="l" rtl="0" fontAlgn="base">
      <a:spcBef>
        <a:spcPct val="0"/>
      </a:spcBef>
      <a:spcAft>
        <a:spcPct val="0"/>
      </a:spcAft>
      <a:defRPr sz="2800" kern="1200">
        <a:solidFill>
          <a:schemeClr val="tx1"/>
        </a:solidFill>
        <a:latin typeface="Verdana" pitchFamily="34" charset="0"/>
        <a:ea typeface="ＭＳ Ｐゴシック" charset="-128"/>
        <a:cs typeface="+mn-cs"/>
      </a:defRPr>
    </a:lvl2pPr>
    <a:lvl3pPr marL="914400" algn="l" rtl="0" fontAlgn="base">
      <a:spcBef>
        <a:spcPct val="0"/>
      </a:spcBef>
      <a:spcAft>
        <a:spcPct val="0"/>
      </a:spcAft>
      <a:defRPr sz="2800" kern="1200">
        <a:solidFill>
          <a:schemeClr val="tx1"/>
        </a:solidFill>
        <a:latin typeface="Verdana" pitchFamily="34" charset="0"/>
        <a:ea typeface="ＭＳ Ｐゴシック" charset="-128"/>
        <a:cs typeface="+mn-cs"/>
      </a:defRPr>
    </a:lvl3pPr>
    <a:lvl4pPr marL="1371600" algn="l" rtl="0" fontAlgn="base">
      <a:spcBef>
        <a:spcPct val="0"/>
      </a:spcBef>
      <a:spcAft>
        <a:spcPct val="0"/>
      </a:spcAft>
      <a:defRPr sz="2800" kern="1200">
        <a:solidFill>
          <a:schemeClr val="tx1"/>
        </a:solidFill>
        <a:latin typeface="Verdana" pitchFamily="34" charset="0"/>
        <a:ea typeface="ＭＳ Ｐゴシック" charset="-128"/>
        <a:cs typeface="+mn-cs"/>
      </a:defRPr>
    </a:lvl4pPr>
    <a:lvl5pPr marL="1828800" algn="l" rtl="0" fontAlgn="base">
      <a:spcBef>
        <a:spcPct val="0"/>
      </a:spcBef>
      <a:spcAft>
        <a:spcPct val="0"/>
      </a:spcAft>
      <a:defRPr sz="2800" kern="1200">
        <a:solidFill>
          <a:schemeClr val="tx1"/>
        </a:solidFill>
        <a:latin typeface="Verdana" pitchFamily="34" charset="0"/>
        <a:ea typeface="ＭＳ Ｐゴシック" charset="-128"/>
        <a:cs typeface="+mn-cs"/>
      </a:defRPr>
    </a:lvl5pPr>
    <a:lvl6pPr marL="2286000" algn="l" defTabSz="914400" rtl="0" eaLnBrk="1" latinLnBrk="0" hangingPunct="1">
      <a:defRPr sz="2800" kern="1200">
        <a:solidFill>
          <a:schemeClr val="tx1"/>
        </a:solidFill>
        <a:latin typeface="Verdana" pitchFamily="34" charset="0"/>
        <a:ea typeface="ＭＳ Ｐゴシック" charset="-128"/>
        <a:cs typeface="+mn-cs"/>
      </a:defRPr>
    </a:lvl6pPr>
    <a:lvl7pPr marL="2743200" algn="l" defTabSz="914400" rtl="0" eaLnBrk="1" latinLnBrk="0" hangingPunct="1">
      <a:defRPr sz="2800" kern="1200">
        <a:solidFill>
          <a:schemeClr val="tx1"/>
        </a:solidFill>
        <a:latin typeface="Verdana" pitchFamily="34" charset="0"/>
        <a:ea typeface="ＭＳ Ｐゴシック" charset="-128"/>
        <a:cs typeface="+mn-cs"/>
      </a:defRPr>
    </a:lvl7pPr>
    <a:lvl8pPr marL="3200400" algn="l" defTabSz="914400" rtl="0" eaLnBrk="1" latinLnBrk="0" hangingPunct="1">
      <a:defRPr sz="2800" kern="1200">
        <a:solidFill>
          <a:schemeClr val="tx1"/>
        </a:solidFill>
        <a:latin typeface="Verdana" pitchFamily="34" charset="0"/>
        <a:ea typeface="ＭＳ Ｐゴシック" charset="-128"/>
        <a:cs typeface="+mn-cs"/>
      </a:defRPr>
    </a:lvl8pPr>
    <a:lvl9pPr marL="3657600" algn="l" defTabSz="914400" rtl="0" eaLnBrk="1" latinLnBrk="0" hangingPunct="1">
      <a:defRPr sz="2800"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s Peter Weiss Hartmann" initials="JEPH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3300"/>
    <a:srgbClr val="008000"/>
    <a:srgbClr val="FF00FF"/>
    <a:srgbClr val="1F5F1F"/>
    <a:srgbClr val="246E24"/>
    <a:srgbClr val="33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550" autoAdjust="0"/>
  </p:normalViewPr>
  <p:slideViewPr>
    <p:cSldViewPr>
      <p:cViewPr varScale="1">
        <p:scale>
          <a:sx n="83" d="100"/>
          <a:sy n="83" d="100"/>
        </p:scale>
        <p:origin x="658"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29511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87" tIns="45844" rIns="91687" bIns="45844" numCol="1" anchor="t" anchorCtr="0" compatLnSpc="1">
            <a:prstTxWarp prst="textNoShape">
              <a:avLst/>
            </a:prstTxWarp>
          </a:bodyPr>
          <a:lstStyle>
            <a:lvl1pPr defTabSz="917575">
              <a:defRPr sz="1200">
                <a:latin typeface="Verdana" charset="0"/>
                <a:ea typeface="+mn-ea"/>
              </a:defRPr>
            </a:lvl1pPr>
          </a:lstStyle>
          <a:p>
            <a:pPr>
              <a:defRPr/>
            </a:pPr>
            <a:endParaRPr lang="da-DK"/>
          </a:p>
        </p:txBody>
      </p:sp>
      <p:sp>
        <p:nvSpPr>
          <p:cNvPr id="157699" name="Rectangle 3"/>
          <p:cNvSpPr>
            <a:spLocks noGrp="1" noChangeArrowheads="1"/>
          </p:cNvSpPr>
          <p:nvPr>
            <p:ph type="dt" sz="quarter" idx="1"/>
          </p:nvPr>
        </p:nvSpPr>
        <p:spPr bwMode="auto">
          <a:xfrm>
            <a:off x="3859213" y="0"/>
            <a:ext cx="29511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87" tIns="45844" rIns="91687" bIns="45844" numCol="1" anchor="t" anchorCtr="0" compatLnSpc="1">
            <a:prstTxWarp prst="textNoShape">
              <a:avLst/>
            </a:prstTxWarp>
          </a:bodyPr>
          <a:lstStyle>
            <a:lvl1pPr algn="r" defTabSz="917575">
              <a:defRPr sz="1200">
                <a:latin typeface="Verdana" charset="0"/>
                <a:ea typeface="+mn-ea"/>
              </a:defRPr>
            </a:lvl1pPr>
          </a:lstStyle>
          <a:p>
            <a:pPr>
              <a:defRPr/>
            </a:pPr>
            <a:endParaRPr lang="da-DK"/>
          </a:p>
        </p:txBody>
      </p:sp>
      <p:sp>
        <p:nvSpPr>
          <p:cNvPr id="157700" name="Rectangle 4"/>
          <p:cNvSpPr>
            <a:spLocks noGrp="1" noChangeArrowheads="1"/>
          </p:cNvSpPr>
          <p:nvPr>
            <p:ph type="ftr" sz="quarter" idx="2"/>
          </p:nvPr>
        </p:nvSpPr>
        <p:spPr bwMode="auto">
          <a:xfrm>
            <a:off x="0" y="9447213"/>
            <a:ext cx="29511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87" tIns="45844" rIns="91687" bIns="45844" numCol="1" anchor="b" anchorCtr="0" compatLnSpc="1">
            <a:prstTxWarp prst="textNoShape">
              <a:avLst/>
            </a:prstTxWarp>
          </a:bodyPr>
          <a:lstStyle>
            <a:lvl1pPr defTabSz="917575">
              <a:defRPr sz="1200">
                <a:latin typeface="Verdana" charset="0"/>
                <a:ea typeface="+mn-ea"/>
              </a:defRPr>
            </a:lvl1pPr>
          </a:lstStyle>
          <a:p>
            <a:pPr>
              <a:defRPr/>
            </a:pPr>
            <a:endParaRPr lang="da-DK"/>
          </a:p>
        </p:txBody>
      </p:sp>
      <p:sp>
        <p:nvSpPr>
          <p:cNvPr id="157701" name="Rectangle 5"/>
          <p:cNvSpPr>
            <a:spLocks noGrp="1" noChangeArrowheads="1"/>
          </p:cNvSpPr>
          <p:nvPr>
            <p:ph type="sldNum" sz="quarter" idx="3"/>
          </p:nvPr>
        </p:nvSpPr>
        <p:spPr bwMode="auto">
          <a:xfrm>
            <a:off x="3859213" y="9447213"/>
            <a:ext cx="29511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87" tIns="45844" rIns="91687" bIns="45844" numCol="1" anchor="b" anchorCtr="0" compatLnSpc="1">
            <a:prstTxWarp prst="textNoShape">
              <a:avLst/>
            </a:prstTxWarp>
          </a:bodyPr>
          <a:lstStyle>
            <a:lvl1pPr algn="r" defTabSz="917575">
              <a:defRPr sz="1200"/>
            </a:lvl1pPr>
          </a:lstStyle>
          <a:p>
            <a:fld id="{E645BA17-D55A-4FF3-8D6A-198F3BC73E3E}" type="slidenum">
              <a:rPr lang="da-DK" altLang="da-DK"/>
              <a:pPr/>
              <a:t>‹nr.›</a:t>
            </a:fld>
            <a:endParaRPr lang="da-DK" altLang="da-DK"/>
          </a:p>
        </p:txBody>
      </p:sp>
    </p:spTree>
    <p:extLst>
      <p:ext uri="{BB962C8B-B14F-4D97-AF65-F5344CB8AC3E}">
        <p14:creationId xmlns:p14="http://schemas.microsoft.com/office/powerpoint/2010/main" val="4154005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511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87" tIns="45844" rIns="91687" bIns="45844" numCol="1" anchor="t" anchorCtr="0" compatLnSpc="1">
            <a:prstTxWarp prst="textNoShape">
              <a:avLst/>
            </a:prstTxWarp>
          </a:bodyPr>
          <a:lstStyle>
            <a:lvl1pPr defTabSz="917575">
              <a:defRPr sz="1200">
                <a:latin typeface="Arial" charset="0"/>
                <a:ea typeface="+mn-ea"/>
              </a:defRPr>
            </a:lvl1pPr>
          </a:lstStyle>
          <a:p>
            <a:pPr>
              <a:defRPr/>
            </a:pPr>
            <a:endParaRPr lang="da-DK"/>
          </a:p>
        </p:txBody>
      </p:sp>
      <p:sp>
        <p:nvSpPr>
          <p:cNvPr id="5123" name="Rectangle 3"/>
          <p:cNvSpPr>
            <a:spLocks noGrp="1" noChangeArrowheads="1"/>
          </p:cNvSpPr>
          <p:nvPr>
            <p:ph type="dt" idx="1"/>
          </p:nvPr>
        </p:nvSpPr>
        <p:spPr bwMode="auto">
          <a:xfrm>
            <a:off x="3859213" y="0"/>
            <a:ext cx="29511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87" tIns="45844" rIns="91687" bIns="45844" numCol="1" anchor="t" anchorCtr="0" compatLnSpc="1">
            <a:prstTxWarp prst="textNoShape">
              <a:avLst/>
            </a:prstTxWarp>
          </a:bodyPr>
          <a:lstStyle>
            <a:lvl1pPr algn="r" defTabSz="917575">
              <a:defRPr sz="1200">
                <a:latin typeface="Arial" charset="0"/>
                <a:ea typeface="+mn-ea"/>
              </a:defRPr>
            </a:lvl1pPr>
          </a:lstStyle>
          <a:p>
            <a:pPr>
              <a:defRPr/>
            </a:pPr>
            <a:endParaRPr lang="da-DK"/>
          </a:p>
        </p:txBody>
      </p:sp>
      <p:sp>
        <p:nvSpPr>
          <p:cNvPr id="15364" name="Rectangle 4"/>
          <p:cNvSpPr>
            <a:spLocks noGrp="1" noRot="1" noChangeAspect="1" noChangeArrowheads="1" noTextEdit="1"/>
          </p:cNvSpPr>
          <p:nvPr>
            <p:ph type="sldImg" idx="2"/>
          </p:nvPr>
        </p:nvSpPr>
        <p:spPr bwMode="auto">
          <a:xfrm>
            <a:off x="95250" y="746125"/>
            <a:ext cx="6624638"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1225" y="4722813"/>
            <a:ext cx="498792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87" tIns="45844" rIns="91687" bIns="45844"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5126" name="Rectangle 6"/>
          <p:cNvSpPr>
            <a:spLocks noGrp="1" noChangeArrowheads="1"/>
          </p:cNvSpPr>
          <p:nvPr>
            <p:ph type="ftr" sz="quarter" idx="4"/>
          </p:nvPr>
        </p:nvSpPr>
        <p:spPr bwMode="auto">
          <a:xfrm>
            <a:off x="0" y="9447213"/>
            <a:ext cx="29511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87" tIns="45844" rIns="91687" bIns="45844" numCol="1" anchor="b" anchorCtr="0" compatLnSpc="1">
            <a:prstTxWarp prst="textNoShape">
              <a:avLst/>
            </a:prstTxWarp>
          </a:bodyPr>
          <a:lstStyle>
            <a:lvl1pPr defTabSz="917575">
              <a:defRPr sz="1200">
                <a:latin typeface="Arial" charset="0"/>
                <a:ea typeface="+mn-ea"/>
              </a:defRPr>
            </a:lvl1pPr>
          </a:lstStyle>
          <a:p>
            <a:pPr>
              <a:defRPr/>
            </a:pPr>
            <a:endParaRPr lang="da-DK"/>
          </a:p>
        </p:txBody>
      </p:sp>
      <p:sp>
        <p:nvSpPr>
          <p:cNvPr id="5127" name="Rectangle 7"/>
          <p:cNvSpPr>
            <a:spLocks noGrp="1" noChangeArrowheads="1"/>
          </p:cNvSpPr>
          <p:nvPr>
            <p:ph type="sldNum" sz="quarter" idx="5"/>
          </p:nvPr>
        </p:nvSpPr>
        <p:spPr bwMode="auto">
          <a:xfrm>
            <a:off x="3859213" y="9447213"/>
            <a:ext cx="29511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687" tIns="45844" rIns="91687" bIns="45844" numCol="1" anchor="b" anchorCtr="0" compatLnSpc="1">
            <a:prstTxWarp prst="textNoShape">
              <a:avLst/>
            </a:prstTxWarp>
          </a:bodyPr>
          <a:lstStyle>
            <a:lvl1pPr algn="r" defTabSz="917575">
              <a:defRPr sz="1200">
                <a:latin typeface="Arial" charset="0"/>
              </a:defRPr>
            </a:lvl1pPr>
          </a:lstStyle>
          <a:p>
            <a:fld id="{89F1E0D1-3567-4890-996B-4677247D8148}" type="slidenum">
              <a:rPr lang="da-DK" altLang="da-DK"/>
              <a:pPr/>
              <a:t>‹nr.›</a:t>
            </a:fld>
            <a:endParaRPr lang="da-DK" altLang="da-DK"/>
          </a:p>
        </p:txBody>
      </p:sp>
    </p:spTree>
    <p:extLst>
      <p:ext uri="{BB962C8B-B14F-4D97-AF65-F5344CB8AC3E}">
        <p14:creationId xmlns:p14="http://schemas.microsoft.com/office/powerpoint/2010/main" val="2792399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6978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Рисунок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328" y="116632"/>
            <a:ext cx="1199950" cy="154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2868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endParaRPr lang="da-DK" dirty="0"/>
          </a:p>
        </p:txBody>
      </p:sp>
    </p:spTree>
    <p:extLst>
      <p:ext uri="{BB962C8B-B14F-4D97-AF65-F5344CB8AC3E}">
        <p14:creationId xmlns:p14="http://schemas.microsoft.com/office/powerpoint/2010/main" val="7117877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image" Target="file:///C:\Users\B004145\AppData\Roaming\Microsoft\Signatures\EFKM-SDFE.png"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lede 2" descr="Energi-, Forsynings- og Klimaministeriet"/>
          <p:cNvPicPr/>
          <p:nvPr userDrawn="1"/>
        </p:nvPicPr>
        <p:blipFill>
          <a:blip r:link="rId5">
            <a:extLst>
              <a:ext uri="{28A0092B-C50C-407E-A947-70E740481C1C}">
                <a14:useLocalDpi xmlns:a14="http://schemas.microsoft.com/office/drawing/2010/main" val="0"/>
              </a:ext>
            </a:extLst>
          </a:blip>
          <a:srcRect/>
          <a:stretch>
            <a:fillRect/>
          </a:stretch>
        </p:blipFill>
        <p:spPr bwMode="auto">
          <a:xfrm>
            <a:off x="431372" y="5877272"/>
            <a:ext cx="768085" cy="713204"/>
          </a:xfrm>
          <a:prstGeom prst="rect">
            <a:avLst/>
          </a:prstGeom>
          <a:noFill/>
          <a:ln>
            <a:noFill/>
          </a:ln>
        </p:spPr>
      </p:pic>
      <p:sp>
        <p:nvSpPr>
          <p:cNvPr id="4" name="Rektangel 3"/>
          <p:cNvSpPr/>
          <p:nvPr userDrawn="1"/>
        </p:nvSpPr>
        <p:spPr>
          <a:xfrm>
            <a:off x="143339" y="6581002"/>
            <a:ext cx="8544949" cy="276999"/>
          </a:xfrm>
          <a:prstGeom prst="rect">
            <a:avLst/>
          </a:prstGeom>
        </p:spPr>
        <p:txBody>
          <a:bodyPr wrap="square">
            <a:spAutoFit/>
          </a:bodyPr>
          <a:lstStyle/>
          <a:p>
            <a:r>
              <a:rPr lang="da-DK" sz="1200" b="0" dirty="0" smtClean="0">
                <a:solidFill>
                  <a:srgbClr val="002060"/>
                </a:solidFill>
                <a:latin typeface="Arial" panose="020B0604020202020204" pitchFamily="34" charset="0"/>
                <a:cs typeface="Arial" panose="020B0604020202020204" pitchFamily="34" charset="0"/>
              </a:rPr>
              <a:t>Danish Geodata Agency</a:t>
            </a:r>
          </a:p>
        </p:txBody>
      </p:sp>
      <p:pic>
        <p:nvPicPr>
          <p:cNvPr id="6" name="Рисунок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7328" y="116632"/>
            <a:ext cx="1199950" cy="154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513195"/>
      </p:ext>
    </p:extLst>
  </p:cSld>
  <p:clrMap bg1="lt1" tx1="dk1" bg2="lt2" tx2="dk2" accent1="accent1" accent2="accent2" accent3="accent3" accent4="accent4" accent5="accent5" accent6="accent6" hlink="hlink" folHlink="folHlink"/>
  <p:sldLayoutIdLst>
    <p:sldLayoutId id="2147483689" r:id="rId1"/>
    <p:sldLayoutId id="2147483694" r:id="rId2"/>
    <p:sldLayoutId id="2147483693"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ggim.un.org/UNGGIM-wg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a:xfrm>
            <a:off x="1289517" y="0"/>
            <a:ext cx="10189029" cy="230425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kumimoji="1" lang="en-US" altLang="ja-JP" sz="4000" b="1" dirty="0">
                <a:solidFill>
                  <a:srgbClr val="000066"/>
                </a:solidFill>
                <a:latin typeface="Times New Roman" panose="02020603050405020304" pitchFamily="18" charset="0"/>
                <a:cs typeface="Times New Roman" panose="02020603050405020304" pitchFamily="18" charset="0"/>
              </a:rPr>
              <a:t>9th ARHC Conference </a:t>
            </a:r>
            <a:r>
              <a:rPr kumimoji="1" lang="en-US" altLang="ja-JP" sz="3200" b="1" dirty="0">
                <a:solidFill>
                  <a:srgbClr val="000066"/>
                </a:solidFill>
                <a:latin typeface="Times New Roman" panose="02020603050405020304" pitchFamily="18" charset="0"/>
                <a:cs typeface="Times New Roman" panose="02020603050405020304" pitchFamily="18" charset="0"/>
              </a:rPr>
              <a:t/>
            </a:r>
            <a:br>
              <a:rPr kumimoji="1" lang="en-US" altLang="ja-JP" sz="3200" b="1" dirty="0">
                <a:solidFill>
                  <a:srgbClr val="000066"/>
                </a:solidFill>
                <a:latin typeface="Times New Roman" panose="02020603050405020304" pitchFamily="18" charset="0"/>
                <a:cs typeface="Times New Roman" panose="02020603050405020304" pitchFamily="18" charset="0"/>
              </a:rPr>
            </a:br>
            <a:r>
              <a:rPr kumimoji="1" lang="en-US" altLang="ja-JP" sz="2400" b="1" dirty="0">
                <a:solidFill>
                  <a:srgbClr val="000066"/>
                </a:solidFill>
                <a:latin typeface="Times New Roman" panose="02020603050405020304" pitchFamily="18" charset="0"/>
                <a:cs typeface="Times New Roman" panose="02020603050405020304" pitchFamily="18" charset="0"/>
              </a:rPr>
              <a:t>Murmansk, Russian Federation </a:t>
            </a:r>
            <a:br>
              <a:rPr kumimoji="1" lang="en-US" altLang="ja-JP" sz="2400" b="1" dirty="0">
                <a:solidFill>
                  <a:srgbClr val="000066"/>
                </a:solidFill>
                <a:latin typeface="Times New Roman" panose="02020603050405020304" pitchFamily="18" charset="0"/>
                <a:cs typeface="Times New Roman" panose="02020603050405020304" pitchFamily="18" charset="0"/>
              </a:rPr>
            </a:br>
            <a:r>
              <a:rPr kumimoji="1" lang="en-US" altLang="ja-JP" sz="2400" b="1" dirty="0">
                <a:solidFill>
                  <a:srgbClr val="000066"/>
                </a:solidFill>
                <a:latin typeface="Times New Roman" panose="02020603050405020304" pitchFamily="18" charset="0"/>
                <a:cs typeface="Times New Roman" panose="02020603050405020304" pitchFamily="18" charset="0"/>
              </a:rPr>
              <a:t>17-19 September </a:t>
            </a:r>
            <a:r>
              <a:rPr kumimoji="1" lang="en-US" altLang="ja-JP" sz="2400" b="1" dirty="0" smtClean="0">
                <a:solidFill>
                  <a:srgbClr val="000066"/>
                </a:solidFill>
                <a:latin typeface="Times New Roman" panose="02020603050405020304" pitchFamily="18" charset="0"/>
                <a:cs typeface="Times New Roman" panose="02020603050405020304" pitchFamily="18" charset="0"/>
              </a:rPr>
              <a:t>2019</a:t>
            </a:r>
            <a:br>
              <a:rPr kumimoji="1" lang="en-US" altLang="ja-JP" sz="2400" b="1" dirty="0" smtClean="0">
                <a:solidFill>
                  <a:srgbClr val="000066"/>
                </a:solidFill>
                <a:latin typeface="Times New Roman" panose="02020603050405020304" pitchFamily="18" charset="0"/>
                <a:cs typeface="Times New Roman" panose="02020603050405020304" pitchFamily="18" charset="0"/>
              </a:rPr>
            </a:br>
            <a:endParaRPr kumimoji="1" lang="en-US" altLang="ja-JP" sz="2400" b="1" dirty="0">
              <a:solidFill>
                <a:srgbClr val="000066"/>
              </a:solidFill>
              <a:latin typeface="Times New Roman" panose="02020603050405020304" pitchFamily="18" charset="0"/>
              <a:cs typeface="Times New Roman" panose="02020603050405020304" pitchFamily="18" charset="0"/>
            </a:endParaRPr>
          </a:p>
          <a:p>
            <a:r>
              <a:rPr kumimoji="1" lang="en-US" altLang="ja-JP" sz="3200" b="1" dirty="0" smtClean="0">
                <a:solidFill>
                  <a:srgbClr val="000066"/>
                </a:solidFill>
                <a:latin typeface="Times New Roman" panose="02020603050405020304" pitchFamily="18" charset="0"/>
                <a:cs typeface="Times New Roman" panose="02020603050405020304" pitchFamily="18" charset="0"/>
              </a:rPr>
              <a:t>Report </a:t>
            </a:r>
            <a:r>
              <a:rPr kumimoji="1" lang="en-US" altLang="ja-JP" sz="3200" b="1" dirty="0">
                <a:solidFill>
                  <a:srgbClr val="000066"/>
                </a:solidFill>
                <a:latin typeface="Times New Roman" panose="02020603050405020304" pitchFamily="18" charset="0"/>
                <a:cs typeface="Times New Roman" panose="02020603050405020304" pitchFamily="18" charset="0"/>
              </a:rPr>
              <a:t>of the </a:t>
            </a:r>
            <a:r>
              <a:rPr kumimoji="1" lang="en-US" altLang="ja-JP" sz="3200" b="1" dirty="0" smtClean="0">
                <a:solidFill>
                  <a:srgbClr val="000066"/>
                </a:solidFill>
                <a:latin typeface="Times New Roman" panose="02020603050405020304" pitchFamily="18" charset="0"/>
                <a:cs typeface="Times New Roman" panose="02020603050405020304" pitchFamily="18" charset="0"/>
              </a:rPr>
              <a:t>IHO MSDI </a:t>
            </a:r>
            <a:r>
              <a:rPr kumimoji="1" lang="en-US" altLang="ja-JP" sz="3200" b="1" dirty="0">
                <a:solidFill>
                  <a:srgbClr val="000066"/>
                </a:solidFill>
                <a:latin typeface="Times New Roman" panose="02020603050405020304" pitchFamily="18" charset="0"/>
                <a:cs typeface="Times New Roman" panose="02020603050405020304" pitchFamily="18" charset="0"/>
              </a:rPr>
              <a:t>Working </a:t>
            </a:r>
            <a:r>
              <a:rPr kumimoji="1" lang="en-US" altLang="ja-JP" sz="3200" b="1" dirty="0" smtClean="0">
                <a:solidFill>
                  <a:srgbClr val="000066"/>
                </a:solidFill>
                <a:latin typeface="Times New Roman" panose="02020603050405020304" pitchFamily="18" charset="0"/>
                <a:cs typeface="Times New Roman" panose="02020603050405020304" pitchFamily="18" charset="0"/>
              </a:rPr>
              <a:t>Group</a:t>
            </a:r>
            <a:endParaRPr kumimoji="1" lang="en-US" altLang="ja-JP" sz="3200" b="1" dirty="0">
              <a:solidFill>
                <a:srgbClr val="000066"/>
              </a:solidFill>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4032" y="2564904"/>
            <a:ext cx="4155030" cy="3089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31504" y="2564904"/>
            <a:ext cx="4484915" cy="309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Billede 1"/>
          <p:cNvPicPr>
            <a:picLocks noChangeAspect="1"/>
          </p:cNvPicPr>
          <p:nvPr/>
        </p:nvPicPr>
        <p:blipFill>
          <a:blip r:embed="rId4"/>
          <a:stretch>
            <a:fillRect/>
          </a:stretch>
        </p:blipFill>
        <p:spPr>
          <a:xfrm>
            <a:off x="9192344" y="5853608"/>
            <a:ext cx="2937813" cy="979271"/>
          </a:xfrm>
          <a:prstGeom prst="rect">
            <a:avLst/>
          </a:prstGeom>
        </p:spPr>
      </p:pic>
    </p:spTree>
    <p:extLst>
      <p:ext uri="{BB962C8B-B14F-4D97-AF65-F5344CB8AC3E}">
        <p14:creationId xmlns:p14="http://schemas.microsoft.com/office/powerpoint/2010/main" val="2265501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279576" y="908720"/>
            <a:ext cx="8664624" cy="2220608"/>
          </a:xfrm>
          <a:prstGeom prst="rect">
            <a:avLst/>
          </a:prstGeom>
        </p:spPr>
        <p:txBody>
          <a:bodyPr wrap="square">
            <a:spAutoFit/>
          </a:bodyPr>
          <a:lstStyle/>
          <a:p>
            <a:pPr>
              <a:lnSpc>
                <a:spcPct val="115000"/>
              </a:lnSpc>
              <a:spcAft>
                <a:spcPts val="0"/>
              </a:spcAft>
            </a:pPr>
            <a:r>
              <a:rPr lang="en-US" sz="2400" b="1" dirty="0">
                <a:solidFill>
                  <a:srgbClr val="002060"/>
                </a:solidFill>
                <a:latin typeface="Arial" panose="020B0604020202020204" pitchFamily="34" charset="0"/>
                <a:ea typeface="Calibri" panose="020F0502020204030204" pitchFamily="34" charset="0"/>
                <a:cs typeface="Arial" panose="020B0604020202020204" pitchFamily="34" charset="0"/>
              </a:rPr>
              <a:t>Recommendations </a:t>
            </a:r>
            <a:r>
              <a:rPr lang="en-US" sz="2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for </a:t>
            </a:r>
            <a:r>
              <a:rPr lang="en-US" sz="2400" b="1" dirty="0">
                <a:solidFill>
                  <a:srgbClr val="002060"/>
                </a:solidFill>
                <a:latin typeface="Arial" panose="020B0604020202020204" pitchFamily="34" charset="0"/>
                <a:ea typeface="Calibri" panose="020F0502020204030204" pitchFamily="34" charset="0"/>
                <a:cs typeface="Arial" panose="020B0604020202020204" pitchFamily="34" charset="0"/>
              </a:rPr>
              <a:t>the </a:t>
            </a:r>
            <a:r>
              <a:rPr lang="en-US" sz="2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ARHC 9 Conference.</a:t>
            </a:r>
            <a:endParaRPr lang="da-DK"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US" sz="2400" b="1"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da-DK"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0"/>
              </a:spcAft>
            </a:pPr>
            <a:r>
              <a:rPr lang="en-AU" sz="24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The ARHC9 </a:t>
            </a:r>
            <a:r>
              <a:rPr lang="en-AU" sz="2400" b="1" dirty="0">
                <a:solidFill>
                  <a:srgbClr val="002060"/>
                </a:solidFill>
                <a:latin typeface="Arial" panose="020B0604020202020204" pitchFamily="34" charset="0"/>
                <a:ea typeface="Calibri" panose="020F0502020204030204" pitchFamily="34" charset="0"/>
                <a:cs typeface="Arial" panose="020B0604020202020204" pitchFamily="34" charset="0"/>
              </a:rPr>
              <a:t>is invited to:</a:t>
            </a:r>
            <a:endParaRPr lang="da-DK"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180340" marR="504190" indent="-180340" algn="just">
              <a:spcBef>
                <a:spcPts val="300"/>
              </a:spcBef>
              <a:spcAft>
                <a:spcPts val="300"/>
              </a:spcAft>
            </a:pPr>
            <a:r>
              <a:rPr lang="en-AU"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a. Note the report; </a:t>
            </a:r>
            <a:endParaRPr lang="da-DK"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180340" marR="504190" indent="-180340" algn="just">
              <a:spcBef>
                <a:spcPts val="300"/>
              </a:spcBef>
              <a:spcAft>
                <a:spcPts val="300"/>
              </a:spcAft>
            </a:pPr>
            <a:r>
              <a:rPr lang="en-AU"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b. Take any other action as appropriate.</a:t>
            </a:r>
            <a:endParaRPr lang="da-DK"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Billede 2"/>
          <p:cNvPicPr>
            <a:picLocks noChangeAspect="1"/>
          </p:cNvPicPr>
          <p:nvPr/>
        </p:nvPicPr>
        <p:blipFill>
          <a:blip r:embed="rId2"/>
          <a:stretch>
            <a:fillRect/>
          </a:stretch>
        </p:blipFill>
        <p:spPr>
          <a:xfrm>
            <a:off x="9246655" y="5888849"/>
            <a:ext cx="2937813" cy="979271"/>
          </a:xfrm>
          <a:prstGeom prst="rect">
            <a:avLst/>
          </a:prstGeom>
        </p:spPr>
      </p:pic>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74501"/>
            <a:ext cx="12184468" cy="3183500"/>
          </a:xfrm>
          <a:prstGeom prst="rect">
            <a:avLst/>
          </a:prstGeom>
        </p:spPr>
      </p:pic>
    </p:spTree>
    <p:extLst>
      <p:ext uri="{BB962C8B-B14F-4D97-AF65-F5344CB8AC3E}">
        <p14:creationId xmlns:p14="http://schemas.microsoft.com/office/powerpoint/2010/main" val="3532956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1531" y="259414"/>
            <a:ext cx="10515600" cy="540511"/>
          </a:xfrm>
        </p:spPr>
        <p:txBody>
          <a:bodyPr>
            <a:noAutofit/>
          </a:bodyPr>
          <a:lstStyle/>
          <a:p>
            <a:r>
              <a:rPr lang="en-US" sz="3200" dirty="0">
                <a:solidFill>
                  <a:srgbClr val="000066"/>
                </a:solidFill>
                <a:latin typeface="Times New Roman" panose="02020603050405020304" pitchFamily="18" charset="0"/>
                <a:cs typeface="Times New Roman" panose="02020603050405020304" pitchFamily="18" charset="0"/>
              </a:rPr>
              <a:t>Meetings since </a:t>
            </a:r>
            <a:r>
              <a:rPr lang="en-US" sz="3200" dirty="0" smtClean="0">
                <a:solidFill>
                  <a:srgbClr val="000066"/>
                </a:solidFill>
                <a:latin typeface="Times New Roman" panose="02020603050405020304" pitchFamily="18" charset="0"/>
                <a:cs typeface="Times New Roman" panose="02020603050405020304" pitchFamily="18" charset="0"/>
              </a:rPr>
              <a:t>last ARHC8 meeting</a:t>
            </a:r>
            <a:endParaRPr lang="en-US" sz="3200" dirty="0">
              <a:solidFill>
                <a:srgbClr val="000066"/>
              </a:solidFill>
              <a:latin typeface="Times New Roman" panose="02020603050405020304" pitchFamily="18" charset="0"/>
              <a:cs typeface="Times New Roman" panose="02020603050405020304" pitchFamily="18" charset="0"/>
            </a:endParaRPr>
          </a:p>
        </p:txBody>
      </p:sp>
      <p:sp>
        <p:nvSpPr>
          <p:cNvPr id="4" name="Rektangel 3"/>
          <p:cNvSpPr/>
          <p:nvPr/>
        </p:nvSpPr>
        <p:spPr>
          <a:xfrm>
            <a:off x="263352" y="1127071"/>
            <a:ext cx="5832648" cy="4801314"/>
          </a:xfrm>
          <a:prstGeom prst="rect">
            <a:avLst/>
          </a:prstGeom>
        </p:spPr>
        <p:txBody>
          <a:bodyPr wrap="square">
            <a:spAutoFit/>
          </a:bodyPr>
          <a:lstStyle/>
          <a:p>
            <a:endParaRPr lang="da-DK" sz="2400" dirty="0">
              <a:solidFill>
                <a:srgbClr val="000000"/>
              </a:solidFill>
              <a:latin typeface="Calibri" panose="020F0502020204030204" pitchFamily="34" charset="0"/>
            </a:endParaRPr>
          </a:p>
          <a:p>
            <a:r>
              <a:rPr lang="da-DK" sz="2200" u="sng" dirty="0">
                <a:solidFill>
                  <a:srgbClr val="000066"/>
                </a:solidFill>
                <a:latin typeface="Times New Roman" panose="02020603050405020304" pitchFamily="18" charset="0"/>
                <a:cs typeface="Times New Roman" panose="02020603050405020304" pitchFamily="18" charset="0"/>
              </a:rPr>
              <a:t>Meetings: </a:t>
            </a:r>
          </a:p>
          <a:p>
            <a:r>
              <a:rPr lang="en-US" sz="2000" dirty="0">
                <a:solidFill>
                  <a:srgbClr val="000066"/>
                </a:solidFill>
                <a:latin typeface="Times New Roman" panose="02020603050405020304" pitchFamily="18" charset="0"/>
                <a:cs typeface="Times New Roman" panose="02020603050405020304" pitchFamily="18" charset="0"/>
              </a:rPr>
              <a:t>The MSDIWG10 meeting of IHO Marine Spatial Data Infrastructures Working Group (MSDIWG) took place in Busan, Republic of Korea, 4 - 5 March 2019. The meeting was followed by the OGC Marine DWG Meeting, 6 March 2019 and the UN-GGIM Working Group on Marine Geospatial Information (WGMGI1) Meeting, 7 - 9 March 2019.</a:t>
            </a:r>
          </a:p>
          <a:p>
            <a:endParaRPr lang="en-US" sz="2000" dirty="0">
              <a:solidFill>
                <a:srgbClr val="000066"/>
              </a:solidFill>
              <a:latin typeface="Times New Roman" panose="02020603050405020304" pitchFamily="18" charset="0"/>
              <a:cs typeface="Times New Roman" panose="02020603050405020304" pitchFamily="18" charset="0"/>
            </a:endParaRPr>
          </a:p>
          <a:p>
            <a:r>
              <a:rPr lang="en-US" sz="2000" dirty="0">
                <a:solidFill>
                  <a:srgbClr val="000066"/>
                </a:solidFill>
                <a:latin typeface="Times New Roman" panose="02020603050405020304" pitchFamily="18" charset="0"/>
                <a:cs typeface="Times New Roman" panose="02020603050405020304" pitchFamily="18" charset="0"/>
              </a:rPr>
              <a:t>Dates and venue for next meeting.</a:t>
            </a:r>
          </a:p>
          <a:p>
            <a:r>
              <a:rPr lang="en-US" sz="2000" dirty="0">
                <a:solidFill>
                  <a:srgbClr val="000066"/>
                </a:solidFill>
                <a:latin typeface="Times New Roman" panose="02020603050405020304" pitchFamily="18" charset="0"/>
                <a:cs typeface="Times New Roman" panose="02020603050405020304" pitchFamily="18" charset="0"/>
              </a:rPr>
              <a:t>The IHO/MSDIWG will arrange a MSDI Open Forum meeting, the MSDIWG11 meeting with an integrated OGC Marine Domain WG part in 2020 in Rostock, Germany 24-27 February.</a:t>
            </a:r>
          </a:p>
        </p:txBody>
      </p:sp>
      <p:pic>
        <p:nvPicPr>
          <p:cNvPr id="6" name="Picture 2" descr="Billed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6398" y="916480"/>
            <a:ext cx="3343782" cy="250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Billed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725644" y="902954"/>
            <a:ext cx="2377440" cy="262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Billed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16398" y="3634474"/>
            <a:ext cx="5886685" cy="2148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lede 8"/>
          <p:cNvPicPr>
            <a:picLocks noChangeAspect="1"/>
          </p:cNvPicPr>
          <p:nvPr/>
        </p:nvPicPr>
        <p:blipFill>
          <a:blip r:embed="rId5"/>
          <a:stretch>
            <a:fillRect/>
          </a:stretch>
        </p:blipFill>
        <p:spPr>
          <a:xfrm>
            <a:off x="9192344" y="5853608"/>
            <a:ext cx="2937813" cy="979271"/>
          </a:xfrm>
          <a:prstGeom prst="rect">
            <a:avLst/>
          </a:prstGeom>
        </p:spPr>
      </p:pic>
    </p:spTree>
    <p:extLst>
      <p:ext uri="{BB962C8B-B14F-4D97-AF65-F5344CB8AC3E}">
        <p14:creationId xmlns:p14="http://schemas.microsoft.com/office/powerpoint/2010/main" val="486473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2" cstate="email">
            <a:extLst>
              <a:ext uri="{28A0092B-C50C-407E-A947-70E740481C1C}">
                <a14:useLocalDpi xmlns:a14="http://schemas.microsoft.com/office/drawing/2010/main"/>
              </a:ext>
            </a:extLst>
          </a:blip>
          <a:srcRect r="31846" b="22063"/>
          <a:stretch/>
        </p:blipFill>
        <p:spPr>
          <a:xfrm>
            <a:off x="9355443" y="2838127"/>
            <a:ext cx="2836557" cy="2895600"/>
          </a:xfrm>
          <a:prstGeom prst="rect">
            <a:avLst/>
          </a:prstGeom>
          <a:ln>
            <a:solidFill>
              <a:schemeClr val="accent1"/>
            </a:solidFill>
          </a:ln>
        </p:spPr>
      </p:pic>
      <p:pic>
        <p:nvPicPr>
          <p:cNvPr id="5" name="Billede 4"/>
          <p:cNvPicPr>
            <a:picLocks noChangeAspect="1"/>
          </p:cNvPicPr>
          <p:nvPr/>
        </p:nvPicPr>
        <p:blipFill rotWithShape="1">
          <a:blip r:embed="rId3" cstate="email">
            <a:extLst>
              <a:ext uri="{28A0092B-C50C-407E-A947-70E740481C1C}">
                <a14:useLocalDpi xmlns:a14="http://schemas.microsoft.com/office/drawing/2010/main"/>
              </a:ext>
            </a:extLst>
          </a:blip>
          <a:srcRect t="6671" r="32704" b="12497"/>
          <a:stretch/>
        </p:blipFill>
        <p:spPr>
          <a:xfrm>
            <a:off x="8103966" y="34140"/>
            <a:ext cx="2842518" cy="3535681"/>
          </a:xfrm>
          <a:prstGeom prst="rect">
            <a:avLst/>
          </a:prstGeom>
          <a:ln>
            <a:solidFill>
              <a:schemeClr val="accent1"/>
            </a:solidFill>
          </a:ln>
        </p:spPr>
      </p:pic>
      <p:sp>
        <p:nvSpPr>
          <p:cNvPr id="6" name="Rektangel 5"/>
          <p:cNvSpPr/>
          <p:nvPr/>
        </p:nvSpPr>
        <p:spPr>
          <a:xfrm>
            <a:off x="205911" y="1169164"/>
            <a:ext cx="7898055" cy="4801314"/>
          </a:xfrm>
          <a:prstGeom prst="rect">
            <a:avLst/>
          </a:prstGeom>
          <a:solidFill>
            <a:schemeClr val="bg1"/>
          </a:solidFill>
        </p:spPr>
        <p:txBody>
          <a:bodyPr wrap="square">
            <a:spAutoFit/>
          </a:bodyPr>
          <a:lstStyle/>
          <a:p>
            <a:r>
              <a:rPr lang="en-US" sz="1800" dirty="0">
                <a:solidFill>
                  <a:srgbClr val="000066"/>
                </a:solidFill>
                <a:latin typeface="Times New Roman" panose="02020603050405020304" pitchFamily="18" charset="0"/>
                <a:cs typeface="Times New Roman" panose="02020603050405020304" pitchFamily="18" charset="0"/>
              </a:rPr>
              <a:t>The IRCC10 meeting agreed that the IHO MSDIWG should follow the development in MSP implementation worldwide and focus on the following topics: </a:t>
            </a:r>
          </a:p>
          <a:p>
            <a:r>
              <a:rPr lang="en-US" sz="1800" dirty="0">
                <a:solidFill>
                  <a:srgbClr val="000066"/>
                </a:solidFill>
                <a:latin typeface="Times New Roman" panose="02020603050405020304" pitchFamily="18" charset="0"/>
                <a:cs typeface="Times New Roman" panose="02020603050405020304" pitchFamily="18" charset="0"/>
              </a:rPr>
              <a:t>• establish a list of relevant MS National MSP Data Contact Points </a:t>
            </a:r>
            <a:br>
              <a:rPr lang="en-US" sz="1800" dirty="0">
                <a:solidFill>
                  <a:srgbClr val="000066"/>
                </a:solidFill>
                <a:latin typeface="Times New Roman" panose="02020603050405020304" pitchFamily="18" charset="0"/>
                <a:cs typeface="Times New Roman" panose="02020603050405020304" pitchFamily="18" charset="0"/>
              </a:rPr>
            </a:br>
            <a:r>
              <a:rPr lang="en-US" sz="1800" dirty="0">
                <a:solidFill>
                  <a:srgbClr val="000066"/>
                </a:solidFill>
                <a:latin typeface="Times New Roman" panose="02020603050405020304" pitchFamily="18" charset="0"/>
                <a:cs typeface="Times New Roman" panose="02020603050405020304" pitchFamily="18" charset="0"/>
              </a:rPr>
              <a:t>   and contact persons </a:t>
            </a:r>
          </a:p>
          <a:p>
            <a:r>
              <a:rPr lang="en-US" sz="1800" dirty="0">
                <a:solidFill>
                  <a:srgbClr val="000066"/>
                </a:solidFill>
                <a:latin typeface="Times New Roman" panose="02020603050405020304" pitchFamily="18" charset="0"/>
                <a:cs typeface="Times New Roman" panose="02020603050405020304" pitchFamily="18" charset="0"/>
              </a:rPr>
              <a:t>• establish a list of additional relevant institutions, </a:t>
            </a:r>
            <a:br>
              <a:rPr lang="en-US" sz="1800" dirty="0">
                <a:solidFill>
                  <a:srgbClr val="000066"/>
                </a:solidFill>
                <a:latin typeface="Times New Roman" panose="02020603050405020304" pitchFamily="18" charset="0"/>
                <a:cs typeface="Times New Roman" panose="02020603050405020304" pitchFamily="18" charset="0"/>
              </a:rPr>
            </a:br>
            <a:r>
              <a:rPr lang="en-US" sz="1800" dirty="0">
                <a:solidFill>
                  <a:srgbClr val="000066"/>
                </a:solidFill>
                <a:latin typeface="Times New Roman" panose="02020603050405020304" pitchFamily="18" charset="0"/>
                <a:cs typeface="Times New Roman" panose="02020603050405020304" pitchFamily="18" charset="0"/>
              </a:rPr>
              <a:t>   contact person/data experts </a:t>
            </a:r>
          </a:p>
          <a:p>
            <a:r>
              <a:rPr lang="en-US" sz="1800" dirty="0">
                <a:solidFill>
                  <a:srgbClr val="000066"/>
                </a:solidFill>
                <a:latin typeface="Times New Roman" panose="02020603050405020304" pitchFamily="18" charset="0"/>
                <a:cs typeface="Times New Roman" panose="02020603050405020304" pitchFamily="18" charset="0"/>
              </a:rPr>
              <a:t>• study the most relevant MSP issues in a cross-border / trans-boundary </a:t>
            </a:r>
            <a:br>
              <a:rPr lang="en-US" sz="1800" dirty="0">
                <a:solidFill>
                  <a:srgbClr val="000066"/>
                </a:solidFill>
                <a:latin typeface="Times New Roman" panose="02020603050405020304" pitchFamily="18" charset="0"/>
                <a:cs typeface="Times New Roman" panose="02020603050405020304" pitchFamily="18" charset="0"/>
              </a:rPr>
            </a:br>
            <a:r>
              <a:rPr lang="en-US" sz="1800" dirty="0">
                <a:solidFill>
                  <a:srgbClr val="000066"/>
                </a:solidFill>
                <a:latin typeface="Times New Roman" panose="02020603050405020304" pitchFamily="18" charset="0"/>
                <a:cs typeface="Times New Roman" panose="02020603050405020304" pitchFamily="18" charset="0"/>
              </a:rPr>
              <a:t>   context in relation to data and information seen from a MS perspective </a:t>
            </a:r>
          </a:p>
          <a:p>
            <a:r>
              <a:rPr lang="en-US" sz="1800" dirty="0">
                <a:solidFill>
                  <a:srgbClr val="000066"/>
                </a:solidFill>
                <a:latin typeface="Times New Roman" panose="02020603050405020304" pitchFamily="18" charset="0"/>
                <a:cs typeface="Times New Roman" panose="02020603050405020304" pitchFamily="18" charset="0"/>
              </a:rPr>
              <a:t>• compile minimum requirements for Hydrographic data for MSP Data and </a:t>
            </a:r>
            <a:br>
              <a:rPr lang="en-US" sz="1800" dirty="0">
                <a:solidFill>
                  <a:srgbClr val="000066"/>
                </a:solidFill>
                <a:latin typeface="Times New Roman" panose="02020603050405020304" pitchFamily="18" charset="0"/>
                <a:cs typeface="Times New Roman" panose="02020603050405020304" pitchFamily="18" charset="0"/>
              </a:rPr>
            </a:br>
            <a:r>
              <a:rPr lang="en-US" sz="1800" dirty="0">
                <a:solidFill>
                  <a:srgbClr val="000066"/>
                </a:solidFill>
                <a:latin typeface="Times New Roman" panose="02020603050405020304" pitchFamily="18" charset="0"/>
                <a:cs typeface="Times New Roman" panose="02020603050405020304" pitchFamily="18" charset="0"/>
              </a:rPr>
              <a:t>   recommendations of distribution/sharing of this data </a:t>
            </a:r>
          </a:p>
          <a:p>
            <a:r>
              <a:rPr lang="en-US" sz="1800" dirty="0">
                <a:solidFill>
                  <a:srgbClr val="000066"/>
                </a:solidFill>
                <a:latin typeface="Times New Roman" panose="02020603050405020304" pitchFamily="18" charset="0"/>
                <a:cs typeface="Times New Roman" panose="02020603050405020304" pitchFamily="18" charset="0"/>
              </a:rPr>
              <a:t>• provide an overview on (national / regional) MSP best practice </a:t>
            </a:r>
          </a:p>
          <a:p>
            <a:r>
              <a:rPr lang="en-US" sz="1800" dirty="0">
                <a:solidFill>
                  <a:srgbClr val="000066"/>
                </a:solidFill>
                <a:latin typeface="Times New Roman" panose="02020603050405020304" pitchFamily="18" charset="0"/>
                <a:cs typeface="Times New Roman" panose="02020603050405020304" pitchFamily="18" charset="0"/>
              </a:rPr>
              <a:t>• establish MSP on the IHO website under body of knowledge. </a:t>
            </a:r>
          </a:p>
          <a:p>
            <a:endParaRPr lang="da-DK" sz="1800" dirty="0">
              <a:solidFill>
                <a:srgbClr val="000066"/>
              </a:solidFill>
              <a:latin typeface="Times New Roman" panose="02020603050405020304" pitchFamily="18" charset="0"/>
              <a:cs typeface="Times New Roman" panose="02020603050405020304" pitchFamily="18" charset="0"/>
            </a:endParaRPr>
          </a:p>
          <a:p>
            <a:r>
              <a:rPr lang="en-US" sz="1800" dirty="0">
                <a:solidFill>
                  <a:srgbClr val="000066"/>
                </a:solidFill>
                <a:latin typeface="Times New Roman" panose="02020603050405020304" pitchFamily="18" charset="0"/>
                <a:cs typeface="Times New Roman" panose="02020603050405020304" pitchFamily="18" charset="0"/>
              </a:rPr>
              <a:t>Consequently, the MSDIWG Terms of Reference and Rules of Procedures has been adjusted to address these topics (Annex C). </a:t>
            </a:r>
            <a:br>
              <a:rPr lang="en-US" sz="1800" dirty="0">
                <a:solidFill>
                  <a:srgbClr val="000066"/>
                </a:solidFill>
                <a:latin typeface="Times New Roman" panose="02020603050405020304" pitchFamily="18" charset="0"/>
                <a:cs typeface="Times New Roman" panose="02020603050405020304" pitchFamily="18" charset="0"/>
              </a:rPr>
            </a:br>
            <a:r>
              <a:rPr lang="en-US" sz="1800" dirty="0">
                <a:solidFill>
                  <a:srgbClr val="000066"/>
                </a:solidFill>
                <a:latin typeface="Times New Roman" panose="02020603050405020304" pitchFamily="18" charset="0"/>
                <a:cs typeface="Times New Roman" panose="02020603050405020304" pitchFamily="18" charset="0"/>
              </a:rPr>
              <a:t>The MSDIWG Terms of Reference and Rules of Procedures has also been adjusted to be aligned with the other IRCC WGs. </a:t>
            </a:r>
            <a:endParaRPr lang="da-DK" sz="1800" dirty="0">
              <a:solidFill>
                <a:srgbClr val="000066"/>
              </a:solidFill>
              <a:latin typeface="Times New Roman" panose="02020603050405020304" pitchFamily="18" charset="0"/>
              <a:cs typeface="Times New Roman" panose="02020603050405020304" pitchFamily="18" charset="0"/>
            </a:endParaRPr>
          </a:p>
        </p:txBody>
      </p:sp>
      <p:sp>
        <p:nvSpPr>
          <p:cNvPr id="8" name="Rektangel 7"/>
          <p:cNvSpPr/>
          <p:nvPr/>
        </p:nvSpPr>
        <p:spPr>
          <a:xfrm>
            <a:off x="1199456" y="178631"/>
            <a:ext cx="5925533" cy="523220"/>
          </a:xfrm>
          <a:prstGeom prst="rect">
            <a:avLst/>
          </a:prstGeom>
        </p:spPr>
        <p:txBody>
          <a:bodyPr wrap="none">
            <a:spAutoFit/>
          </a:bodyPr>
          <a:lstStyle/>
          <a:p>
            <a:r>
              <a:rPr lang="en-US" dirty="0">
                <a:solidFill>
                  <a:srgbClr val="000066"/>
                </a:solidFill>
                <a:latin typeface="Times New Roman" panose="02020603050405020304" pitchFamily="18" charset="0"/>
                <a:ea typeface="+mj-ea"/>
                <a:cs typeface="Times New Roman" panose="02020603050405020304" pitchFamily="18" charset="0"/>
              </a:rPr>
              <a:t>New Terms of Reference of MSDIWG. </a:t>
            </a:r>
          </a:p>
        </p:txBody>
      </p:sp>
      <p:pic>
        <p:nvPicPr>
          <p:cNvPr id="7" name="Billede 6"/>
          <p:cNvPicPr>
            <a:picLocks noChangeAspect="1"/>
          </p:cNvPicPr>
          <p:nvPr/>
        </p:nvPicPr>
        <p:blipFill>
          <a:blip r:embed="rId4"/>
          <a:stretch>
            <a:fillRect/>
          </a:stretch>
        </p:blipFill>
        <p:spPr>
          <a:xfrm>
            <a:off x="9254187" y="5884172"/>
            <a:ext cx="2937813" cy="979271"/>
          </a:xfrm>
          <a:prstGeom prst="rect">
            <a:avLst/>
          </a:prstGeom>
        </p:spPr>
      </p:pic>
    </p:spTree>
    <p:extLst>
      <p:ext uri="{BB962C8B-B14F-4D97-AF65-F5344CB8AC3E}">
        <p14:creationId xmlns:p14="http://schemas.microsoft.com/office/powerpoint/2010/main" val="2427934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415480" y="697156"/>
            <a:ext cx="9097667" cy="5632311"/>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rgbClr val="000066"/>
                </a:solidFill>
                <a:latin typeface="Times New Roman" panose="02020603050405020304" pitchFamily="18" charset="0"/>
                <a:cs typeface="Times New Roman" panose="02020603050405020304" pitchFamily="18" charset="0"/>
              </a:rPr>
              <a:t>Information </a:t>
            </a:r>
            <a:r>
              <a:rPr lang="en-US" sz="2400" dirty="0">
                <a:solidFill>
                  <a:srgbClr val="000066"/>
                </a:solidFill>
                <a:latin typeface="Times New Roman" panose="02020603050405020304" pitchFamily="18" charset="0"/>
                <a:cs typeface="Times New Roman" panose="02020603050405020304" pitchFamily="18" charset="0"/>
              </a:rPr>
              <a:t>on MSDI implementation from MSDIWG members </a:t>
            </a:r>
          </a:p>
          <a:p>
            <a:pPr marL="342900" indent="-342900">
              <a:buFont typeface="Arial" panose="020B0604020202020204" pitchFamily="34" charset="0"/>
              <a:buChar char="•"/>
            </a:pPr>
            <a:r>
              <a:rPr lang="en-US" sz="2400" dirty="0">
                <a:solidFill>
                  <a:srgbClr val="000066"/>
                </a:solidFill>
                <a:latin typeface="Times New Roman" panose="02020603050405020304" pitchFamily="18" charset="0"/>
                <a:cs typeface="Times New Roman" panose="02020603050405020304" pitchFamily="18" charset="0"/>
              </a:rPr>
              <a:t>MSDI training and e-learning</a:t>
            </a:r>
          </a:p>
          <a:p>
            <a:pPr marL="342900" indent="-342900">
              <a:buFont typeface="Arial" panose="020B0604020202020204" pitchFamily="34" charset="0"/>
              <a:buChar char="•"/>
            </a:pPr>
            <a:r>
              <a:rPr lang="en-US" sz="2400" dirty="0">
                <a:solidFill>
                  <a:srgbClr val="000066"/>
                </a:solidFill>
                <a:latin typeface="Times New Roman" panose="02020603050405020304" pitchFamily="18" charset="0"/>
                <a:cs typeface="Times New Roman" panose="02020603050405020304" pitchFamily="18" charset="0"/>
              </a:rPr>
              <a:t>Maturity Assessment template to RHC</a:t>
            </a:r>
          </a:p>
          <a:p>
            <a:pPr marL="342900" indent="-342900">
              <a:buFont typeface="Arial" panose="020B0604020202020204" pitchFamily="34" charset="0"/>
              <a:buChar char="•"/>
            </a:pPr>
            <a:r>
              <a:rPr lang="en-US" sz="2400" dirty="0">
                <a:solidFill>
                  <a:srgbClr val="000066"/>
                </a:solidFill>
                <a:latin typeface="Times New Roman" panose="02020603050405020304" pitchFamily="18" charset="0"/>
                <a:cs typeface="Times New Roman" panose="02020603050405020304" pitchFamily="18" charset="0"/>
              </a:rPr>
              <a:t>Update of C 17</a:t>
            </a:r>
          </a:p>
          <a:p>
            <a:pPr marL="342900" indent="-342900">
              <a:buFont typeface="Arial" panose="020B0604020202020204" pitchFamily="34" charset="0"/>
              <a:buChar char="•"/>
            </a:pPr>
            <a:r>
              <a:rPr lang="en-US" sz="2400" dirty="0">
                <a:solidFill>
                  <a:srgbClr val="000066"/>
                </a:solidFill>
                <a:latin typeface="Times New Roman" panose="02020603050405020304" pitchFamily="18" charset="0"/>
                <a:cs typeface="Times New Roman" panose="02020603050405020304" pitchFamily="18" charset="0"/>
              </a:rPr>
              <a:t>The IHO/OGC conceptual study</a:t>
            </a:r>
          </a:p>
          <a:p>
            <a:pPr marL="342900" indent="-342900">
              <a:buFont typeface="Arial" panose="020B0604020202020204" pitchFamily="34" charset="0"/>
              <a:buChar char="•"/>
            </a:pPr>
            <a:r>
              <a:rPr lang="en-US" sz="2400" dirty="0">
                <a:solidFill>
                  <a:srgbClr val="000066"/>
                </a:solidFill>
                <a:latin typeface="Times New Roman" panose="02020603050405020304" pitchFamily="18" charset="0"/>
                <a:cs typeface="Times New Roman" panose="02020603050405020304" pitchFamily="18" charset="0"/>
              </a:rPr>
              <a:t>Cooperation with OGC </a:t>
            </a:r>
          </a:p>
          <a:p>
            <a:pPr marL="342900" indent="-342900">
              <a:buFont typeface="Arial" panose="020B0604020202020204" pitchFamily="34" charset="0"/>
              <a:buChar char="•"/>
            </a:pPr>
            <a:r>
              <a:rPr lang="en-US" sz="2400" dirty="0">
                <a:solidFill>
                  <a:srgbClr val="000066"/>
                </a:solidFill>
                <a:latin typeface="Times New Roman" panose="02020603050405020304" pitchFamily="18" charset="0"/>
                <a:cs typeface="Times New Roman" panose="02020603050405020304" pitchFamily="18" charset="0"/>
              </a:rPr>
              <a:t>Cooperation with UN-GGIM</a:t>
            </a:r>
          </a:p>
          <a:p>
            <a:pPr marL="342900" indent="-342900">
              <a:buFont typeface="Arial" panose="020B0604020202020204" pitchFamily="34" charset="0"/>
              <a:buChar char="•"/>
            </a:pPr>
            <a:r>
              <a:rPr lang="en-US" sz="2400" dirty="0">
                <a:solidFill>
                  <a:srgbClr val="000066"/>
                </a:solidFill>
                <a:latin typeface="Times New Roman" panose="02020603050405020304" pitchFamily="18" charset="0"/>
                <a:cs typeface="Times New Roman" panose="02020603050405020304" pitchFamily="18" charset="0"/>
              </a:rPr>
              <a:t>Communication</a:t>
            </a:r>
          </a:p>
          <a:p>
            <a:pPr marL="342900" indent="-342900">
              <a:buFont typeface="Arial" panose="020B0604020202020204" pitchFamily="34" charset="0"/>
              <a:buChar char="•"/>
            </a:pPr>
            <a:r>
              <a:rPr lang="en-US" sz="2400" dirty="0">
                <a:solidFill>
                  <a:srgbClr val="000066"/>
                </a:solidFill>
                <a:latin typeface="Times New Roman" panose="02020603050405020304" pitchFamily="18" charset="0"/>
                <a:cs typeface="Times New Roman" panose="02020603050405020304" pitchFamily="18" charset="0"/>
              </a:rPr>
              <a:t>The MSDIWG to focus on “security”</a:t>
            </a:r>
          </a:p>
          <a:p>
            <a:pPr marL="342900" indent="-342900">
              <a:buFont typeface="Arial" panose="020B0604020202020204" pitchFamily="34" charset="0"/>
              <a:buChar char="•"/>
            </a:pPr>
            <a:r>
              <a:rPr lang="en-US" sz="2400" dirty="0">
                <a:solidFill>
                  <a:srgbClr val="000066"/>
                </a:solidFill>
                <a:latin typeface="Times New Roman" panose="02020603050405020304" pitchFamily="18" charset="0"/>
                <a:cs typeface="Times New Roman" panose="02020603050405020304" pitchFamily="18" charset="0"/>
              </a:rPr>
              <a:t>IHO strategic plan and establishing a draft IHO MSDIWG input</a:t>
            </a:r>
          </a:p>
          <a:p>
            <a:pPr marL="342900" indent="-342900">
              <a:buFont typeface="Arial" panose="020B0604020202020204" pitchFamily="34" charset="0"/>
              <a:buChar char="•"/>
            </a:pPr>
            <a:r>
              <a:rPr lang="en-US" sz="2400" dirty="0">
                <a:solidFill>
                  <a:srgbClr val="000066"/>
                </a:solidFill>
                <a:latin typeface="Times New Roman" panose="02020603050405020304" pitchFamily="18" charset="0"/>
                <a:cs typeface="Times New Roman" panose="02020603050405020304" pitchFamily="18" charset="0"/>
              </a:rPr>
              <a:t>Spatial Data Quality </a:t>
            </a:r>
          </a:p>
          <a:p>
            <a:pPr marL="342900" indent="-342900">
              <a:buFont typeface="Arial" panose="020B0604020202020204" pitchFamily="34" charset="0"/>
              <a:buChar char="•"/>
            </a:pPr>
            <a:r>
              <a:rPr lang="en-US" sz="2400" dirty="0">
                <a:solidFill>
                  <a:srgbClr val="000066"/>
                </a:solidFill>
                <a:latin typeface="Times New Roman" panose="02020603050405020304" pitchFamily="18" charset="0"/>
                <a:cs typeface="Times New Roman" panose="02020603050405020304" pitchFamily="18" charset="0"/>
              </a:rPr>
              <a:t>S-100</a:t>
            </a:r>
          </a:p>
          <a:p>
            <a:pPr marL="342900" indent="-342900">
              <a:buFont typeface="Arial" panose="020B0604020202020204" pitchFamily="34" charset="0"/>
              <a:buChar char="•"/>
            </a:pPr>
            <a:r>
              <a:rPr lang="en-US" sz="2400" dirty="0">
                <a:solidFill>
                  <a:srgbClr val="000066"/>
                </a:solidFill>
                <a:latin typeface="Times New Roman" panose="02020603050405020304" pitchFamily="18" charset="0"/>
                <a:cs typeface="Times New Roman" panose="02020603050405020304" pitchFamily="18" charset="0"/>
              </a:rPr>
              <a:t>Cooperation with the International Cable Protection Committee</a:t>
            </a:r>
          </a:p>
          <a:p>
            <a:pPr marL="342900" indent="-342900">
              <a:buFont typeface="Arial" panose="020B0604020202020204" pitchFamily="34" charset="0"/>
              <a:buChar char="•"/>
            </a:pPr>
            <a:endParaRPr lang="en-US" sz="2400" dirty="0">
              <a:solidFill>
                <a:srgbClr val="000066"/>
              </a:solidFill>
              <a:latin typeface="Times New Roman" panose="02020603050405020304" pitchFamily="18" charset="0"/>
              <a:cs typeface="Times New Roman" panose="02020603050405020304" pitchFamily="18" charset="0"/>
            </a:endParaRPr>
          </a:p>
          <a:p>
            <a:endParaRPr lang="en-US" sz="2400" dirty="0">
              <a:solidFill>
                <a:srgbClr val="000066"/>
              </a:solidFill>
              <a:latin typeface="Times New Roman" panose="02020603050405020304" pitchFamily="18" charset="0"/>
              <a:cs typeface="Times New Roman" panose="02020603050405020304" pitchFamily="18" charset="0"/>
            </a:endParaRPr>
          </a:p>
        </p:txBody>
      </p:sp>
      <p:sp>
        <p:nvSpPr>
          <p:cNvPr id="6" name="Rektangel 5"/>
          <p:cNvSpPr/>
          <p:nvPr/>
        </p:nvSpPr>
        <p:spPr>
          <a:xfrm>
            <a:off x="1271464" y="173936"/>
            <a:ext cx="10233040" cy="523220"/>
          </a:xfrm>
          <a:prstGeom prst="rect">
            <a:avLst/>
          </a:prstGeom>
        </p:spPr>
        <p:txBody>
          <a:bodyPr wrap="square">
            <a:spAutoFit/>
          </a:bodyPr>
          <a:lstStyle/>
          <a:p>
            <a:r>
              <a:rPr lang="en-US" b="1" dirty="0">
                <a:solidFill>
                  <a:srgbClr val="000066"/>
                </a:solidFill>
                <a:latin typeface="Times New Roman" panose="02020603050405020304" pitchFamily="18" charset="0"/>
                <a:cs typeface="Times New Roman" panose="02020603050405020304" pitchFamily="18" charset="0"/>
              </a:rPr>
              <a:t>The main subjects dealt with during the reporting period:</a:t>
            </a:r>
          </a:p>
        </p:txBody>
      </p:sp>
      <p:pic>
        <p:nvPicPr>
          <p:cNvPr id="7" name="Billede 6"/>
          <p:cNvPicPr>
            <a:picLocks noChangeAspect="1"/>
          </p:cNvPicPr>
          <p:nvPr/>
        </p:nvPicPr>
        <p:blipFill>
          <a:blip r:embed="rId2"/>
          <a:stretch>
            <a:fillRect/>
          </a:stretch>
        </p:blipFill>
        <p:spPr>
          <a:xfrm>
            <a:off x="9254187" y="5878729"/>
            <a:ext cx="2937813" cy="979271"/>
          </a:xfrm>
          <a:prstGeom prst="rect">
            <a:avLst/>
          </a:prstGeom>
        </p:spPr>
      </p:pic>
    </p:spTree>
    <p:extLst>
      <p:ext uri="{BB962C8B-B14F-4D97-AF65-F5344CB8AC3E}">
        <p14:creationId xmlns:p14="http://schemas.microsoft.com/office/powerpoint/2010/main" val="3799131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7477" y="81555"/>
            <a:ext cx="11112500" cy="540511"/>
          </a:xfrm>
        </p:spPr>
        <p:txBody>
          <a:bodyPr>
            <a:noAutofit/>
          </a:bodyPr>
          <a:lstStyle/>
          <a:p>
            <a:r>
              <a:rPr lang="en-US" altLang="ja-JP" sz="2800" b="1" dirty="0">
                <a:solidFill>
                  <a:srgbClr val="000066"/>
                </a:solidFill>
              </a:rPr>
              <a:t>RHC MSDI Ambassadors </a:t>
            </a:r>
            <a:endParaRPr lang="ja-JP" altLang="en-US" sz="2000" b="1" dirty="0">
              <a:solidFill>
                <a:srgbClr val="000066"/>
              </a:solidFill>
            </a:endParaRPr>
          </a:p>
        </p:txBody>
      </p:sp>
      <p:sp>
        <p:nvSpPr>
          <p:cNvPr id="4" name="Rektangel 3"/>
          <p:cNvSpPr/>
          <p:nvPr/>
        </p:nvSpPr>
        <p:spPr>
          <a:xfrm>
            <a:off x="1199456" y="622066"/>
            <a:ext cx="10530521" cy="2031325"/>
          </a:xfrm>
          <a:prstGeom prst="rect">
            <a:avLst/>
          </a:prstGeom>
        </p:spPr>
        <p:txBody>
          <a:bodyPr wrap="square">
            <a:spAutoFit/>
          </a:bodyPr>
          <a:lstStyle/>
          <a:p>
            <a:r>
              <a:rPr lang="en-US" sz="1800" b="1" dirty="0">
                <a:solidFill>
                  <a:srgbClr val="000066"/>
                </a:solidFill>
                <a:latin typeface="Times New Roman" panose="02020603050405020304" pitchFamily="18" charset="0"/>
              </a:rPr>
              <a:t>IRCC9/18. RHC Chairs to encourage Member States in the region to nominate RHC MSDI</a:t>
            </a:r>
          </a:p>
          <a:p>
            <a:r>
              <a:rPr lang="en-US" sz="1800" b="1" dirty="0">
                <a:solidFill>
                  <a:srgbClr val="000066"/>
                </a:solidFill>
                <a:latin typeface="Times New Roman" panose="02020603050405020304" pitchFamily="18" charset="0"/>
              </a:rPr>
              <a:t>Ambassadors to promote MSDI and to help Member States to prepare the national reports with respect</a:t>
            </a:r>
          </a:p>
          <a:p>
            <a:r>
              <a:rPr lang="en-US" sz="1800" b="1" dirty="0">
                <a:solidFill>
                  <a:srgbClr val="000066"/>
                </a:solidFill>
                <a:latin typeface="Times New Roman" panose="02020603050405020304" pitchFamily="18" charset="0"/>
              </a:rPr>
              <a:t>to the status of MSDI.</a:t>
            </a:r>
          </a:p>
          <a:p>
            <a:r>
              <a:rPr lang="en-US" sz="1800" dirty="0">
                <a:solidFill>
                  <a:srgbClr val="000066"/>
                </a:solidFill>
                <a:latin typeface="Times New Roman" panose="02020603050405020304" pitchFamily="18" charset="0"/>
              </a:rPr>
              <a:t>A vital element of this work would be to collect and collate responses from Member State on MSDI prior to each RHC meeting. It is becoming more important to consider taking MSDI as a RHC agenda item, therefore we hope to see a National MSDI report prepared by each Member State for submission to every RHC. The report should incorporate the status of MSDI, plans for involvement in MSDI and </a:t>
            </a:r>
            <a:r>
              <a:rPr lang="da-DK" sz="1800" dirty="0" err="1">
                <a:solidFill>
                  <a:srgbClr val="000066"/>
                </a:solidFill>
                <a:latin typeface="Times New Roman" panose="02020603050405020304" pitchFamily="18" charset="0"/>
              </a:rPr>
              <a:t>challenges</a:t>
            </a:r>
            <a:r>
              <a:rPr lang="da-DK" sz="1800" dirty="0">
                <a:solidFill>
                  <a:srgbClr val="000066"/>
                </a:solidFill>
                <a:latin typeface="Times New Roman" panose="02020603050405020304" pitchFamily="18" charset="0"/>
              </a:rPr>
              <a:t> </a:t>
            </a:r>
            <a:r>
              <a:rPr lang="da-DK" sz="1800" dirty="0" err="1">
                <a:solidFill>
                  <a:srgbClr val="000066"/>
                </a:solidFill>
                <a:latin typeface="Times New Roman" panose="02020603050405020304" pitchFamily="18" charset="0"/>
              </a:rPr>
              <a:t>facing</a:t>
            </a:r>
            <a:r>
              <a:rPr lang="da-DK" sz="1800" dirty="0">
                <a:solidFill>
                  <a:srgbClr val="000066"/>
                </a:solidFill>
                <a:latin typeface="Times New Roman" panose="02020603050405020304" pitchFamily="18" charset="0"/>
              </a:rPr>
              <a:t> the HO.</a:t>
            </a:r>
            <a:endParaRPr lang="da-DK" sz="1800" dirty="0">
              <a:solidFill>
                <a:srgbClr val="000066"/>
              </a:solidFill>
            </a:endParaRPr>
          </a:p>
        </p:txBody>
      </p:sp>
      <p:sp>
        <p:nvSpPr>
          <p:cNvPr id="6" name="Rektangel 5"/>
          <p:cNvSpPr/>
          <p:nvPr/>
        </p:nvSpPr>
        <p:spPr>
          <a:xfrm>
            <a:off x="491109" y="2924944"/>
            <a:ext cx="11238868" cy="2862322"/>
          </a:xfrm>
          <a:prstGeom prst="rect">
            <a:avLst/>
          </a:prstGeom>
          <a:solidFill>
            <a:schemeClr val="bg1"/>
          </a:solidFill>
          <a:ln>
            <a:solidFill>
              <a:schemeClr val="tx1"/>
            </a:solidFill>
          </a:ln>
        </p:spPr>
        <p:txBody>
          <a:bodyPr wrap="square">
            <a:spAutoFit/>
          </a:bodyPr>
          <a:lstStyle/>
          <a:p>
            <a:r>
              <a:rPr lang="en-US" sz="1800" b="1" dirty="0">
                <a:solidFill>
                  <a:srgbClr val="000000"/>
                </a:solidFill>
                <a:latin typeface="Times New Roman" panose="02020603050405020304" pitchFamily="18" charset="0"/>
                <a:cs typeface="Times New Roman" panose="02020603050405020304" pitchFamily="18" charset="0"/>
              </a:rPr>
              <a:t>It is recommended that the National Reports include the topics from C-17, item 2.1 on what constitutes a MSDI: </a:t>
            </a:r>
          </a:p>
          <a:p>
            <a:r>
              <a:rPr lang="da-DK" sz="1800" dirty="0">
                <a:solidFill>
                  <a:srgbClr val="000000"/>
                </a:solidFill>
                <a:latin typeface="Times New Roman" panose="02020603050405020304" pitchFamily="18" charset="0"/>
                <a:cs typeface="Times New Roman" panose="02020603050405020304" pitchFamily="18" charset="0"/>
              </a:rPr>
              <a:t>• Policy and Governance </a:t>
            </a:r>
          </a:p>
          <a:p>
            <a:r>
              <a:rPr lang="da-DK" sz="1800" dirty="0">
                <a:solidFill>
                  <a:srgbClr val="000000"/>
                </a:solidFill>
                <a:latin typeface="Times New Roman" panose="02020603050405020304" pitchFamily="18" charset="0"/>
                <a:cs typeface="Times New Roman" panose="02020603050405020304" pitchFamily="18" charset="0"/>
              </a:rPr>
              <a:t>• People &amp; Organizations </a:t>
            </a:r>
          </a:p>
          <a:p>
            <a:r>
              <a:rPr lang="en-US" sz="1800" dirty="0">
                <a:solidFill>
                  <a:srgbClr val="000000"/>
                </a:solidFill>
                <a:latin typeface="Times New Roman" panose="02020603050405020304" pitchFamily="18" charset="0"/>
                <a:cs typeface="Times New Roman" panose="02020603050405020304" pitchFamily="18" charset="0"/>
              </a:rPr>
              <a:t>• Enablers (the framework for data acquisition, management, updating and dissemination) </a:t>
            </a:r>
            <a:br>
              <a:rPr lang="en-US" sz="1800" dirty="0">
                <a:solidFill>
                  <a:srgbClr val="000000"/>
                </a:solidFill>
                <a:latin typeface="Times New Roman" panose="02020603050405020304" pitchFamily="18" charset="0"/>
                <a:cs typeface="Times New Roman" panose="02020603050405020304" pitchFamily="18" charset="0"/>
              </a:rPr>
            </a:br>
            <a:r>
              <a:rPr lang="en-US" sz="1800" dirty="0">
                <a:solidFill>
                  <a:srgbClr val="000000"/>
                </a:solidFill>
                <a:latin typeface="Times New Roman" panose="02020603050405020304" pitchFamily="18" charset="0"/>
                <a:cs typeface="Times New Roman" panose="02020603050405020304" pitchFamily="18" charset="0"/>
              </a:rPr>
              <a:t>   o Standards </a:t>
            </a:r>
          </a:p>
          <a:p>
            <a:r>
              <a:rPr lang="da-DK" sz="1800" dirty="0">
                <a:solidFill>
                  <a:srgbClr val="000000"/>
                </a:solidFill>
                <a:latin typeface="Times New Roman" panose="02020603050405020304" pitchFamily="18" charset="0"/>
                <a:cs typeface="Times New Roman" panose="02020603050405020304" pitchFamily="18" charset="0"/>
              </a:rPr>
              <a:t>   o Technology </a:t>
            </a:r>
          </a:p>
          <a:p>
            <a:r>
              <a:rPr lang="da-DK" sz="1800" dirty="0">
                <a:solidFill>
                  <a:srgbClr val="000000"/>
                </a:solidFill>
                <a:latin typeface="Times New Roman" panose="02020603050405020304" pitchFamily="18" charset="0"/>
                <a:cs typeface="Times New Roman" panose="02020603050405020304" pitchFamily="18" charset="0"/>
              </a:rPr>
              <a:t>   o Metadata </a:t>
            </a:r>
          </a:p>
          <a:p>
            <a:r>
              <a:rPr lang="da-DK" sz="1800" dirty="0">
                <a:solidFill>
                  <a:srgbClr val="000000"/>
                </a:solidFill>
                <a:latin typeface="Times New Roman" panose="02020603050405020304" pitchFamily="18" charset="0"/>
                <a:cs typeface="Times New Roman" panose="02020603050405020304" pitchFamily="18" charset="0"/>
              </a:rPr>
              <a:t>• IHO S-100 Universal Hydrographic Data Model </a:t>
            </a:r>
          </a:p>
          <a:p>
            <a:r>
              <a:rPr lang="da-DK" sz="1800" dirty="0">
                <a:solidFill>
                  <a:srgbClr val="000000"/>
                </a:solidFill>
                <a:latin typeface="Times New Roman" panose="02020603050405020304" pitchFamily="18" charset="0"/>
                <a:cs typeface="Times New Roman" panose="02020603050405020304" pitchFamily="18" charset="0"/>
              </a:rPr>
              <a:t>• Content </a:t>
            </a:r>
          </a:p>
          <a:p>
            <a:r>
              <a:rPr lang="da-DK" sz="1800" dirty="0">
                <a:solidFill>
                  <a:srgbClr val="000000"/>
                </a:solidFill>
                <a:latin typeface="Times New Roman" panose="02020603050405020304" pitchFamily="18" charset="0"/>
                <a:cs typeface="Times New Roman" panose="02020603050405020304" pitchFamily="18" charset="0"/>
              </a:rPr>
              <a:t>• Education and Learning </a:t>
            </a:r>
          </a:p>
        </p:txBody>
      </p:sp>
      <p:pic>
        <p:nvPicPr>
          <p:cNvPr id="7" name="Billede 6"/>
          <p:cNvPicPr>
            <a:picLocks noChangeAspect="1"/>
          </p:cNvPicPr>
          <p:nvPr/>
        </p:nvPicPr>
        <p:blipFill>
          <a:blip r:embed="rId2"/>
          <a:stretch>
            <a:fillRect/>
          </a:stretch>
        </p:blipFill>
        <p:spPr>
          <a:xfrm>
            <a:off x="9254187" y="5878729"/>
            <a:ext cx="2937813" cy="979271"/>
          </a:xfrm>
          <a:prstGeom prst="rect">
            <a:avLst/>
          </a:prstGeom>
        </p:spPr>
      </p:pic>
    </p:spTree>
    <p:extLst>
      <p:ext uri="{BB962C8B-B14F-4D97-AF65-F5344CB8AC3E}">
        <p14:creationId xmlns:p14="http://schemas.microsoft.com/office/powerpoint/2010/main" val="238670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9336" y="2636912"/>
            <a:ext cx="6482021" cy="3823219"/>
          </a:xfrm>
          <a:prstGeom prst="rect">
            <a:avLst/>
          </a:prstGeom>
          <a:ln>
            <a:solidFill>
              <a:schemeClr val="tx1"/>
            </a:solidFill>
          </a:ln>
        </p:spPr>
      </p:pic>
      <p:pic>
        <p:nvPicPr>
          <p:cNvPr id="5" name="Billed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7968" y="2276872"/>
            <a:ext cx="6208586" cy="3392364"/>
          </a:xfrm>
          <a:prstGeom prst="rect">
            <a:avLst/>
          </a:prstGeom>
        </p:spPr>
      </p:pic>
      <p:sp>
        <p:nvSpPr>
          <p:cNvPr id="6" name="Title 1"/>
          <p:cNvSpPr>
            <a:spLocks noGrp="1"/>
          </p:cNvSpPr>
          <p:nvPr>
            <p:ph type="title" idx="4294967295"/>
          </p:nvPr>
        </p:nvSpPr>
        <p:spPr>
          <a:xfrm>
            <a:off x="551384" y="79995"/>
            <a:ext cx="11112500" cy="540511"/>
          </a:xfrm>
        </p:spPr>
        <p:txBody>
          <a:bodyPr>
            <a:noAutofit/>
          </a:bodyPr>
          <a:lstStyle/>
          <a:p>
            <a:r>
              <a:rPr lang="en-US" altLang="ja-JP" sz="3200" b="1" dirty="0">
                <a:solidFill>
                  <a:srgbClr val="000066"/>
                </a:solidFill>
                <a:latin typeface="Times New Roman" panose="02020603050405020304" pitchFamily="18" charset="0"/>
                <a:cs typeface="Times New Roman" panose="02020603050405020304" pitchFamily="18" charset="0"/>
              </a:rPr>
              <a:t>The MSDI eLearning course </a:t>
            </a:r>
            <a:endParaRPr lang="ja-JP" altLang="en-US" sz="2400" b="1" dirty="0">
              <a:solidFill>
                <a:srgbClr val="000066"/>
              </a:solidFill>
              <a:latin typeface="Times New Roman" panose="02020603050405020304" pitchFamily="18" charset="0"/>
              <a:cs typeface="Times New Roman" panose="02020603050405020304" pitchFamily="18" charset="0"/>
            </a:endParaRPr>
          </a:p>
        </p:txBody>
      </p:sp>
      <p:sp>
        <p:nvSpPr>
          <p:cNvPr id="7" name="Rektangel 6"/>
          <p:cNvSpPr/>
          <p:nvPr/>
        </p:nvSpPr>
        <p:spPr>
          <a:xfrm>
            <a:off x="1452129" y="1076543"/>
            <a:ext cx="4655505" cy="1200329"/>
          </a:xfrm>
          <a:prstGeom prst="rect">
            <a:avLst/>
          </a:prstGeom>
        </p:spPr>
        <p:txBody>
          <a:bodyPr wrap="none">
            <a:spAutoFit/>
          </a:bodyPr>
          <a:lstStyle/>
          <a:p>
            <a:r>
              <a:rPr lang="en-US" sz="2400" b="1" dirty="0">
                <a:solidFill>
                  <a:srgbClr val="000066"/>
                </a:solidFill>
                <a:latin typeface="Calibri" panose="020F0502020204030204" pitchFamily="34" charset="0"/>
                <a:ea typeface="Calibri" panose="020F0502020204030204" pitchFamily="34" charset="0"/>
              </a:rPr>
              <a:t>Two MSDI courses</a:t>
            </a:r>
          </a:p>
          <a:p>
            <a:pPr marL="285750" indent="-285750">
              <a:buFont typeface="Arial" panose="020B0604020202020204" pitchFamily="34" charset="0"/>
              <a:buChar char="•"/>
            </a:pPr>
            <a:r>
              <a:rPr lang="en-US" sz="2400" b="1" dirty="0">
                <a:solidFill>
                  <a:srgbClr val="000066"/>
                </a:solidFill>
                <a:latin typeface="Calibri" panose="020F0502020204030204" pitchFamily="34" charset="0"/>
                <a:ea typeface="Calibri" panose="020F0502020204030204" pitchFamily="34" charset="0"/>
              </a:rPr>
              <a:t>Orientation eLearning course</a:t>
            </a:r>
          </a:p>
          <a:p>
            <a:pPr marL="285750" indent="-285750">
              <a:buFont typeface="Arial" panose="020B0604020202020204" pitchFamily="34" charset="0"/>
              <a:buChar char="•"/>
            </a:pPr>
            <a:r>
              <a:rPr lang="en-US" sz="2400" b="1" dirty="0">
                <a:solidFill>
                  <a:srgbClr val="000066"/>
                </a:solidFill>
                <a:latin typeface="Calibri" panose="020F0502020204030204" pitchFamily="34" charset="0"/>
                <a:ea typeface="Calibri" panose="020F0502020204030204" pitchFamily="34" charset="0"/>
              </a:rPr>
              <a:t>Fundamentals eLearning course </a:t>
            </a:r>
            <a:endParaRPr lang="en-US" sz="2400" b="1" dirty="0">
              <a:solidFill>
                <a:srgbClr val="000066"/>
              </a:solidFill>
            </a:endParaRPr>
          </a:p>
        </p:txBody>
      </p:sp>
      <p:pic>
        <p:nvPicPr>
          <p:cNvPr id="8" name="Billede 7"/>
          <p:cNvPicPr>
            <a:picLocks noChangeAspect="1"/>
          </p:cNvPicPr>
          <p:nvPr/>
        </p:nvPicPr>
        <p:blipFill>
          <a:blip r:embed="rId4"/>
          <a:stretch>
            <a:fillRect/>
          </a:stretch>
        </p:blipFill>
        <p:spPr>
          <a:xfrm>
            <a:off x="9254187" y="5878729"/>
            <a:ext cx="2937813" cy="979271"/>
          </a:xfrm>
          <a:prstGeom prst="rect">
            <a:avLst/>
          </a:prstGeom>
        </p:spPr>
      </p:pic>
    </p:spTree>
    <p:extLst>
      <p:ext uri="{BB962C8B-B14F-4D97-AF65-F5344CB8AC3E}">
        <p14:creationId xmlns:p14="http://schemas.microsoft.com/office/powerpoint/2010/main" val="2465505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68" y="2207083"/>
            <a:ext cx="3804535" cy="2187148"/>
          </a:xfrm>
          <a:prstGeom prst="rect">
            <a:avLst/>
          </a:prstGeom>
        </p:spPr>
      </p:pic>
      <p:pic>
        <p:nvPicPr>
          <p:cNvPr id="5" name="Billed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168" y="4394231"/>
            <a:ext cx="3767599" cy="2129596"/>
          </a:xfrm>
          <a:prstGeom prst="rect">
            <a:avLst/>
          </a:prstGeom>
        </p:spPr>
      </p:pic>
      <p:pic>
        <p:nvPicPr>
          <p:cNvPr id="6" name="Billed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0198" y="142845"/>
            <a:ext cx="3514548" cy="2030493"/>
          </a:xfrm>
          <a:prstGeom prst="rect">
            <a:avLst/>
          </a:prstGeom>
        </p:spPr>
      </p:pic>
      <p:pic>
        <p:nvPicPr>
          <p:cNvPr id="7" name="Billed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06868" y="4394231"/>
            <a:ext cx="3697144" cy="2097268"/>
          </a:xfrm>
          <a:prstGeom prst="rect">
            <a:avLst/>
          </a:prstGeom>
        </p:spPr>
      </p:pic>
      <p:pic>
        <p:nvPicPr>
          <p:cNvPr id="8" name="Billed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56240" y="2237753"/>
            <a:ext cx="3596990" cy="2061395"/>
          </a:xfrm>
          <a:prstGeom prst="rect">
            <a:avLst/>
          </a:prstGeom>
        </p:spPr>
      </p:pic>
      <p:pic>
        <p:nvPicPr>
          <p:cNvPr id="9" name="Billed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56240" y="4394231"/>
            <a:ext cx="3709390" cy="2095355"/>
          </a:xfrm>
          <a:prstGeom prst="rect">
            <a:avLst/>
          </a:prstGeom>
        </p:spPr>
      </p:pic>
      <p:pic>
        <p:nvPicPr>
          <p:cNvPr id="10" name="Billed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4168" y="116632"/>
            <a:ext cx="3692850" cy="2090451"/>
          </a:xfrm>
          <a:prstGeom prst="rect">
            <a:avLst/>
          </a:prstGeom>
        </p:spPr>
      </p:pic>
      <p:pic>
        <p:nvPicPr>
          <p:cNvPr id="11" name="Billed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95800" y="2237753"/>
            <a:ext cx="3614039" cy="2065231"/>
          </a:xfrm>
          <a:prstGeom prst="rect">
            <a:avLst/>
          </a:prstGeom>
        </p:spPr>
      </p:pic>
      <p:pic>
        <p:nvPicPr>
          <p:cNvPr id="12" name="Billede 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26291" y="107822"/>
            <a:ext cx="3593882" cy="2065516"/>
          </a:xfrm>
          <a:prstGeom prst="rect">
            <a:avLst/>
          </a:prstGeom>
        </p:spPr>
      </p:pic>
    </p:spTree>
    <p:extLst>
      <p:ext uri="{BB962C8B-B14F-4D97-AF65-F5344CB8AC3E}">
        <p14:creationId xmlns:p14="http://schemas.microsoft.com/office/powerpoint/2010/main" val="3706488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4294967295"/>
          </p:nvPr>
        </p:nvSpPr>
        <p:spPr/>
        <p:txBody>
          <a:bodyPr/>
          <a:lstStyle/>
          <a:p>
            <a:endParaRPr lang="en-US" dirty="0"/>
          </a:p>
        </p:txBody>
      </p:sp>
      <p:sp>
        <p:nvSpPr>
          <p:cNvPr id="5" name="Pladsholder til slidenummer 4"/>
          <p:cNvSpPr>
            <a:spLocks noGrp="1"/>
          </p:cNvSpPr>
          <p:nvPr>
            <p:ph type="sldNum" sz="quarter" idx="4294967295"/>
          </p:nvPr>
        </p:nvSpPr>
        <p:spPr/>
        <p:txBody>
          <a:bodyPr/>
          <a:lstStyle/>
          <a:p>
            <a:fld id="{EC878826-814C-4FD2-96B3-D147818A5C89}" type="slidenum">
              <a:rPr lang="en-US" smtClean="0"/>
              <a:t>8</a:t>
            </a:fld>
            <a:endParaRPr lang="en-US" dirty="0"/>
          </a:p>
        </p:txBody>
      </p:sp>
      <p:pic>
        <p:nvPicPr>
          <p:cNvPr id="6" name="Billed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5123" y="2734491"/>
            <a:ext cx="5497780" cy="3170117"/>
          </a:xfrm>
          <a:prstGeom prst="rect">
            <a:avLst/>
          </a:prstGeom>
          <a:ln>
            <a:solidFill>
              <a:schemeClr val="tx1"/>
            </a:solidFill>
          </a:ln>
        </p:spPr>
      </p:pic>
      <p:pic>
        <p:nvPicPr>
          <p:cNvPr id="8" name="Billed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81844" y="2924944"/>
            <a:ext cx="4775639" cy="2553546"/>
          </a:xfrm>
          <a:prstGeom prst="rect">
            <a:avLst/>
          </a:prstGeom>
        </p:spPr>
      </p:pic>
      <p:pic>
        <p:nvPicPr>
          <p:cNvPr id="9" name="Billed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2913" y="230925"/>
            <a:ext cx="4650489" cy="2615900"/>
          </a:xfrm>
          <a:prstGeom prst="rect">
            <a:avLst/>
          </a:prstGeom>
        </p:spPr>
      </p:pic>
      <p:sp>
        <p:nvSpPr>
          <p:cNvPr id="2" name="Rektangel 1"/>
          <p:cNvSpPr/>
          <p:nvPr/>
        </p:nvSpPr>
        <p:spPr>
          <a:xfrm>
            <a:off x="1271464" y="1308427"/>
            <a:ext cx="4769254" cy="460895"/>
          </a:xfrm>
          <a:prstGeom prst="rect">
            <a:avLst/>
          </a:prstGeom>
        </p:spPr>
        <p:txBody>
          <a:bodyPr wrap="none">
            <a:spAutoFit/>
          </a:bodyPr>
          <a:lstStyle/>
          <a:p>
            <a:pPr marL="228600" indent="-228600">
              <a:lnSpc>
                <a:spcPct val="107000"/>
              </a:lnSpc>
              <a:spcAft>
                <a:spcPts val="0"/>
              </a:spcAft>
              <a:tabLst>
                <a:tab pos="228600" algn="l"/>
                <a:tab pos="828040" algn="l"/>
              </a:tabLst>
            </a:pPr>
            <a:r>
              <a:rPr lang="en-GB" sz="2400" b="1" dirty="0">
                <a:solidFill>
                  <a:srgbClr val="000066"/>
                </a:solidFill>
                <a:latin typeface="Times New Roman" panose="02020603050405020304" pitchFamily="18" charset="0"/>
                <a:cs typeface="Times New Roman" panose="02020603050405020304" pitchFamily="18" charset="0"/>
              </a:rPr>
              <a:t>Communication and dissemination</a:t>
            </a:r>
            <a:endParaRPr lang="da-DK" sz="2400" b="1" dirty="0">
              <a:solidFill>
                <a:srgbClr val="000066"/>
              </a:solidFill>
              <a:latin typeface="Times New Roman" panose="02020603050405020304" pitchFamily="18" charset="0"/>
              <a:ea typeface="Calibri"/>
              <a:cs typeface="Times New Roman" panose="02020603050405020304" pitchFamily="18" charset="0"/>
            </a:endParaRPr>
          </a:p>
        </p:txBody>
      </p:sp>
      <p:pic>
        <p:nvPicPr>
          <p:cNvPr id="11" name="Billede 10"/>
          <p:cNvPicPr>
            <a:picLocks noChangeAspect="1"/>
          </p:cNvPicPr>
          <p:nvPr/>
        </p:nvPicPr>
        <p:blipFill>
          <a:blip r:embed="rId5"/>
          <a:stretch>
            <a:fillRect/>
          </a:stretch>
        </p:blipFill>
        <p:spPr>
          <a:xfrm>
            <a:off x="9254187" y="5878729"/>
            <a:ext cx="2937813" cy="979271"/>
          </a:xfrm>
          <a:prstGeom prst="rect">
            <a:avLst/>
          </a:prstGeom>
        </p:spPr>
      </p:pic>
    </p:spTree>
    <p:extLst>
      <p:ext uri="{BB962C8B-B14F-4D97-AF65-F5344CB8AC3E}">
        <p14:creationId xmlns:p14="http://schemas.microsoft.com/office/powerpoint/2010/main" val="3813966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idefod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Pladsholder til slidenumm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78826-814C-4FD2-96B3-D147818A5C8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1"/>
          <p:cNvSpPr>
            <a:spLocks noGrp="1"/>
          </p:cNvSpPr>
          <p:nvPr>
            <p:ph type="title" idx="4294967295"/>
          </p:nvPr>
        </p:nvSpPr>
        <p:spPr>
          <a:xfrm>
            <a:off x="1055440" y="340383"/>
            <a:ext cx="10684720" cy="540511"/>
          </a:xfrm>
        </p:spPr>
        <p:txBody>
          <a:bodyPr>
            <a:normAutofit fontScale="90000"/>
          </a:bodyPr>
          <a:lstStyle/>
          <a:p>
            <a:r>
              <a:rPr lang="en-US" sz="3100" b="1" dirty="0">
                <a:solidFill>
                  <a:srgbClr val="000066"/>
                </a:solidFill>
                <a:latin typeface="Arial" panose="020B0604020202020204" pitchFamily="34" charset="0"/>
                <a:cs typeface="Arial" panose="020B0604020202020204" pitchFamily="34" charset="0"/>
              </a:rPr>
              <a:t>UN-GGIM - Working Group on Marine Geospatial Information</a:t>
            </a:r>
            <a:r>
              <a:rPr lang="en-US" b="1" dirty="0">
                <a:solidFill>
                  <a:srgbClr val="000066"/>
                </a:solidFill>
                <a:latin typeface="Arial" panose="020B0604020202020204" pitchFamily="34" charset="0"/>
                <a:cs typeface="Arial" panose="020B0604020202020204" pitchFamily="34" charset="0"/>
              </a:rPr>
              <a:t> </a:t>
            </a:r>
          </a:p>
        </p:txBody>
      </p:sp>
      <p:pic>
        <p:nvPicPr>
          <p:cNvPr id="7" name="Billede 6"/>
          <p:cNvPicPr>
            <a:picLocks noChangeAspect="1"/>
          </p:cNvPicPr>
          <p:nvPr/>
        </p:nvPicPr>
        <p:blipFill>
          <a:blip r:embed="rId2"/>
          <a:stretch>
            <a:fillRect/>
          </a:stretch>
        </p:blipFill>
        <p:spPr>
          <a:xfrm>
            <a:off x="200297" y="1367244"/>
            <a:ext cx="6663235" cy="3630331"/>
          </a:xfrm>
          <a:prstGeom prst="rect">
            <a:avLst/>
          </a:prstGeom>
        </p:spPr>
      </p:pic>
      <p:pic>
        <p:nvPicPr>
          <p:cNvPr id="8" name="Billede 7"/>
          <p:cNvPicPr>
            <a:picLocks noChangeAspect="1"/>
          </p:cNvPicPr>
          <p:nvPr/>
        </p:nvPicPr>
        <p:blipFill rotWithShape="1">
          <a:blip r:embed="rId3"/>
          <a:srcRect l="17650" t="11621" r="18940" b="4703"/>
          <a:stretch/>
        </p:blipFill>
        <p:spPr>
          <a:xfrm>
            <a:off x="7015065" y="1367244"/>
            <a:ext cx="5037598" cy="3739248"/>
          </a:xfrm>
          <a:prstGeom prst="rect">
            <a:avLst/>
          </a:prstGeom>
          <a:ln>
            <a:solidFill>
              <a:schemeClr val="tx1"/>
            </a:solidFill>
          </a:ln>
        </p:spPr>
      </p:pic>
      <p:sp>
        <p:nvSpPr>
          <p:cNvPr id="2" name="Rektangel 1"/>
          <p:cNvSpPr/>
          <p:nvPr/>
        </p:nvSpPr>
        <p:spPr>
          <a:xfrm>
            <a:off x="7015065" y="5452182"/>
            <a:ext cx="342972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Calibri"/>
                <a:ea typeface="+mn-ea"/>
                <a:cs typeface="+mn-cs"/>
                <a:hlinkClick r:id="rId4"/>
              </a:rPr>
              <a:t>http://ggim.un.org/UNGGIM-wg8</a:t>
            </a:r>
            <a:r>
              <a:rPr kumimoji="0" lang="da-DK" sz="1800" b="0" i="0" u="none" strike="noStrike" kern="1200" cap="none" spc="0" normalizeH="0" baseline="0" noProof="0" dirty="0" smtClean="0">
                <a:ln>
                  <a:noFill/>
                </a:ln>
                <a:solidFill>
                  <a:prstClr val="black"/>
                </a:solidFill>
                <a:effectLst/>
                <a:uLnTx/>
                <a:uFillTx/>
                <a:latin typeface="Calibri"/>
                <a:ea typeface="+mn-ea"/>
                <a:cs typeface="+mn-cs"/>
                <a:hlinkClick r:id="rId4"/>
              </a:rPr>
              <a:t>/</a:t>
            </a:r>
            <a:endParaRPr kumimoji="0" lang="da-DK"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Billede 8"/>
          <p:cNvPicPr>
            <a:picLocks noChangeAspect="1"/>
          </p:cNvPicPr>
          <p:nvPr/>
        </p:nvPicPr>
        <p:blipFill>
          <a:blip r:embed="rId5"/>
          <a:stretch>
            <a:fillRect/>
          </a:stretch>
        </p:blipFill>
        <p:spPr>
          <a:xfrm>
            <a:off x="9246655" y="5888849"/>
            <a:ext cx="2937813" cy="979271"/>
          </a:xfrm>
          <a:prstGeom prst="rect">
            <a:avLst/>
          </a:prstGeom>
        </p:spPr>
      </p:pic>
    </p:spTree>
    <p:extLst>
      <p:ext uri="{BB962C8B-B14F-4D97-AF65-F5344CB8AC3E}">
        <p14:creationId xmlns:p14="http://schemas.microsoft.com/office/powerpoint/2010/main" val="391412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Brugerdefineret design">
  <a:themeElements>
    <a:clrScheme name="Varm blå">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11666</TotalTime>
  <Words>422</Words>
  <Application>Microsoft Office PowerPoint</Application>
  <PresentationFormat>Widescreen</PresentationFormat>
  <Paragraphs>61</Paragraphs>
  <Slides>10</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10</vt:i4>
      </vt:variant>
    </vt:vector>
  </HeadingPairs>
  <TitlesOfParts>
    <vt:vector size="16" baseType="lpstr">
      <vt:lpstr>ＭＳ Ｐゴシック</vt:lpstr>
      <vt:lpstr>Arial</vt:lpstr>
      <vt:lpstr>Calibri</vt:lpstr>
      <vt:lpstr>Times New Roman</vt:lpstr>
      <vt:lpstr>Verdana</vt:lpstr>
      <vt:lpstr>Brugerdefineret design</vt:lpstr>
      <vt:lpstr>PowerPoint-præsentation</vt:lpstr>
      <vt:lpstr>Meetings since last ARHC8 meeting</vt:lpstr>
      <vt:lpstr>PowerPoint-præsentation</vt:lpstr>
      <vt:lpstr>PowerPoint-præsentation</vt:lpstr>
      <vt:lpstr>RHC MSDI Ambassadors </vt:lpstr>
      <vt:lpstr>The MSDI eLearning course </vt:lpstr>
      <vt:lpstr>PowerPoint-præsentation</vt:lpstr>
      <vt:lpstr>PowerPoint-præsentation</vt:lpstr>
      <vt:lpstr>UN-GGIM - Working Group on Marine Geospatial Information </vt:lpstr>
      <vt:lpstr>PowerPoint-præsentation</vt:lpstr>
    </vt:vector>
  </TitlesOfParts>
  <Company>KMS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Beredskabsportalen - Nordisk Chefmøde 2007</dc:title>
  <dc:creator>tbh</dc:creator>
  <cp:lastModifiedBy>Jens Peter Weiss Hartmann</cp:lastModifiedBy>
  <cp:revision>694</cp:revision>
  <dcterms:created xsi:type="dcterms:W3CDTF">2011-12-12T13:11:48Z</dcterms:created>
  <dcterms:modified xsi:type="dcterms:W3CDTF">2019-09-13T09:07:13Z</dcterms:modified>
</cp:coreProperties>
</file>