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117" r:id="rId2"/>
    <p:sldMasterId id="2147484129" r:id="rId3"/>
    <p:sldMasterId id="2147484141" r:id="rId4"/>
    <p:sldMasterId id="2147484153" r:id="rId5"/>
  </p:sldMasterIdLst>
  <p:notesMasterIdLst>
    <p:notesMasterId r:id="rId27"/>
  </p:notesMasterIdLst>
  <p:handoutMasterIdLst>
    <p:handoutMasterId r:id="rId28"/>
  </p:handoutMasterIdLst>
  <p:sldIdLst>
    <p:sldId id="638" r:id="rId6"/>
    <p:sldId id="635" r:id="rId7"/>
    <p:sldId id="639" r:id="rId8"/>
    <p:sldId id="684" r:id="rId9"/>
    <p:sldId id="651" r:id="rId10"/>
    <p:sldId id="659" r:id="rId11"/>
    <p:sldId id="662" r:id="rId12"/>
    <p:sldId id="663" r:id="rId13"/>
    <p:sldId id="664" r:id="rId14"/>
    <p:sldId id="666" r:id="rId15"/>
    <p:sldId id="668" r:id="rId16"/>
    <p:sldId id="673" r:id="rId17"/>
    <p:sldId id="667" r:id="rId18"/>
    <p:sldId id="674" r:id="rId19"/>
    <p:sldId id="677" r:id="rId20"/>
    <p:sldId id="680" r:id="rId21"/>
    <p:sldId id="681" r:id="rId22"/>
    <p:sldId id="683" r:id="rId23"/>
    <p:sldId id="686" r:id="rId24"/>
    <p:sldId id="646" r:id="rId25"/>
    <p:sldId id="657" r:id="rId2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es Bessero" initials="G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400"/>
    <a:srgbClr val="FF0000"/>
    <a:srgbClr val="FFFF00"/>
    <a:srgbClr val="66FF33"/>
    <a:srgbClr val="66CCFF"/>
    <a:srgbClr val="B29EFA"/>
    <a:srgbClr val="BCADEB"/>
    <a:srgbClr val="C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61" autoAdjust="0"/>
    <p:restoredTop sz="95196" autoAdjust="0"/>
  </p:normalViewPr>
  <p:slideViewPr>
    <p:cSldViewPr>
      <p:cViewPr varScale="1">
        <p:scale>
          <a:sx n="71" d="100"/>
          <a:sy n="71" d="100"/>
        </p:scale>
        <p:origin x="150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notesViewPr>
    <p:cSldViewPr>
      <p:cViewPr varScale="1">
        <p:scale>
          <a:sx n="52" d="100"/>
          <a:sy n="52" d="100"/>
        </p:scale>
        <p:origin x="-7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C2E4B4C-A2BB-458E-9BC1-A0933AAFA83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370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511E80E-9D2E-4BFB-B17C-D8E0D0989A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8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784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744D8-AADB-4622-BAE9-4A2A330DE4D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02391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12814-E927-47E5-8E53-14437F1B9418}" type="slidenum">
              <a:rPr lang="en-GB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3705270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12EED-1EDA-4C12-B0A7-67A03BC621A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2101183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12EED-1EDA-4C12-B0A7-67A03BC621A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372383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12EED-1EDA-4C12-B0A7-67A03BC621A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2866964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3675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170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490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8396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0223E-CFE4-4D46-8143-CC8EC220F809}" type="slidenum">
              <a:rPr lang="en-GB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91370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216F7-127F-4363-8B70-35F2754CB53F}" type="slidenum">
              <a:rPr lang="en-GB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245526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AC76D-48D1-4955-AC6D-9E0A8C74D308}" type="slidenum">
              <a:rPr lang="en-GB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32006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AC76D-48D1-4955-AC6D-9E0A8C74D308}" type="slidenum">
              <a:rPr lang="en-GB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7713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080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10BC-8A4F-405C-80D4-2723BA8699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7103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D03D-CFE1-49E7-AE34-52D1D9D2E18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344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BF12-8CA9-474A-B85A-117CF789FA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5590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402978" y="1490663"/>
            <a:ext cx="8063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Organisation hydrographique</a:t>
            </a:r>
            <a:r>
              <a:rPr lang="fr-FR" sz="2000" baseline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 internationale</a:t>
            </a:r>
            <a:r>
              <a:rPr lang="en-US" sz="2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 -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International Hydrographic Organization</a:t>
            </a:r>
            <a:endParaRPr lang="en-A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42652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841112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1124024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F24AB1-61A3-4743-BAF4-DC479DBC4E9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6944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39881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606784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281034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043555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8999-4B4F-4366-BA24-DD1F28CD0BA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666814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661460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09945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686707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8836-B98A-4D3D-A538-D8969CDCC39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6568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8877-A95B-45F7-BF3C-C8ED77EF016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47606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D5A3-E1BC-46C6-90DE-E9559BE1A3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6347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E5E6-28D4-469A-8BD2-D6EC49247DB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23141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A3E5-2448-4A38-9D81-EC42A4D9F6D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28767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BABA-7AF0-4926-8551-E975469B11C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97782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57AA-DD98-4BF9-AE0B-41B24874B36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702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FEEC-D7A6-4EE0-A038-A4A97F9D65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089511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1C29-B192-4435-878C-73345E5EC13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2778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5645-29B9-472D-97E8-4A49A5E7F2F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35745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6103-9182-46C3-A4BA-C5DD7FB4234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77594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36D5-3E4B-400B-BA92-986D0A294D1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4432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8836-B98A-4D3D-A538-D8969CDCC39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71095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8877-A95B-45F7-BF3C-C8ED77EF016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34392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D5A3-E1BC-46C6-90DE-E9559BE1A3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08295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E5E6-28D4-469A-8BD2-D6EC49247DB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94978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A3E5-2448-4A38-9D81-EC42A4D9F6D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75578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BABA-7AF0-4926-8551-E975469B11C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6946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27DAE-09AC-43DA-AC76-804318AC69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4783419"/>
      </p:ext>
    </p:extLst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57AA-DD98-4BF9-AE0B-41B24874B36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10060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1C29-B192-4435-878C-73345E5EC13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06168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5645-29B9-472D-97E8-4A49A5E7F2F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0020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6103-9182-46C3-A4BA-C5DD7FB4234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89271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36D5-3E4B-400B-BA92-986D0A294D1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5661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7 w 717"/>
                <a:gd name="T1" fmla="*/ 845 h 845"/>
                <a:gd name="T2" fmla="*/ 777 w 717"/>
                <a:gd name="T3" fmla="*/ 821 h 845"/>
                <a:gd name="T4" fmla="*/ 634 w 717"/>
                <a:gd name="T5" fmla="*/ 605 h 845"/>
                <a:gd name="T6" fmla="*/ 436 w 717"/>
                <a:gd name="T7" fmla="*/ 396 h 845"/>
                <a:gd name="T8" fmla="*/ 25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9 w 717"/>
                <a:gd name="T15" fmla="*/ 198 h 845"/>
                <a:gd name="T16" fmla="*/ 430 w 717"/>
                <a:gd name="T17" fmla="*/ 408 h 845"/>
                <a:gd name="T18" fmla="*/ 628 w 717"/>
                <a:gd name="T19" fmla="*/ 623 h 845"/>
                <a:gd name="T20" fmla="*/ 777 w 717"/>
                <a:gd name="T21" fmla="*/ 845 h 845"/>
                <a:gd name="T22" fmla="*/ 77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7 w 407"/>
                <a:gd name="T1" fmla="*/ 414 h 414"/>
                <a:gd name="T2" fmla="*/ 437 w 407"/>
                <a:gd name="T3" fmla="*/ 396 h 414"/>
                <a:gd name="T4" fmla="*/ 25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6 w 407"/>
                <a:gd name="T13" fmla="*/ 204 h 414"/>
                <a:gd name="T14" fmla="*/ 437 w 407"/>
                <a:gd name="T15" fmla="*/ 414 h 414"/>
                <a:gd name="T16" fmla="*/ 43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6 w 586"/>
                <a:gd name="T1" fmla="*/ 0 h 599"/>
                <a:gd name="T2" fmla="*/ 628 w 586"/>
                <a:gd name="T3" fmla="*/ 0 h 599"/>
                <a:gd name="T4" fmla="*/ 437 w 586"/>
                <a:gd name="T5" fmla="*/ 132 h 599"/>
                <a:gd name="T6" fmla="*/ 28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7 w 586"/>
                <a:gd name="T17" fmla="*/ 282 h 599"/>
                <a:gd name="T18" fmla="*/ 446 w 586"/>
                <a:gd name="T19" fmla="*/ 138 h 599"/>
                <a:gd name="T20" fmla="*/ 646 w 586"/>
                <a:gd name="T21" fmla="*/ 0 h 599"/>
                <a:gd name="T22" fmla="*/ 64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9 w 269"/>
                <a:gd name="T1" fmla="*/ 0 h 252"/>
                <a:gd name="T2" fmla="*/ 28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9 w 269"/>
                <a:gd name="T15" fmla="*/ 0 h 252"/>
                <a:gd name="T16" fmla="*/ 29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1500-3415-4FFB-B0E9-FDD4074036B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52553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4A78-98C5-4B62-AFBD-AECBC97ACF7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49845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836A-F942-4304-9CFC-1C78C57A55C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24647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E15F-C8C2-49EE-A5D4-C8A5F522544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43027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6AA0-B133-4186-BEB5-79FE56BB8BD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8414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7AE04-3365-42F1-9115-68C0F400DA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824734"/>
      </p:ext>
    </p:extLst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F357-5AA4-4E45-AF56-1C566A30D25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76725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AEDD-013F-4619-8A4F-0408B37842D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93948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4A2D5-5B10-4EC0-B151-7DDFA5E6099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6392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E732-AC69-4074-B886-42DC4096D4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28085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37AC-B48A-4C41-8D48-5E23AD5D0BA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56481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82CD4-4635-4E60-9FD2-81C500602C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39414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689" y="609601"/>
            <a:ext cx="7763660" cy="11414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689" y="1752601"/>
            <a:ext cx="3809377" cy="43418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477" y="1752601"/>
            <a:ext cx="3810871" cy="43418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5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C4E3-EB7F-466B-87AB-3BE806399F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004141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DF22-59EC-45D4-8A86-AE36505284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38346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89A2-BF76-4551-9F17-67449E61FAF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1559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E28A-703B-474C-92F5-222CE31A78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9077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206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072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0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4139053-3F8E-4572-9F3A-31FD706EF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2056" name="Picture 44" descr="IHO Colour-transparent-small.gif"/>
          <p:cNvPicPr>
            <a:picLocks noChangeAspect="1"/>
          </p:cNvPicPr>
          <p:nvPr/>
        </p:nvPicPr>
        <p:blipFill>
          <a:blip r:embed="rId13">
            <a:lum bright="1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37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4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8780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80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81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81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81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8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0064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1048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48790F3-A27C-4775-9551-CEFBE72F336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4" descr="IHO Colour-transparent-small.gif"/>
          <p:cNvPicPr>
            <a:picLocks noChangeAspect="1"/>
          </p:cNvPicPr>
          <p:nvPr/>
        </p:nvPicPr>
        <p:blipFill>
          <a:blip r:embed="rId13">
            <a:lum bright="12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37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876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1048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48790F3-A27C-4775-9551-CEFBE72F336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4" descr="IHO Colour-transparent-small.gif"/>
          <p:cNvPicPr>
            <a:picLocks noChangeAspect="1"/>
          </p:cNvPicPr>
          <p:nvPr/>
        </p:nvPicPr>
        <p:blipFill>
          <a:blip r:embed="rId13">
            <a:lum bright="12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37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94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7 w 717"/>
                <a:gd name="T1" fmla="*/ 845 h 845"/>
                <a:gd name="T2" fmla="*/ 777 w 717"/>
                <a:gd name="T3" fmla="*/ 821 h 845"/>
                <a:gd name="T4" fmla="*/ 634 w 717"/>
                <a:gd name="T5" fmla="*/ 605 h 845"/>
                <a:gd name="T6" fmla="*/ 436 w 717"/>
                <a:gd name="T7" fmla="*/ 396 h 845"/>
                <a:gd name="T8" fmla="*/ 25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9 w 717"/>
                <a:gd name="T15" fmla="*/ 198 h 845"/>
                <a:gd name="T16" fmla="*/ 430 w 717"/>
                <a:gd name="T17" fmla="*/ 408 h 845"/>
                <a:gd name="T18" fmla="*/ 628 w 717"/>
                <a:gd name="T19" fmla="*/ 623 h 845"/>
                <a:gd name="T20" fmla="*/ 777 w 717"/>
                <a:gd name="T21" fmla="*/ 845 h 845"/>
                <a:gd name="T22" fmla="*/ 77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7 w 407"/>
                <a:gd name="T1" fmla="*/ 414 h 414"/>
                <a:gd name="T2" fmla="*/ 437 w 407"/>
                <a:gd name="T3" fmla="*/ 396 h 414"/>
                <a:gd name="T4" fmla="*/ 25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6 w 407"/>
                <a:gd name="T13" fmla="*/ 204 h 414"/>
                <a:gd name="T14" fmla="*/ 437 w 407"/>
                <a:gd name="T15" fmla="*/ 414 h 414"/>
                <a:gd name="T16" fmla="*/ 43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6 w 586"/>
                <a:gd name="T1" fmla="*/ 0 h 599"/>
                <a:gd name="T2" fmla="*/ 628 w 586"/>
                <a:gd name="T3" fmla="*/ 0 h 599"/>
                <a:gd name="T4" fmla="*/ 437 w 586"/>
                <a:gd name="T5" fmla="*/ 132 h 599"/>
                <a:gd name="T6" fmla="*/ 28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7 w 586"/>
                <a:gd name="T17" fmla="*/ 282 h 599"/>
                <a:gd name="T18" fmla="*/ 446 w 586"/>
                <a:gd name="T19" fmla="*/ 138 h 599"/>
                <a:gd name="T20" fmla="*/ 646 w 586"/>
                <a:gd name="T21" fmla="*/ 0 h 599"/>
                <a:gd name="T22" fmla="*/ 64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9 w 269"/>
                <a:gd name="T1" fmla="*/ 0 h 252"/>
                <a:gd name="T2" fmla="*/ 28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9 w 269"/>
                <a:gd name="T15" fmla="*/ 0 h 252"/>
                <a:gd name="T16" fmla="*/ 29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grpSp>
          <p:nvGrpSpPr>
            <p:cNvPr id="1048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81F821D-17A5-4B17-A652-21D6F57ABCF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4" descr="IHO Colour-transparent-small.gif"/>
          <p:cNvPicPr>
            <a:picLocks noChangeAspect="1"/>
          </p:cNvPicPr>
          <p:nvPr/>
        </p:nvPicPr>
        <p:blipFill>
          <a:blip r:embed="rId14">
            <a:lum bright="12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37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957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.int/mtg_docs/circular_letters/english/2016/Cl48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.int/mtg_docs/circular_letters/english/2016/Cl46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.int/mtg_docs/circular_letters/english/2016/Cl46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2060848"/>
            <a:ext cx="9144000" cy="4392488"/>
          </a:xfrm>
        </p:spPr>
        <p:txBody>
          <a:bodyPr/>
          <a:lstStyle/>
          <a:p>
            <a:pPr>
              <a:defRPr/>
            </a:pPr>
            <a:endParaRPr lang="en-AU" sz="2800" i="1" dirty="0" smtClean="0"/>
          </a:p>
          <a:p>
            <a:pPr>
              <a:defRPr/>
            </a:pPr>
            <a:r>
              <a:rPr lang="en-AU" sz="2800" i="1" dirty="0" smtClean="0"/>
              <a:t>Arctic Regional Hydrographic Commission</a:t>
            </a:r>
            <a:endParaRPr lang="en-AU" sz="2800" i="1" dirty="0"/>
          </a:p>
          <a:p>
            <a:pPr>
              <a:spcBef>
                <a:spcPts val="0"/>
              </a:spcBef>
              <a:defRPr/>
            </a:pPr>
            <a:r>
              <a:rPr lang="en-AU" i="1" dirty="0" smtClean="0"/>
              <a:t>6</a:t>
            </a:r>
            <a:r>
              <a:rPr lang="en-AU" i="1" baseline="30000" dirty="0" smtClean="0"/>
              <a:t>th</a:t>
            </a:r>
            <a:r>
              <a:rPr lang="en-AU" i="1" dirty="0" smtClean="0"/>
              <a:t> Conference – Iqaluit, Nunavut (Canada)</a:t>
            </a:r>
          </a:p>
          <a:p>
            <a:pPr>
              <a:spcBef>
                <a:spcPts val="0"/>
              </a:spcBef>
              <a:defRPr/>
            </a:pPr>
            <a:r>
              <a:rPr lang="en-AU" i="1" dirty="0" smtClean="0"/>
              <a:t>3 &amp; 6 October 2016</a:t>
            </a:r>
            <a:endParaRPr lang="en-AU" i="1" dirty="0"/>
          </a:p>
          <a:p>
            <a:pPr>
              <a:defRPr/>
            </a:pPr>
            <a:r>
              <a:rPr lang="en-AU" sz="2800" i="1" dirty="0" smtClean="0"/>
              <a:t>IHO / IHB </a:t>
            </a:r>
            <a:r>
              <a:rPr lang="en-AU" sz="2800" i="1" dirty="0"/>
              <a:t>Matters</a:t>
            </a:r>
          </a:p>
          <a:p>
            <a:pPr>
              <a:defRPr/>
            </a:pPr>
            <a:r>
              <a:rPr lang="en-US" sz="2000" dirty="0" smtClean="0"/>
              <a:t>Yves </a:t>
            </a:r>
            <a:r>
              <a:rPr lang="en-US" sz="2000" dirty="0" err="1" smtClean="0"/>
              <a:t>Guillam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125631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 r="2726" b="6250"/>
          <a:stretch/>
        </p:blipFill>
        <p:spPr bwMode="auto">
          <a:xfrm>
            <a:off x="103769" y="1484784"/>
            <a:ext cx="8944080" cy="444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8913"/>
            <a:ext cx="9144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0" lvl="2" indent="3175">
              <a:spcBef>
                <a:spcPct val="20000"/>
              </a:spcBef>
              <a:defRPr/>
            </a:pPr>
            <a:r>
              <a:rPr lang="en-AU" sz="3400" i="1" kern="0" dirty="0" smtClean="0">
                <a:latin typeface="Arial Narrow"/>
              </a:rPr>
              <a:t>C-55 Developments</a:t>
            </a:r>
            <a:endParaRPr lang="en-GB" sz="3400" i="1" kern="0" dirty="0"/>
          </a:p>
        </p:txBody>
      </p:sp>
    </p:spTree>
    <p:extLst>
      <p:ext uri="{BB962C8B-B14F-4D97-AF65-F5344CB8AC3E}">
        <p14:creationId xmlns:p14="http://schemas.microsoft.com/office/powerpoint/2010/main" val="17325109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-108520" y="1196752"/>
            <a:ext cx="9433048" cy="5616624"/>
          </a:xfrm>
        </p:spPr>
        <p:txBody>
          <a:bodyPr/>
          <a:lstStyle/>
          <a:p>
            <a:pPr marL="357188" lvl="1" indent="0" eaLnBrk="1" hangingPunct="1">
              <a:spcBef>
                <a:spcPts val="0"/>
              </a:spcBef>
              <a:buNone/>
              <a:tabLst>
                <a:tab pos="620713" algn="l"/>
              </a:tabLst>
              <a:defRPr/>
            </a:pPr>
            <a:r>
              <a:rPr lang="en-GB" sz="3200" i="1" dirty="0" smtClean="0"/>
              <a:t>Status of the information provided by </a:t>
            </a:r>
            <a:r>
              <a:rPr lang="en-GB" sz="3200" i="1" dirty="0" err="1" smtClean="0"/>
              <a:t>ArHC</a:t>
            </a:r>
            <a:r>
              <a:rPr lang="en-GB" sz="3200" i="1" dirty="0" smtClean="0"/>
              <a:t> countries</a:t>
            </a:r>
            <a:endParaRPr lang="en-GB" sz="3200" dirty="0" smtClean="0"/>
          </a:p>
          <a:p>
            <a:pPr marL="400050" lvl="1" indent="0" eaLnBrk="1" hangingPunct="1">
              <a:buFontTx/>
              <a:buNone/>
              <a:tabLst>
                <a:tab pos="542925" algn="l"/>
                <a:tab pos="4308475" algn="l"/>
                <a:tab pos="6369050" algn="l"/>
              </a:tabLst>
              <a:defRPr/>
            </a:pPr>
            <a:endParaRPr lang="en-GB" sz="3200" i="1" dirty="0" smtClean="0"/>
          </a:p>
          <a:p>
            <a:pPr marL="400050" lvl="1" indent="0" eaLnBrk="1" hangingPunct="1">
              <a:buFontTx/>
              <a:buNone/>
              <a:tabLst>
                <a:tab pos="542925" algn="l"/>
                <a:tab pos="4308475" algn="l"/>
                <a:tab pos="6369050" algn="l"/>
              </a:tabLst>
              <a:defRPr/>
            </a:pPr>
            <a:r>
              <a:rPr lang="en-GB" sz="3200" b="1" i="1" dirty="0" smtClean="0"/>
              <a:t>Territory</a:t>
            </a:r>
            <a:r>
              <a:rPr lang="en-GB" sz="3200" i="1" dirty="0" smtClean="0"/>
              <a:t> </a:t>
            </a:r>
            <a:r>
              <a:rPr lang="en-GB" sz="3200" dirty="0" smtClean="0"/>
              <a:t>    		</a:t>
            </a:r>
            <a:r>
              <a:rPr lang="en-GB" sz="3200" b="1" dirty="0" smtClean="0"/>
              <a:t>C-55</a:t>
            </a:r>
          </a:p>
          <a:p>
            <a:pPr marL="0" indent="0" eaLnBrk="1" hangingPunct="1">
              <a:buNone/>
              <a:tabLst>
                <a:tab pos="357188" algn="l"/>
                <a:tab pos="4308475" algn="l"/>
                <a:tab pos="6369050" algn="l"/>
              </a:tabLst>
              <a:defRPr/>
            </a:pPr>
            <a:r>
              <a:rPr lang="en-GB" sz="2800" dirty="0" smtClean="0"/>
              <a:t>	Canada - Arctic</a:t>
            </a:r>
            <a:r>
              <a:rPr lang="en-GB" sz="2800" dirty="0"/>
              <a:t>	</a:t>
            </a:r>
            <a:r>
              <a:rPr lang="en-GB" sz="2800" dirty="0" smtClean="0"/>
              <a:t>	Sep 2013</a:t>
            </a:r>
            <a:endParaRPr lang="en-GB" sz="2800" dirty="0"/>
          </a:p>
          <a:p>
            <a:pPr marL="0" indent="0" eaLnBrk="1" hangingPunct="1">
              <a:buNone/>
              <a:tabLst>
                <a:tab pos="357188" algn="l"/>
                <a:tab pos="4308475" algn="l"/>
                <a:tab pos="6369050" algn="l"/>
              </a:tabLst>
              <a:defRPr/>
            </a:pPr>
            <a:r>
              <a:rPr lang="en-GB" sz="2800" dirty="0" smtClean="0"/>
              <a:t>	Denmark - Faeroe Is.		Apr 2015</a:t>
            </a:r>
            <a:endParaRPr lang="en-GB" sz="2800" dirty="0"/>
          </a:p>
          <a:p>
            <a:pPr marL="0" indent="0" eaLnBrk="1" hangingPunct="1">
              <a:buNone/>
              <a:tabLst>
                <a:tab pos="357188" algn="l"/>
                <a:tab pos="4308475" algn="l"/>
                <a:tab pos="6369050" algn="l"/>
              </a:tabLst>
              <a:defRPr/>
            </a:pPr>
            <a:r>
              <a:rPr lang="en-GB" sz="2800" dirty="0" smtClean="0"/>
              <a:t>	Denmark - Greenland	 	Oct 2013</a:t>
            </a:r>
            <a:endParaRPr lang="en-GB" sz="2800" dirty="0"/>
          </a:p>
          <a:p>
            <a:pPr marL="0" indent="0" eaLnBrk="1" hangingPunct="1">
              <a:buNone/>
              <a:tabLst>
                <a:tab pos="357188" algn="l"/>
                <a:tab pos="4308475" algn="l"/>
                <a:tab pos="6369050" algn="l"/>
              </a:tabLst>
              <a:defRPr/>
            </a:pPr>
            <a:r>
              <a:rPr lang="en-GB" sz="2800" dirty="0" smtClean="0"/>
              <a:t>	Norway Area N	</a:t>
            </a:r>
            <a:r>
              <a:rPr lang="en-GB" sz="2800" smtClean="0"/>
              <a:t>	Oct 2013/Dec </a:t>
            </a:r>
            <a:r>
              <a:rPr lang="en-GB" sz="2800" dirty="0" smtClean="0"/>
              <a:t>2015</a:t>
            </a:r>
            <a:endParaRPr lang="en-GB" sz="2800" dirty="0"/>
          </a:p>
          <a:p>
            <a:pPr marL="0" indent="0" eaLnBrk="1" hangingPunct="1">
              <a:buNone/>
              <a:tabLst>
                <a:tab pos="357188" algn="l"/>
                <a:tab pos="4308475" algn="l"/>
                <a:tab pos="6369050" algn="l"/>
              </a:tabLst>
              <a:defRPr/>
            </a:pPr>
            <a:r>
              <a:rPr lang="en-GB" sz="2800" dirty="0" smtClean="0"/>
              <a:t>	Russian Federation		Jul 2004</a:t>
            </a:r>
            <a:endParaRPr lang="en-GB" sz="2800" dirty="0"/>
          </a:p>
          <a:p>
            <a:pPr marL="0" indent="0" eaLnBrk="1" hangingPunct="1">
              <a:buNone/>
              <a:tabLst>
                <a:tab pos="357188" algn="l"/>
                <a:tab pos="4308475" algn="l"/>
                <a:tab pos="6369050" algn="l"/>
              </a:tabLst>
              <a:defRPr/>
            </a:pPr>
            <a:r>
              <a:rPr lang="en-GB" sz="2800" dirty="0" smtClean="0"/>
              <a:t>	USA  </a:t>
            </a:r>
            <a:r>
              <a:rPr lang="en-GB" sz="2800" dirty="0"/>
              <a:t>- </a:t>
            </a:r>
            <a:r>
              <a:rPr lang="en-GB" sz="2800" dirty="0" err="1"/>
              <a:t>Alaska&amp;Arctic</a:t>
            </a:r>
            <a:r>
              <a:rPr lang="en-GB" sz="2800" dirty="0"/>
              <a:t> </a:t>
            </a:r>
            <a:r>
              <a:rPr lang="en-GB" sz="2800" dirty="0" smtClean="0"/>
              <a:t>		Apr 2012</a:t>
            </a:r>
            <a:endParaRPr lang="en-GB" sz="2800" dirty="0"/>
          </a:p>
          <a:p>
            <a:pPr marL="0" indent="0" eaLnBrk="1" hangingPunct="1">
              <a:buNone/>
              <a:tabLst>
                <a:tab pos="357188" algn="l"/>
                <a:tab pos="4308475" algn="l"/>
                <a:tab pos="6369050" algn="l"/>
              </a:tabLst>
              <a:defRPr/>
            </a:pPr>
            <a:r>
              <a:rPr lang="en-GB" sz="2800" dirty="0" smtClean="0"/>
              <a:t>	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88913"/>
            <a:ext cx="9144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0" lvl="2" indent="3175">
              <a:spcBef>
                <a:spcPct val="20000"/>
              </a:spcBef>
              <a:defRPr/>
            </a:pPr>
            <a:r>
              <a:rPr lang="en-AU" sz="3400" i="1" kern="0" dirty="0" smtClean="0">
                <a:latin typeface="Arial Narrow"/>
              </a:rPr>
              <a:t>IHO GIS and Databases</a:t>
            </a:r>
            <a:endParaRPr lang="en-GB" sz="3400" i="1" kern="0" dirty="0"/>
          </a:p>
        </p:txBody>
      </p:sp>
    </p:spTree>
    <p:extLst>
      <p:ext uri="{BB962C8B-B14F-4D97-AF65-F5344CB8AC3E}">
        <p14:creationId xmlns:p14="http://schemas.microsoft.com/office/powerpoint/2010/main" val="35342690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052736"/>
            <a:ext cx="8532812" cy="2664296"/>
          </a:xfrm>
        </p:spPr>
        <p:txBody>
          <a:bodyPr/>
          <a:lstStyle/>
          <a:p>
            <a:pPr marL="263525" indent="0" eaLnBrk="1" hangingPunct="1">
              <a:spcBef>
                <a:spcPts val="0"/>
              </a:spcBef>
              <a:buNone/>
              <a:defRPr/>
            </a:pP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GIS/S-100 based “INToGIS” Project with the support of ROK</a:t>
            </a:r>
          </a:p>
          <a:p>
            <a:pPr marL="723900" indent="-368300" eaLnBrk="1" hangingPunct="1">
              <a:buFont typeface="Arial" pitchFamily="34" charset="0"/>
              <a:buChar char="•"/>
              <a:defRPr/>
            </a:pP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 Chart Web Catalogue</a:t>
            </a:r>
          </a:p>
          <a:p>
            <a:pPr marL="723900" indent="-368300" eaLnBrk="1" hangingPunct="1">
              <a:buFont typeface="Arial" pitchFamily="34" charset="0"/>
              <a:buChar char="•"/>
              <a:defRPr/>
            </a:pP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 Chart on-line Web Manager Services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8913"/>
            <a:ext cx="9144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0" lvl="2" indent="3175">
              <a:spcBef>
                <a:spcPct val="20000"/>
              </a:spcBef>
              <a:defRPr/>
            </a:pPr>
            <a:r>
              <a:rPr lang="en-AU" sz="3400" i="1" kern="0" dirty="0" smtClean="0">
                <a:latin typeface="Arial Narrow"/>
              </a:rPr>
              <a:t>IHO GIS and Databases</a:t>
            </a:r>
            <a:endParaRPr lang="en-GB" sz="3400" i="1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2677514"/>
            <a:ext cx="7805420" cy="36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788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250950"/>
            <a:ext cx="8532812" cy="5202386"/>
          </a:xfrm>
        </p:spPr>
        <p:txBody>
          <a:bodyPr/>
          <a:lstStyle/>
          <a:p>
            <a:pPr marL="263525" indent="0" eaLnBrk="1" hangingPunct="1">
              <a:spcBef>
                <a:spcPts val="0"/>
              </a:spcBef>
              <a:buNone/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GIS/S-100 based “INToGIS” Project with the support of ROK</a:t>
            </a:r>
          </a:p>
          <a:p>
            <a:pPr marL="717550" indent="0" eaLnBrk="1" hangingPunct="1">
              <a:buNone/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pdf version of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S-11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B - Catalogue of INT Charts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discontinued on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April 2016</a:t>
            </a:r>
            <a:endParaRPr lang="en-GB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7550" indent="0" eaLnBrk="1" hangingPunct="1">
              <a:buNone/>
              <a:defRPr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for Regional INT Chart / ENC Coordinators at the IHB on 25 April 2016 (Review of the feedback and lessons learned)</a:t>
            </a:r>
          </a:p>
          <a:p>
            <a:pPr marL="717550" indent="0" eaLnBrk="1" hangingPunct="1">
              <a:buNone/>
              <a:defRPr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information requested by, and provided to: </a:t>
            </a:r>
            <a:r>
              <a:rPr lang="nl-NL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FI, NO, US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8913"/>
            <a:ext cx="9144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0" lvl="2" indent="3175">
              <a:spcBef>
                <a:spcPct val="20000"/>
              </a:spcBef>
              <a:defRPr/>
            </a:pPr>
            <a:r>
              <a:rPr lang="en-AU" sz="3400" i="1" kern="0" dirty="0" smtClean="0">
                <a:latin typeface="Arial Narrow"/>
              </a:rPr>
              <a:t>IHO GIS and Databases</a:t>
            </a:r>
            <a:endParaRPr lang="en-GB" sz="3400" i="1" kern="0" dirty="0"/>
          </a:p>
        </p:txBody>
      </p:sp>
    </p:spTree>
    <p:extLst>
      <p:ext uri="{BB962C8B-B14F-4D97-AF65-F5344CB8AC3E}">
        <p14:creationId xmlns:p14="http://schemas.microsoft.com/office/powerpoint/2010/main" val="26246190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06295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i="1" dirty="0" smtClean="0"/>
              <a:t>INT Charts and ENC issues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8280920" cy="5256583"/>
          </a:xfrm>
        </p:spPr>
        <p:txBody>
          <a:bodyPr/>
          <a:lstStyle/>
          <a:p>
            <a:pPr marL="273050" indent="-273050" eaLnBrk="1" hangingPunct="1">
              <a:tabLst>
                <a:tab pos="273050" algn="l"/>
              </a:tabLst>
              <a:defRPr/>
            </a:pPr>
            <a:r>
              <a:rPr lang="en-GB" sz="3600" i="1" dirty="0" smtClean="0"/>
              <a:t>ENC Production Coordination</a:t>
            </a:r>
          </a:p>
          <a:p>
            <a:pPr marL="273050" indent="-273050" eaLnBrk="1" hangingPunct="1">
              <a:tabLst>
                <a:tab pos="273050" algn="l"/>
              </a:tabLst>
              <a:defRPr/>
            </a:pPr>
            <a:r>
              <a:rPr lang="en-GB" sz="3600" i="1" dirty="0" smtClean="0"/>
              <a:t>WENDWG Actions (ARHC represented by CA)</a:t>
            </a:r>
          </a:p>
          <a:p>
            <a:pPr marL="709613" lvl="1" indent="0" eaLnBrk="1" hangingPunct="1">
              <a:buNone/>
              <a:tabLst>
                <a:tab pos="273050" algn="l"/>
              </a:tabLst>
              <a:defRPr/>
            </a:pPr>
            <a:r>
              <a:rPr lang="en-GB" sz="3200" i="1" dirty="0" smtClean="0"/>
              <a:t>RHCs invited to define and adopt ENC schemes </a:t>
            </a:r>
            <a:r>
              <a:rPr lang="en-US" sz="3200" i="1" dirty="0" smtClean="0"/>
              <a:t>and </a:t>
            </a:r>
            <a:r>
              <a:rPr lang="en-US" sz="3200" i="1" dirty="0"/>
              <a:t>provide basic metadata to the </a:t>
            </a:r>
            <a:r>
              <a:rPr lang="en-US" sz="3200" i="1" dirty="0" smtClean="0"/>
              <a:t>IHO Secretariat</a:t>
            </a:r>
            <a:endParaRPr lang="en-GB" sz="3200" i="1" dirty="0" smtClean="0"/>
          </a:p>
          <a:p>
            <a:pPr marL="709613" lvl="1" indent="0" eaLnBrk="1" hangingPunct="1">
              <a:buNone/>
              <a:tabLst>
                <a:tab pos="273050" algn="l"/>
              </a:tabLst>
              <a:defRPr/>
            </a:pPr>
            <a:r>
              <a:rPr lang="en-GB" sz="3200" i="1" dirty="0" smtClean="0"/>
              <a:t>Secretariat invited </a:t>
            </a:r>
            <a:r>
              <a:rPr lang="en-GB" sz="3200" i="1" dirty="0"/>
              <a:t>to </a:t>
            </a:r>
            <a:r>
              <a:rPr lang="en-GB" sz="3200" i="1" dirty="0" smtClean="0"/>
              <a:t>include a </a:t>
            </a:r>
            <a:r>
              <a:rPr lang="en-US" sz="3200" i="1" dirty="0" smtClean="0"/>
              <a:t>layer </a:t>
            </a:r>
            <a:r>
              <a:rPr lang="en-US" sz="3200" i="1" dirty="0"/>
              <a:t>of </a:t>
            </a:r>
            <a:r>
              <a:rPr lang="en-US" sz="3200" i="1" dirty="0" smtClean="0"/>
              <a:t>approved </a:t>
            </a:r>
            <a:r>
              <a:rPr lang="en-US" sz="3200" i="1" dirty="0"/>
              <a:t>ENC Schemes in the </a:t>
            </a:r>
            <a:r>
              <a:rPr lang="en-US" sz="3200" i="1" dirty="0" smtClean="0"/>
              <a:t>ENC or INT Chart Catalogue of the IHO</a:t>
            </a:r>
            <a:endParaRPr lang="en-GB" sz="3200" i="1" dirty="0"/>
          </a:p>
          <a:p>
            <a:pPr marL="0" indent="0" eaLnBrk="1" hangingPunct="1">
              <a:buNone/>
              <a:tabLst>
                <a:tab pos="536575" algn="l"/>
              </a:tabLst>
              <a:defRPr/>
            </a:pP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3311902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80528" y="1052736"/>
            <a:ext cx="92170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449263" lvl="2" algn="just">
              <a:spcBef>
                <a:spcPts val="0"/>
              </a:spcBef>
              <a:defRPr/>
            </a:pPr>
            <a:r>
              <a:rPr lang="en-US" sz="2800" i="1" kern="0" dirty="0" smtClean="0">
                <a:latin typeface="Arial Narrow"/>
              </a:rPr>
              <a:t>Information </a:t>
            </a:r>
            <a:r>
              <a:rPr lang="en-US" sz="2800" i="1" kern="0" dirty="0">
                <a:latin typeface="Arial Narrow"/>
              </a:rPr>
              <a:t>on </a:t>
            </a:r>
            <a:r>
              <a:rPr lang="en-US" sz="2800" i="1" kern="0" dirty="0" smtClean="0">
                <a:latin typeface="Arial Narrow"/>
              </a:rPr>
              <a:t>ECDIS </a:t>
            </a:r>
            <a:r>
              <a:rPr lang="en-US" sz="2800" i="1" kern="0" dirty="0">
                <a:latin typeface="Arial Narrow"/>
              </a:rPr>
              <a:t>back-up </a:t>
            </a:r>
            <a:r>
              <a:rPr lang="en-US" sz="2800" i="1" kern="0" dirty="0" smtClean="0">
                <a:latin typeface="Arial Narrow"/>
              </a:rPr>
              <a:t>arrangements using </a:t>
            </a:r>
            <a:r>
              <a:rPr lang="en-US" sz="2800" i="1" kern="0" dirty="0">
                <a:latin typeface="Arial Narrow"/>
              </a:rPr>
              <a:t>paper </a:t>
            </a:r>
            <a:r>
              <a:rPr lang="en-US" sz="2800" i="1" kern="0" dirty="0" smtClean="0">
                <a:latin typeface="Arial Narrow"/>
              </a:rPr>
              <a:t>charts</a:t>
            </a:r>
            <a:endParaRPr lang="en-GB" sz="2800" i="1" kern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06295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i="1" dirty="0" smtClean="0"/>
              <a:t>INT Charts and ENC issues</a:t>
            </a:r>
            <a:endParaRPr lang="en-GB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99" y="2204864"/>
            <a:ext cx="8147401" cy="40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71439"/>
            <a:ext cx="8965059" cy="1197322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i="1" dirty="0" smtClean="0"/>
              <a:t>Status of the Work Programme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268760"/>
            <a:ext cx="8964612" cy="5589240"/>
          </a:xfrm>
        </p:spPr>
        <p:txBody>
          <a:bodyPr/>
          <a:lstStyle/>
          <a:p>
            <a:pPr marL="261937" indent="0" eaLnBrk="1" hangingPunct="1">
              <a:spcBef>
                <a:spcPts val="0"/>
              </a:spcBef>
              <a:buNone/>
              <a:tabLst>
                <a:tab pos="273050" algn="l"/>
              </a:tabLst>
              <a:defRPr/>
            </a:pPr>
            <a:r>
              <a:rPr lang="en-GB" sz="2600" i="1" dirty="0" smtClean="0"/>
              <a:t>EIHC-5 introduced a biennial assessment based on summary reports from all IHO organs</a:t>
            </a:r>
          </a:p>
          <a:p>
            <a:pPr marL="261937" indent="0" eaLnBrk="1" hangingPunct="1">
              <a:spcBef>
                <a:spcPts val="0"/>
              </a:spcBef>
              <a:buNone/>
              <a:defRPr/>
            </a:pPr>
            <a:endParaRPr lang="en-GB" sz="2600" i="1" dirty="0" smtClean="0"/>
          </a:p>
          <a:p>
            <a:pPr marL="261937" indent="0" eaLnBrk="1" hangingPunct="1">
              <a:spcBef>
                <a:spcPts val="0"/>
              </a:spcBef>
              <a:buNone/>
              <a:defRPr/>
            </a:pPr>
            <a:r>
              <a:rPr lang="en-GB" sz="2600" i="1" dirty="0" smtClean="0"/>
              <a:t>Four successive assessments reported in IHO CLs 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GB" sz="2600" dirty="0" smtClean="0"/>
              <a:t>	... 17/2015, 66/2015, 14/2016, </a:t>
            </a:r>
            <a:r>
              <a:rPr lang="en-GB" sz="2600" dirty="0" smtClean="0">
                <a:hlinkClick r:id="rId3"/>
              </a:rPr>
              <a:t>48/2016</a:t>
            </a:r>
            <a:endParaRPr lang="en-GB" sz="2600" dirty="0" smtClean="0"/>
          </a:p>
          <a:p>
            <a:pPr marL="261937" indent="0" eaLnBrk="1" hangingPunct="1">
              <a:spcBef>
                <a:spcPts val="0"/>
              </a:spcBef>
              <a:buNone/>
              <a:defRPr/>
            </a:pPr>
            <a:endParaRPr lang="en-GB" sz="2600" i="1" dirty="0" smtClean="0"/>
          </a:p>
          <a:p>
            <a:pPr marL="261937" indent="0" eaLnBrk="1" hangingPunct="1">
              <a:spcBef>
                <a:spcPts val="0"/>
              </a:spcBef>
              <a:buNone/>
              <a:defRPr/>
            </a:pPr>
            <a:r>
              <a:rPr lang="en-GB" sz="2600" i="1" dirty="0" smtClean="0"/>
              <a:t>6 RHCs submitted at least one report; 3 RHCs submitted 4 reports</a:t>
            </a:r>
          </a:p>
          <a:p>
            <a:pPr marL="623887" lvl="1" indent="0" eaLnBrk="1" hangingPunct="1">
              <a:spcBef>
                <a:spcPts val="0"/>
              </a:spcBef>
              <a:buNone/>
              <a:defRPr/>
            </a:pPr>
            <a:r>
              <a:rPr lang="en-US" sz="2200" i="1" dirty="0" smtClean="0"/>
              <a:t>Lack of awareness of the importance of hydrography and the under-development of hydrographic capabilities are the main issues reported by RHCs</a:t>
            </a:r>
            <a:endParaRPr lang="en-GB" sz="2200" i="1" dirty="0" smtClean="0"/>
          </a:p>
          <a:p>
            <a:pPr marL="273050" indent="0" eaLnBrk="1" hangingPunct="1">
              <a:buFont typeface="Wingdings" pitchFamily="2" charset="2"/>
              <a:buNone/>
              <a:defRPr/>
            </a:pPr>
            <a:endParaRPr lang="en-GB" sz="2600" dirty="0" smtClean="0"/>
          </a:p>
          <a:p>
            <a:pPr marL="263525" indent="0" eaLnBrk="1" hangingPunct="1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en-GB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251275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-71438" y="-72577"/>
            <a:ext cx="9144001" cy="119732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IHO Assembly A-1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196752"/>
            <a:ext cx="8964612" cy="5544616"/>
          </a:xfrm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spcAft>
                <a:spcPts val="600"/>
              </a:spcAft>
              <a:tabLst>
                <a:tab pos="273050" algn="l"/>
              </a:tabLst>
              <a:defRPr/>
            </a:pPr>
            <a:r>
              <a:rPr lang="en-GB" sz="3200" dirty="0" smtClean="0"/>
              <a:t>Dates : 24 - 28 </a:t>
            </a:r>
            <a:r>
              <a:rPr lang="en-GB" sz="3200" i="1" dirty="0" smtClean="0"/>
              <a:t>April</a:t>
            </a:r>
            <a:r>
              <a:rPr lang="en-GB" sz="3200" dirty="0" smtClean="0"/>
              <a:t> 2017</a:t>
            </a:r>
          </a:p>
          <a:p>
            <a:pPr marL="273050" indent="-273050" eaLnBrk="1" hangingPunct="1">
              <a:spcBef>
                <a:spcPts val="600"/>
              </a:spcBef>
              <a:spcAft>
                <a:spcPts val="600"/>
              </a:spcAft>
              <a:tabLst>
                <a:tab pos="273050" algn="l"/>
              </a:tabLst>
              <a:defRPr/>
            </a:pPr>
            <a:r>
              <a:rPr lang="en-GB" sz="3200" i="1" dirty="0" smtClean="0"/>
              <a:t>On-line</a:t>
            </a:r>
            <a:r>
              <a:rPr lang="en-GB" sz="3200" dirty="0" smtClean="0"/>
              <a:t> registration from 1 Sep. 2016</a:t>
            </a:r>
          </a:p>
          <a:p>
            <a:pPr marL="273050" indent="-273050" eaLnBrk="1" hangingPunct="1">
              <a:spcBef>
                <a:spcPts val="600"/>
              </a:spcBef>
              <a:spcAft>
                <a:spcPts val="600"/>
              </a:spcAft>
              <a:tabLst>
                <a:tab pos="273050" algn="l"/>
              </a:tabLst>
              <a:defRPr/>
            </a:pPr>
            <a:r>
              <a:rPr lang="en-GB" sz="3200" i="1" dirty="0" smtClean="0"/>
              <a:t>Agenda items</a:t>
            </a:r>
          </a:p>
          <a:p>
            <a:pPr marL="711200" lvl="1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en-GB" sz="2800" i="1" dirty="0" smtClean="0"/>
              <a:t>Reports on the </a:t>
            </a:r>
            <a:r>
              <a:rPr lang="en-GB" sz="2800" i="1" dirty="0" err="1" smtClean="0"/>
              <a:t>intersessional</a:t>
            </a:r>
            <a:r>
              <a:rPr lang="en-GB" sz="2800" i="1" dirty="0" smtClean="0"/>
              <a:t> period 2012-201</a:t>
            </a:r>
            <a:r>
              <a:rPr lang="en-GB" sz="2800" dirty="0" smtClean="0"/>
              <a:t>6 </a:t>
            </a:r>
          </a:p>
          <a:p>
            <a:pPr marL="711200" lvl="1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en-GB" sz="2800" i="1" dirty="0" smtClean="0"/>
              <a:t>Revision </a:t>
            </a:r>
            <a:r>
              <a:rPr lang="en-GB" sz="2800" i="1" dirty="0"/>
              <a:t>of the IHO Strategic </a:t>
            </a:r>
            <a:r>
              <a:rPr lang="en-GB" sz="2800" i="1" dirty="0" smtClean="0"/>
              <a:t>Plan</a:t>
            </a:r>
          </a:p>
          <a:p>
            <a:pPr marL="704850" lvl="1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en-GB" sz="2800" i="1" dirty="0" smtClean="0"/>
              <a:t>Adoption </a:t>
            </a:r>
            <a:r>
              <a:rPr lang="en-GB" sz="2800" i="1" dirty="0"/>
              <a:t>of the IHO Work Programme </a:t>
            </a:r>
            <a:r>
              <a:rPr lang="en-GB" sz="2800" i="1" dirty="0" smtClean="0"/>
              <a:t>and Budget for </a:t>
            </a:r>
            <a:r>
              <a:rPr lang="en-GB" sz="2800" i="1" dirty="0"/>
              <a:t>2018-2020</a:t>
            </a:r>
          </a:p>
          <a:p>
            <a:pPr marL="704850" lvl="1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en-GB" sz="2800" i="1" dirty="0" smtClean="0"/>
              <a:t>Establishment </a:t>
            </a:r>
            <a:r>
              <a:rPr lang="en-GB" sz="2800" i="1" dirty="0"/>
              <a:t>of the Council</a:t>
            </a:r>
          </a:p>
          <a:p>
            <a:pPr marL="711200" lvl="1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en-GB" sz="2800" i="1" dirty="0" smtClean="0"/>
              <a:t>Election of the Secretary-General and two Directors</a:t>
            </a:r>
          </a:p>
          <a:p>
            <a:pPr marL="711200" lvl="1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en-GB" sz="2800" i="1" dirty="0" smtClean="0"/>
              <a:t>Proposals</a:t>
            </a:r>
            <a:endParaRPr lang="en-GB" sz="2800" i="1" dirty="0"/>
          </a:p>
          <a:p>
            <a:pPr marL="673100" lvl="1" indent="-273050" eaLnBrk="1" hangingPunct="1">
              <a:spcBef>
                <a:spcPts val="600"/>
              </a:spcBef>
              <a:spcAft>
                <a:spcPts val="600"/>
              </a:spcAft>
              <a:tabLst>
                <a:tab pos="273050" algn="l"/>
              </a:tabLst>
              <a:defRPr/>
            </a:pPr>
            <a:endParaRPr lang="en-GB" sz="2800" dirty="0" smtClean="0"/>
          </a:p>
          <a:p>
            <a:pPr marL="273050" indent="-273050" eaLnBrk="1" hangingPunct="1">
              <a:spcBef>
                <a:spcPts val="600"/>
              </a:spcBef>
              <a:spcAft>
                <a:spcPts val="600"/>
              </a:spcAft>
              <a:tabLst>
                <a:tab pos="273050" algn="l"/>
              </a:tabLst>
              <a:defRPr/>
            </a:pP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13706977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-71438" y="-54680"/>
            <a:ext cx="9144001" cy="119732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IHO Assembly A-1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836712"/>
            <a:ext cx="8964612" cy="5877272"/>
          </a:xfrm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spcAft>
                <a:spcPts val="600"/>
              </a:spcAft>
              <a:tabLst>
                <a:tab pos="273050" algn="l"/>
              </a:tabLst>
              <a:defRPr/>
            </a:pPr>
            <a:r>
              <a:rPr lang="en-GB" sz="3200" i="1" dirty="0" err="1" smtClean="0"/>
              <a:t>Estblishment</a:t>
            </a:r>
            <a:r>
              <a:rPr lang="en-GB" sz="3200" i="1" dirty="0" smtClean="0"/>
              <a:t> of </a:t>
            </a:r>
            <a:r>
              <a:rPr lang="en-GB" sz="3200" i="1" dirty="0"/>
              <a:t>the Council</a:t>
            </a:r>
            <a:r>
              <a:rPr lang="en-GB" sz="2800" i="1" dirty="0"/>
              <a:t> </a:t>
            </a:r>
            <a:endParaRPr lang="en-GB" sz="2800" i="1" dirty="0" smtClean="0"/>
          </a:p>
          <a:p>
            <a:pPr marL="627063" lvl="1" indent="-227013" eaLnBrk="1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r>
              <a:rPr lang="en-GB" sz="2400" i="1" dirty="0" smtClean="0"/>
              <a:t>Reminder of the procedure</a:t>
            </a:r>
          </a:p>
          <a:p>
            <a:pPr marL="1073150" lvl="2" indent="-273050" eaLnBrk="1" hangingPunct="1">
              <a:spcBef>
                <a:spcPts val="600"/>
              </a:spcBef>
              <a:spcAft>
                <a:spcPts val="0"/>
              </a:spcAft>
              <a:tabLst>
                <a:tab pos="273050" algn="l"/>
              </a:tabLst>
              <a:defRPr/>
            </a:pPr>
            <a:r>
              <a:rPr lang="en-GB" sz="2400" dirty="0" smtClean="0"/>
              <a:t>30 </a:t>
            </a:r>
            <a:r>
              <a:rPr lang="en-GB" sz="2400" i="1" dirty="0" smtClean="0"/>
              <a:t>seats</a:t>
            </a:r>
          </a:p>
          <a:p>
            <a:pPr marL="1073150" lvl="2" indent="-273050" eaLnBrk="1" hangingPunct="1">
              <a:spcBef>
                <a:spcPts val="600"/>
              </a:spcBef>
              <a:spcAft>
                <a:spcPts val="0"/>
              </a:spcAft>
              <a:tabLst>
                <a:tab pos="273050" algn="l"/>
              </a:tabLst>
              <a:defRPr/>
            </a:pPr>
            <a:r>
              <a:rPr lang="en-GB" sz="2400" dirty="0" smtClean="0"/>
              <a:t>20 (2/3) </a:t>
            </a:r>
            <a:r>
              <a:rPr lang="en-GB" sz="2400" i="1" dirty="0" smtClean="0"/>
              <a:t>allocated on a regional basis</a:t>
            </a:r>
          </a:p>
          <a:p>
            <a:pPr marL="1530350" lvl="3" indent="-273050" eaLnBrk="1" hangingPunct="1">
              <a:spcBef>
                <a:spcPts val="600"/>
              </a:spcBef>
              <a:spcAft>
                <a:spcPts val="0"/>
              </a:spcAft>
              <a:tabLst>
                <a:tab pos="273050" algn="l"/>
              </a:tabLst>
              <a:defRPr/>
            </a:pPr>
            <a:r>
              <a:rPr lang="en-GB" sz="2400" i="1" dirty="0"/>
              <a:t>Allocate Member States to one and only one RHC</a:t>
            </a:r>
          </a:p>
          <a:p>
            <a:pPr marL="1530350" lvl="3" indent="-273050" eaLnBrk="1" hangingPunct="1">
              <a:spcBef>
                <a:spcPts val="600"/>
              </a:spcBef>
              <a:spcAft>
                <a:spcPts val="0"/>
              </a:spcAft>
              <a:tabLst>
                <a:tab pos="273050" algn="l"/>
              </a:tabLst>
              <a:defRPr/>
            </a:pPr>
            <a:r>
              <a:rPr lang="en-GB" sz="2400" i="1" dirty="0" smtClean="0"/>
              <a:t>Apportion seats  </a:t>
            </a:r>
            <a:r>
              <a:rPr lang="en-GB" sz="2400" i="1" dirty="0"/>
              <a:t>in </a:t>
            </a:r>
            <a:r>
              <a:rPr lang="en-GB" sz="2400" i="1" dirty="0" smtClean="0"/>
              <a:t>accordance with </a:t>
            </a:r>
            <a:r>
              <a:rPr lang="en-GB" sz="2400" i="1" dirty="0"/>
              <a:t>the number of MS allocated to each RHC</a:t>
            </a:r>
          </a:p>
          <a:p>
            <a:pPr marL="1073150" lvl="2" indent="-273050" eaLnBrk="1" hangingPunct="1">
              <a:spcBef>
                <a:spcPts val="600"/>
              </a:spcBef>
              <a:spcAft>
                <a:spcPts val="600"/>
              </a:spcAft>
              <a:tabLst>
                <a:tab pos="273050" algn="l"/>
              </a:tabLst>
              <a:defRPr/>
            </a:pPr>
            <a:r>
              <a:rPr lang="fr-FR" sz="2400" dirty="0" smtClean="0"/>
              <a:t>10 (1/3) </a:t>
            </a:r>
            <a:r>
              <a:rPr lang="en-GB" sz="2400" i="1" dirty="0" smtClean="0"/>
              <a:t>allocated in accordance with tonnage* </a:t>
            </a:r>
          </a:p>
          <a:p>
            <a:pPr marL="627063" lvl="1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en-GB" sz="2400" i="1" dirty="0" smtClean="0"/>
              <a:t>RHCs </a:t>
            </a:r>
            <a:r>
              <a:rPr lang="en-GB" sz="2400" i="1" dirty="0"/>
              <a:t>are expected to agree before October 2016 on the process by which they will allocate their seat(s) in the Council, and possibly instruct, the relevant representative(s</a:t>
            </a:r>
            <a:r>
              <a:rPr lang="en-GB" sz="2400" i="1" dirty="0" smtClean="0"/>
              <a:t>) </a:t>
            </a:r>
          </a:p>
          <a:p>
            <a:pPr marL="627063" lvl="1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i="1" dirty="0" smtClean="0"/>
              <a:t>Member States (for ARHC: </a:t>
            </a:r>
            <a:r>
              <a:rPr lang="en-GB" sz="2400" b="1" i="1" dirty="0" smtClean="0"/>
              <a:t>CA, DK, FI, IS, NO, RU, US</a:t>
            </a:r>
            <a:r>
              <a:rPr lang="en-GB" sz="2400" i="1" dirty="0" smtClean="0"/>
              <a:t>) to declare in which RHC they wish to be counted </a:t>
            </a:r>
            <a:r>
              <a:rPr lang="en-GB" sz="2400" b="1" i="1" dirty="0" smtClean="0"/>
              <a:t>by 30 Nov </a:t>
            </a:r>
            <a:r>
              <a:rPr lang="en-GB" sz="2400" i="1" dirty="0" smtClean="0"/>
              <a:t>(</a:t>
            </a:r>
            <a:r>
              <a:rPr lang="en-GB" sz="2400" i="1" dirty="0" smtClean="0">
                <a:hlinkClick r:id="rId3"/>
              </a:rPr>
              <a:t>IHO CL 46/2016</a:t>
            </a:r>
            <a:r>
              <a:rPr lang="en-GB" sz="2400" i="1" dirty="0" smtClean="0"/>
              <a:t>)</a:t>
            </a:r>
          </a:p>
          <a:p>
            <a:pPr marL="627063" lvl="1" indent="0" eaLnBrk="1" hangingPunct="1">
              <a:spcBef>
                <a:spcPts val="60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en-GB" sz="2800" dirty="0" smtClean="0"/>
              <a:t>* </a:t>
            </a:r>
            <a:r>
              <a:rPr lang="en-GB" sz="1800" i="1" dirty="0" smtClean="0"/>
              <a:t>Provisional indicator of the “hydrographic interests”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39717870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-71438" y="-99392"/>
            <a:ext cx="9144001" cy="119732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IHO Assembly A-1</a:t>
            </a:r>
            <a:endParaRPr lang="en-GB" sz="4000" i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44206"/>
              </p:ext>
            </p:extLst>
          </p:nvPr>
        </p:nvGraphicFramePr>
        <p:xfrm>
          <a:off x="611560" y="1052736"/>
          <a:ext cx="8352929" cy="5649261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5458654"/>
                <a:gridCol w="1022066"/>
                <a:gridCol w="792089"/>
              </a:tblGrid>
              <a:tr h="489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8945" algn="ctr"/>
                        </a:tabLst>
                      </a:pPr>
                      <a:r>
                        <a:rPr lang="en-GB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/>
                      </a:r>
                      <a:br>
                        <a:rPr lang="en-GB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</a:br>
                      <a:r>
                        <a:rPr lang="en-GB" sz="1400" b="1" spc="-1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PROPOSAL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8945" algn="ctr"/>
                        </a:tabLst>
                      </a:pPr>
                      <a:r>
                        <a:rPr lang="en-GB" sz="1400" b="1" spc="-1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No.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19475" algn="ctr"/>
                          <a:tab pos="3657600" algn="l"/>
                          <a:tab pos="1839595" algn="ctr"/>
                          <a:tab pos="3419475" algn="ctr"/>
                          <a:tab pos="3657600" algn="l"/>
                        </a:tabLst>
                      </a:pPr>
                      <a:r>
                        <a:rPr lang="en-GB" sz="1200" b="1" spc="-1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OBJECT OF THE PROPOSAL</a:t>
                      </a:r>
                      <a:endParaRPr lang="fr-FR" sz="1200" b="1" spc="-1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spc="-1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SUBMITTED BY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5330" algn="ctr"/>
                        </a:tabLst>
                      </a:pPr>
                      <a:r>
                        <a:rPr lang="en-GB" sz="1400" b="1" spc="-1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WORK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35330" algn="ctr"/>
                        </a:tabLst>
                      </a:pPr>
                      <a:r>
                        <a:rPr lang="en-GB" sz="1400" b="1" spc="-1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PROGR.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4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청봉체"/>
                          <a:cs typeface="Times New Roman"/>
                        </a:rPr>
                        <a:t>Discuss a way forward for the publication of a 4</a:t>
                      </a:r>
                      <a:r>
                        <a:rPr lang="en-GB" sz="1600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청봉체"/>
                          <a:cs typeface="Times New Roman"/>
                        </a:rPr>
                        <a:t>th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청봉체"/>
                          <a:cs typeface="Times New Roman"/>
                        </a:rPr>
                        <a:t>    Edition of IHO Publication S-23 and include it in the next “3-Year Work Programme”</a:t>
                      </a:r>
                      <a:endParaRPr lang="fr-FR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DPRK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4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Development of IHO E-Learning Capacity</a:t>
                      </a:r>
                      <a:endParaRPr lang="fr-FR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France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4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Revision of the Resolution on Response to Disasters</a:t>
                      </a:r>
                      <a:endParaRPr lang="fr-FR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Japan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4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Rewrite</a:t>
                      </a:r>
                      <a:r>
                        <a:rPr lang="en-GB" sz="1600" spc="-5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en-GB" sz="1600" spc="-1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n-GB" sz="1600" spc="4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IHO</a:t>
                      </a:r>
                      <a:r>
                        <a:rPr lang="en-GB" sz="1600" spc="-3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Strategic</a:t>
                      </a:r>
                      <a:r>
                        <a:rPr lang="en-GB" sz="1600" spc="3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lan</a:t>
                      </a:r>
                      <a:endParaRPr lang="fr-FR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UK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8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Development of an IHO Satellite-Derived Bathymetry Assessment and Charting Programme for as yet Uncharted or Poorly Charted Areas</a:t>
                      </a:r>
                      <a:endParaRPr lang="fr-FR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Canada, France, </a:t>
                      </a:r>
                      <a:r>
                        <a:rPr lang="en-GB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USA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0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osed</a:t>
                      </a:r>
                      <a:r>
                        <a:rPr lang="en-GB" sz="1600" spc="27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spc="1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600" spc="-1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spc="1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GB" sz="1600" spc="-1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600" spc="27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GB" sz="1600" spc="28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n-GB" sz="1600" spc="27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spc="1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spc="2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</a:t>
                      </a:r>
                      <a:r>
                        <a:rPr lang="en-GB" sz="1600" spc="27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sol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tion</a:t>
                      </a:r>
                      <a:r>
                        <a:rPr lang="en-GB" sz="1600" spc="28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2/2007</a:t>
                      </a:r>
                      <a:r>
                        <a:rPr lang="en-GB" sz="1600" spc="27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GB" sz="1600" spc="28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spc="-1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GB" sz="1600" spc="27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Val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id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ion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du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GB" sz="1600" spc="-2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 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 to Sp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spc="1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ica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io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spc="2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ased </a:t>
                      </a:r>
                      <a:r>
                        <a:rPr lang="en-GB" sz="1600" spc="-1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600" b="1" spc="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spc="1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spc="-5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600" spc="-1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00</a:t>
                      </a:r>
                      <a:endParaRPr lang="fr-FR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Republic of Korea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63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Hydrographic Office implications regarding the United Nations Committee of Experts on Global Geospatial Information Management (UN-GGIM) Shared Guiding Principles for Geospatial Information Management</a:t>
                      </a:r>
                      <a:endParaRPr lang="fr-FR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USA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Revise the Standards of Competence for Hydrographic Surveyors</a:t>
                      </a:r>
                      <a:endParaRPr lang="fr-FR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Italy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fr-FR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Revise IHO Publication M-3 – Repertory of IHO Resolutions</a:t>
                      </a:r>
                      <a:endParaRPr lang="fr-FR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IHO Secretariat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fr-FR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477" marR="5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2740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i="1" dirty="0" smtClean="0"/>
              <a:t>IHO / IHB Matters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600200"/>
            <a:ext cx="7848351" cy="4530725"/>
          </a:xfrm>
        </p:spPr>
        <p:txBody>
          <a:bodyPr/>
          <a:lstStyle/>
          <a:p>
            <a:pPr lvl="2">
              <a:defRPr/>
            </a:pPr>
            <a:endParaRPr lang="fr-FR" sz="2800" dirty="0" smtClean="0"/>
          </a:p>
          <a:p>
            <a:pPr lvl="2">
              <a:defRPr/>
            </a:pPr>
            <a:r>
              <a:rPr lang="en-AU" sz="2800" dirty="0" smtClean="0"/>
              <a:t> </a:t>
            </a:r>
            <a:r>
              <a:rPr lang="en-AU" sz="2800" i="1" dirty="0" smtClean="0"/>
              <a:t>IHO Administration</a:t>
            </a:r>
          </a:p>
          <a:p>
            <a:pPr lvl="2">
              <a:defRPr/>
            </a:pPr>
            <a:r>
              <a:rPr lang="fr-FR" sz="2800" i="1" dirty="0" smtClean="0"/>
              <a:t> IHO GIS and </a:t>
            </a:r>
            <a:r>
              <a:rPr lang="en-GB" sz="2800" i="1" dirty="0" smtClean="0"/>
              <a:t>Databases</a:t>
            </a:r>
          </a:p>
          <a:p>
            <a:pPr lvl="2">
              <a:defRPr/>
            </a:pPr>
            <a:r>
              <a:rPr lang="en-AU" sz="2800" i="1" dirty="0"/>
              <a:t>INT Charts and ENC </a:t>
            </a:r>
            <a:r>
              <a:rPr lang="en-AU" sz="2800" i="1" dirty="0" smtClean="0"/>
              <a:t>Issues</a:t>
            </a:r>
          </a:p>
          <a:p>
            <a:pPr lvl="2">
              <a:defRPr/>
            </a:pPr>
            <a:r>
              <a:rPr lang="en-AU" sz="2800" i="1" dirty="0"/>
              <a:t>Current </a:t>
            </a:r>
            <a:r>
              <a:rPr lang="en-AU" sz="2800" i="1" dirty="0" smtClean="0"/>
              <a:t>issues</a:t>
            </a:r>
          </a:p>
          <a:p>
            <a:pPr lvl="2">
              <a:defRPr/>
            </a:pPr>
            <a:r>
              <a:rPr lang="en-AU" sz="2800" i="1" dirty="0" smtClean="0"/>
              <a:t>IHO Outreach</a:t>
            </a:r>
          </a:p>
          <a:p>
            <a:pPr lvl="2">
              <a:defRPr/>
            </a:pPr>
            <a:r>
              <a:rPr lang="en-AU" sz="2800" i="1" dirty="0" smtClean="0"/>
              <a:t>Actions </a:t>
            </a:r>
            <a:r>
              <a:rPr lang="en-AU" sz="2800" i="1" dirty="0"/>
              <a:t>requested of </a:t>
            </a:r>
            <a:r>
              <a:rPr lang="en-AU" sz="2800" i="1" dirty="0" err="1" smtClean="0"/>
              <a:t>ArHC</a:t>
            </a:r>
            <a:endParaRPr lang="en-AU" sz="28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06295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i="1" dirty="0" smtClean="0"/>
              <a:t>Action requested of ARHC 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-108520" y="980728"/>
            <a:ext cx="9145016" cy="5040560"/>
          </a:xfrm>
        </p:spPr>
        <p:txBody>
          <a:bodyPr/>
          <a:lstStyle/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i="1" dirty="0" smtClean="0"/>
              <a:t>Review entries related to IHO C-55, P-5 (Yearbook) and ECDIS back up arrangements at least annually</a:t>
            </a:r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i="1" dirty="0" smtClean="0"/>
              <a:t>Provide </a:t>
            </a:r>
            <a:r>
              <a:rPr lang="en-GB" sz="2400" i="1" dirty="0"/>
              <a:t>continuous updates to S-11 Part B for INT Region </a:t>
            </a:r>
            <a:r>
              <a:rPr lang="en-GB" sz="2400" i="1" dirty="0" smtClean="0"/>
              <a:t>N </a:t>
            </a:r>
            <a:r>
              <a:rPr lang="en-GB" sz="2400" i="1" dirty="0"/>
              <a:t>through the </a:t>
            </a:r>
            <a:r>
              <a:rPr lang="en-GB" sz="2400" i="1" dirty="0" err="1"/>
              <a:t>INToGIS</a:t>
            </a:r>
            <a:r>
              <a:rPr lang="en-GB" sz="2400" i="1" dirty="0"/>
              <a:t> </a:t>
            </a:r>
            <a:r>
              <a:rPr lang="en-GB" sz="2400" i="1" dirty="0" smtClean="0"/>
              <a:t>tool</a:t>
            </a:r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i="1" dirty="0" smtClean="0"/>
              <a:t>Report </a:t>
            </a:r>
            <a:r>
              <a:rPr lang="en-GB" sz="2400" i="1" dirty="0"/>
              <a:t>to the IHO Secretariat on the status and description of the ENC schemes in the </a:t>
            </a:r>
            <a:r>
              <a:rPr lang="en-GB" sz="2400" i="1" dirty="0" smtClean="0"/>
              <a:t>Region N</a:t>
            </a:r>
          </a:p>
          <a:p>
            <a:pPr marL="355600" lvl="1" indent="0" eaLnBrk="1" hangingPunct="1">
              <a:buSzPct val="60000"/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i="1" dirty="0" smtClean="0"/>
              <a:t>Consider </a:t>
            </a:r>
            <a:r>
              <a:rPr lang="en-GB" sz="2400" i="1" dirty="0"/>
              <a:t>appropriate arrangements to prepare the 1</a:t>
            </a:r>
            <a:r>
              <a:rPr lang="en-GB" sz="2400" i="1" baseline="30000" dirty="0"/>
              <a:t>st</a:t>
            </a:r>
            <a:r>
              <a:rPr lang="en-GB" sz="2400" i="1" dirty="0"/>
              <a:t> IHO Assembly to be held in April </a:t>
            </a:r>
            <a:r>
              <a:rPr lang="en-GB" sz="2400" i="1" dirty="0" smtClean="0"/>
              <a:t>2017, and </a:t>
            </a:r>
            <a:r>
              <a:rPr lang="en-US" sz="2400" i="1" dirty="0"/>
              <a:t>ARHC MS and relevant Observer States to respond to </a:t>
            </a:r>
            <a:r>
              <a:rPr lang="en-GB" sz="2400" i="1" dirty="0">
                <a:hlinkClick r:id="rId3"/>
              </a:rPr>
              <a:t>IHO CL </a:t>
            </a:r>
            <a:r>
              <a:rPr lang="en-GB" sz="2400" i="1" dirty="0" smtClean="0">
                <a:hlinkClick r:id="rId3"/>
              </a:rPr>
              <a:t>46/2016</a:t>
            </a:r>
            <a:r>
              <a:rPr lang="en-US" sz="2400" i="1" dirty="0" smtClean="0"/>
              <a:t> </a:t>
            </a:r>
            <a:r>
              <a:rPr lang="en-US" sz="2400" i="1" dirty="0"/>
              <a:t>as soon as </a:t>
            </a:r>
            <a:r>
              <a:rPr lang="en-US" sz="2400" i="1" dirty="0" smtClean="0"/>
              <a:t>practicable (deadline</a:t>
            </a:r>
            <a:r>
              <a:rPr lang="en-GB" sz="2400" b="1" i="1" smtClean="0"/>
              <a:t> </a:t>
            </a:r>
            <a:r>
              <a:rPr lang="en-GB" sz="2400" b="1" i="1"/>
              <a:t>30 </a:t>
            </a:r>
            <a:r>
              <a:rPr lang="en-GB" sz="2400" b="1" i="1" smtClean="0"/>
              <a:t>Nov.</a:t>
            </a:r>
            <a:r>
              <a:rPr lang="en-GB" sz="2400" i="1" smtClean="0"/>
              <a:t>)</a:t>
            </a:r>
            <a:endParaRPr lang="en-GB" sz="2400" i="1" dirty="0"/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MS to l</a:t>
            </a:r>
            <a:r>
              <a:rPr lang="en-GB" sz="2400" i="1" dirty="0" smtClean="0"/>
              <a:t>obby their Arctic Council Rep. for supporting IHO Application and ARHC to consider if supplement document is needed</a:t>
            </a:r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i="1" dirty="0" smtClean="0"/>
              <a:t>Take </a:t>
            </a:r>
            <a:r>
              <a:rPr lang="en-GB" sz="2400" i="1" dirty="0"/>
              <a:t>any other action as considered </a:t>
            </a:r>
            <a:r>
              <a:rPr lang="en-GB" sz="2400" i="1" dirty="0" smtClean="0"/>
              <a:t>appropriate</a:t>
            </a:r>
            <a:endParaRPr lang="en-GB" sz="2400" i="1" dirty="0"/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endParaRPr lang="en-GB" sz="2400" i="1" dirty="0"/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endParaRPr lang="en-GB" sz="2400" i="1" dirty="0" smtClean="0"/>
          </a:p>
          <a:p>
            <a:pPr marL="0" indent="0" eaLnBrk="1" hangingPunct="1">
              <a:buNone/>
              <a:tabLst>
                <a:tab pos="355600" algn="l"/>
                <a:tab pos="536575" algn="l"/>
              </a:tabLst>
              <a:defRPr/>
            </a:pPr>
            <a:endParaRPr lang="en-GB" sz="2800" i="1" dirty="0" smtClean="0"/>
          </a:p>
          <a:p>
            <a:pPr marL="0" indent="0" eaLnBrk="1" hangingPunct="1">
              <a:buNone/>
              <a:tabLst>
                <a:tab pos="355600" algn="l"/>
                <a:tab pos="536575" algn="l"/>
              </a:tabLst>
              <a:defRPr/>
            </a:pPr>
            <a:endParaRPr lang="en-GB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5994943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600200"/>
            <a:ext cx="9036050" cy="4530725"/>
          </a:xfrm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r>
              <a:rPr lang="fr-FR" sz="3200" i="1" dirty="0" err="1" smtClean="0">
                <a:solidFill>
                  <a:schemeClr val="tx1"/>
                </a:solidFill>
              </a:rPr>
              <a:t>Any</a:t>
            </a:r>
            <a:r>
              <a:rPr lang="fr-FR" sz="3200" i="1" dirty="0" smtClean="0">
                <a:solidFill>
                  <a:schemeClr val="tx1"/>
                </a:solidFill>
              </a:rPr>
              <a:t> questions ? </a:t>
            </a:r>
            <a:r>
              <a:rPr lang="fr-FR" sz="3200" dirty="0" smtClean="0">
                <a:solidFill>
                  <a:schemeClr val="tx1"/>
                </a:solidFill>
              </a:rPr>
              <a:t>- </a:t>
            </a:r>
            <a:r>
              <a:rPr lang="en-GB" sz="3200" i="1" dirty="0" smtClean="0">
                <a:solidFill>
                  <a:schemeClr val="tx1"/>
                </a:solidFill>
              </a:rPr>
              <a:t>Secretariat Contact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info@iho.int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GB" sz="3200" dirty="0" smtClean="0">
              <a:solidFill>
                <a:srgbClr val="FF0000"/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fr-FR" dirty="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404812"/>
            <a:ext cx="1585913" cy="208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299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9821"/>
            <a:ext cx="9144000" cy="70291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i="1" dirty="0" smtClean="0"/>
              <a:t>IHO Administration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712968" cy="5760640"/>
          </a:xfrm>
        </p:spPr>
        <p:txBody>
          <a:bodyPr/>
          <a:lstStyle/>
          <a:p>
            <a:pPr marL="0" indent="0" eaLnBrk="1" hangingPunct="1">
              <a:buNone/>
              <a:tabLst>
                <a:tab pos="536575" algn="l"/>
              </a:tabLst>
              <a:defRPr/>
            </a:pPr>
            <a:endParaRPr lang="en-GB" sz="3200" dirty="0" smtClean="0"/>
          </a:p>
          <a:p>
            <a:pPr marL="0" indent="0" eaLnBrk="1" hangingPunct="1">
              <a:tabLst>
                <a:tab pos="536575" algn="l"/>
              </a:tabLst>
              <a:defRPr/>
            </a:pPr>
            <a:r>
              <a:rPr lang="en-GB" sz="3200" dirty="0"/>
              <a:t>	</a:t>
            </a:r>
            <a:r>
              <a:rPr lang="en-GB" sz="2800" i="1" dirty="0" smtClean="0"/>
              <a:t>Approval of the Protocol of Amendments to the IHO 	Convention</a:t>
            </a:r>
          </a:p>
          <a:p>
            <a:pPr marL="400050" lvl="1" indent="0" eaLnBrk="1" hangingPunct="1">
              <a:buNone/>
              <a:tabLst>
                <a:tab pos="627063" algn="l"/>
              </a:tabLst>
              <a:defRPr/>
            </a:pPr>
            <a:r>
              <a:rPr lang="en-GB" sz="2800" i="1" dirty="0"/>
              <a:t>	</a:t>
            </a:r>
            <a:endParaRPr lang="en-GB" sz="2800" i="1" dirty="0" smtClean="0"/>
          </a:p>
          <a:p>
            <a:pPr marL="400050" lvl="1" indent="0" eaLnBrk="1" hangingPunct="1">
              <a:buNone/>
              <a:tabLst>
                <a:tab pos="627063" algn="l"/>
              </a:tabLst>
              <a:defRPr/>
            </a:pPr>
            <a:r>
              <a:rPr lang="en-GB" sz="2800" i="1" dirty="0" smtClean="0"/>
              <a:t>	Ratification of the Protocol  on 8 August 2016 (48</a:t>
            </a:r>
            <a:r>
              <a:rPr lang="en-GB" sz="2800" i="1" baseline="30000" dirty="0" smtClean="0"/>
              <a:t>th</a:t>
            </a:r>
            <a:r>
              <a:rPr lang="en-GB" sz="2800" i="1" dirty="0" smtClean="0"/>
              <a:t> approval)</a:t>
            </a:r>
          </a:p>
          <a:p>
            <a:pPr marL="400050" lvl="1" indent="0" eaLnBrk="1" hangingPunct="1">
              <a:buNone/>
              <a:tabLst>
                <a:tab pos="627063" algn="l"/>
              </a:tabLst>
              <a:defRPr/>
            </a:pPr>
            <a:r>
              <a:rPr lang="fr-FR" sz="2800" dirty="0"/>
              <a:t>	</a:t>
            </a:r>
            <a:endParaRPr lang="fr-FR" sz="2800" dirty="0" smtClean="0"/>
          </a:p>
          <a:p>
            <a:pPr marL="400050" lvl="1" indent="0" eaLnBrk="1" hangingPunct="1">
              <a:buNone/>
              <a:tabLst>
                <a:tab pos="627063" algn="l"/>
              </a:tabLst>
              <a:defRPr/>
            </a:pPr>
            <a:r>
              <a:rPr lang="en-GB" sz="2800" i="1" dirty="0" smtClean="0"/>
              <a:t>	</a:t>
            </a:r>
            <a:r>
              <a:rPr lang="en-GB" sz="2800" i="1" dirty="0" smtClean="0">
                <a:solidFill>
                  <a:srgbClr val="FFC000"/>
                </a:solidFill>
              </a:rPr>
              <a:t>Entry into force on 8 November 2016 - new basic documents </a:t>
            </a:r>
          </a:p>
          <a:p>
            <a:pPr marL="617538" lvl="1" indent="0" eaLnBrk="1" hangingPunct="1">
              <a:buNone/>
              <a:tabLst>
                <a:tab pos="627063" algn="l"/>
              </a:tabLst>
              <a:defRPr/>
            </a:pPr>
            <a:endParaRPr lang="en-US" sz="2800" i="1" dirty="0"/>
          </a:p>
          <a:p>
            <a:pPr marL="617538" lvl="1" indent="0" eaLnBrk="1" hangingPunct="1">
              <a:buNone/>
              <a:tabLst>
                <a:tab pos="627063" algn="l"/>
              </a:tabLst>
              <a:defRPr/>
            </a:pPr>
            <a:r>
              <a:rPr lang="en-US" sz="2800" i="1" dirty="0" smtClean="0"/>
              <a:t>First </a:t>
            </a:r>
            <a:r>
              <a:rPr lang="en-US" sz="2800" i="1" dirty="0"/>
              <a:t>Assembly </a:t>
            </a:r>
            <a:r>
              <a:rPr lang="en-US" sz="2800" i="1" dirty="0" smtClean="0"/>
              <a:t>(A-1) 24-28 April 2017</a:t>
            </a:r>
            <a:endParaRPr lang="en-GB" sz="2800" i="1" dirty="0" smtClean="0"/>
          </a:p>
          <a:p>
            <a:pPr marL="400050" lvl="1" indent="0" eaLnBrk="1" hangingPunct="1">
              <a:buNone/>
              <a:tabLst>
                <a:tab pos="627063" algn="l"/>
              </a:tabLst>
              <a:defRPr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r" eaLnBrk="1" hangingPunct="1">
              <a:buNone/>
              <a:tabLst>
                <a:tab pos="627063" algn="l"/>
                <a:tab pos="806450" algn="l"/>
              </a:tabLst>
              <a:defRPr/>
            </a:pP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0863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9821"/>
            <a:ext cx="9144000" cy="70291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i="1" dirty="0" smtClean="0"/>
              <a:t>IHO Administration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/>
          <a:lstStyle/>
          <a:p>
            <a:pPr marL="363538" indent="0" eaLnBrk="1" hangingPunct="1">
              <a:buNone/>
              <a:tabLst>
                <a:tab pos="536575" algn="l"/>
              </a:tabLst>
              <a:defRPr/>
            </a:pPr>
            <a:r>
              <a:rPr lang="en-GB" sz="2800" i="1" dirty="0" smtClean="0"/>
              <a:t>Main changes introduced by the Protocol</a:t>
            </a:r>
          </a:p>
          <a:p>
            <a:pPr marL="400050" lvl="1" indent="0" algn="r" eaLnBrk="1" hangingPunct="1">
              <a:buNone/>
              <a:tabLst>
                <a:tab pos="627063" algn="l"/>
                <a:tab pos="806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99592" y="2060848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311150">
              <a:spcBef>
                <a:spcPct val="20000"/>
              </a:spcBef>
              <a:buClr>
                <a:srgbClr val="FFFF00"/>
              </a:buClr>
              <a:buFontTx/>
              <a:buChar char="•"/>
              <a:tabLst>
                <a:tab pos="536575" algn="l"/>
              </a:tabLst>
              <a:defRPr/>
            </a:pPr>
            <a:r>
              <a:rPr lang="en-GB" sz="280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Conference  =&gt; </a:t>
            </a:r>
            <a:r>
              <a:rPr lang="en-GB" sz="2800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Assembly</a:t>
            </a:r>
          </a:p>
          <a:p>
            <a:pPr marL="363538" lvl="1" indent="-311150">
              <a:spcBef>
                <a:spcPct val="20000"/>
              </a:spcBef>
              <a:buClr>
                <a:srgbClr val="FFFF00"/>
              </a:buClr>
              <a:buFontTx/>
              <a:buChar char="•"/>
              <a:tabLst>
                <a:tab pos="536575" algn="l"/>
              </a:tabLst>
              <a:defRPr/>
            </a:pPr>
            <a:r>
              <a:rPr lang="en-GB" sz="280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Establishment of a </a:t>
            </a:r>
            <a:r>
              <a:rPr lang="en-GB" sz="2800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Council</a:t>
            </a:r>
          </a:p>
          <a:p>
            <a:pPr marL="363538" lvl="1" indent="-311150">
              <a:spcBef>
                <a:spcPct val="20000"/>
              </a:spcBef>
              <a:buClr>
                <a:srgbClr val="FFFF00"/>
              </a:buClr>
              <a:buFontTx/>
              <a:buChar char="•"/>
              <a:tabLst>
                <a:tab pos="536575" algn="l"/>
              </a:tabLst>
              <a:defRPr/>
            </a:pPr>
            <a:r>
              <a:rPr lang="en-GB" sz="280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5-year cycle  =&gt; </a:t>
            </a:r>
            <a:r>
              <a:rPr lang="en-GB" sz="2800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3-year</a:t>
            </a:r>
            <a:r>
              <a:rPr lang="en-GB" sz="280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 cycle</a:t>
            </a:r>
          </a:p>
          <a:p>
            <a:pPr marL="363538" lvl="1" indent="-311150">
              <a:spcBef>
                <a:spcPct val="20000"/>
              </a:spcBef>
              <a:buClr>
                <a:srgbClr val="FFFF00"/>
              </a:buClr>
              <a:buFontTx/>
              <a:buChar char="•"/>
              <a:tabLst>
                <a:tab pos="536575" algn="l"/>
              </a:tabLst>
              <a:defRPr/>
            </a:pPr>
            <a:r>
              <a:rPr lang="en-GB" sz="2800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Simplified</a:t>
            </a:r>
            <a:r>
              <a:rPr lang="en-GB" sz="280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 accession procedure for </a:t>
            </a:r>
            <a:r>
              <a:rPr lang="en-GB" sz="2800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UN Member States</a:t>
            </a:r>
          </a:p>
          <a:p>
            <a:pPr marL="363538" lvl="1" indent="-311150">
              <a:spcBef>
                <a:spcPct val="20000"/>
              </a:spcBef>
              <a:buClr>
                <a:srgbClr val="FFFF00"/>
              </a:buClr>
              <a:buFontTx/>
              <a:buChar char="•"/>
              <a:tabLst>
                <a:tab pos="536575" algn="l"/>
              </a:tabLst>
              <a:defRPr/>
            </a:pPr>
            <a:r>
              <a:rPr lang="en-GB" sz="280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IHB =&gt; </a:t>
            </a:r>
            <a:r>
              <a:rPr lang="en-GB" sz="2800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Secretariat</a:t>
            </a:r>
          </a:p>
          <a:p>
            <a:pPr marL="363538" lvl="1" indent="-311150">
              <a:spcBef>
                <a:spcPct val="20000"/>
              </a:spcBef>
              <a:buClr>
                <a:srgbClr val="FFFF00"/>
              </a:buClr>
              <a:buFontTx/>
              <a:buChar char="•"/>
              <a:tabLst>
                <a:tab pos="536575" algn="l"/>
              </a:tabLst>
              <a:defRPr/>
            </a:pPr>
            <a:r>
              <a:rPr lang="en-GB" sz="280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Directing Committee  =&gt; </a:t>
            </a:r>
            <a:r>
              <a:rPr lang="en-GB" sz="2800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SG + </a:t>
            </a:r>
            <a:br>
              <a:rPr lang="en-GB" sz="2800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</a:br>
            <a:r>
              <a:rPr lang="en-GB" sz="2800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subordinate Directors</a:t>
            </a:r>
          </a:p>
        </p:txBody>
      </p:sp>
    </p:spTree>
    <p:extLst>
      <p:ext uri="{BB962C8B-B14F-4D97-AF65-F5344CB8AC3E}">
        <p14:creationId xmlns:p14="http://schemas.microsoft.com/office/powerpoint/2010/main" val="39876966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9821"/>
            <a:ext cx="9144000" cy="70291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i="1" dirty="0" smtClean="0"/>
              <a:t>IHO Administration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359532" y="1025751"/>
            <a:ext cx="8424936" cy="5571601"/>
          </a:xfrm>
        </p:spPr>
        <p:txBody>
          <a:bodyPr/>
          <a:lstStyle/>
          <a:p>
            <a:pPr marL="365125" lvl="0" indent="-365125" eaLnBrk="1" hangingPunct="1">
              <a:tabLst>
                <a:tab pos="536575" algn="l"/>
              </a:tabLst>
              <a:defRPr/>
            </a:pPr>
            <a:r>
              <a:rPr lang="en-GB" sz="2800" i="1" dirty="0" smtClean="0"/>
              <a:t>Status </a:t>
            </a:r>
            <a:r>
              <a:rPr lang="en-GB" sz="2800" i="1" dirty="0"/>
              <a:t>of IHO membership</a:t>
            </a:r>
          </a:p>
          <a:p>
            <a:pPr marL="765175" lvl="1" indent="-365125" eaLnBrk="1" hangingPunct="1">
              <a:tabLst>
                <a:tab pos="627063" algn="l"/>
              </a:tabLst>
              <a:defRPr/>
            </a:pPr>
            <a:r>
              <a:rPr lang="en-GB" sz="2800" i="1" dirty="0" smtClean="0"/>
              <a:t>New Member States</a:t>
            </a:r>
          </a:p>
          <a:p>
            <a:pPr marL="800100" lvl="2" indent="0" eaLnBrk="1" hangingPunct="1">
              <a:buNone/>
              <a:tabLst>
                <a:tab pos="627063" algn="l"/>
              </a:tabLst>
              <a:defRPr/>
            </a:pPr>
            <a:r>
              <a:rPr lang="fr-FR" sz="2400" dirty="0" smtClean="0"/>
              <a:t>83 </a:t>
            </a:r>
            <a:r>
              <a:rPr lang="en-GB" sz="2400" i="1" dirty="0" smtClean="0"/>
              <a:t>Georgia</a:t>
            </a:r>
          </a:p>
          <a:p>
            <a:pPr marL="800100" lvl="2" indent="0" eaLnBrk="1" hangingPunct="1">
              <a:buNone/>
              <a:tabLst>
                <a:tab pos="627063" algn="l"/>
              </a:tabLst>
              <a:defRPr/>
            </a:pPr>
            <a:r>
              <a:rPr lang="fr-FR" sz="2400" dirty="0" smtClean="0"/>
              <a:t>84  </a:t>
            </a:r>
            <a:r>
              <a:rPr lang="en-GB" sz="2400" i="1" dirty="0" smtClean="0"/>
              <a:t>Viet Nam</a:t>
            </a:r>
            <a:endParaRPr lang="en-GB" sz="2400" i="1" dirty="0"/>
          </a:p>
          <a:p>
            <a:pPr marL="800100" lvl="2" indent="0" eaLnBrk="1" hangingPunct="1">
              <a:buNone/>
              <a:tabLst>
                <a:tab pos="627063" algn="l"/>
              </a:tabLst>
              <a:defRPr/>
            </a:pPr>
            <a:r>
              <a:rPr lang="fr-FR" sz="2400" dirty="0"/>
              <a:t>85  </a:t>
            </a:r>
            <a:r>
              <a:rPr lang="en-GB" sz="2400" i="1" dirty="0" smtClean="0"/>
              <a:t>Brunei </a:t>
            </a:r>
            <a:r>
              <a:rPr lang="en-GB" sz="2400" i="1" dirty="0"/>
              <a:t>Darussalam</a:t>
            </a:r>
            <a:endParaRPr lang="en-GB" sz="2400" i="1" dirty="0" smtClean="0"/>
          </a:p>
          <a:p>
            <a:pPr marL="765175" lvl="1" indent="-365125" eaLnBrk="1" hangingPunct="1">
              <a:tabLst>
                <a:tab pos="627063" algn="l"/>
              </a:tabLst>
              <a:defRPr/>
            </a:pPr>
            <a:r>
              <a:rPr lang="en-GB" sz="2800" i="1" dirty="0" smtClean="0"/>
              <a:t>3 suspended MS </a:t>
            </a:r>
          </a:p>
          <a:p>
            <a:pPr marL="1165225" lvl="2" indent="-365125" eaLnBrk="1" hangingPunct="1">
              <a:buFont typeface="Arial Narrow" panose="020B0606020202030204" pitchFamily="34" charset="0"/>
              <a:buChar char="-"/>
              <a:tabLst>
                <a:tab pos="627063" algn="l"/>
              </a:tabLst>
              <a:defRPr/>
            </a:pPr>
            <a:r>
              <a:rPr lang="en-GB" sz="2400" i="1" dirty="0"/>
              <a:t>Democratic Rep. of the Congo</a:t>
            </a:r>
          </a:p>
          <a:p>
            <a:pPr marL="1165225" lvl="2" indent="-365125" eaLnBrk="1" hangingPunct="1">
              <a:buFont typeface="Arial Narrow" panose="020B0606020202030204" pitchFamily="34" charset="0"/>
              <a:buChar char="-"/>
              <a:tabLst>
                <a:tab pos="627063" algn="l"/>
              </a:tabLst>
              <a:defRPr/>
            </a:pPr>
            <a:r>
              <a:rPr lang="en-GB" sz="2400" i="1" dirty="0" smtClean="0"/>
              <a:t>Dominican Republic</a:t>
            </a:r>
          </a:p>
          <a:p>
            <a:pPr marL="1165225" lvl="2" indent="-365125" eaLnBrk="1" hangingPunct="1">
              <a:buFont typeface="Arial Narrow" panose="020B0606020202030204" pitchFamily="34" charset="0"/>
              <a:buChar char="-"/>
              <a:tabLst>
                <a:tab pos="627063" algn="l"/>
              </a:tabLst>
              <a:defRPr/>
            </a:pPr>
            <a:r>
              <a:rPr lang="en-GB" sz="2400" i="1" dirty="0" smtClean="0"/>
              <a:t>Serbia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65175" lvl="1" indent="-365125" eaLnBrk="1" hangingPunct="1">
              <a:tabLst>
                <a:tab pos="627063" algn="l"/>
              </a:tabLst>
              <a:defRPr/>
            </a:pPr>
            <a:r>
              <a:rPr lang="en-GB" sz="2800" i="1" dirty="0" smtClean="0"/>
              <a:t>Majority</a:t>
            </a:r>
            <a:endParaRPr lang="en-GB" sz="2800" i="1" dirty="0"/>
          </a:p>
          <a:p>
            <a:pPr marL="1165225" lvl="2" indent="-365125" eaLnBrk="1" hangingPunct="1">
              <a:buFont typeface="Arial Narrow" panose="020B0606020202030204" pitchFamily="34" charset="0"/>
              <a:buChar char="-"/>
              <a:tabLst>
                <a:tab pos="627063" algn="l"/>
              </a:tabLst>
              <a:defRPr/>
            </a:pPr>
            <a:r>
              <a:rPr lang="en-GB" sz="2400" dirty="0"/>
              <a:t>simple = 42 </a:t>
            </a:r>
          </a:p>
          <a:p>
            <a:pPr marL="1165225" lvl="2" indent="-365125" eaLnBrk="1" hangingPunct="1">
              <a:buFont typeface="Arial Narrow" panose="020B0606020202030204" pitchFamily="34" charset="0"/>
              <a:buChar char="-"/>
              <a:tabLst>
                <a:tab pos="627063" algn="l"/>
              </a:tabLst>
              <a:defRPr/>
            </a:pPr>
            <a:r>
              <a:rPr lang="en-GB" sz="2400" dirty="0"/>
              <a:t>2/3 = </a:t>
            </a:r>
            <a:r>
              <a:rPr lang="en-GB" sz="2400" dirty="0" smtClean="0"/>
              <a:t>55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r" eaLnBrk="1" hangingPunct="1">
              <a:buNone/>
              <a:tabLst>
                <a:tab pos="627063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5485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9821"/>
            <a:ext cx="9144000" cy="70291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i="1" dirty="0" smtClean="0"/>
              <a:t>IHO Administration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/>
          <a:lstStyle/>
          <a:p>
            <a:pPr marL="355600" indent="0" eaLnBrk="1" hangingPunct="1">
              <a:spcBef>
                <a:spcPts val="0"/>
              </a:spcBef>
              <a:buNone/>
              <a:tabLst>
                <a:tab pos="627063" algn="l"/>
              </a:tabLst>
              <a:defRPr/>
            </a:pPr>
            <a:r>
              <a:rPr lang="en-GB" sz="3200" i="1" dirty="0" smtClean="0"/>
              <a:t>Consultation by correspondence</a:t>
            </a:r>
          </a:p>
          <a:p>
            <a:pPr marL="1165225" lvl="2" indent="-365125" eaLnBrk="1" hangingPunct="1">
              <a:buFont typeface="Arial Narrow" pitchFamily="34" charset="0"/>
              <a:buChar char="-"/>
              <a:tabLst>
                <a:tab pos="627063" algn="l"/>
              </a:tabLst>
              <a:defRPr/>
            </a:pPr>
            <a:r>
              <a:rPr lang="en-GB" i="1" dirty="0" smtClean="0"/>
              <a:t>Current regime</a:t>
            </a:r>
          </a:p>
          <a:p>
            <a:pPr marL="1257300" lvl="3" indent="0" eaLnBrk="1" hangingPunct="1">
              <a:buNone/>
              <a:tabLst>
                <a:tab pos="627063" algn="l"/>
              </a:tabLst>
              <a:defRPr/>
            </a:pPr>
            <a:r>
              <a:rPr lang="en-US" i="1" dirty="0" smtClean="0"/>
              <a:t>The </a:t>
            </a:r>
            <a:r>
              <a:rPr lang="en-US" i="1" dirty="0"/>
              <a:t>majority </a:t>
            </a:r>
            <a:r>
              <a:rPr lang="en-US" i="1" dirty="0" smtClean="0"/>
              <a:t>is calculated on </a:t>
            </a:r>
            <a:r>
              <a:rPr lang="en-US" i="1" dirty="0"/>
              <a:t>the basis of the </a:t>
            </a:r>
            <a:r>
              <a:rPr lang="en-US" i="1" dirty="0">
                <a:solidFill>
                  <a:srgbClr val="FF0000"/>
                </a:solidFill>
              </a:rPr>
              <a:t>total</a:t>
            </a:r>
            <a:r>
              <a:rPr lang="en-US" i="1" dirty="0"/>
              <a:t> </a:t>
            </a:r>
            <a:r>
              <a:rPr lang="en-US" i="1" dirty="0" smtClean="0"/>
              <a:t>membership</a:t>
            </a:r>
          </a:p>
          <a:p>
            <a:pPr lvl="3" indent="-342900" eaLnBrk="1" hangingPunct="1">
              <a:buFont typeface="Wingdings" pitchFamily="2" charset="2"/>
              <a:buChar char="Ä"/>
              <a:tabLst>
                <a:tab pos="627063" algn="l"/>
              </a:tabLst>
              <a:defRPr/>
            </a:pPr>
            <a:r>
              <a:rPr lang="en-US" i="1" dirty="0" smtClean="0"/>
              <a:t>Abstention = NO</a:t>
            </a:r>
          </a:p>
          <a:p>
            <a:pPr lvl="3" indent="-342900" eaLnBrk="1" hangingPunct="1">
              <a:buFont typeface="Wingdings" pitchFamily="2" charset="2"/>
              <a:buChar char="Ä"/>
              <a:tabLst>
                <a:tab pos="627063" algn="l"/>
              </a:tabLst>
              <a:defRPr/>
            </a:pPr>
            <a:endParaRPr lang="en-GB" i="1" dirty="0" smtClean="0"/>
          </a:p>
          <a:p>
            <a:pPr marL="1165225" lvl="2" indent="-365125" eaLnBrk="1" hangingPunct="1">
              <a:buFont typeface="Arial Narrow" pitchFamily="34" charset="0"/>
              <a:buChar char="-"/>
              <a:tabLst>
                <a:tab pos="627063" algn="l"/>
              </a:tabLst>
              <a:defRPr/>
            </a:pPr>
            <a:r>
              <a:rPr lang="en-GB" i="1" dirty="0" smtClean="0"/>
              <a:t>New regime (from 8 Nov 2016) </a:t>
            </a:r>
            <a:endParaRPr lang="en-GB" i="1" dirty="0"/>
          </a:p>
          <a:p>
            <a:pPr marL="1257300" lvl="3" indent="0" eaLnBrk="1" hangingPunct="1">
              <a:buNone/>
              <a:tabLst>
                <a:tab pos="627063" algn="l"/>
              </a:tabLst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(when endorsed by the Council)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be taken by a majority of the Member States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cast a vote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the minimum number of affirmative votes being at least one-third of all Member States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3600" dirty="0" smtClean="0"/>
          </a:p>
          <a:p>
            <a:pPr marL="800100" lvl="2" indent="0" eaLnBrk="1" hangingPunct="1">
              <a:buNone/>
              <a:tabLst>
                <a:tab pos="627063" algn="l"/>
              </a:tabLs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2" indent="0" eaLnBrk="1" hangingPunct="1">
              <a:buNone/>
              <a:tabLst>
                <a:tab pos="627063" algn="l"/>
              </a:tabLst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2" indent="0" eaLnBrk="1" hangingPunct="1">
              <a:buNone/>
              <a:tabLst>
                <a:tab pos="627063" algn="l"/>
              </a:tabLs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2" indent="0" eaLnBrk="1" hangingPunct="1">
              <a:buNone/>
              <a:tabLst>
                <a:tab pos="627063" algn="l"/>
              </a:tabLst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r" eaLnBrk="1" hangingPunct="1">
              <a:buNone/>
              <a:tabLst>
                <a:tab pos="627063" algn="l"/>
              </a:tabLs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5062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8532812" cy="5516562"/>
          </a:xfrm>
        </p:spPr>
        <p:txBody>
          <a:bodyPr/>
          <a:lstStyle/>
          <a:p>
            <a:pPr marL="263525" indent="0" eaLnBrk="1" hangingPunct="1">
              <a:spcBef>
                <a:spcPts val="600"/>
              </a:spcBef>
              <a:buNone/>
              <a:defRPr/>
            </a:pPr>
            <a:r>
              <a:rPr lang="en-GB" sz="2800" i="1" dirty="0" smtClean="0"/>
              <a:t>Further development of the IHO GIS</a:t>
            </a:r>
            <a:endParaRPr lang="en-GB" sz="2800" dirty="0" smtClean="0"/>
          </a:p>
          <a:p>
            <a:pPr marL="627063" lvl="1" indent="-227013" eaLnBrk="1" hangingPunct="1">
              <a:spcBef>
                <a:spcPts val="0"/>
              </a:spcBef>
              <a:tabLst>
                <a:tab pos="627063" algn="l"/>
              </a:tabLst>
              <a:defRPr/>
            </a:pPr>
            <a:endParaRPr lang="es-AR" sz="2800" dirty="0" smtClean="0"/>
          </a:p>
          <a:p>
            <a:pPr marL="620713" lvl="1" indent="0" eaLnBrk="1" hangingPunct="1">
              <a:spcBef>
                <a:spcPts val="0"/>
              </a:spcBef>
              <a:buNone/>
              <a:defRPr/>
            </a:pPr>
            <a:r>
              <a:rPr lang="en-GB" sz="2800" i="1" dirty="0" smtClean="0"/>
              <a:t>Improvement of the country information database</a:t>
            </a:r>
            <a:r>
              <a:rPr lang="en-GB" sz="2800" dirty="0" smtClean="0"/>
              <a:t> </a:t>
            </a:r>
          </a:p>
          <a:p>
            <a:pPr marL="627063" lvl="1" indent="-227013" eaLnBrk="1" hangingPunct="1">
              <a:spcBef>
                <a:spcPts val="0"/>
              </a:spcBef>
              <a:tabLst>
                <a:tab pos="627063" algn="l"/>
              </a:tabLst>
              <a:defRPr/>
            </a:pPr>
            <a:endParaRPr lang="es-AR" sz="2800" dirty="0" smtClean="0"/>
          </a:p>
          <a:p>
            <a:pPr marL="617538" lvl="1" indent="0" eaLnBrk="1" hangingPunct="1">
              <a:spcBef>
                <a:spcPts val="0"/>
              </a:spcBef>
              <a:buNone/>
              <a:defRPr/>
            </a:pPr>
            <a:r>
              <a:rPr lang="en-GB" sz="2800" i="1" dirty="0" smtClean="0"/>
              <a:t>Implementation of an Esri-based solution </a:t>
            </a:r>
            <a:r>
              <a:rPr lang="en-GB" sz="2800" i="1" dirty="0"/>
              <a:t>for the </a:t>
            </a:r>
            <a:r>
              <a:rPr lang="en-GB" sz="2800" i="1" dirty="0" smtClean="0"/>
              <a:t>regional </a:t>
            </a:r>
            <a:r>
              <a:rPr lang="en-GB" sz="2800" i="1" dirty="0"/>
              <a:t>information </a:t>
            </a:r>
            <a:r>
              <a:rPr lang="en-GB" sz="2800" i="1" dirty="0" smtClean="0"/>
              <a:t>database</a:t>
            </a:r>
          </a:p>
          <a:p>
            <a:pPr marL="620713" lvl="1" indent="-220663" eaLnBrk="1" hangingPunct="1">
              <a:spcBef>
                <a:spcPts val="0"/>
              </a:spcBef>
              <a:buFontTx/>
              <a:buNone/>
              <a:tabLst>
                <a:tab pos="627063" algn="l"/>
              </a:tabLst>
              <a:defRPr/>
            </a:pPr>
            <a:r>
              <a:rPr lang="en-GB" sz="2800" i="1" dirty="0"/>
              <a:t>	</a:t>
            </a:r>
            <a:r>
              <a:rPr lang="en-GB" sz="2800" i="1" dirty="0" smtClean="0"/>
              <a:t>		</a:t>
            </a:r>
          </a:p>
          <a:p>
            <a:pPr marL="620713" lvl="1" indent="-220663" eaLnBrk="1" hangingPunct="1">
              <a:spcBef>
                <a:spcPts val="0"/>
              </a:spcBef>
              <a:buFontTx/>
              <a:buNone/>
              <a:tabLst>
                <a:tab pos="627063" algn="l"/>
              </a:tabLst>
              <a:defRPr/>
            </a:pPr>
            <a:r>
              <a:rPr lang="es-ES" sz="2400" i="1" dirty="0" smtClean="0"/>
              <a:t>IHO ENC Catalogue</a:t>
            </a:r>
          </a:p>
          <a:p>
            <a:pPr marL="620713" lvl="1" indent="-220663" eaLnBrk="1" hangingPunct="1">
              <a:spcBef>
                <a:spcPts val="0"/>
              </a:spcBef>
              <a:buFontTx/>
              <a:buNone/>
              <a:tabLst>
                <a:tab pos="627063" algn="l"/>
              </a:tabLst>
              <a:defRPr/>
            </a:pPr>
            <a:r>
              <a:rPr lang="en-GB" sz="2400" i="1" dirty="0" smtClean="0"/>
              <a:t>IHO Antarctic GIS</a:t>
            </a:r>
          </a:p>
          <a:p>
            <a:pPr marL="620713" lvl="1" indent="-220663" eaLnBrk="1" hangingPunct="1">
              <a:spcBef>
                <a:spcPts val="0"/>
              </a:spcBef>
              <a:buFontTx/>
              <a:buNone/>
              <a:tabLst>
                <a:tab pos="627063" algn="l"/>
              </a:tabLst>
              <a:defRPr/>
            </a:pPr>
            <a:r>
              <a:rPr lang="es-ES" sz="2400" dirty="0" smtClean="0"/>
              <a:t>C-55 </a:t>
            </a:r>
            <a:r>
              <a:rPr lang="fr-FR" sz="2400" dirty="0" smtClean="0"/>
              <a:t>(</a:t>
            </a:r>
            <a:r>
              <a:rPr lang="en-GB" sz="2400" i="1" dirty="0" smtClean="0"/>
              <a:t>inclusion of CATZOC polygons</a:t>
            </a:r>
            <a:r>
              <a:rPr lang="es-ES" sz="2400" dirty="0" smtClean="0"/>
              <a:t>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88913"/>
            <a:ext cx="9144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0" lvl="2" indent="3175">
              <a:spcBef>
                <a:spcPct val="20000"/>
              </a:spcBef>
              <a:defRPr/>
            </a:pPr>
            <a:r>
              <a:rPr lang="en-AU" sz="3400" i="1" kern="0" dirty="0" smtClean="0">
                <a:latin typeface="Arial Narrow"/>
              </a:rPr>
              <a:t>IHO GIS and Databases</a:t>
            </a:r>
            <a:endParaRPr lang="en-GB" sz="3400" i="1" kern="0" dirty="0"/>
          </a:p>
        </p:txBody>
      </p:sp>
      <p:sp>
        <p:nvSpPr>
          <p:cNvPr id="2" name="Flèche droite 1"/>
          <p:cNvSpPr/>
          <p:nvPr/>
        </p:nvSpPr>
        <p:spPr bwMode="auto">
          <a:xfrm>
            <a:off x="7164288" y="1556792"/>
            <a:ext cx="504056" cy="360040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 descr="C:\Users\GILLES\Pictures\BHI_Divers\Publications\P5_P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092155"/>
            <a:ext cx="1025260" cy="145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962510" y="2122235"/>
            <a:ext cx="102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P-5</a:t>
            </a:r>
            <a:endParaRPr lang="fr-FR" sz="24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5602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10" b="5912"/>
          <a:stretch/>
        </p:blipFill>
        <p:spPr bwMode="auto">
          <a:xfrm>
            <a:off x="107504" y="1668162"/>
            <a:ext cx="8965371" cy="412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88913"/>
            <a:ext cx="9144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0" lvl="2" indent="3175">
              <a:spcBef>
                <a:spcPct val="20000"/>
              </a:spcBef>
              <a:defRPr/>
            </a:pPr>
            <a:r>
              <a:rPr lang="en-AU" sz="3400" i="1" kern="0" dirty="0" smtClean="0">
                <a:latin typeface="Arial Narrow"/>
              </a:rPr>
              <a:t>Country Information Database</a:t>
            </a:r>
            <a:endParaRPr lang="en-GB" sz="3400" i="1" kern="0" dirty="0"/>
          </a:p>
        </p:txBody>
      </p:sp>
    </p:spTree>
    <p:extLst>
      <p:ext uri="{BB962C8B-B14F-4D97-AF65-F5344CB8AC3E}">
        <p14:creationId xmlns:p14="http://schemas.microsoft.com/office/powerpoint/2010/main" val="27663507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88913"/>
            <a:ext cx="9144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0" lvl="2" indent="3175">
              <a:spcBef>
                <a:spcPct val="20000"/>
              </a:spcBef>
              <a:defRPr/>
            </a:pPr>
            <a:r>
              <a:rPr lang="en-AU" sz="3400" i="1" kern="0" dirty="0" smtClean="0">
                <a:latin typeface="Arial Narrow"/>
              </a:rPr>
              <a:t>IHO ENC Catalogue</a:t>
            </a:r>
            <a:endParaRPr lang="en-GB" sz="3400" i="1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42" y="1556792"/>
            <a:ext cx="908276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678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IHO</Template>
  <TotalTime>3500</TotalTime>
  <Words>935</Words>
  <Application>Microsoft Office PowerPoint</Application>
  <PresentationFormat>On-screen Show (4:3)</PresentationFormat>
  <Paragraphs>196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Verdana</vt:lpstr>
      <vt:lpstr>Wingdings</vt:lpstr>
      <vt:lpstr>청봉체</vt:lpstr>
      <vt:lpstr>IHO</vt:lpstr>
      <vt:lpstr>HSSC Report template</vt:lpstr>
      <vt:lpstr>1_IHO</vt:lpstr>
      <vt:lpstr>2_IHO</vt:lpstr>
      <vt:lpstr>3_IHO</vt:lpstr>
      <vt:lpstr>PowerPoint Presentation</vt:lpstr>
      <vt:lpstr>IHO / IHB Matters</vt:lpstr>
      <vt:lpstr>IHO Administration</vt:lpstr>
      <vt:lpstr>IHO Administration</vt:lpstr>
      <vt:lpstr>IHO Administration</vt:lpstr>
      <vt:lpstr>IHO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 Charts and ENC issues</vt:lpstr>
      <vt:lpstr>INT Charts and ENC issues</vt:lpstr>
      <vt:lpstr>Status of the Work Programme</vt:lpstr>
      <vt:lpstr>IHO Assembly A-1</vt:lpstr>
      <vt:lpstr>IHO Assembly A-1</vt:lpstr>
      <vt:lpstr>IHO Assembly A-1</vt:lpstr>
      <vt:lpstr>Action requested of ARHC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Hydrographic Organization</dc:title>
  <dc:creator>Gilles BESSERO</dc:creator>
  <cp:lastModifiedBy>Yves</cp:lastModifiedBy>
  <cp:revision>257</cp:revision>
  <dcterms:created xsi:type="dcterms:W3CDTF">2008-10-06T12:18:33Z</dcterms:created>
  <dcterms:modified xsi:type="dcterms:W3CDTF">2016-09-30T06:50:42Z</dcterms:modified>
</cp:coreProperties>
</file>