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6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1B454-6138-FB4E-AEE4-F6CD14A2B406}" type="datetimeFigureOut">
              <a:rPr lang="en-US" smtClean="0"/>
              <a:t>2/17/19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C3017-CA44-334C-8732-CF54878A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6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3017-CA44-334C-8732-CF54878AE1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7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69D8-56E7-864B-8FB8-7B23E1FA1DF4}" type="datetime1">
              <a:rPr lang="en-HK" smtClean="0"/>
              <a:t>17/2/2019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5A5B-B698-8B44-915E-F7B5FC426FF4}" type="datetime1">
              <a:rPr lang="en-HK" smtClean="0"/>
              <a:t>17/2/2019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855C-7571-3945-B1F1-58540C30F7A2}" type="datetime1">
              <a:rPr lang="en-HK" smtClean="0"/>
              <a:t>17/2/2019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B393-231B-C54C-9880-FA06E5A7131C}" type="datetime1">
              <a:rPr lang="en-HK" smtClean="0"/>
              <a:t>17/2/2019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C16A-F931-584D-A929-90136C2D64B5}" type="datetime1">
              <a:rPr lang="en-HK" smtClean="0"/>
              <a:t>17/2/2019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8905-5C7D-A64A-94CF-831B2CEEB3FD}" type="datetime1">
              <a:rPr lang="en-HK" smtClean="0"/>
              <a:t>17/2/2019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9E9E-9625-AC49-94CB-29B8DE1F1CF5}" type="datetime1">
              <a:rPr lang="en-HK" smtClean="0"/>
              <a:t>17/2/2019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A54C-DDAD-1C43-BF65-932CC251B54B}" type="datetime1">
              <a:rPr lang="en-HK" smtClean="0"/>
              <a:t>17/2/2019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C98A-303A-5F40-8432-FCD8E9381832}" type="datetime1">
              <a:rPr lang="en-HK" smtClean="0"/>
              <a:t>17/2/2019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03D1-2777-0643-945A-3E3D568271D1}" type="datetime1">
              <a:rPr lang="en-HK" smtClean="0"/>
              <a:t>17/2/2019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827-4D9F-BE46-9AAE-803AE404EBE7}" type="datetime1">
              <a:rPr lang="en-HK" smtClean="0"/>
              <a:t>17/2/2019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EA9C-5534-2C4E-8A16-B66FE0A1217A}" type="datetime1">
              <a:rPr lang="en-HK" smtClean="0"/>
              <a:t>17/2/2019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EC8F-9BEA-574A-9589-93FCB80B49A9}" type="datetime1">
              <a:rPr lang="en-HK" smtClean="0"/>
              <a:t>17/2/2019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60A3-2B2E-214A-8D82-24F700E26448}" type="datetime1">
              <a:rPr lang="en-HK" smtClean="0"/>
              <a:t>17/2/2019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2051-B701-DF4A-94E1-FEFA3D0FEB2B}" type="datetime1">
              <a:rPr lang="en-HK" smtClean="0"/>
              <a:t>17/2/2019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3C6A-0A5D-D54F-9EF4-A1BB462B774C}" type="datetime1">
              <a:rPr lang="en-HK" smtClean="0"/>
              <a:t>17/2/2019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4F3D-80BA-2E4A-B793-844909D0123A}" type="datetime1">
              <a:rPr lang="en-HK" smtClean="0"/>
              <a:t>17/2/2019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C3CF96-3B7B-1B4F-A957-5B5336D02A0D}" type="datetime1">
              <a:rPr lang="en-HK" smtClean="0"/>
              <a:t>17/2/2019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26995"/>
            <a:ext cx="8689976" cy="240866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6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EAHC Steering Committee Meeting</a:t>
            </a:r>
            <a:br>
              <a:rPr lang="en-US" sz="3600" dirty="0" smtClean="0"/>
            </a:br>
            <a:r>
              <a:rPr lang="en-US" sz="3600" dirty="0" smtClean="0"/>
              <a:t>20-22 February 2019,</a:t>
            </a:r>
            <a:br>
              <a:rPr lang="en-US" sz="3600" dirty="0" smtClean="0"/>
            </a:br>
            <a:r>
              <a:rPr lang="en-US" sz="3600" dirty="0" smtClean="0"/>
              <a:t>Bali, Indonesia</a:t>
            </a:r>
            <a:br>
              <a:rPr lang="en-US" sz="3600" dirty="0" smtClean="0"/>
            </a:br>
            <a:r>
              <a:rPr lang="en-US" sz="3600" cap="none" dirty="0" smtClean="0"/>
              <a:t/>
            </a:r>
            <a:br>
              <a:rPr lang="en-US" sz="3600" cap="none" dirty="0" smtClean="0"/>
            </a:br>
            <a:r>
              <a:rPr lang="en-US" sz="2000" b="1" cap="none" dirty="0"/>
              <a:t>Terms of Reference and Rules of Procedure</a:t>
            </a:r>
            <a:r>
              <a:rPr lang="en-GB" sz="2000" cap="none" dirty="0"/>
              <a:t/>
            </a:r>
            <a:br>
              <a:rPr lang="en-GB" sz="2000" cap="none" dirty="0"/>
            </a:br>
            <a:r>
              <a:rPr lang="en-US" sz="2000" b="1" cap="none" dirty="0"/>
              <a:t>for the EA-RECC Governing Body (Board of Directors</a:t>
            </a:r>
            <a:r>
              <a:rPr lang="en-US" sz="2000" b="1" cap="none" dirty="0" smtClean="0"/>
              <a:t>)</a:t>
            </a:r>
            <a:endParaRPr lang="en-US" sz="36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Michael CM CHAU</a:t>
            </a:r>
          </a:p>
          <a:p>
            <a:r>
              <a:rPr lang="en-US" dirty="0" smtClean="0"/>
              <a:t>Hydrographic Office</a:t>
            </a:r>
          </a:p>
          <a:p>
            <a:r>
              <a:rPr lang="en-US" dirty="0" smtClean="0"/>
              <a:t>Marine Department</a:t>
            </a:r>
          </a:p>
          <a:p>
            <a:r>
              <a:rPr lang="en-US" dirty="0" smtClean="0"/>
              <a:t>Hong Kong SAR Government,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45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48003" y="516826"/>
            <a:ext cx="7340600" cy="5740400"/>
            <a:chOff x="2448003" y="238047"/>
            <a:chExt cx="7340600" cy="5740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48003" y="238047"/>
              <a:ext cx="7340600" cy="35941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8003" y="3832147"/>
              <a:ext cx="7340600" cy="2146300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1200150"/>
            <a:ext cx="7340600" cy="44577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0712" y="3088888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-END-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65678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Terms of Reference and Rules of Procedure</a:t>
            </a:r>
            <a:r>
              <a:rPr lang="en-GB" sz="3100" dirty="0"/>
              <a:t/>
            </a:r>
            <a:br>
              <a:rPr lang="en-GB" sz="3100" dirty="0"/>
            </a:br>
            <a:r>
              <a:rPr lang="en-US" sz="3100" b="1" dirty="0"/>
              <a:t>for the EA-RECC Governing Body (Board of Directors</a:t>
            </a:r>
            <a:r>
              <a:rPr lang="en-US" sz="3100" b="1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65678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Terms of Reference and Rules of Procedure</a:t>
            </a:r>
            <a:r>
              <a:rPr lang="en-GB" sz="3100" dirty="0"/>
              <a:t/>
            </a:r>
            <a:br>
              <a:rPr lang="en-GB" sz="3100" dirty="0"/>
            </a:br>
            <a:r>
              <a:rPr lang="en-US" sz="3100" b="1" dirty="0"/>
              <a:t>for the EA-RECC Governing Body (Board of Directors</a:t>
            </a:r>
            <a:r>
              <a:rPr lang="en-US" sz="3100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84195"/>
            <a:ext cx="10363826" cy="39809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cap="none" dirty="0" smtClean="0"/>
              <a:t>Background</a:t>
            </a:r>
          </a:p>
          <a:p>
            <a:r>
              <a:rPr lang="en-US" cap="none" dirty="0" smtClean="0"/>
              <a:t>During the EAHC </a:t>
            </a:r>
            <a:r>
              <a:rPr lang="en-US" cap="none" dirty="0"/>
              <a:t>SC4 </a:t>
            </a:r>
            <a:r>
              <a:rPr lang="en-US" cap="none" dirty="0" smtClean="0"/>
              <a:t>Meeting in February 2017, approval was given to Hong Kong to host the EA-RECC. The meeting also discussed the government body of the EA-RECC and requested </a:t>
            </a:r>
            <a:r>
              <a:rPr lang="en-US" cap="none" dirty="0"/>
              <a:t>“Hong Kong (CN) to draft the Governing Board’s TOR for the SC’s approval”. </a:t>
            </a:r>
            <a:endParaRPr lang="en-US" cap="none" dirty="0" smtClean="0"/>
          </a:p>
          <a:p>
            <a:pPr algn="just"/>
            <a:r>
              <a:rPr lang="en-US" cap="none" dirty="0" smtClean="0"/>
              <a:t>In February 2018, Hong Kong (CN) prepared and circulated a draft TOR and ROP for the EA-RECC Governing Body (Board of Directors) to EAHC MSs for comment.</a:t>
            </a:r>
          </a:p>
          <a:p>
            <a:pPr algn="just"/>
            <a:r>
              <a:rPr lang="en-US" cap="none" dirty="0" smtClean="0"/>
              <a:t>In July 2018, Hong Kong (CN) sent out an invitation letter to MSs, also with the draft BOD TOR/ROP for their consideration.</a:t>
            </a:r>
          </a:p>
          <a:p>
            <a:pPr algn="just"/>
            <a:r>
              <a:rPr lang="en-US" cap="none" dirty="0" smtClean="0"/>
              <a:t>On 24</a:t>
            </a:r>
            <a:r>
              <a:rPr lang="en-US" cap="none" baseline="30000" dirty="0" smtClean="0"/>
              <a:t>th</a:t>
            </a:r>
            <a:r>
              <a:rPr lang="en-US" cap="none" dirty="0" smtClean="0"/>
              <a:t> January 2019, Hong Kong (CN) sent out a paper to the EAHC Chair Office, including the draft EA-RECC BOD TOR/ROP, for discussion during the 6</a:t>
            </a:r>
            <a:r>
              <a:rPr lang="en-US" cap="none" baseline="30000" dirty="0" smtClean="0"/>
              <a:t>th</a:t>
            </a:r>
            <a:r>
              <a:rPr lang="en-US" cap="none" dirty="0" smtClean="0"/>
              <a:t> EAHC SC Meeting.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86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65678"/>
          </a:xfrm>
        </p:spPr>
        <p:txBody>
          <a:bodyPr>
            <a:normAutofit/>
          </a:bodyPr>
          <a:lstStyle/>
          <a:p>
            <a:r>
              <a:rPr lang="en-US" sz="2800" b="1" dirty="0"/>
              <a:t>Terms of Reference and Rules of Procedure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US" sz="2800" b="1" dirty="0"/>
              <a:t>for the EA-RECC Governing Body (Board of Directors</a:t>
            </a:r>
            <a:r>
              <a:rPr lang="en-US" sz="2800" b="1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84195"/>
            <a:ext cx="10363826" cy="4282067"/>
          </a:xfrm>
        </p:spPr>
        <p:txBody>
          <a:bodyPr/>
          <a:lstStyle/>
          <a:p>
            <a:pPr marL="0" indent="0">
              <a:buNone/>
            </a:pPr>
            <a:r>
              <a:rPr lang="en-US" cap="none" dirty="0" smtClean="0"/>
              <a:t>Analysis/Discussion</a:t>
            </a:r>
          </a:p>
          <a:p>
            <a:pPr algn="just"/>
            <a:r>
              <a:rPr lang="en-US" cap="none" dirty="0"/>
              <a:t>The BOD’s </a:t>
            </a:r>
            <a:r>
              <a:rPr lang="en-US" cap="none" dirty="0" smtClean="0"/>
              <a:t>TOR/ROP </a:t>
            </a:r>
            <a:r>
              <a:rPr lang="en-US" cap="none" dirty="0"/>
              <a:t>has been drafted to specifically cater to the objectives and functions of the Centre as set out in the said proposal submitted to the SC4 Meeting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smtClean="0"/>
              <a:t> </a:t>
            </a:r>
            <a:r>
              <a:rPr lang="en-US" cap="none" dirty="0"/>
              <a:t>In addition, the drafting of the document has </a:t>
            </a:r>
            <a:r>
              <a:rPr lang="en-US" cap="none" dirty="0" smtClean="0"/>
              <a:t>made </a:t>
            </a:r>
            <a:r>
              <a:rPr lang="en-US" cap="none" dirty="0"/>
              <a:t>reference to the setup and operations of the other organs of the Commission such as the EAHC Charting and Hydrography Committee, EAHC Training Research and Development Centre.</a:t>
            </a:r>
            <a:endParaRPr lang="en-GB" cap="none" dirty="0"/>
          </a:p>
          <a:p>
            <a:endParaRPr lang="en-GB" cap="none" dirty="0"/>
          </a:p>
          <a:p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1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>Terms of Reference and Rules of Procedure</a:t>
            </a:r>
            <a:r>
              <a:rPr lang="en-GB" sz="3100" dirty="0"/>
              <a:t/>
            </a:r>
            <a:br>
              <a:rPr lang="en-GB" sz="3100" dirty="0"/>
            </a:br>
            <a:r>
              <a:rPr lang="en-US" sz="3100" b="1" dirty="0"/>
              <a:t>for the EA-RECC Governing Body (Board of Directors)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84195"/>
            <a:ext cx="10363826" cy="4282067"/>
          </a:xfrm>
        </p:spPr>
        <p:txBody>
          <a:bodyPr/>
          <a:lstStyle/>
          <a:p>
            <a:pPr marL="0" indent="0" algn="just">
              <a:buNone/>
            </a:pPr>
            <a:r>
              <a:rPr lang="en-US" cap="none" dirty="0" smtClean="0"/>
              <a:t>Conclusion/Recommendation</a:t>
            </a:r>
          </a:p>
          <a:p>
            <a:pPr algn="just"/>
            <a:r>
              <a:rPr lang="en-US" cap="none" dirty="0" smtClean="0"/>
              <a:t>The </a:t>
            </a:r>
            <a:r>
              <a:rPr lang="en-US" cap="none" dirty="0"/>
              <a:t>TOR and ROP would set the scope of duties and the operations of the BOD of the EA-RECC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smtClean="0"/>
              <a:t>The </a:t>
            </a:r>
            <a:r>
              <a:rPr lang="en-US" cap="none" dirty="0"/>
              <a:t>EAHC SC is invited to discuss its contents and also take note the consequential changes to the TOR and ROP of the EA-RECC arising from the approval of the TOR and ROP of the BOD of the EA-RECC.</a:t>
            </a:r>
            <a:endParaRPr lang="en-GB" cap="none" dirty="0"/>
          </a:p>
          <a:p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71961" y="0"/>
            <a:ext cx="9333570" cy="65569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60" y="234176"/>
            <a:ext cx="9357321" cy="64231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70" y="709806"/>
            <a:ext cx="10082561" cy="57022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333" y="133815"/>
            <a:ext cx="6522529" cy="660152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922" y="352446"/>
            <a:ext cx="6244684" cy="62122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36</TotalTime>
  <Words>338</Words>
  <Application>Microsoft Macintosh PowerPoint</Application>
  <PresentationFormat>Widescreen</PresentationFormat>
  <Paragraphs>33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Tw Cen MT</vt:lpstr>
      <vt:lpstr>Arial</vt:lpstr>
      <vt:lpstr>Droplet</vt:lpstr>
      <vt:lpstr>6th EAHC Steering Committee Meeting 20-22 February 2019, Bali, Indonesia  Terms of Reference and Rules of Procedure for the EA-RECC Governing Body (Board of Directors)</vt:lpstr>
      <vt:lpstr>Terms of Reference and Rules of Procedure for the EA-RECC Governing Body (Board of Directors)</vt:lpstr>
      <vt:lpstr>Terms of Reference and Rules of Procedure for the EA-RECC Governing Body (Board of Directors)</vt:lpstr>
      <vt:lpstr>Terms of Reference and Rules of Procedure for the EA-RECC Governing Body (Board of Directors)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Terms of Reference and Rules of Procedure for the EA-RECC Governing Body (Board of Directors)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EAHC Steering Committee Meeting 20-22 February 2019, Bali, Indonesia  Terms of Reference and Rules of Procedure for the EA-RECC Governing Body (Board of Directors)</dc:title>
  <dc:creator>Microsoft Office User</dc:creator>
  <cp:lastModifiedBy>Microsoft Office User</cp:lastModifiedBy>
  <cp:revision>6</cp:revision>
  <dcterms:created xsi:type="dcterms:W3CDTF">2019-02-17T04:35:48Z</dcterms:created>
  <dcterms:modified xsi:type="dcterms:W3CDTF">2019-02-17T06:15:17Z</dcterms:modified>
</cp:coreProperties>
</file>