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400" r:id="rId2"/>
    <p:sldId id="403" r:id="rId3"/>
    <p:sldId id="405" r:id="rId4"/>
    <p:sldId id="406" r:id="rId5"/>
    <p:sldId id="407" r:id="rId6"/>
    <p:sldId id="374" r:id="rId7"/>
    <p:sldId id="408" r:id="rId8"/>
    <p:sldId id="409" r:id="rId9"/>
    <p:sldId id="410" r:id="rId10"/>
    <p:sldId id="393" r:id="rId11"/>
    <p:sldId id="380" r:id="rId12"/>
    <p:sldId id="399" r:id="rId13"/>
    <p:sldId id="401" r:id="rId14"/>
    <p:sldId id="377" r:id="rId15"/>
  </p:sldIdLst>
  <p:sldSz cx="9906000" cy="6858000" type="A4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4" orient="horz" pos="3475" userDrawn="1">
          <p15:clr>
            <a:srgbClr val="A4A3A4"/>
          </p15:clr>
        </p15:guide>
        <p15:guide id="5" orient="horz" pos="4020">
          <p15:clr>
            <a:srgbClr val="A4A3A4"/>
          </p15:clr>
        </p15:guide>
        <p15:guide id="6" orient="horz" pos="1071" userDrawn="1">
          <p15:clr>
            <a:srgbClr val="A4A3A4"/>
          </p15:clr>
        </p15:guide>
        <p15:guide id="7" orient="horz" pos="2069">
          <p15:clr>
            <a:srgbClr val="A4A3A4"/>
          </p15:clr>
        </p15:guide>
        <p15:guide id="8" orient="horz" pos="2976">
          <p15:clr>
            <a:srgbClr val="A4A3A4"/>
          </p15:clr>
        </p15:guide>
        <p15:guide id="9" orient="horz" pos="3294">
          <p15:clr>
            <a:srgbClr val="A4A3A4"/>
          </p15:clr>
        </p15:guide>
        <p15:guide id="10" pos="264" userDrawn="1">
          <p15:clr>
            <a:srgbClr val="A4A3A4"/>
          </p15:clr>
        </p15:guide>
        <p15:guide id="11" pos="5992" userDrawn="1">
          <p15:clr>
            <a:srgbClr val="A4A3A4"/>
          </p15:clr>
        </p15:guide>
        <p15:guide id="12" pos="6239">
          <p15:clr>
            <a:srgbClr val="A4A3A4"/>
          </p15:clr>
        </p15:guide>
        <p15:guide id="13" pos="22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6B"/>
    <a:srgbClr val="0070C0"/>
    <a:srgbClr val="008671"/>
    <a:srgbClr val="4283B0"/>
    <a:srgbClr val="4BA1FF"/>
    <a:srgbClr val="7FAFCF"/>
    <a:srgbClr val="5DC5DD"/>
    <a:srgbClr val="589CDA"/>
    <a:srgbClr val="E4E04A"/>
    <a:srgbClr val="F0E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7" autoAdjust="0"/>
    <p:restoredTop sz="58220" autoAdjust="0"/>
  </p:normalViewPr>
  <p:slideViewPr>
    <p:cSldViewPr>
      <p:cViewPr varScale="1">
        <p:scale>
          <a:sx n="62" d="100"/>
          <a:sy n="62" d="100"/>
        </p:scale>
        <p:origin x="1164" y="84"/>
      </p:cViewPr>
      <p:guideLst>
        <p:guide orient="horz" pos="4110"/>
        <p:guide pos="3120"/>
        <p:guide orient="horz" pos="3475"/>
        <p:guide orient="horz" pos="4020"/>
        <p:guide orient="horz" pos="1071"/>
        <p:guide orient="horz" pos="2069"/>
        <p:guide orient="horz" pos="2976"/>
        <p:guide orient="horz" pos="3294"/>
        <p:guide pos="264"/>
        <p:guide pos="5992"/>
        <p:guide pos="6239"/>
        <p:guide pos="22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276" y="10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565" cy="493868"/>
          </a:xfrm>
          <a:prstGeom prst="rect">
            <a:avLst/>
          </a:prstGeom>
        </p:spPr>
        <p:txBody>
          <a:bodyPr vert="horz" lIns="90757" tIns="45378" rIns="90757" bIns="45378" rtlCol="0"/>
          <a:lstStyle>
            <a:lvl1pPr algn="l">
              <a:defRPr sz="1200"/>
            </a:lvl1pPr>
          </a:lstStyle>
          <a:p>
            <a:endParaRPr lang="ko-KR" altLang="en-US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627" y="0"/>
            <a:ext cx="2919565" cy="493868"/>
          </a:xfrm>
          <a:prstGeom prst="rect">
            <a:avLst/>
          </a:prstGeom>
        </p:spPr>
        <p:txBody>
          <a:bodyPr vert="horz" lIns="90757" tIns="45378" rIns="90757" bIns="45378" rtlCol="0"/>
          <a:lstStyle>
            <a:lvl1pPr algn="r">
              <a:defRPr sz="1200"/>
            </a:lvl1pPr>
          </a:lstStyle>
          <a:p>
            <a:fld id="{525E57A1-8D11-4419-B06E-C091AC3C5ED8}" type="datetimeFigureOut">
              <a:rPr lang="ko-KR" altLang="en-US" smtClean="0">
                <a:latin typeface="돋움" panose="020B0600000101010101" pitchFamily="50" charset="-127"/>
                <a:ea typeface="돋움" panose="020B0600000101010101" pitchFamily="50" charset="-127"/>
              </a:rPr>
              <a:pPr/>
              <a:t>2019-02-18</a:t>
            </a:fld>
            <a:endParaRPr lang="ko-KR" altLang="en-US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372446"/>
            <a:ext cx="2919565" cy="493868"/>
          </a:xfrm>
          <a:prstGeom prst="rect">
            <a:avLst/>
          </a:prstGeom>
        </p:spPr>
        <p:txBody>
          <a:bodyPr vert="horz" lIns="90757" tIns="45378" rIns="90757" bIns="45378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627" y="9372446"/>
            <a:ext cx="2919565" cy="493868"/>
          </a:xfrm>
          <a:prstGeom prst="rect">
            <a:avLst/>
          </a:prstGeom>
        </p:spPr>
        <p:txBody>
          <a:bodyPr vert="horz" lIns="90757" tIns="45378" rIns="90757" bIns="45378" rtlCol="0" anchor="b"/>
          <a:lstStyle>
            <a:lvl1pPr algn="r">
              <a:defRPr sz="1200"/>
            </a:lvl1pPr>
          </a:lstStyle>
          <a:p>
            <a:fld id="{D9FFC5C0-A83E-4305-9E17-072DCE614234}" type="slidenum">
              <a:rPr lang="ko-KR" altLang="en-US" smtClean="0">
                <a:latin typeface="돋움" panose="020B0600000101010101" pitchFamily="50" charset="-127"/>
                <a:ea typeface="돋움" panose="020B0600000101010101" pitchFamily="50" charset="-127"/>
              </a:rPr>
              <a:pPr/>
              <a:t>‹#›</a:t>
            </a:fld>
            <a:endParaRPr lang="ko-KR" altLang="en-US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075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5029"/>
          </a:xfrm>
          <a:prstGeom prst="rect">
            <a:avLst/>
          </a:prstGeom>
        </p:spPr>
        <p:txBody>
          <a:bodyPr vert="horz" lIns="90757" tIns="45378" rIns="90757" bIns="45378" rtlCol="0"/>
          <a:lstStyle>
            <a:lvl1pPr algn="l">
              <a:defRPr sz="1200"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5029"/>
          </a:xfrm>
          <a:prstGeom prst="rect">
            <a:avLst/>
          </a:prstGeom>
        </p:spPr>
        <p:txBody>
          <a:bodyPr vert="horz" lIns="90757" tIns="45378" rIns="90757" bIns="45378" rtlCol="0"/>
          <a:lstStyle>
            <a:lvl1pPr algn="r">
              <a:defRPr sz="1200"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fld id="{BB47D875-FD63-433C-9D89-A3E6CFF88917}" type="datetimeFigureOut">
              <a:rPr lang="ko-KR" altLang="en-US" smtClean="0"/>
              <a:pPr/>
              <a:t>2019-02-18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7" tIns="45378" rIns="90757" bIns="45378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0757" tIns="45378" rIns="90757" bIns="45378" rtlCol="0"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57" tIns="45378" rIns="90757" bIns="45378" rtlCol="0" anchor="b"/>
          <a:lstStyle>
            <a:lvl1pPr algn="l">
              <a:defRPr sz="1200"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57" tIns="45378" rIns="90757" bIns="45378" rtlCol="0" anchor="b"/>
          <a:lstStyle>
            <a:lvl1pPr algn="r">
              <a:defRPr sz="1200"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fld id="{85EF4707-5951-457D-9735-FE80878EC5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5618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돋움" panose="020B0600000101010101" pitchFamily="50" charset="-127"/>
        <a:ea typeface="돋움" panose="020B0600000101010101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돋움" panose="020B0600000101010101" pitchFamily="50" charset="-127"/>
        <a:ea typeface="돋움" panose="020B0600000101010101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돋움" panose="020B0600000101010101" pitchFamily="50" charset="-127"/>
        <a:ea typeface="돋움" panose="020B0600000101010101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돋움" panose="020B0600000101010101" pitchFamily="50" charset="-127"/>
        <a:ea typeface="돋움" panose="020B0600000101010101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돋움" panose="020B0600000101010101" pitchFamily="50" charset="-127"/>
        <a:ea typeface="돋움" panose="020B0600000101010101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600" dirty="0"/>
              <a:t>Good morning everyone</a:t>
            </a:r>
            <a:r>
              <a:rPr lang="en-US" altLang="ko-KR" sz="1600" baseline="0" dirty="0"/>
              <a:t>, </a:t>
            </a:r>
            <a:endParaRPr lang="en-US" altLang="ko-KR" sz="1600" baseline="0" dirty="0" smtClean="0"/>
          </a:p>
          <a:p>
            <a:endParaRPr lang="en-US" altLang="ko-KR" sz="1600" baseline="0" dirty="0" smtClean="0"/>
          </a:p>
          <a:p>
            <a:r>
              <a:rPr lang="en-US" altLang="ko-KR" sz="1600" baseline="0" dirty="0" smtClean="0"/>
              <a:t>My name is Junghyun Kim, Chair of EAHC-MSDI Working Group.</a:t>
            </a:r>
            <a:endParaRPr lang="en-US" altLang="ko-KR" sz="1600" baseline="0" dirty="0"/>
          </a:p>
          <a:p>
            <a:endParaRPr lang="en-US" altLang="ko-KR" sz="1600" baseline="0" dirty="0" smtClean="0"/>
          </a:p>
          <a:p>
            <a:r>
              <a:rPr lang="en-US" altLang="ko-KR" sz="1600" baseline="0" dirty="0" smtClean="0"/>
              <a:t>Today, </a:t>
            </a:r>
            <a:r>
              <a:rPr lang="en-US" altLang="ko-KR" sz="1600" baseline="0" dirty="0"/>
              <a:t>I’d like to </a:t>
            </a:r>
            <a:r>
              <a:rPr lang="en-US" altLang="ko-KR" sz="1600" baseline="0" dirty="0" smtClean="0"/>
              <a:t>present the </a:t>
            </a:r>
            <a:r>
              <a:rPr lang="en-US" altLang="ko-KR" sz="1600" baseline="0" dirty="0"/>
              <a:t>1</a:t>
            </a:r>
            <a:r>
              <a:rPr lang="en-US" altLang="ko-KR" sz="1600" baseline="30000" dirty="0"/>
              <a:t>st</a:t>
            </a:r>
            <a:r>
              <a:rPr lang="en-US" altLang="ko-KR" sz="1600" baseline="0" dirty="0"/>
              <a:t> EAHC </a:t>
            </a:r>
            <a:r>
              <a:rPr lang="en-US" altLang="ko-KR" sz="1600" baseline="0" dirty="0" smtClean="0"/>
              <a:t>MSDIWG </a:t>
            </a:r>
            <a:r>
              <a:rPr lang="en-US" altLang="ko-KR" sz="1600" baseline="0" dirty="0"/>
              <a:t>meeting report. </a:t>
            </a:r>
          </a:p>
          <a:p>
            <a:endParaRPr lang="ko-KR" altLang="en-US" sz="1600" dirty="0"/>
          </a:p>
          <a:p>
            <a:endParaRPr lang="ko-KR" altLang="en-US" dirty="0"/>
          </a:p>
          <a:p>
            <a:pPr defTabSz="906536">
              <a:defRPr/>
            </a:pPr>
            <a:endParaRPr lang="ko-KR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FFF91-4D5C-40DF-A990-0CBE8300FBD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306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536">
              <a:defRPr/>
            </a:pPr>
            <a:r>
              <a:rPr lang="en-US" sz="1600" dirty="0">
                <a:solidFill>
                  <a:schemeClr val="tx1"/>
                </a:solidFill>
                <a:ea typeface="+mn-ea"/>
              </a:rPr>
              <a:t>Prior to the 1</a:t>
            </a:r>
            <a:r>
              <a:rPr lang="en-US" sz="1600" baseline="30000" dirty="0">
                <a:solidFill>
                  <a:schemeClr val="tx1"/>
                </a:solidFill>
                <a:ea typeface="+mn-ea"/>
              </a:rPr>
              <a:t>st</a:t>
            </a:r>
            <a:r>
              <a:rPr lang="en-US" sz="1600" dirty="0">
                <a:solidFill>
                  <a:schemeClr val="tx1"/>
                </a:solidFill>
                <a:ea typeface="+mn-ea"/>
              </a:rPr>
              <a:t> EAHC-MSDIWG meeting, </a:t>
            </a:r>
            <a:r>
              <a:rPr lang="en-US" sz="1600" dirty="0" smtClean="0">
                <a:solidFill>
                  <a:schemeClr val="tx1"/>
                </a:solidFill>
                <a:ea typeface="+mn-ea"/>
              </a:rPr>
              <a:t>ROK </a:t>
            </a:r>
            <a:r>
              <a:rPr lang="en-US" sz="1600" dirty="0">
                <a:solidFill>
                  <a:schemeClr val="tx1"/>
                </a:solidFill>
                <a:ea typeface="+mn-ea"/>
              </a:rPr>
              <a:t>distributed a </a:t>
            </a:r>
            <a:r>
              <a:rPr lang="en-US" sz="1600" dirty="0" smtClean="0">
                <a:solidFill>
                  <a:schemeClr val="tx1"/>
                </a:solidFill>
                <a:ea typeface="+mn-ea"/>
              </a:rPr>
              <a:t>questionnaire </a:t>
            </a:r>
            <a:r>
              <a:rPr lang="en-US" sz="1600" dirty="0">
                <a:solidFill>
                  <a:schemeClr val="tx1"/>
                </a:solidFill>
                <a:ea typeface="+mn-ea"/>
              </a:rPr>
              <a:t>to MSs to identify </a:t>
            </a:r>
            <a:r>
              <a:rPr lang="en-US" sz="1600" dirty="0" smtClean="0">
                <a:solidFill>
                  <a:schemeClr val="tx1"/>
                </a:solidFill>
                <a:ea typeface="+mn-ea"/>
              </a:rPr>
              <a:t>the status</a:t>
            </a:r>
            <a:r>
              <a:rPr lang="en-US" sz="1600" dirty="0">
                <a:solidFill>
                  <a:schemeClr val="tx1"/>
                </a:solidFill>
                <a:ea typeface="+mn-ea"/>
              </a:rPr>
              <a:t>, requirements and </a:t>
            </a:r>
            <a:r>
              <a:rPr lang="en-US" sz="1600" dirty="0" smtClean="0">
                <a:solidFill>
                  <a:schemeClr val="tx1"/>
                </a:solidFill>
                <a:ea typeface="+mn-ea"/>
              </a:rPr>
              <a:t>future </a:t>
            </a:r>
            <a:r>
              <a:rPr lang="en-US" sz="1600" dirty="0">
                <a:solidFill>
                  <a:schemeClr val="tx1"/>
                </a:solidFill>
                <a:ea typeface="+mn-ea"/>
              </a:rPr>
              <a:t>role of the WG. </a:t>
            </a:r>
            <a:endParaRPr lang="en-US" sz="1600" dirty="0" smtClean="0">
              <a:solidFill>
                <a:schemeClr val="tx1"/>
              </a:solidFill>
              <a:ea typeface="+mn-ea"/>
            </a:endParaRPr>
          </a:p>
          <a:p>
            <a:pPr defTabSz="906536">
              <a:defRPr/>
            </a:pPr>
            <a:endParaRPr lang="en-US" sz="1600" dirty="0" smtClean="0">
              <a:solidFill>
                <a:schemeClr val="tx1"/>
              </a:solidFill>
              <a:ea typeface="+mn-ea"/>
            </a:endParaRPr>
          </a:p>
          <a:p>
            <a:pPr defTabSz="906536">
              <a:defRPr/>
            </a:pPr>
            <a:r>
              <a:rPr lang="en-US" sz="1600" dirty="0" smtClean="0">
                <a:solidFill>
                  <a:schemeClr val="tx1"/>
                </a:solidFill>
                <a:ea typeface="+mn-ea"/>
              </a:rPr>
              <a:t>There </a:t>
            </a:r>
            <a:r>
              <a:rPr lang="en-US" sz="1600" dirty="0">
                <a:solidFill>
                  <a:schemeClr val="tx1"/>
                </a:solidFill>
                <a:ea typeface="+mn-ea"/>
              </a:rPr>
              <a:t>are nine questions in the </a:t>
            </a:r>
            <a:r>
              <a:rPr lang="en-US" sz="1600" dirty="0" smtClean="0">
                <a:solidFill>
                  <a:schemeClr val="tx1"/>
                </a:solidFill>
                <a:ea typeface="+mn-ea"/>
              </a:rPr>
              <a:t>questionnaire and I received 8 responses.  </a:t>
            </a:r>
          </a:p>
          <a:p>
            <a:pPr defTabSz="906536">
              <a:defRPr/>
            </a:pPr>
            <a:endParaRPr lang="en-US" sz="1600" dirty="0" smtClean="0">
              <a:solidFill>
                <a:schemeClr val="tx1"/>
              </a:solidFill>
              <a:ea typeface="+mn-ea"/>
            </a:endParaRPr>
          </a:p>
          <a:p>
            <a:pPr defTabSz="906536">
              <a:defRPr/>
            </a:pPr>
            <a:r>
              <a:rPr lang="en-US" altLang="ko-KR" sz="1600" dirty="0" smtClean="0">
                <a:solidFill>
                  <a:schemeClr val="tx1"/>
                </a:solidFill>
                <a:ea typeface="+mn-ea"/>
              </a:rPr>
              <a:t>For example, this slide shows one of questions which asks each member to indicate the priority of tasks.</a:t>
            </a:r>
          </a:p>
          <a:p>
            <a:pPr defTabSz="906536">
              <a:defRPr/>
            </a:pPr>
            <a:endParaRPr lang="en-US" altLang="ko-KR" sz="1600" dirty="0" smtClean="0">
              <a:solidFill>
                <a:schemeClr val="tx1"/>
              </a:solidFill>
              <a:ea typeface="+mn-ea"/>
            </a:endParaRPr>
          </a:p>
          <a:p>
            <a:pPr defTabSz="906536">
              <a:defRPr/>
            </a:pPr>
            <a:r>
              <a:rPr lang="en-US" altLang="ko-KR" sz="1600" dirty="0" smtClean="0">
                <a:solidFill>
                  <a:schemeClr val="tx1"/>
                </a:solidFill>
                <a:ea typeface="+mn-ea"/>
              </a:rPr>
              <a:t>The response was used to make a work plan in the next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F4707-5951-457D-9735-FE80878EC594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0498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536">
              <a:defRPr/>
            </a:pPr>
            <a:r>
              <a:rPr lang="en-US" sz="1600" dirty="0">
                <a:solidFill>
                  <a:schemeClr val="tx1"/>
                </a:solidFill>
                <a:ea typeface="+mn-ea"/>
              </a:rPr>
              <a:t>The work plan was drafted based on the IHO MSDIWG plan. </a:t>
            </a:r>
            <a:endParaRPr lang="en-US" sz="1600" dirty="0" smtClean="0">
              <a:solidFill>
                <a:schemeClr val="tx1"/>
              </a:solidFill>
              <a:ea typeface="+mn-ea"/>
            </a:endParaRPr>
          </a:p>
          <a:p>
            <a:pPr defTabSz="906536">
              <a:defRPr/>
            </a:pPr>
            <a:endParaRPr lang="en-US" sz="1600" dirty="0">
              <a:solidFill>
                <a:schemeClr val="tx1"/>
              </a:solidFill>
              <a:ea typeface="+mn-ea"/>
            </a:endParaRPr>
          </a:p>
          <a:p>
            <a:pPr defTabSz="906536">
              <a:defRPr/>
            </a:pPr>
            <a:r>
              <a:rPr lang="en-US" sz="1600" dirty="0">
                <a:solidFill>
                  <a:schemeClr val="tx1"/>
                </a:solidFill>
                <a:ea typeface="+mn-ea"/>
              </a:rPr>
              <a:t>It has five parts: Leadership and Coordination, Operational – Data Sharing and Management, Policies and Governances, Standards, and Training and Education. </a:t>
            </a:r>
          </a:p>
          <a:p>
            <a:pPr defTabSz="906536">
              <a:defRPr/>
            </a:pPr>
            <a:endParaRPr lang="en-US" sz="1600" dirty="0" smtClean="0">
              <a:solidFill>
                <a:schemeClr val="tx1"/>
              </a:solidFill>
              <a:ea typeface="+mn-ea"/>
            </a:endParaRPr>
          </a:p>
          <a:p>
            <a:pPr defTabSz="906536">
              <a:defRPr/>
            </a:pPr>
            <a:r>
              <a:rPr lang="en-US" sz="1600" dirty="0" smtClean="0">
                <a:solidFill>
                  <a:schemeClr val="tx1"/>
                </a:solidFill>
                <a:ea typeface="+mn-ea"/>
              </a:rPr>
              <a:t>There </a:t>
            </a:r>
            <a:r>
              <a:rPr lang="en-US" sz="1600" dirty="0">
                <a:solidFill>
                  <a:schemeClr val="tx1"/>
                </a:solidFill>
                <a:ea typeface="+mn-ea"/>
              </a:rPr>
              <a:t>was detailed discussion in </a:t>
            </a:r>
            <a:r>
              <a:rPr lang="en-US" sz="1600" dirty="0" smtClean="0">
                <a:solidFill>
                  <a:schemeClr val="tx1"/>
                </a:solidFill>
                <a:ea typeface="+mn-ea"/>
              </a:rPr>
              <a:t>Chiang Mai </a:t>
            </a:r>
            <a:r>
              <a:rPr lang="en-US" sz="1600" dirty="0">
                <a:solidFill>
                  <a:schemeClr val="tx1"/>
                </a:solidFill>
                <a:ea typeface="+mn-ea"/>
              </a:rPr>
              <a:t>but the meeting was closed without finalizing it. </a:t>
            </a:r>
            <a:endParaRPr lang="en-US" sz="1600" dirty="0" smtClean="0">
              <a:solidFill>
                <a:schemeClr val="tx1"/>
              </a:solidFill>
              <a:ea typeface="+mn-ea"/>
            </a:endParaRPr>
          </a:p>
          <a:p>
            <a:pPr defTabSz="906536">
              <a:defRPr/>
            </a:pPr>
            <a:endParaRPr lang="en-US" sz="1600" dirty="0" smtClean="0">
              <a:solidFill>
                <a:schemeClr val="tx1"/>
              </a:solidFill>
              <a:ea typeface="+mn-ea"/>
            </a:endParaRPr>
          </a:p>
          <a:p>
            <a:pPr defTabSz="906536">
              <a:defRPr/>
            </a:pPr>
            <a:r>
              <a:rPr lang="en-US" sz="1600" dirty="0" smtClean="0">
                <a:solidFill>
                  <a:schemeClr val="tx1"/>
                </a:solidFill>
                <a:ea typeface="+mn-ea"/>
              </a:rPr>
              <a:t>Later </a:t>
            </a:r>
            <a:r>
              <a:rPr lang="en-US" sz="1600" dirty="0">
                <a:solidFill>
                  <a:schemeClr val="tx1"/>
                </a:solidFill>
                <a:ea typeface="+mn-ea"/>
              </a:rPr>
              <a:t>I made some amendments to it and </a:t>
            </a:r>
            <a:r>
              <a:rPr lang="en-US" sz="1600" dirty="0" smtClean="0">
                <a:solidFill>
                  <a:schemeClr val="tx1"/>
                </a:solidFill>
                <a:ea typeface="+mn-ea"/>
              </a:rPr>
              <a:t>circulated </a:t>
            </a:r>
            <a:r>
              <a:rPr lang="en-US" sz="1600" dirty="0">
                <a:solidFill>
                  <a:schemeClr val="tx1"/>
                </a:solidFill>
                <a:ea typeface="+mn-ea"/>
              </a:rPr>
              <a:t>it to MSs by correspondence last week. </a:t>
            </a:r>
          </a:p>
          <a:p>
            <a:pPr defTabSz="906536">
              <a:defRPr/>
            </a:pPr>
            <a:endParaRPr lang="en-US" altLang="ko-KR" sz="1600" dirty="0" smtClean="0">
              <a:solidFill>
                <a:schemeClr val="tx1"/>
              </a:solidFill>
              <a:ea typeface="+mn-ea"/>
            </a:endParaRPr>
          </a:p>
          <a:p>
            <a:pPr defTabSz="906536">
              <a:defRPr/>
            </a:pPr>
            <a:r>
              <a:rPr lang="en-US" altLang="ko-KR" sz="1600" dirty="0" smtClean="0">
                <a:solidFill>
                  <a:schemeClr val="tx1"/>
                </a:solidFill>
                <a:ea typeface="+mn-ea"/>
              </a:rPr>
              <a:t>Please</a:t>
            </a:r>
            <a:r>
              <a:rPr lang="en-US" altLang="ko-KR" sz="1600" baseline="0" dirty="0" smtClean="0">
                <a:solidFill>
                  <a:schemeClr val="tx1"/>
                </a:solidFill>
                <a:ea typeface="+mn-ea"/>
              </a:rPr>
              <a:t> r</a:t>
            </a:r>
            <a:r>
              <a:rPr lang="en-US" altLang="ko-KR" sz="1600" dirty="0" smtClean="0">
                <a:solidFill>
                  <a:schemeClr val="tx1"/>
                </a:solidFill>
                <a:ea typeface="+mn-ea"/>
              </a:rPr>
              <a:t>efer </a:t>
            </a:r>
            <a:r>
              <a:rPr lang="en-US" altLang="ko-KR" sz="1600" dirty="0">
                <a:solidFill>
                  <a:schemeClr val="tx1"/>
                </a:solidFill>
                <a:ea typeface="+mn-ea"/>
              </a:rPr>
              <a:t>to the Work Plan we printed out on your desk.</a:t>
            </a:r>
            <a:endParaRPr lang="en-US" sz="16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F4707-5951-457D-9735-FE80878EC594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6255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536">
              <a:defRPr/>
            </a:pPr>
            <a:r>
              <a:rPr lang="en-US" altLang="ko-KR" sz="1600" dirty="0" smtClean="0">
                <a:solidFill>
                  <a:schemeClr val="tx1"/>
                </a:solidFill>
              </a:rPr>
              <a:t>This year, there</a:t>
            </a:r>
            <a:r>
              <a:rPr lang="en-US" altLang="ko-KR" sz="1600" baseline="0" dirty="0" smtClean="0">
                <a:solidFill>
                  <a:schemeClr val="tx1"/>
                </a:solidFill>
              </a:rPr>
              <a:t> are several meetings regarding the MSDI in our region.</a:t>
            </a:r>
          </a:p>
          <a:p>
            <a:pPr defTabSz="906536">
              <a:defRPr/>
            </a:pPr>
            <a:endParaRPr lang="en-US" altLang="ko-KR" sz="1600" baseline="0" dirty="0" smtClean="0">
              <a:solidFill>
                <a:schemeClr val="tx1"/>
              </a:solidFill>
            </a:endParaRPr>
          </a:p>
          <a:p>
            <a:pPr defTabSz="906536">
              <a:defRPr/>
            </a:pPr>
            <a:r>
              <a:rPr lang="en-US" altLang="ko-KR" sz="1600" baseline="0" dirty="0" smtClean="0">
                <a:solidFill>
                  <a:schemeClr val="tx1"/>
                </a:solidFill>
              </a:rPr>
              <a:t>KHOA will host the 10</a:t>
            </a:r>
            <a:r>
              <a:rPr lang="en-US" altLang="ko-KR" sz="1600" baseline="30000" dirty="0" smtClean="0">
                <a:solidFill>
                  <a:schemeClr val="tx1"/>
                </a:solidFill>
              </a:rPr>
              <a:t>th</a:t>
            </a:r>
            <a:r>
              <a:rPr lang="en-US" altLang="ko-KR" sz="1600" baseline="0" dirty="0" smtClean="0">
                <a:solidFill>
                  <a:schemeClr val="tx1"/>
                </a:solidFill>
              </a:rPr>
              <a:t> IHO MSDI Working group meeting in Busan from 4 to 5 March back to back with the first UN-GGIM working group on marine geospatial information.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defTabSz="906536">
              <a:defRPr/>
            </a:pPr>
            <a:endParaRPr lang="en-US" altLang="ko-KR" sz="1600" dirty="0" smtClean="0">
              <a:solidFill>
                <a:schemeClr val="tx1"/>
              </a:solidFill>
            </a:endParaRPr>
          </a:p>
          <a:p>
            <a:pPr defTabSz="906536">
              <a:defRPr/>
            </a:pPr>
            <a:r>
              <a:rPr lang="en-US" altLang="ko-KR" sz="1600" dirty="0" smtClean="0">
                <a:solidFill>
                  <a:schemeClr val="tx1"/>
                </a:solidFill>
              </a:rPr>
              <a:t>Singapore will host the 2</a:t>
            </a:r>
            <a:r>
              <a:rPr lang="en-US" altLang="ko-KR" sz="1600" baseline="30000" dirty="0" smtClean="0">
                <a:solidFill>
                  <a:schemeClr val="tx1"/>
                </a:solidFill>
              </a:rPr>
              <a:t>nd</a:t>
            </a:r>
            <a:r>
              <a:rPr lang="en-US" altLang="ko-KR" sz="1600" dirty="0" smtClean="0">
                <a:solidFill>
                  <a:schemeClr val="tx1"/>
                </a:solidFill>
              </a:rPr>
              <a:t> MSDIWG meeting in October</a:t>
            </a:r>
            <a:r>
              <a:rPr lang="en-US" altLang="ko-KR" sz="1600" baseline="0" dirty="0" smtClean="0">
                <a:solidFill>
                  <a:schemeClr val="tx1"/>
                </a:solidFill>
              </a:rPr>
              <a:t> or </a:t>
            </a:r>
            <a:r>
              <a:rPr lang="en-US" altLang="ko-KR" sz="1600" dirty="0" smtClean="0">
                <a:solidFill>
                  <a:schemeClr val="tx1"/>
                </a:solidFill>
              </a:rPr>
              <a:t>November 2019 back to back with the CHC meeting. </a:t>
            </a:r>
          </a:p>
          <a:p>
            <a:pPr marL="0" marR="0" lvl="0" indent="0" algn="l" defTabSz="90653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pc="-149" dirty="0" smtClean="0">
              <a:ln>
                <a:solidFill>
                  <a:srgbClr val="7593B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06536">
              <a:defRPr/>
            </a:pPr>
            <a:endParaRPr lang="en-US" altLang="ko-KR" dirty="0"/>
          </a:p>
          <a:p>
            <a:pPr fontAlgn="base" latinLnBrk="1"/>
            <a:endParaRPr lang="en-US" dirty="0"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F4707-5951-457D-9735-FE80878EC594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6255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536">
              <a:defRPr/>
            </a:pPr>
            <a:r>
              <a:rPr lang="en-US" sz="1600" baseline="0" dirty="0" smtClean="0">
                <a:solidFill>
                  <a:schemeClr val="tx1"/>
                </a:solidFill>
                <a:ea typeface="+mn-ea"/>
              </a:rPr>
              <a:t>To conclude,</a:t>
            </a:r>
          </a:p>
          <a:p>
            <a:pPr defTabSz="906536">
              <a:defRPr/>
            </a:pPr>
            <a:endParaRPr lang="en-US" sz="1600" baseline="0" dirty="0" smtClean="0">
              <a:solidFill>
                <a:schemeClr val="tx1"/>
              </a:solidFill>
              <a:ea typeface="+mn-ea"/>
            </a:endParaRPr>
          </a:p>
          <a:p>
            <a:pPr defTabSz="906536">
              <a:defRPr/>
            </a:pPr>
            <a:r>
              <a:rPr lang="en-US" sz="1600" baseline="0" dirty="0" smtClean="0">
                <a:solidFill>
                  <a:schemeClr val="tx1"/>
                </a:solidFill>
                <a:ea typeface="+mn-ea"/>
              </a:rPr>
              <a:t>The EAHC-MSDI WG requests the Steering Committee to take note of this report</a:t>
            </a:r>
            <a:r>
              <a:rPr lang="en-US" sz="1600" dirty="0" smtClean="0">
                <a:solidFill>
                  <a:schemeClr val="tx1"/>
                </a:solidFill>
                <a:ea typeface="+mn-ea"/>
              </a:rPr>
              <a:t>.</a:t>
            </a:r>
            <a:endParaRPr lang="en-US" sz="1600" dirty="0">
              <a:solidFill>
                <a:schemeClr val="tx1"/>
              </a:solidFill>
              <a:ea typeface="+mn-ea"/>
            </a:endParaRPr>
          </a:p>
          <a:p>
            <a:pPr defTabSz="906536">
              <a:defRPr/>
            </a:pPr>
            <a:endParaRPr lang="en-US" sz="1600" spc="-149" dirty="0">
              <a:ln>
                <a:solidFill>
                  <a:srgbClr val="7593B5">
                    <a:alpha val="0"/>
                  </a:srgbClr>
                </a:solidFill>
              </a:ln>
              <a:solidFill>
                <a:schemeClr val="tx1"/>
              </a:solidFill>
            </a:endParaRPr>
          </a:p>
          <a:p>
            <a:pPr defTabSz="906536">
              <a:defRPr/>
            </a:pPr>
            <a:r>
              <a:rPr lang="en-US" sz="1600" dirty="0" smtClean="0">
                <a:solidFill>
                  <a:schemeClr val="tx1"/>
                </a:solidFill>
                <a:ea typeface="+mn-ea"/>
              </a:rPr>
              <a:t>And please review the </a:t>
            </a:r>
            <a:r>
              <a:rPr lang="en-US" sz="1600" dirty="0">
                <a:solidFill>
                  <a:schemeClr val="tx1"/>
                </a:solidFill>
                <a:ea typeface="+mn-ea"/>
              </a:rPr>
              <a:t>draft EAHC-MSDIWG Work Plan. It can be </a:t>
            </a:r>
            <a:r>
              <a:rPr lang="en-US" sz="1600" dirty="0" smtClean="0">
                <a:solidFill>
                  <a:schemeClr val="tx1"/>
                </a:solidFill>
                <a:ea typeface="+mn-ea"/>
              </a:rPr>
              <a:t>further developed </a:t>
            </a:r>
            <a:r>
              <a:rPr lang="en-US" sz="1600" dirty="0">
                <a:solidFill>
                  <a:schemeClr val="tx1"/>
                </a:solidFill>
                <a:ea typeface="+mn-ea"/>
              </a:rPr>
              <a:t>and amended at the </a:t>
            </a:r>
            <a:r>
              <a:rPr lang="en-US" sz="1600" dirty="0" smtClean="0">
                <a:solidFill>
                  <a:schemeClr val="tx1"/>
                </a:solidFill>
                <a:ea typeface="+mn-ea"/>
              </a:rPr>
              <a:t>next WG </a:t>
            </a:r>
            <a:r>
              <a:rPr lang="en-US" sz="1600" dirty="0">
                <a:solidFill>
                  <a:schemeClr val="tx1"/>
                </a:solidFill>
                <a:ea typeface="+mn-ea"/>
              </a:rPr>
              <a:t>meeting.</a:t>
            </a:r>
          </a:p>
          <a:p>
            <a:pPr fontAlgn="base" latinLnBrk="1"/>
            <a:endParaRPr lang="en-US" sz="1600" dirty="0" smtClean="0">
              <a:solidFill>
                <a:schemeClr val="tx1"/>
              </a:solidFill>
              <a:ea typeface="+mn-ea"/>
            </a:endParaRPr>
          </a:p>
          <a:p>
            <a:pPr fontAlgn="base" latinLnBrk="1"/>
            <a:r>
              <a:rPr lang="en-US" sz="1600" dirty="0" smtClean="0">
                <a:solidFill>
                  <a:schemeClr val="tx1"/>
                </a:solidFill>
                <a:ea typeface="+mn-ea"/>
              </a:rPr>
              <a:t>Lastly </a:t>
            </a:r>
            <a:r>
              <a:rPr lang="en-US" sz="1600" dirty="0">
                <a:solidFill>
                  <a:schemeClr val="tx1"/>
                </a:solidFill>
                <a:ea typeface="+mn-ea"/>
              </a:rPr>
              <a:t>there was a decision on the </a:t>
            </a:r>
            <a:r>
              <a:rPr lang="en-US" sz="1600" dirty="0" smtClean="0">
                <a:solidFill>
                  <a:schemeClr val="tx1"/>
                </a:solidFill>
                <a:ea typeface="+mn-ea"/>
              </a:rPr>
              <a:t>chairmanship </a:t>
            </a:r>
            <a:r>
              <a:rPr lang="en-US" sz="1600" dirty="0">
                <a:solidFill>
                  <a:schemeClr val="tx1"/>
                </a:solidFill>
                <a:ea typeface="+mn-ea"/>
              </a:rPr>
              <a:t>of the WG, “</a:t>
            </a:r>
            <a:r>
              <a:rPr lang="en-US" altLang="ko-KR" sz="1600" dirty="0">
                <a:solidFill>
                  <a:schemeClr val="tx1"/>
                </a:solidFill>
              </a:rPr>
              <a:t>The appointment of the Vice Chair would be Personal to Holder” </a:t>
            </a:r>
            <a:r>
              <a:rPr lang="en-US" altLang="ko-KR" sz="1600" dirty="0" smtClean="0">
                <a:solidFill>
                  <a:schemeClr val="tx1"/>
                </a:solidFill>
              </a:rPr>
              <a:t>from</a:t>
            </a:r>
            <a:r>
              <a:rPr lang="en-US" altLang="ko-KR" sz="1600" baseline="0" dirty="0" smtClean="0">
                <a:solidFill>
                  <a:schemeClr val="tx1"/>
                </a:solidFill>
              </a:rPr>
              <a:t> the last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>
                <a:solidFill>
                  <a:schemeClr val="tx1"/>
                </a:solidFill>
              </a:rPr>
              <a:t>WG </a:t>
            </a:r>
            <a:r>
              <a:rPr lang="en-US" altLang="ko-KR" sz="1600" dirty="0" smtClean="0">
                <a:solidFill>
                  <a:schemeClr val="tx1"/>
                </a:solidFill>
              </a:rPr>
              <a:t>meeting. </a:t>
            </a:r>
            <a:r>
              <a:rPr lang="en-US" sz="1600" dirty="0" smtClean="0">
                <a:solidFill>
                  <a:schemeClr val="tx1"/>
                </a:solidFill>
                <a:ea typeface="+mn-ea"/>
              </a:rPr>
              <a:t>So </a:t>
            </a:r>
            <a:r>
              <a:rPr lang="en-US" sz="1600" dirty="0">
                <a:solidFill>
                  <a:schemeClr val="tx1"/>
                </a:solidFill>
                <a:ea typeface="+mn-ea"/>
              </a:rPr>
              <a:t>we need to discuss it in this meeting</a:t>
            </a:r>
            <a:r>
              <a:rPr lang="en-US" sz="1600" dirty="0" smtClean="0">
                <a:solidFill>
                  <a:schemeClr val="tx1"/>
                </a:solidFill>
                <a:ea typeface="+mn-ea"/>
              </a:rPr>
              <a:t>.</a:t>
            </a:r>
            <a:endParaRPr lang="en-US" sz="16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F4707-5951-457D-9735-FE80878EC594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8903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600" dirty="0" smtClean="0"/>
              <a:t>Thank you for your attention.</a:t>
            </a:r>
            <a:endParaRPr lang="en-US" altLang="ko-KR" sz="16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F4707-5951-457D-9735-FE80878EC594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5549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600" kern="12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The 1</a:t>
            </a:r>
            <a:r>
              <a:rPr lang="en-US" altLang="ko-KR" sz="1600" kern="1200" baseline="300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st</a:t>
            </a:r>
            <a:r>
              <a:rPr lang="en-US" altLang="ko-KR" sz="1600" kern="12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 EAHC-MSDIWG meeting was held in Chiang Mai, Thailand in November 2018. </a:t>
            </a:r>
          </a:p>
          <a:p>
            <a:endParaRPr lang="en-US" altLang="ko-KR" sz="1600" kern="1200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r>
              <a:rPr lang="en-US" altLang="ko-KR" sz="1600" kern="12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30 participants from 9 member states attended.</a:t>
            </a:r>
          </a:p>
          <a:p>
            <a:endParaRPr lang="en-US" altLang="ko-KR" sz="1600" kern="1200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pPr defTabSz="906536">
              <a:defRPr/>
            </a:pPr>
            <a:r>
              <a:rPr lang="en-US" altLang="ko-KR" sz="1600" baseline="0" dirty="0" smtClean="0"/>
              <a:t>Mainly 5 agenda items were discussed at the meeting. </a:t>
            </a:r>
          </a:p>
          <a:p>
            <a:r>
              <a:rPr lang="en-US" altLang="ko-KR" sz="1600" kern="12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The meeting discussed</a:t>
            </a:r>
            <a:r>
              <a:rPr lang="en-US" altLang="ko-KR" sz="1600" kern="1200" baseline="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 EAHC-MSDI WG Progress and TOR, C</a:t>
            </a:r>
            <a:r>
              <a:rPr lang="en-US" altLang="ko-KR" sz="1600" kern="12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ountry reports on MSDI, MSDI concept and importance, MSDI trend report, and WG work plan.</a:t>
            </a:r>
            <a:endParaRPr lang="en-US" altLang="ko-KR" sz="1600" spc="-149" dirty="0" smtClean="0">
              <a:ln>
                <a:solidFill>
                  <a:srgbClr val="7593B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06536">
              <a:defRPr/>
            </a:pPr>
            <a:endParaRPr lang="en-US" altLang="ko-KR" sz="1600" dirty="0"/>
          </a:p>
          <a:p>
            <a:pPr fontAlgn="base" latinLnBrk="1"/>
            <a:endParaRPr lang="en-US" sz="1600" dirty="0"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F4707-5951-457D-9735-FE80878EC594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8071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600" dirty="0" smtClean="0"/>
              <a:t>It</a:t>
            </a:r>
            <a:r>
              <a:rPr lang="en-US" altLang="ko-KR" sz="1600" baseline="0" dirty="0" smtClean="0"/>
              <a:t> was the first working group meeting, so the membership was reviewed.</a:t>
            </a:r>
          </a:p>
          <a:p>
            <a:endParaRPr lang="en-US" altLang="ko-KR" sz="1600" baseline="0" dirty="0" smtClean="0"/>
          </a:p>
          <a:p>
            <a:r>
              <a:rPr lang="en-US" altLang="ko-KR" sz="1600" baseline="0" dirty="0" smtClean="0"/>
              <a:t>All member states have a member in the working group except the DPRK.</a:t>
            </a:r>
          </a:p>
          <a:p>
            <a:endParaRPr lang="en-US" altLang="ko-KR" sz="1600" baseline="0" dirty="0" smtClean="0"/>
          </a:p>
          <a:p>
            <a:r>
              <a:rPr lang="en-US" altLang="ko-KR" sz="1600" baseline="0" dirty="0" smtClean="0"/>
              <a:t>Since the position of the Vice-chair is vacant, I’d like to ask Japan to nominate a candidate. </a:t>
            </a:r>
          </a:p>
          <a:p>
            <a:r>
              <a:rPr lang="en-US" altLang="ko-KR" sz="1600" baseline="0" dirty="0" smtClean="0"/>
              <a:t>Then I hope this Steering Committee can confirm the vice-chair according to the TOR of the Working Group.</a:t>
            </a:r>
            <a:endParaRPr lang="en-US" sz="1600" dirty="0"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F4707-5951-457D-9735-FE80878EC594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840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600" kern="12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For the country report, five member states, Brunei, Japan,</a:t>
            </a:r>
            <a:r>
              <a:rPr lang="ko-KR" altLang="en-US" sz="1600" dirty="0" smtClean="0"/>
              <a:t> </a:t>
            </a:r>
            <a:r>
              <a:rPr lang="en-US" altLang="ko-KR" sz="1600" kern="12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ROK</a:t>
            </a:r>
            <a:r>
              <a:rPr lang="en-US" altLang="ko-KR" sz="1600" dirty="0" smtClean="0"/>
              <a:t>,</a:t>
            </a:r>
            <a:r>
              <a:rPr lang="en-US" altLang="ko-KR" sz="1600" kern="12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 Singapore and Malaysia, presented their country reports on national MSDI.</a:t>
            </a:r>
          </a:p>
          <a:p>
            <a:r>
              <a:rPr lang="en-US" altLang="ko-KR" sz="1600" kern="12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 </a:t>
            </a:r>
          </a:p>
          <a:p>
            <a:r>
              <a:rPr lang="en-US" altLang="ko-KR" sz="1600" kern="12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Brunei introduced its </a:t>
            </a:r>
            <a:r>
              <a:rPr lang="en-US" altLang="ko-KR" sz="1600" dirty="0" smtClean="0">
                <a:solidFill>
                  <a:schemeClr val="tx1"/>
                </a:solidFill>
              </a:rPr>
              <a:t>Survey</a:t>
            </a:r>
            <a:r>
              <a:rPr lang="en-US" altLang="ko-KR" sz="1600" baseline="0" dirty="0" smtClean="0">
                <a:solidFill>
                  <a:schemeClr val="tx1"/>
                </a:solidFill>
              </a:rPr>
              <a:t> Spatial Data Infrastructure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</a:p>
          <a:p>
            <a:pPr defTabSz="906536">
              <a:defRPr/>
            </a:pPr>
            <a:r>
              <a:rPr lang="en-US" altLang="ko-KR" sz="1600" kern="12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Japan developed the MSIL, where real time </a:t>
            </a:r>
            <a:r>
              <a:rPr lang="en-US" altLang="ko-KR" sz="1600" kern="1200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WebGIS</a:t>
            </a:r>
            <a:r>
              <a:rPr lang="en-US" altLang="ko-KR" sz="1600" kern="12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 would be part of the Japan’s Maritime Domain Awareness.</a:t>
            </a:r>
          </a:p>
          <a:p>
            <a:pPr defTabSz="906536">
              <a:defRPr/>
            </a:pPr>
            <a:r>
              <a:rPr lang="en-US" altLang="ko-KR" sz="1600" kern="12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Japan will share its experience on data harmonization and interoperability at the next Working Group meeting.  </a:t>
            </a:r>
          </a:p>
          <a:p>
            <a:pPr defTabSz="906536">
              <a:defRPr/>
            </a:pPr>
            <a:r>
              <a:rPr lang="en-US" altLang="ko-KR" sz="1600" kern="12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ROK presented the status of MSDI. </a:t>
            </a:r>
            <a:r>
              <a:rPr lang="en-US" altLang="ko-KR" sz="1600" dirty="0" smtClean="0"/>
              <a:t>ROK integrates and provides ocean spatial information within the Ministry of Oceans and Fisheries.</a:t>
            </a:r>
            <a:endParaRPr lang="en-US" altLang="ko-KR" sz="1600" spc="-149" dirty="0" smtClean="0">
              <a:ln>
                <a:solidFill>
                  <a:srgbClr val="7593B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06536">
              <a:defRPr/>
            </a:pPr>
            <a:endParaRPr lang="en-US" altLang="ko-KR" dirty="0"/>
          </a:p>
          <a:p>
            <a:pPr fontAlgn="base" latinLnBrk="1"/>
            <a:endParaRPr lang="en-US" dirty="0"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F4707-5951-457D-9735-FE80878EC594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9375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600" dirty="0" smtClean="0"/>
              <a:t>Singapore presented a single integrated data platform “</a:t>
            </a:r>
            <a:r>
              <a:rPr lang="en-US" altLang="ko-KR" sz="1600" dirty="0" err="1" smtClean="0"/>
              <a:t>GeoSpace</a:t>
            </a:r>
            <a:r>
              <a:rPr lang="en-US" altLang="ko-KR" sz="1600" dirty="0" smtClean="0"/>
              <a:t>-Sea” for seamless access to quality marine information for various national projects. </a:t>
            </a:r>
          </a:p>
          <a:p>
            <a:endParaRPr lang="en-US" altLang="ko-KR" sz="1600" dirty="0" smtClean="0"/>
          </a:p>
          <a:p>
            <a:pPr defTabSz="906536">
              <a:defRPr/>
            </a:pPr>
            <a:r>
              <a:rPr lang="en-US" altLang="ko-KR" sz="1600" kern="12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Finally, Malaysia</a:t>
            </a:r>
            <a:r>
              <a:rPr lang="en-US" altLang="ko-KR" sz="1600" dirty="0" smtClean="0">
                <a:solidFill>
                  <a:schemeClr val="tx1"/>
                </a:solidFill>
              </a:rPr>
              <a:t> explained </a:t>
            </a:r>
            <a:r>
              <a:rPr lang="en-US" altLang="ko-KR" sz="1600" kern="12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its involvement on marine spatial infrastructure in Malaysia.</a:t>
            </a:r>
          </a:p>
          <a:p>
            <a:pPr fontAlgn="base" latinLnBrk="1"/>
            <a:endParaRPr lang="en-US" dirty="0"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F4707-5951-457D-9735-FE80878EC594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229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536">
              <a:defRPr/>
            </a:pPr>
            <a:r>
              <a:rPr lang="en-US" sz="1600" dirty="0">
                <a:ea typeface="+mn-ea"/>
              </a:rPr>
              <a:t>Next, we shared </a:t>
            </a:r>
            <a:r>
              <a:rPr lang="en-US" sz="1600" dirty="0" smtClean="0">
                <a:ea typeface="+mn-ea"/>
              </a:rPr>
              <a:t>information on the concept and </a:t>
            </a:r>
            <a:r>
              <a:rPr lang="en-US" sz="1600" dirty="0">
                <a:ea typeface="+mn-ea"/>
              </a:rPr>
              <a:t>importance of MSDI at the </a:t>
            </a:r>
            <a:r>
              <a:rPr lang="en-US" sz="1600" dirty="0" smtClean="0">
                <a:ea typeface="+mn-ea"/>
              </a:rPr>
              <a:t>meeting.</a:t>
            </a:r>
          </a:p>
          <a:p>
            <a:pPr defTabSz="906536">
              <a:defRPr/>
            </a:pPr>
            <a:endParaRPr lang="en-US" altLang="ko-KR" sz="1600" dirty="0" smtClean="0"/>
          </a:p>
          <a:p>
            <a:pPr defTabSz="906536">
              <a:defRPr/>
            </a:pPr>
            <a:r>
              <a:rPr lang="en-US" altLang="ko-KR" sz="1600" dirty="0" smtClean="0"/>
              <a:t>We looked at why we need to establish marine spatial data infrastructure.</a:t>
            </a:r>
          </a:p>
          <a:p>
            <a:pPr defTabSz="906536">
              <a:defRPr/>
            </a:pPr>
            <a:endParaRPr lang="en-US" altLang="ko-KR" sz="1600" dirty="0"/>
          </a:p>
          <a:p>
            <a:pPr lvl="0"/>
            <a:r>
              <a:rPr lang="en-US" sz="1600" dirty="0">
                <a:ea typeface="+mn-ea"/>
              </a:rPr>
              <a:t>The major issues can be </a:t>
            </a:r>
            <a:r>
              <a:rPr lang="en-US" sz="1600" dirty="0" smtClean="0">
                <a:ea typeface="+mn-ea"/>
              </a:rPr>
              <a:t>grouped </a:t>
            </a:r>
            <a:r>
              <a:rPr lang="en-US" sz="1600" dirty="0">
                <a:ea typeface="+mn-ea"/>
              </a:rPr>
              <a:t>by </a:t>
            </a:r>
            <a:r>
              <a:rPr lang="en-US" sz="1600" dirty="0" smtClean="0">
                <a:ea typeface="+mn-ea"/>
              </a:rPr>
              <a:t>standards, user, and policies.</a:t>
            </a:r>
          </a:p>
          <a:p>
            <a:pPr lvl="0"/>
            <a:endParaRPr lang="en-US" sz="1600" dirty="0">
              <a:ea typeface="+mn-ea"/>
            </a:endParaRPr>
          </a:p>
          <a:p>
            <a:pPr defTabSz="906536">
              <a:defRPr/>
            </a:pPr>
            <a:r>
              <a:rPr lang="en-US" sz="1600" dirty="0">
                <a:ea typeface="+mn-ea"/>
              </a:rPr>
              <a:t>Thus, MSDI can provide effective marine </a:t>
            </a:r>
            <a:r>
              <a:rPr lang="en-US" sz="1600" dirty="0" smtClean="0">
                <a:ea typeface="+mn-ea"/>
              </a:rPr>
              <a:t>and coastal management </a:t>
            </a:r>
            <a:r>
              <a:rPr lang="en-US" sz="1600" dirty="0">
                <a:ea typeface="+mn-ea"/>
              </a:rPr>
              <a:t>to meet the economic, social and environmental objectives of sustainable development.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F4707-5951-457D-9735-FE80878EC594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6478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600" kern="12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Furthermore, the meeting reviewed the international MSDI trends. </a:t>
            </a:r>
          </a:p>
          <a:p>
            <a:endParaRPr lang="en-US" altLang="ko-KR" sz="1600" kern="1200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r>
              <a:rPr lang="en-US" altLang="ko-KR" sz="1600" baseline="0" dirty="0" smtClean="0"/>
              <a:t>Firstly, we looked at the IHO MSDIWG.</a:t>
            </a:r>
          </a:p>
          <a:p>
            <a:r>
              <a:rPr lang="en-US" altLang="ko-KR" sz="1600" dirty="0" smtClean="0"/>
              <a:t>The objective of the W</a:t>
            </a:r>
            <a:r>
              <a:rPr lang="en-US" altLang="ko-KR" sz="1600" baseline="0" dirty="0" smtClean="0"/>
              <a:t>G is to support the activities of the IHO related to SDI and MSDI.</a:t>
            </a:r>
          </a:p>
          <a:p>
            <a:endParaRPr lang="en-US" altLang="ko-KR" sz="1600" kern="1200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r>
              <a:rPr lang="en-US" altLang="ko-KR" sz="1600" kern="12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The WG has been operating since 2008 and they handle data, data sharing system, standards, strategies and policies. </a:t>
            </a:r>
            <a:endParaRPr lang="en-US" altLang="ko-KR" sz="1600" spc="-149" dirty="0" smtClean="0">
              <a:ln>
                <a:solidFill>
                  <a:srgbClr val="7593B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06536">
              <a:defRPr/>
            </a:pPr>
            <a:endParaRPr lang="en-US" altLang="ko-KR" dirty="0"/>
          </a:p>
          <a:p>
            <a:pPr fontAlgn="base" latinLnBrk="1"/>
            <a:endParaRPr lang="en-US" dirty="0"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F4707-5951-457D-9735-FE80878EC594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6544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600" kern="12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One of important trends on MSDI</a:t>
            </a:r>
            <a:r>
              <a:rPr lang="en-US" altLang="ko-KR" sz="1600" kern="1200" baseline="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 is the establishment of the WG on Marine Geospatial Information under the UN-GGIM.</a:t>
            </a:r>
            <a:endParaRPr lang="en-US" altLang="ko-KR" sz="1600" kern="1200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endParaRPr lang="en-US" altLang="ko-KR" sz="1600" kern="1200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r>
              <a:rPr lang="en-US" altLang="ko-KR" sz="1600" kern="12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The WG was established in 2017. </a:t>
            </a:r>
          </a:p>
          <a:p>
            <a:endParaRPr lang="en-US" altLang="ko-KR" sz="1600" kern="1200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r>
              <a:rPr lang="en-US" altLang="ko-KR" sz="1600" kern="12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Its objectives are to play a leading role at the policy level by raising political awareness and highlight the importance of marine geospatial information.</a:t>
            </a:r>
          </a:p>
          <a:p>
            <a:endParaRPr lang="en-US" altLang="ko-KR" sz="1600" kern="1200" spc="-149" dirty="0" smtClean="0">
              <a:ln>
                <a:solidFill>
                  <a:srgbClr val="7593B5">
                    <a:alpha val="0"/>
                  </a:srgbClr>
                </a:solidFill>
              </a:ln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endParaRPr lang="en-US" altLang="ko-KR" sz="1600" spc="-149" dirty="0" smtClean="0">
              <a:ln>
                <a:solidFill>
                  <a:srgbClr val="7593B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06536">
              <a:defRPr/>
            </a:pPr>
            <a:endParaRPr lang="en-US" altLang="ko-KR" dirty="0"/>
          </a:p>
          <a:p>
            <a:pPr fontAlgn="base" latinLnBrk="1"/>
            <a:endParaRPr lang="en-US" dirty="0"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F4707-5951-457D-9735-FE80878EC594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7617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600" kern="12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Similar to the EAHC-MSDIWG, the Arctic RHC and the Baltic Sea HC run MSDIWGs. </a:t>
            </a:r>
          </a:p>
          <a:p>
            <a:endParaRPr lang="en-US" altLang="ko-KR" sz="1600" kern="1200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r>
              <a:rPr lang="en-US" altLang="ko-KR" sz="1600" kern="12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We introduced the activities of the MSDIWG of the Arctic RHC in Chiang Mai. </a:t>
            </a:r>
          </a:p>
          <a:p>
            <a:endParaRPr lang="en-US" altLang="ko-KR" sz="1600" kern="1200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r>
              <a:rPr lang="en-US" altLang="ko-KR" sz="1600" kern="12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The Arctic countries established MSDI and share a variety of data on a website. </a:t>
            </a:r>
          </a:p>
          <a:p>
            <a:endParaRPr lang="en-US" altLang="ko-KR" sz="1600" kern="1200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  <a:p>
            <a:r>
              <a:rPr lang="en-US" altLang="ko-KR" sz="1600" kern="12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We can refer to this case if we were to develop an MSDI system in the EAHC.</a:t>
            </a:r>
          </a:p>
          <a:p>
            <a:pPr fontAlgn="base" latinLnBrk="1"/>
            <a:endParaRPr lang="en-US" dirty="0"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F4707-5951-457D-9735-FE80878EC594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157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4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fld id="{04DAAF3B-6D48-4966-97E1-0124DA4D3584}" type="datetimeFigureOut">
              <a:rPr lang="ko-KR" altLang="en-US" smtClean="0"/>
              <a:pPr/>
              <a:t>2019-02-18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E9DBBB6E-258D-459A-BB29-D8ECAC0B0B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042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 userDrawn="1"/>
        </p:nvSpPr>
        <p:spPr>
          <a:xfrm>
            <a:off x="4733042" y="6613024"/>
            <a:ext cx="449436" cy="1864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19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648597" y="6555298"/>
            <a:ext cx="608806" cy="301756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fld id="{4B8C57D9-8AC0-1F41-AA1E-8DD3BC9801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19060"/>
      </p:ext>
    </p:extLst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67"/>
          <a:stretch/>
        </p:blipFill>
        <p:spPr>
          <a:xfrm>
            <a:off x="128464" y="19269"/>
            <a:ext cx="9777536" cy="97133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6177136" y="-691491"/>
            <a:ext cx="3888432" cy="691491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grpSp>
        <p:nvGrpSpPr>
          <p:cNvPr id="4" name="그룹 3"/>
          <p:cNvGrpSpPr/>
          <p:nvPr userDrawn="1"/>
        </p:nvGrpSpPr>
        <p:grpSpPr>
          <a:xfrm>
            <a:off x="1858783" y="211077"/>
            <a:ext cx="1815485" cy="246221"/>
            <a:chOff x="615576" y="268927"/>
            <a:chExt cx="1815485" cy="246221"/>
          </a:xfrm>
        </p:grpSpPr>
        <p:sp>
          <p:nvSpPr>
            <p:cNvPr id="5" name="TextBox 73"/>
            <p:cNvSpPr txBox="1"/>
            <p:nvPr/>
          </p:nvSpPr>
          <p:spPr>
            <a:xfrm>
              <a:off x="786059" y="268927"/>
              <a:ext cx="16450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EAHC-MSDIWG1 Report</a:t>
              </a: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615576" y="285750"/>
              <a:ext cx="175411" cy="174860"/>
              <a:chOff x="622499" y="280737"/>
              <a:chExt cx="215712" cy="215034"/>
            </a:xfrm>
          </p:grpSpPr>
          <p:sp>
            <p:nvSpPr>
              <p:cNvPr id="7" name="직사각형 6"/>
              <p:cNvSpPr/>
              <p:nvPr/>
            </p:nvSpPr>
            <p:spPr>
              <a:xfrm flipH="1" flipV="1">
                <a:off x="622499" y="421090"/>
                <a:ext cx="215712" cy="74681"/>
              </a:xfrm>
              <a:prstGeom prst="rect">
                <a:avLst/>
              </a:prstGeom>
              <a:solidFill>
                <a:srgbClr val="1472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돋움" panose="020B0600000101010101" pitchFamily="50" charset="-127"/>
                  <a:ea typeface="돋움" panose="020B0600000101010101" pitchFamily="50" charset="-127"/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>
              <a:xfrm rot="5400000" flipH="1" flipV="1">
                <a:off x="693236" y="350796"/>
                <a:ext cx="215034" cy="74916"/>
              </a:xfrm>
              <a:prstGeom prst="rect">
                <a:avLst/>
              </a:prstGeom>
              <a:solidFill>
                <a:srgbClr val="009E85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돋움" panose="020B0600000101010101" pitchFamily="50" charset="-127"/>
                  <a:ea typeface="돋움" panose="020B0600000101010101" pitchFamily="50" charset="-127"/>
                </a:endParaRPr>
              </a:p>
            </p:txBody>
          </p:sp>
        </p:grpSp>
      </p:grpSp>
      <p:sp>
        <p:nvSpPr>
          <p:cNvPr id="9" name="직사각형 8"/>
          <p:cNvSpPr/>
          <p:nvPr userDrawn="1"/>
        </p:nvSpPr>
        <p:spPr>
          <a:xfrm>
            <a:off x="6329536" y="-691491"/>
            <a:ext cx="3888432" cy="691491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grpSp>
        <p:nvGrpSpPr>
          <p:cNvPr id="10" name="그룹 9"/>
          <p:cNvGrpSpPr/>
          <p:nvPr userDrawn="1"/>
        </p:nvGrpSpPr>
        <p:grpSpPr>
          <a:xfrm>
            <a:off x="0" y="0"/>
            <a:ext cx="9906000" cy="981075"/>
            <a:chOff x="0" y="0"/>
            <a:chExt cx="9906000" cy="981075"/>
          </a:xfrm>
        </p:grpSpPr>
        <p:grpSp>
          <p:nvGrpSpPr>
            <p:cNvPr id="11" name="그룹 10"/>
            <p:cNvGrpSpPr/>
            <p:nvPr/>
          </p:nvGrpSpPr>
          <p:grpSpPr>
            <a:xfrm>
              <a:off x="0" y="1"/>
              <a:ext cx="1581150" cy="981074"/>
              <a:chOff x="0" y="0"/>
              <a:chExt cx="1581150" cy="1000125"/>
            </a:xfrm>
          </p:grpSpPr>
          <p:sp>
            <p:nvSpPr>
              <p:cNvPr id="13" name="모서리가 둥근 직사각형 12"/>
              <p:cNvSpPr/>
              <p:nvPr/>
            </p:nvSpPr>
            <p:spPr>
              <a:xfrm>
                <a:off x="0" y="0"/>
                <a:ext cx="1581149" cy="1000125"/>
              </a:xfrm>
              <a:prstGeom prst="roundRect">
                <a:avLst/>
              </a:prstGeom>
              <a:solidFill>
                <a:srgbClr val="018E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2400" dirty="0">
                  <a:latin typeface="돋움" panose="020B0600000101010101" pitchFamily="50" charset="-127"/>
                  <a:ea typeface="돋움" panose="020B0600000101010101" pitchFamily="50" charset="-127"/>
                </a:endParaRPr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0" y="0"/>
                <a:ext cx="1581150" cy="489403"/>
              </a:xfrm>
              <a:prstGeom prst="rect">
                <a:avLst/>
              </a:prstGeom>
              <a:solidFill>
                <a:srgbClr val="018E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2400" dirty="0">
                  <a:latin typeface="돋움" panose="020B0600000101010101" pitchFamily="50" charset="-127"/>
                  <a:ea typeface="돋움" panose="020B0600000101010101" pitchFamily="50" charset="-127"/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289054" y="510722"/>
                <a:ext cx="1292096" cy="489403"/>
              </a:xfrm>
              <a:prstGeom prst="rect">
                <a:avLst/>
              </a:prstGeom>
              <a:solidFill>
                <a:srgbClr val="018E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2400" dirty="0">
                  <a:latin typeface="돋움" panose="020B0600000101010101" pitchFamily="50" charset="-127"/>
                  <a:ea typeface="돋움" panose="020B0600000101010101" pitchFamily="50" charset="-127"/>
                </a:endParaRPr>
              </a:p>
            </p:txBody>
          </p:sp>
        </p:grpSp>
        <p:cxnSp>
          <p:nvCxnSpPr>
            <p:cNvPr id="12" name="직선 연결선 11"/>
            <p:cNvCxnSpPr/>
            <p:nvPr/>
          </p:nvCxnSpPr>
          <p:spPr>
            <a:xfrm>
              <a:off x="0" y="0"/>
              <a:ext cx="9906000" cy="0"/>
            </a:xfrm>
            <a:prstGeom prst="line">
              <a:avLst/>
            </a:prstGeom>
            <a:ln w="28575">
              <a:solidFill>
                <a:srgbClr val="018E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그룹 15"/>
          <p:cNvGrpSpPr/>
          <p:nvPr userDrawn="1"/>
        </p:nvGrpSpPr>
        <p:grpSpPr>
          <a:xfrm>
            <a:off x="-19056" y="6541140"/>
            <a:ext cx="9929816" cy="330200"/>
            <a:chOff x="-23816" y="6527800"/>
            <a:chExt cx="9929816" cy="330200"/>
          </a:xfrm>
        </p:grpSpPr>
        <p:sp>
          <p:nvSpPr>
            <p:cNvPr id="17" name="직사각형 16"/>
            <p:cNvSpPr/>
            <p:nvPr userDrawn="1"/>
          </p:nvSpPr>
          <p:spPr>
            <a:xfrm>
              <a:off x="-23816" y="6527800"/>
              <a:ext cx="9929816" cy="3302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19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8" name="모서리가 둥근 직사각형 17"/>
            <p:cNvSpPr/>
            <p:nvPr userDrawn="1"/>
          </p:nvSpPr>
          <p:spPr>
            <a:xfrm>
              <a:off x="4728282" y="6599684"/>
              <a:ext cx="449436" cy="18643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19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</p:grpSp>
      <p:sp>
        <p:nvSpPr>
          <p:cNvPr id="19" name="직사각형 18"/>
          <p:cNvSpPr/>
          <p:nvPr userDrawn="1"/>
        </p:nvSpPr>
        <p:spPr>
          <a:xfrm>
            <a:off x="-19056" y="6541140"/>
            <a:ext cx="9929816" cy="33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19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0" name="모서리가 둥근 직사각형 19"/>
          <p:cNvSpPr/>
          <p:nvPr userDrawn="1"/>
        </p:nvSpPr>
        <p:spPr>
          <a:xfrm>
            <a:off x="4733042" y="6613024"/>
            <a:ext cx="449436" cy="1864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19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648597" y="6555298"/>
            <a:ext cx="608806" cy="301756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fld id="{4B8C57D9-8AC0-1F41-AA1E-8DD3BC9801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8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2" r:id="rId2"/>
    <p:sldLayoutId id="2147483733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-17846" y="0"/>
            <a:ext cx="9923845" cy="4371835"/>
            <a:chOff x="-489" y="0"/>
            <a:chExt cx="9923845" cy="4371835"/>
          </a:xfrm>
        </p:grpSpPr>
        <p:sp>
          <p:nvSpPr>
            <p:cNvPr id="7" name="직사각형 6"/>
            <p:cNvSpPr/>
            <p:nvPr/>
          </p:nvSpPr>
          <p:spPr>
            <a:xfrm>
              <a:off x="9350675" y="3967678"/>
              <a:ext cx="542206" cy="404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1" t="6855" r="28356" b="31651"/>
            <a:stretch/>
          </p:blipFill>
          <p:spPr>
            <a:xfrm>
              <a:off x="-489" y="0"/>
              <a:ext cx="9923845" cy="2457450"/>
            </a:xfrm>
            <a:prstGeom prst="rect">
              <a:avLst/>
            </a:prstGeom>
          </p:spPr>
        </p:pic>
      </p:grp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26919" y="4586857"/>
            <a:ext cx="2121825" cy="7143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defRPr/>
            </a:pP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EAHC SC6</a:t>
            </a:r>
          </a:p>
          <a:p>
            <a:pPr algn="l">
              <a:lnSpc>
                <a:spcPct val="80000"/>
              </a:lnSpc>
              <a:defRPr/>
            </a:pP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BALI, INDONESIA</a:t>
            </a:r>
          </a:p>
          <a:p>
            <a:pPr algn="l">
              <a:lnSpc>
                <a:spcPct val="80000"/>
              </a:lnSpc>
              <a:defRPr/>
            </a:pP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20-22 February 2019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6C5C32-529E-4E0E-917B-9025C8D4B4EB}"/>
              </a:ext>
            </a:extLst>
          </p:cNvPr>
          <p:cNvSpPr txBox="1"/>
          <p:nvPr/>
        </p:nvSpPr>
        <p:spPr>
          <a:xfrm>
            <a:off x="609162" y="2446564"/>
            <a:ext cx="6456896" cy="60939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EAHC-MSDIWG1 </a:t>
            </a:r>
            <a:r>
              <a:rPr lang="en-US" altLang="ko-KR" sz="4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Report</a:t>
            </a:r>
            <a:endParaRPr lang="ko-KR" altLang="en-US" sz="44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70C0"/>
              </a:solidFill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615636" y="3137381"/>
            <a:ext cx="9307720" cy="0"/>
          </a:xfrm>
          <a:prstGeom prst="line">
            <a:avLst/>
          </a:prstGeom>
          <a:ln w="190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6" y="1059543"/>
            <a:ext cx="1111956" cy="104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526919" y="5498421"/>
            <a:ext cx="8458529" cy="355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defRPr/>
            </a:pPr>
            <a:r>
              <a:rPr lang="en-US" altLang="ko-KR" sz="1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Presented by Dr. Jung Hyun KIM, Chair of EAHC-MSDIWG</a:t>
            </a:r>
            <a:endParaRPr lang="en-US" altLang="ko-KR" sz="18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460613" y="177828"/>
            <a:ext cx="4074449" cy="698836"/>
            <a:chOff x="460613" y="177828"/>
            <a:chExt cx="4074449" cy="698836"/>
          </a:xfrm>
        </p:grpSpPr>
        <p:sp>
          <p:nvSpPr>
            <p:cNvPr id="7" name="TextBox 73"/>
            <p:cNvSpPr txBox="1"/>
            <p:nvPr/>
          </p:nvSpPr>
          <p:spPr>
            <a:xfrm>
              <a:off x="1753660" y="414999"/>
              <a:ext cx="2781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1" spc="-60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WG Workplan [</a:t>
              </a:r>
              <a:r>
                <a:rPr lang="en-US" altLang="ko-KR" sz="2400" b="1" spc="-6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1/2]</a:t>
              </a:r>
              <a:endParaRPr lang="en-US" altLang="ko-KR" sz="2400" b="1" spc="-6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8" name="TextBox 73"/>
            <p:cNvSpPr txBox="1"/>
            <p:nvPr/>
          </p:nvSpPr>
          <p:spPr>
            <a:xfrm>
              <a:off x="460613" y="177828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3600" b="1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>
                      <a:alpha val="90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06</a:t>
              </a:r>
              <a:endParaRPr lang="ko-KR" altLang="en-US" sz="3600" b="1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>
                    <a:alpha val="9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78" descr="[아사달] 아트웍 0034-02-01">
            <a:extLst>
              <a:ext uri="{FF2B5EF4-FFF2-40B4-BE49-F238E27FC236}">
                <a16:creationId xmlns:a16="http://schemas.microsoft.com/office/drawing/2014/main" id="{0C8EC8B9-5073-7E4D-885E-EC01285A3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354" y="5585161"/>
            <a:ext cx="9917144" cy="9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그룹 13">
            <a:extLst>
              <a:ext uri="{FF2B5EF4-FFF2-40B4-BE49-F238E27FC236}">
                <a16:creationId xmlns:a16="http://schemas.microsoft.com/office/drawing/2014/main" id="{85D1FF86-BBAC-AA4A-BC3F-3A5E842240BD}"/>
              </a:ext>
            </a:extLst>
          </p:cNvPr>
          <p:cNvGrpSpPr/>
          <p:nvPr/>
        </p:nvGrpSpPr>
        <p:grpSpPr>
          <a:xfrm>
            <a:off x="-304800" y="1253634"/>
            <a:ext cx="10553699" cy="626701"/>
            <a:chOff x="-304800" y="1256880"/>
            <a:chExt cx="10553699" cy="414467"/>
          </a:xfrm>
        </p:grpSpPr>
        <p:sp>
          <p:nvSpPr>
            <p:cNvPr id="22" name="평행 사변형 14">
              <a:extLst>
                <a:ext uri="{FF2B5EF4-FFF2-40B4-BE49-F238E27FC236}">
                  <a16:creationId xmlns:a16="http://schemas.microsoft.com/office/drawing/2014/main" id="{F9F9591A-E7F5-734E-A3A7-E9D0286E931C}"/>
                </a:ext>
              </a:extLst>
            </p:cNvPr>
            <p:cNvSpPr/>
            <p:nvPr/>
          </p:nvSpPr>
          <p:spPr>
            <a:xfrm flipH="1" flipV="1">
              <a:off x="104774" y="1277245"/>
              <a:ext cx="10144125" cy="384461"/>
            </a:xfrm>
            <a:prstGeom prst="parallelogram">
              <a:avLst>
                <a:gd name="adj" fmla="val 45726"/>
              </a:avLst>
            </a:prstGeom>
            <a:solidFill>
              <a:srgbClr val="006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D1DA2B8-3DDF-0441-9124-D0207272C027}"/>
                </a:ext>
              </a:extLst>
            </p:cNvPr>
            <p:cNvSpPr txBox="1"/>
            <p:nvPr/>
          </p:nvSpPr>
          <p:spPr>
            <a:xfrm>
              <a:off x="791191" y="1256880"/>
              <a:ext cx="7574757" cy="414467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r>
                <a:rPr lang="en-US" b="1" spc="-100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Please indicate which tasks should be first dealt with at the WG </a:t>
              </a:r>
            </a:p>
            <a:p>
              <a:r>
                <a:rPr lang="en-US" b="1" spc="-100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by marking 1 to 5 in the brackets in order of importance, 1 being the highest. </a:t>
              </a:r>
              <a:r>
                <a:rPr lang="en-US" altLang="ko-KR" b="1" spc="-100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4" name="평행 사변형 16">
              <a:extLst>
                <a:ext uri="{FF2B5EF4-FFF2-40B4-BE49-F238E27FC236}">
                  <a16:creationId xmlns:a16="http://schemas.microsoft.com/office/drawing/2014/main" id="{0AF08ADF-E8A4-3D4B-88C7-59F46EA981D7}"/>
                </a:ext>
              </a:extLst>
            </p:cNvPr>
            <p:cNvSpPr/>
            <p:nvPr/>
          </p:nvSpPr>
          <p:spPr>
            <a:xfrm flipH="1" flipV="1">
              <a:off x="-304800" y="1276057"/>
              <a:ext cx="1035050" cy="385648"/>
            </a:xfrm>
            <a:prstGeom prst="parallelogram">
              <a:avLst>
                <a:gd name="adj" fmla="val 45726"/>
              </a:avLst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25" name="한쪽 모서리가 잘린 사각형 18">
            <a:extLst>
              <a:ext uri="{FF2B5EF4-FFF2-40B4-BE49-F238E27FC236}">
                <a16:creationId xmlns:a16="http://schemas.microsoft.com/office/drawing/2014/main" id="{891D0EFE-C792-2742-812F-D6723DAC7BBA}"/>
              </a:ext>
            </a:extLst>
          </p:cNvPr>
          <p:cNvSpPr/>
          <p:nvPr/>
        </p:nvSpPr>
        <p:spPr>
          <a:xfrm flipH="1">
            <a:off x="5118100" y="2060848"/>
            <a:ext cx="4572000" cy="2775382"/>
          </a:xfrm>
          <a:prstGeom prst="snip1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9388" lvl="1" indent="-179388" defTabSz="914400">
              <a:spcBef>
                <a:spcPts val="1000"/>
              </a:spcBef>
              <a:spcAft>
                <a:spcPts val="200"/>
              </a:spcAft>
              <a:buClr>
                <a:srgbClr val="008772"/>
              </a:buClr>
              <a:buSzPct val="80000"/>
              <a:buFont typeface="Wingdings 2" pitchFamily="18" charset="2"/>
              <a:buChar char=""/>
              <a:defRPr/>
            </a:pPr>
            <a:r>
              <a:rPr lang="en-US" altLang="ko-KR" sz="1600" b="1" dirty="0">
                <a:ln>
                  <a:solidFill>
                    <a:srgbClr val="7593B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Item 1: Develop a roadmap for the EAHC.</a:t>
            </a:r>
          </a:p>
          <a:p>
            <a:pPr marL="179388" lvl="1" indent="-179388" defTabSz="914400">
              <a:spcBef>
                <a:spcPts val="1000"/>
              </a:spcBef>
              <a:spcAft>
                <a:spcPts val="200"/>
              </a:spcAft>
              <a:buClr>
                <a:srgbClr val="008772"/>
              </a:buClr>
              <a:buSzPct val="80000"/>
              <a:buFont typeface="Wingdings 2" pitchFamily="18" charset="2"/>
              <a:buChar char=""/>
              <a:defRPr/>
            </a:pPr>
            <a:r>
              <a:rPr lang="en-US" altLang="ko-KR" sz="1600" b="1" dirty="0">
                <a:ln>
                  <a:solidFill>
                    <a:srgbClr val="7593B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Item 2: Identify user’s needs and end user applications.</a:t>
            </a:r>
          </a:p>
          <a:p>
            <a:pPr marL="179388" lvl="1" indent="-179388" defTabSz="914400">
              <a:spcBef>
                <a:spcPts val="1000"/>
              </a:spcBef>
              <a:spcAft>
                <a:spcPts val="200"/>
              </a:spcAft>
              <a:buClr>
                <a:srgbClr val="008772"/>
              </a:buClr>
              <a:buSzPct val="80000"/>
              <a:buFont typeface="Wingdings 2" pitchFamily="18" charset="2"/>
              <a:buChar char=""/>
              <a:defRPr/>
            </a:pPr>
            <a:r>
              <a:rPr lang="en-US" altLang="ko-KR" sz="1600" b="1" dirty="0">
                <a:ln>
                  <a:solidFill>
                    <a:srgbClr val="7593B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Item 3: Governance structure to coordinate work, data standards, applications, etc.</a:t>
            </a:r>
          </a:p>
          <a:p>
            <a:pPr marL="179388" lvl="1" indent="-179388" defTabSz="914400">
              <a:spcBef>
                <a:spcPts val="1000"/>
              </a:spcBef>
              <a:spcAft>
                <a:spcPts val="200"/>
              </a:spcAft>
              <a:buClr>
                <a:srgbClr val="008772"/>
              </a:buClr>
              <a:buSzPct val="80000"/>
              <a:buFont typeface="Wingdings 2" pitchFamily="18" charset="2"/>
              <a:buChar char=""/>
              <a:defRPr/>
            </a:pPr>
            <a:r>
              <a:rPr lang="en-US" altLang="ko-KR" sz="1600" b="1" dirty="0">
                <a:ln>
                  <a:solidFill>
                    <a:srgbClr val="7593B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Item 4: Draft guidelines for developing national MSDIs.</a:t>
            </a:r>
          </a:p>
          <a:p>
            <a:pPr marL="179388" lvl="1" indent="-179388" defTabSz="914400">
              <a:spcBef>
                <a:spcPts val="1000"/>
              </a:spcBef>
              <a:spcAft>
                <a:spcPts val="200"/>
              </a:spcAft>
              <a:buClr>
                <a:srgbClr val="008772"/>
              </a:buClr>
              <a:buSzPct val="80000"/>
              <a:buFont typeface="Wingdings 2" pitchFamily="18" charset="2"/>
              <a:buChar char=""/>
              <a:defRPr/>
            </a:pPr>
            <a:r>
              <a:rPr lang="en-US" altLang="ko-KR" sz="1600" b="1" dirty="0">
                <a:ln>
                  <a:solidFill>
                    <a:srgbClr val="7593B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Item 5: Capacity building.</a:t>
            </a:r>
          </a:p>
        </p:txBody>
      </p:sp>
      <p:grpSp>
        <p:nvGrpSpPr>
          <p:cNvPr id="26" name="그룹 20">
            <a:extLst>
              <a:ext uri="{FF2B5EF4-FFF2-40B4-BE49-F238E27FC236}">
                <a16:creationId xmlns:a16="http://schemas.microsoft.com/office/drawing/2014/main" id="{47B3812A-A42A-C645-B129-E4E46ACEB820}"/>
              </a:ext>
            </a:extLst>
          </p:cNvPr>
          <p:cNvGrpSpPr/>
          <p:nvPr/>
        </p:nvGrpSpPr>
        <p:grpSpPr>
          <a:xfrm>
            <a:off x="0" y="4953000"/>
            <a:ext cx="9906000" cy="1602297"/>
            <a:chOff x="0" y="5270338"/>
            <a:chExt cx="9906000" cy="1284959"/>
          </a:xfrm>
        </p:grpSpPr>
        <p:sp>
          <p:nvSpPr>
            <p:cNvPr id="27" name="직사각형 22">
              <a:extLst>
                <a:ext uri="{FF2B5EF4-FFF2-40B4-BE49-F238E27FC236}">
                  <a16:creationId xmlns:a16="http://schemas.microsoft.com/office/drawing/2014/main" id="{68993476-D88B-724A-BBDB-1972B12D664F}"/>
                </a:ext>
              </a:extLst>
            </p:cNvPr>
            <p:cNvSpPr/>
            <p:nvPr/>
          </p:nvSpPr>
          <p:spPr>
            <a:xfrm>
              <a:off x="1" y="5270338"/>
              <a:ext cx="9905999" cy="1284959"/>
            </a:xfrm>
            <a:prstGeom prst="rect">
              <a:avLst/>
            </a:prstGeom>
            <a:pattFill prst="dk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  <p:pic>
          <p:nvPicPr>
            <p:cNvPr id="28" name="그림 26">
              <a:extLst>
                <a:ext uri="{FF2B5EF4-FFF2-40B4-BE49-F238E27FC236}">
                  <a16:creationId xmlns:a16="http://schemas.microsoft.com/office/drawing/2014/main" id="{789C5B6A-5EB1-8B4A-9A22-8B61B7D58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70339"/>
              <a:ext cx="9906000" cy="73146"/>
            </a:xfrm>
            <a:prstGeom prst="rect">
              <a:avLst/>
            </a:prstGeom>
          </p:spPr>
        </p:pic>
      </p:grpSp>
      <p:grpSp>
        <p:nvGrpSpPr>
          <p:cNvPr id="29" name="그룹 4">
            <a:extLst>
              <a:ext uri="{FF2B5EF4-FFF2-40B4-BE49-F238E27FC236}">
                <a16:creationId xmlns:a16="http://schemas.microsoft.com/office/drawing/2014/main" id="{21CFE4E1-1271-E243-85FA-FE0B657BF622}"/>
              </a:ext>
            </a:extLst>
          </p:cNvPr>
          <p:cNvGrpSpPr/>
          <p:nvPr/>
        </p:nvGrpSpPr>
        <p:grpSpPr>
          <a:xfrm>
            <a:off x="3913858" y="5155635"/>
            <a:ext cx="5533840" cy="1074695"/>
            <a:chOff x="3943242" y="5155635"/>
            <a:chExt cx="5677726" cy="1074695"/>
          </a:xfrm>
        </p:grpSpPr>
        <p:sp>
          <p:nvSpPr>
            <p:cNvPr id="30" name="모서리가 둥근 직사각형 31">
              <a:extLst>
                <a:ext uri="{FF2B5EF4-FFF2-40B4-BE49-F238E27FC236}">
                  <a16:creationId xmlns:a16="http://schemas.microsoft.com/office/drawing/2014/main" id="{EA11316A-52E9-244C-81FF-7740E0690A93}"/>
                </a:ext>
              </a:extLst>
            </p:cNvPr>
            <p:cNvSpPr/>
            <p:nvPr/>
          </p:nvSpPr>
          <p:spPr>
            <a:xfrm>
              <a:off x="6206866" y="5186945"/>
              <a:ext cx="1516834" cy="1028138"/>
            </a:xfrm>
            <a:prstGeom prst="roundRect">
              <a:avLst>
                <a:gd name="adj" fmla="val 27778"/>
              </a:avLst>
            </a:prstGeom>
            <a:pattFill prst="dkUpDiag">
              <a:fgClr>
                <a:schemeClr val="tx1">
                  <a:lumMod val="65000"/>
                  <a:lumOff val="35000"/>
                </a:schemeClr>
              </a:fgClr>
              <a:bgClr>
                <a:srgbClr val="4B4B4B"/>
              </a:bgClr>
            </a:pattFill>
            <a:ln w="44450" cmpd="thickThin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5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Capacity building</a:t>
              </a:r>
              <a:endParaRPr lang="ko-KR" altLang="en-US" sz="15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1" name="모서리가 둥근 직사각형 32">
              <a:extLst>
                <a:ext uri="{FF2B5EF4-FFF2-40B4-BE49-F238E27FC236}">
                  <a16:creationId xmlns:a16="http://schemas.microsoft.com/office/drawing/2014/main" id="{1B6D1CE7-3B3A-8F49-9082-E66DF2EAC3E0}"/>
                </a:ext>
              </a:extLst>
            </p:cNvPr>
            <p:cNvSpPr/>
            <p:nvPr/>
          </p:nvSpPr>
          <p:spPr>
            <a:xfrm>
              <a:off x="3943242" y="5202192"/>
              <a:ext cx="2033141" cy="1028138"/>
            </a:xfrm>
            <a:prstGeom prst="roundRect">
              <a:avLst>
                <a:gd name="adj" fmla="val 27778"/>
              </a:avLst>
            </a:prstGeom>
            <a:pattFill prst="dkUpDiag">
              <a:fgClr>
                <a:schemeClr val="tx1">
                  <a:lumMod val="65000"/>
                  <a:lumOff val="35000"/>
                </a:schemeClr>
              </a:fgClr>
              <a:bgClr>
                <a:srgbClr val="4B4B4B"/>
              </a:bgClr>
            </a:pattFill>
            <a:ln w="44450" cmpd="thickThin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5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Governance structure to coordinate work, data standards, applications, etc.</a:t>
              </a:r>
              <a:endParaRPr lang="ko-KR" altLang="en-US" sz="15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2" name="모서리가 둥근 직사각형 33">
              <a:extLst>
                <a:ext uri="{FF2B5EF4-FFF2-40B4-BE49-F238E27FC236}">
                  <a16:creationId xmlns:a16="http://schemas.microsoft.com/office/drawing/2014/main" id="{6C2B7BE9-61F8-544E-8EA0-887ACA341AE4}"/>
                </a:ext>
              </a:extLst>
            </p:cNvPr>
            <p:cNvSpPr/>
            <p:nvPr/>
          </p:nvSpPr>
          <p:spPr>
            <a:xfrm>
              <a:off x="7985986" y="5155635"/>
              <a:ext cx="1634982" cy="1028138"/>
            </a:xfrm>
            <a:prstGeom prst="roundRect">
              <a:avLst>
                <a:gd name="adj" fmla="val 27778"/>
              </a:avLst>
            </a:prstGeom>
            <a:pattFill prst="dkUpDiag">
              <a:fgClr>
                <a:schemeClr val="tx1">
                  <a:lumMod val="65000"/>
                  <a:lumOff val="35000"/>
                </a:schemeClr>
              </a:fgClr>
              <a:bgClr>
                <a:srgbClr val="4B4B4B"/>
              </a:bgClr>
            </a:pattFill>
            <a:ln w="44450" cmpd="thickThin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5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Draft guidelines for developing national MSDIs.</a:t>
              </a:r>
              <a:endParaRPr lang="ko-KR" altLang="en-US" sz="15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33" name="그룹 109">
            <a:extLst>
              <a:ext uri="{FF2B5EF4-FFF2-40B4-BE49-F238E27FC236}">
                <a16:creationId xmlns:a16="http://schemas.microsoft.com/office/drawing/2014/main" id="{4CACDF45-1CC5-F34E-8CDF-F6947AB8BB57}"/>
              </a:ext>
            </a:extLst>
          </p:cNvPr>
          <p:cNvGrpSpPr/>
          <p:nvPr/>
        </p:nvGrpSpPr>
        <p:grpSpPr>
          <a:xfrm>
            <a:off x="5861154" y="5562983"/>
            <a:ext cx="304016" cy="299580"/>
            <a:chOff x="2636146" y="5321769"/>
            <a:chExt cx="211829" cy="215535"/>
          </a:xfrm>
        </p:grpSpPr>
        <p:sp>
          <p:nvSpPr>
            <p:cNvPr id="34" name="타원 110">
              <a:extLst>
                <a:ext uri="{FF2B5EF4-FFF2-40B4-BE49-F238E27FC236}">
                  <a16:creationId xmlns:a16="http://schemas.microsoft.com/office/drawing/2014/main" id="{6CD1CF79-619B-5C41-AC9E-9FCCADB27FF0}"/>
                </a:ext>
              </a:extLst>
            </p:cNvPr>
            <p:cNvSpPr/>
            <p:nvPr/>
          </p:nvSpPr>
          <p:spPr>
            <a:xfrm>
              <a:off x="2636146" y="5321769"/>
              <a:ext cx="211829" cy="215535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151694" fontAlgn="base" latinLnBrk="0"/>
              <a:endParaRPr lang="ko-KR" altLang="en-US" sz="1403" dirty="0">
                <a:solidFill>
                  <a:prstClr val="white"/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  <p:grpSp>
          <p:nvGrpSpPr>
            <p:cNvPr id="35" name="그룹 111">
              <a:extLst>
                <a:ext uri="{FF2B5EF4-FFF2-40B4-BE49-F238E27FC236}">
                  <a16:creationId xmlns:a16="http://schemas.microsoft.com/office/drawing/2014/main" id="{8E993D6B-628C-734B-98DF-D1B020D5DAB3}"/>
                </a:ext>
              </a:extLst>
            </p:cNvPr>
            <p:cNvGrpSpPr/>
            <p:nvPr/>
          </p:nvGrpSpPr>
          <p:grpSpPr>
            <a:xfrm>
              <a:off x="2677038" y="5365599"/>
              <a:ext cx="141637" cy="128657"/>
              <a:chOff x="4953016" y="4270753"/>
              <a:chExt cx="306392" cy="278308"/>
            </a:xfrm>
          </p:grpSpPr>
          <p:grpSp>
            <p:nvGrpSpPr>
              <p:cNvPr id="36" name="Group 229">
                <a:extLst>
                  <a:ext uri="{FF2B5EF4-FFF2-40B4-BE49-F238E27FC236}">
                    <a16:creationId xmlns:a16="http://schemas.microsoft.com/office/drawing/2014/main" id="{9DC90D54-6374-334B-A334-5F025E9B44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97032" y="4270753"/>
                <a:ext cx="162376" cy="278308"/>
                <a:chOff x="2282" y="3757"/>
                <a:chExt cx="109" cy="164"/>
              </a:xfrm>
            </p:grpSpPr>
            <p:sp>
              <p:nvSpPr>
                <p:cNvPr id="54" name="Oval 111">
                  <a:extLst>
                    <a:ext uri="{FF2B5EF4-FFF2-40B4-BE49-F238E27FC236}">
                      <a16:creationId xmlns:a16="http://schemas.microsoft.com/office/drawing/2014/main" id="{1CE5C570-962C-B441-9962-0D85A8CA0F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282" y="3775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Oval 112">
                  <a:extLst>
                    <a:ext uri="{FF2B5EF4-FFF2-40B4-BE49-F238E27FC236}">
                      <a16:creationId xmlns:a16="http://schemas.microsoft.com/office/drawing/2014/main" id="{29A893FF-263F-4B4A-BC11-0E50D09584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01" y="3793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Oval 113">
                  <a:extLst>
                    <a:ext uri="{FF2B5EF4-FFF2-40B4-BE49-F238E27FC236}">
                      <a16:creationId xmlns:a16="http://schemas.microsoft.com/office/drawing/2014/main" id="{541AEAEC-F48E-E446-AF90-32A8032086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20" y="3812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Oval 114">
                  <a:extLst>
                    <a:ext uri="{FF2B5EF4-FFF2-40B4-BE49-F238E27FC236}">
                      <a16:creationId xmlns:a16="http://schemas.microsoft.com/office/drawing/2014/main" id="{8333885E-87AE-0F4A-BE39-0D3470BD9E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39" y="3831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Oval 115">
                  <a:extLst>
                    <a:ext uri="{FF2B5EF4-FFF2-40B4-BE49-F238E27FC236}">
                      <a16:creationId xmlns:a16="http://schemas.microsoft.com/office/drawing/2014/main" id="{419D5FB8-47EE-474C-9CB2-884A9D369B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00" y="3757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Oval 116">
                  <a:extLst>
                    <a:ext uri="{FF2B5EF4-FFF2-40B4-BE49-F238E27FC236}">
                      <a16:creationId xmlns:a16="http://schemas.microsoft.com/office/drawing/2014/main" id="{335A1FBC-494A-A940-8676-00A3F0EA35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19" y="3775"/>
                  <a:ext cx="15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Oval 117">
                  <a:extLst>
                    <a:ext uri="{FF2B5EF4-FFF2-40B4-BE49-F238E27FC236}">
                      <a16:creationId xmlns:a16="http://schemas.microsoft.com/office/drawing/2014/main" id="{619C3406-85E4-754E-A85F-ADDBD79EF2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38" y="3794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Oval 118">
                  <a:extLst>
                    <a:ext uri="{FF2B5EF4-FFF2-40B4-BE49-F238E27FC236}">
                      <a16:creationId xmlns:a16="http://schemas.microsoft.com/office/drawing/2014/main" id="{F9B1BEA6-C066-9F43-94C7-7E95F084E1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57" y="3813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Oval 119">
                  <a:extLst>
                    <a:ext uri="{FF2B5EF4-FFF2-40B4-BE49-F238E27FC236}">
                      <a16:creationId xmlns:a16="http://schemas.microsoft.com/office/drawing/2014/main" id="{5D6FBD87-4203-DB4C-9770-D87F59D93B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58" y="3850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Oval 120">
                  <a:extLst>
                    <a:ext uri="{FF2B5EF4-FFF2-40B4-BE49-F238E27FC236}">
                      <a16:creationId xmlns:a16="http://schemas.microsoft.com/office/drawing/2014/main" id="{B51B9B6B-0114-EC4A-ACC5-C7431C3A54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282" y="3889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Oval 121">
                  <a:extLst>
                    <a:ext uri="{FF2B5EF4-FFF2-40B4-BE49-F238E27FC236}">
                      <a16:creationId xmlns:a16="http://schemas.microsoft.com/office/drawing/2014/main" id="{D095FD33-22DA-924F-AEA2-1B06CD2E0E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01" y="3870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Oval 122">
                  <a:extLst>
                    <a:ext uri="{FF2B5EF4-FFF2-40B4-BE49-F238E27FC236}">
                      <a16:creationId xmlns:a16="http://schemas.microsoft.com/office/drawing/2014/main" id="{CA928617-BC38-2D46-840E-1D990225DD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20" y="3851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Oval 123">
                  <a:extLst>
                    <a:ext uri="{FF2B5EF4-FFF2-40B4-BE49-F238E27FC236}">
                      <a16:creationId xmlns:a16="http://schemas.microsoft.com/office/drawing/2014/main" id="{DAA0D252-64B6-C240-876D-B539970ACD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00" y="3906"/>
                  <a:ext cx="15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Oval 124">
                  <a:extLst>
                    <a:ext uri="{FF2B5EF4-FFF2-40B4-BE49-F238E27FC236}">
                      <a16:creationId xmlns:a16="http://schemas.microsoft.com/office/drawing/2014/main" id="{3564CB40-2DA9-514A-B48D-0418B9782C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19" y="3887"/>
                  <a:ext cx="15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Oval 125">
                  <a:extLst>
                    <a:ext uri="{FF2B5EF4-FFF2-40B4-BE49-F238E27FC236}">
                      <a16:creationId xmlns:a16="http://schemas.microsoft.com/office/drawing/2014/main" id="{40FACA4F-A60A-C54B-A99C-E1731A4709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38" y="3869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Oval 126">
                  <a:extLst>
                    <a:ext uri="{FF2B5EF4-FFF2-40B4-BE49-F238E27FC236}">
                      <a16:creationId xmlns:a16="http://schemas.microsoft.com/office/drawing/2014/main" id="{E737A0AB-2FA6-E24E-8EAD-C3504B792A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76" y="3831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7" name="Group 229">
                <a:extLst>
                  <a:ext uri="{FF2B5EF4-FFF2-40B4-BE49-F238E27FC236}">
                    <a16:creationId xmlns:a16="http://schemas.microsoft.com/office/drawing/2014/main" id="{9FF932B3-8822-3C46-883C-93D0FE0CEF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53016" y="4270753"/>
                <a:ext cx="162376" cy="278308"/>
                <a:chOff x="2282" y="3757"/>
                <a:chExt cx="109" cy="164"/>
              </a:xfrm>
            </p:grpSpPr>
            <p:sp>
              <p:nvSpPr>
                <p:cNvPr id="38" name="Oval 111">
                  <a:extLst>
                    <a:ext uri="{FF2B5EF4-FFF2-40B4-BE49-F238E27FC236}">
                      <a16:creationId xmlns:a16="http://schemas.microsoft.com/office/drawing/2014/main" id="{8342276E-DD9C-7442-AFBE-F73A447ADD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282" y="3775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Oval 112">
                  <a:extLst>
                    <a:ext uri="{FF2B5EF4-FFF2-40B4-BE49-F238E27FC236}">
                      <a16:creationId xmlns:a16="http://schemas.microsoft.com/office/drawing/2014/main" id="{57BF840A-BB7B-F04F-A8C0-9AE3F8D0FD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01" y="3793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Oval 113">
                  <a:extLst>
                    <a:ext uri="{FF2B5EF4-FFF2-40B4-BE49-F238E27FC236}">
                      <a16:creationId xmlns:a16="http://schemas.microsoft.com/office/drawing/2014/main" id="{5907CCBD-A17F-9147-964D-E53B8F11F2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20" y="3812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Oval 114">
                  <a:extLst>
                    <a:ext uri="{FF2B5EF4-FFF2-40B4-BE49-F238E27FC236}">
                      <a16:creationId xmlns:a16="http://schemas.microsoft.com/office/drawing/2014/main" id="{1F232B5C-925E-F740-A079-B8BC363843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39" y="3831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Oval 115">
                  <a:extLst>
                    <a:ext uri="{FF2B5EF4-FFF2-40B4-BE49-F238E27FC236}">
                      <a16:creationId xmlns:a16="http://schemas.microsoft.com/office/drawing/2014/main" id="{698802CB-33A2-914C-A870-4D7EF796AF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00" y="3757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Oval 116">
                  <a:extLst>
                    <a:ext uri="{FF2B5EF4-FFF2-40B4-BE49-F238E27FC236}">
                      <a16:creationId xmlns:a16="http://schemas.microsoft.com/office/drawing/2014/main" id="{CE5C26AC-BD39-AF4B-B524-91878BB2BB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19" y="3775"/>
                  <a:ext cx="15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Oval 117">
                  <a:extLst>
                    <a:ext uri="{FF2B5EF4-FFF2-40B4-BE49-F238E27FC236}">
                      <a16:creationId xmlns:a16="http://schemas.microsoft.com/office/drawing/2014/main" id="{539F6EEC-E385-2C47-8B03-050EA115C4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38" y="3794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Oval 118">
                  <a:extLst>
                    <a:ext uri="{FF2B5EF4-FFF2-40B4-BE49-F238E27FC236}">
                      <a16:creationId xmlns:a16="http://schemas.microsoft.com/office/drawing/2014/main" id="{3DBC62C3-04DD-6947-B055-DBEB5D8A8F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57" y="3813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Oval 119">
                  <a:extLst>
                    <a:ext uri="{FF2B5EF4-FFF2-40B4-BE49-F238E27FC236}">
                      <a16:creationId xmlns:a16="http://schemas.microsoft.com/office/drawing/2014/main" id="{B335322D-A2AD-D94A-9CB4-C3DF37E68E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58" y="3850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Oval 120">
                  <a:extLst>
                    <a:ext uri="{FF2B5EF4-FFF2-40B4-BE49-F238E27FC236}">
                      <a16:creationId xmlns:a16="http://schemas.microsoft.com/office/drawing/2014/main" id="{C3ADFA92-575C-DF41-992C-D6874C47F7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282" y="3889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Oval 121">
                  <a:extLst>
                    <a:ext uri="{FF2B5EF4-FFF2-40B4-BE49-F238E27FC236}">
                      <a16:creationId xmlns:a16="http://schemas.microsoft.com/office/drawing/2014/main" id="{FE677CDB-3D28-8A4D-B8A6-39E8A289AB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01" y="3870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Oval 122">
                  <a:extLst>
                    <a:ext uri="{FF2B5EF4-FFF2-40B4-BE49-F238E27FC236}">
                      <a16:creationId xmlns:a16="http://schemas.microsoft.com/office/drawing/2014/main" id="{0C5CA134-CF6F-D040-8842-CF8198A32C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20" y="3851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Oval 123">
                  <a:extLst>
                    <a:ext uri="{FF2B5EF4-FFF2-40B4-BE49-F238E27FC236}">
                      <a16:creationId xmlns:a16="http://schemas.microsoft.com/office/drawing/2014/main" id="{49EC4618-EF39-2641-A075-1F9567BA74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00" y="3906"/>
                  <a:ext cx="15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Oval 124">
                  <a:extLst>
                    <a:ext uri="{FF2B5EF4-FFF2-40B4-BE49-F238E27FC236}">
                      <a16:creationId xmlns:a16="http://schemas.microsoft.com/office/drawing/2014/main" id="{6DA46018-EBF9-9C4D-8D34-D595C79B80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19" y="3887"/>
                  <a:ext cx="15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Oval 125">
                  <a:extLst>
                    <a:ext uri="{FF2B5EF4-FFF2-40B4-BE49-F238E27FC236}">
                      <a16:creationId xmlns:a16="http://schemas.microsoft.com/office/drawing/2014/main" id="{EA2E2E59-FF00-134B-ACB0-2F6AE472D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38" y="3869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Oval 126">
                  <a:extLst>
                    <a:ext uri="{FF2B5EF4-FFF2-40B4-BE49-F238E27FC236}">
                      <a16:creationId xmlns:a16="http://schemas.microsoft.com/office/drawing/2014/main" id="{517B54C3-48E2-444F-98A5-5A6DFA1858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76" y="3831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80C4C7A5-B8A5-534A-BABA-DE4E407F3EB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2318" y="2068680"/>
            <a:ext cx="4639727" cy="2706507"/>
          </a:xfrm>
          <a:prstGeom prst="rect">
            <a:avLst/>
          </a:prstGeom>
        </p:spPr>
      </p:pic>
      <p:sp>
        <p:nvSpPr>
          <p:cNvPr id="71" name="모서리가 둥근 직사각형 29">
            <a:extLst>
              <a:ext uri="{FF2B5EF4-FFF2-40B4-BE49-F238E27FC236}">
                <a16:creationId xmlns:a16="http://schemas.microsoft.com/office/drawing/2014/main" id="{BF844806-16B5-6848-8A7F-26FF8CD398B2}"/>
              </a:ext>
            </a:extLst>
          </p:cNvPr>
          <p:cNvSpPr/>
          <p:nvPr/>
        </p:nvSpPr>
        <p:spPr>
          <a:xfrm>
            <a:off x="379673" y="5190818"/>
            <a:ext cx="1555946" cy="1028138"/>
          </a:xfrm>
          <a:prstGeom prst="roundRect">
            <a:avLst>
              <a:gd name="adj" fmla="val 27778"/>
            </a:avLst>
          </a:prstGeom>
          <a:pattFill prst="dkUpDiag">
            <a:fgClr>
              <a:schemeClr val="tx1">
                <a:lumMod val="65000"/>
                <a:lumOff val="35000"/>
              </a:schemeClr>
            </a:fgClr>
            <a:bgClr>
              <a:srgbClr val="4B4B4B"/>
            </a:bgClr>
          </a:pattFill>
          <a:ln w="44450" cmpd="thickThin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5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Identify user’s needs and end user applications </a:t>
            </a:r>
            <a:endParaRPr lang="ko-KR" altLang="en-US" sz="1500" b="1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72" name="모서리가 둥근 직사각형 29">
            <a:extLst>
              <a:ext uri="{FF2B5EF4-FFF2-40B4-BE49-F238E27FC236}">
                <a16:creationId xmlns:a16="http://schemas.microsoft.com/office/drawing/2014/main" id="{60566846-7B59-AD43-BD0A-B93D73DCBCA5}"/>
              </a:ext>
            </a:extLst>
          </p:cNvPr>
          <p:cNvSpPr/>
          <p:nvPr/>
        </p:nvSpPr>
        <p:spPr>
          <a:xfrm>
            <a:off x="2150777" y="5189703"/>
            <a:ext cx="1555946" cy="1028138"/>
          </a:xfrm>
          <a:prstGeom prst="roundRect">
            <a:avLst>
              <a:gd name="adj" fmla="val 27778"/>
            </a:avLst>
          </a:prstGeom>
          <a:pattFill prst="dkUpDiag">
            <a:fgClr>
              <a:schemeClr val="tx1">
                <a:lumMod val="65000"/>
                <a:lumOff val="35000"/>
              </a:schemeClr>
            </a:fgClr>
            <a:bgClr>
              <a:srgbClr val="4B4B4B"/>
            </a:bgClr>
          </a:pattFill>
          <a:ln w="44450" cmpd="thickThin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5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Develop a roadmap</a:t>
            </a:r>
          </a:p>
          <a:p>
            <a:pPr algn="ctr"/>
            <a:r>
              <a:rPr lang="en-US" altLang="ko-KR" sz="15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for the EAHC</a:t>
            </a:r>
            <a:endParaRPr lang="ko-KR" altLang="en-US" sz="1500" b="1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73" name="그룹 35">
            <a:extLst>
              <a:ext uri="{FF2B5EF4-FFF2-40B4-BE49-F238E27FC236}">
                <a16:creationId xmlns:a16="http://schemas.microsoft.com/office/drawing/2014/main" id="{D24E9300-C2E3-9C4B-8F94-A8B6CCB10791}"/>
              </a:ext>
            </a:extLst>
          </p:cNvPr>
          <p:cNvGrpSpPr/>
          <p:nvPr/>
        </p:nvGrpSpPr>
        <p:grpSpPr>
          <a:xfrm>
            <a:off x="1891190" y="5568481"/>
            <a:ext cx="304016" cy="299580"/>
            <a:chOff x="2636146" y="5321769"/>
            <a:chExt cx="211829" cy="215535"/>
          </a:xfrm>
        </p:grpSpPr>
        <p:sp>
          <p:nvSpPr>
            <p:cNvPr id="74" name="타원 36">
              <a:extLst>
                <a:ext uri="{FF2B5EF4-FFF2-40B4-BE49-F238E27FC236}">
                  <a16:creationId xmlns:a16="http://schemas.microsoft.com/office/drawing/2014/main" id="{EEC43151-06C5-7244-9881-1F612BE5578E}"/>
                </a:ext>
              </a:extLst>
            </p:cNvPr>
            <p:cNvSpPr/>
            <p:nvPr/>
          </p:nvSpPr>
          <p:spPr>
            <a:xfrm>
              <a:off x="2636146" y="5321769"/>
              <a:ext cx="211829" cy="215535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151694" fontAlgn="base" latinLnBrk="0"/>
              <a:endParaRPr lang="ko-KR" altLang="en-US" sz="1403" dirty="0">
                <a:solidFill>
                  <a:prstClr val="white"/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  <p:grpSp>
          <p:nvGrpSpPr>
            <p:cNvPr id="75" name="그룹 37">
              <a:extLst>
                <a:ext uri="{FF2B5EF4-FFF2-40B4-BE49-F238E27FC236}">
                  <a16:creationId xmlns:a16="http://schemas.microsoft.com/office/drawing/2014/main" id="{31B52BE2-99AE-DC4C-9557-C7120C967B85}"/>
                </a:ext>
              </a:extLst>
            </p:cNvPr>
            <p:cNvGrpSpPr/>
            <p:nvPr/>
          </p:nvGrpSpPr>
          <p:grpSpPr>
            <a:xfrm>
              <a:off x="2677038" y="5365599"/>
              <a:ext cx="141637" cy="128657"/>
              <a:chOff x="4953016" y="4270753"/>
              <a:chExt cx="306392" cy="278308"/>
            </a:xfrm>
          </p:grpSpPr>
          <p:grpSp>
            <p:nvGrpSpPr>
              <p:cNvPr id="76" name="Group 229">
                <a:extLst>
                  <a:ext uri="{FF2B5EF4-FFF2-40B4-BE49-F238E27FC236}">
                    <a16:creationId xmlns:a16="http://schemas.microsoft.com/office/drawing/2014/main" id="{2866AD4C-DAEA-8D4C-B6CE-DB0632B264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97032" y="4270753"/>
                <a:ext cx="162376" cy="278308"/>
                <a:chOff x="2282" y="3757"/>
                <a:chExt cx="109" cy="164"/>
              </a:xfrm>
            </p:grpSpPr>
            <p:sp>
              <p:nvSpPr>
                <p:cNvPr id="94" name="Oval 111">
                  <a:extLst>
                    <a:ext uri="{FF2B5EF4-FFF2-40B4-BE49-F238E27FC236}">
                      <a16:creationId xmlns:a16="http://schemas.microsoft.com/office/drawing/2014/main" id="{8774FBB3-7260-E24E-8581-8A8DDAB602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282" y="3775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Oval 112">
                  <a:extLst>
                    <a:ext uri="{FF2B5EF4-FFF2-40B4-BE49-F238E27FC236}">
                      <a16:creationId xmlns:a16="http://schemas.microsoft.com/office/drawing/2014/main" id="{97C27261-6EF2-5A4C-9787-940D56BB49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01" y="3793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" name="Oval 113">
                  <a:extLst>
                    <a:ext uri="{FF2B5EF4-FFF2-40B4-BE49-F238E27FC236}">
                      <a16:creationId xmlns:a16="http://schemas.microsoft.com/office/drawing/2014/main" id="{60F22547-6D4F-C742-A997-63F3CA7689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20" y="3812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" name="Oval 114">
                  <a:extLst>
                    <a:ext uri="{FF2B5EF4-FFF2-40B4-BE49-F238E27FC236}">
                      <a16:creationId xmlns:a16="http://schemas.microsoft.com/office/drawing/2014/main" id="{19FD687C-54FA-E242-AC92-2B46FDDF0F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39" y="3831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Oval 115">
                  <a:extLst>
                    <a:ext uri="{FF2B5EF4-FFF2-40B4-BE49-F238E27FC236}">
                      <a16:creationId xmlns:a16="http://schemas.microsoft.com/office/drawing/2014/main" id="{B04D4716-358D-9F4D-A132-0E70A82385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00" y="3757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Oval 116">
                  <a:extLst>
                    <a:ext uri="{FF2B5EF4-FFF2-40B4-BE49-F238E27FC236}">
                      <a16:creationId xmlns:a16="http://schemas.microsoft.com/office/drawing/2014/main" id="{8ABFE5EB-181C-9347-8B5F-8C77AAF31F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19" y="3775"/>
                  <a:ext cx="15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Oval 117">
                  <a:extLst>
                    <a:ext uri="{FF2B5EF4-FFF2-40B4-BE49-F238E27FC236}">
                      <a16:creationId xmlns:a16="http://schemas.microsoft.com/office/drawing/2014/main" id="{4DDE95B0-D8E6-F54B-86E7-2D5952491A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38" y="3794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Oval 118">
                  <a:extLst>
                    <a:ext uri="{FF2B5EF4-FFF2-40B4-BE49-F238E27FC236}">
                      <a16:creationId xmlns:a16="http://schemas.microsoft.com/office/drawing/2014/main" id="{00880CB1-8C6F-2D44-8564-CA9487B75A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57" y="3813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Oval 119">
                  <a:extLst>
                    <a:ext uri="{FF2B5EF4-FFF2-40B4-BE49-F238E27FC236}">
                      <a16:creationId xmlns:a16="http://schemas.microsoft.com/office/drawing/2014/main" id="{07D75199-F136-194D-973C-40FA0B5B1A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58" y="3850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Oval 120">
                  <a:extLst>
                    <a:ext uri="{FF2B5EF4-FFF2-40B4-BE49-F238E27FC236}">
                      <a16:creationId xmlns:a16="http://schemas.microsoft.com/office/drawing/2014/main" id="{40EF171D-B7B3-194C-83D2-6BED825448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282" y="3889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Oval 121">
                  <a:extLst>
                    <a:ext uri="{FF2B5EF4-FFF2-40B4-BE49-F238E27FC236}">
                      <a16:creationId xmlns:a16="http://schemas.microsoft.com/office/drawing/2014/main" id="{ADCAB4F9-BB56-8F45-A803-DBCB9CD18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01" y="3870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Oval 122">
                  <a:extLst>
                    <a:ext uri="{FF2B5EF4-FFF2-40B4-BE49-F238E27FC236}">
                      <a16:creationId xmlns:a16="http://schemas.microsoft.com/office/drawing/2014/main" id="{9BF4E783-CC23-D941-B1D0-E4C7CA7443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20" y="3851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Oval 123">
                  <a:extLst>
                    <a:ext uri="{FF2B5EF4-FFF2-40B4-BE49-F238E27FC236}">
                      <a16:creationId xmlns:a16="http://schemas.microsoft.com/office/drawing/2014/main" id="{7907B3F1-651C-6448-8753-028F01A2B8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00" y="3906"/>
                  <a:ext cx="15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Oval 124">
                  <a:extLst>
                    <a:ext uri="{FF2B5EF4-FFF2-40B4-BE49-F238E27FC236}">
                      <a16:creationId xmlns:a16="http://schemas.microsoft.com/office/drawing/2014/main" id="{CC4B1B00-EED4-E043-945A-5BCD4836E7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19" y="3887"/>
                  <a:ext cx="15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Oval 125">
                  <a:extLst>
                    <a:ext uri="{FF2B5EF4-FFF2-40B4-BE49-F238E27FC236}">
                      <a16:creationId xmlns:a16="http://schemas.microsoft.com/office/drawing/2014/main" id="{F8C233C4-83D5-0F4F-B53D-6FBDAEE568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38" y="3869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Oval 126">
                  <a:extLst>
                    <a:ext uri="{FF2B5EF4-FFF2-40B4-BE49-F238E27FC236}">
                      <a16:creationId xmlns:a16="http://schemas.microsoft.com/office/drawing/2014/main" id="{AAA3EF35-E624-DC46-B2F1-A1970DFC2D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76" y="3831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7" name="Group 229">
                <a:extLst>
                  <a:ext uri="{FF2B5EF4-FFF2-40B4-BE49-F238E27FC236}">
                    <a16:creationId xmlns:a16="http://schemas.microsoft.com/office/drawing/2014/main" id="{FD790CB5-628A-594F-8EB3-ECD3E99A77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53016" y="4270753"/>
                <a:ext cx="162376" cy="278308"/>
                <a:chOff x="2282" y="3757"/>
                <a:chExt cx="109" cy="164"/>
              </a:xfrm>
            </p:grpSpPr>
            <p:sp>
              <p:nvSpPr>
                <p:cNvPr id="78" name="Oval 111">
                  <a:extLst>
                    <a:ext uri="{FF2B5EF4-FFF2-40B4-BE49-F238E27FC236}">
                      <a16:creationId xmlns:a16="http://schemas.microsoft.com/office/drawing/2014/main" id="{3E1C6CDF-EAA4-1142-ABCE-271B55F73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282" y="3775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Oval 112">
                  <a:extLst>
                    <a:ext uri="{FF2B5EF4-FFF2-40B4-BE49-F238E27FC236}">
                      <a16:creationId xmlns:a16="http://schemas.microsoft.com/office/drawing/2014/main" id="{F02FB9DB-9E85-4E4D-BBCB-ECBC9DDA1C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01" y="3793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Oval 113">
                  <a:extLst>
                    <a:ext uri="{FF2B5EF4-FFF2-40B4-BE49-F238E27FC236}">
                      <a16:creationId xmlns:a16="http://schemas.microsoft.com/office/drawing/2014/main" id="{9CD58A1D-F36B-BE4C-B084-A2B2CA93A7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20" y="3812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Oval 114">
                  <a:extLst>
                    <a:ext uri="{FF2B5EF4-FFF2-40B4-BE49-F238E27FC236}">
                      <a16:creationId xmlns:a16="http://schemas.microsoft.com/office/drawing/2014/main" id="{3FA10FC6-4A79-084B-903E-0D6BCC54A4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39" y="3831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Oval 115">
                  <a:extLst>
                    <a:ext uri="{FF2B5EF4-FFF2-40B4-BE49-F238E27FC236}">
                      <a16:creationId xmlns:a16="http://schemas.microsoft.com/office/drawing/2014/main" id="{A0EB9CF4-FB1C-B84F-AD81-95003361CA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00" y="3757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" name="Oval 116">
                  <a:extLst>
                    <a:ext uri="{FF2B5EF4-FFF2-40B4-BE49-F238E27FC236}">
                      <a16:creationId xmlns:a16="http://schemas.microsoft.com/office/drawing/2014/main" id="{A714C855-F3CD-BF42-A9EE-AEDCCBE0B3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19" y="3775"/>
                  <a:ext cx="15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" name="Oval 117">
                  <a:extLst>
                    <a:ext uri="{FF2B5EF4-FFF2-40B4-BE49-F238E27FC236}">
                      <a16:creationId xmlns:a16="http://schemas.microsoft.com/office/drawing/2014/main" id="{3C4C1C50-B582-C349-A557-E7B4C14201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38" y="3794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Oval 118">
                  <a:extLst>
                    <a:ext uri="{FF2B5EF4-FFF2-40B4-BE49-F238E27FC236}">
                      <a16:creationId xmlns:a16="http://schemas.microsoft.com/office/drawing/2014/main" id="{271A1315-2B32-1749-8983-72FFE2AAEA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57" y="3813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Oval 119">
                  <a:extLst>
                    <a:ext uri="{FF2B5EF4-FFF2-40B4-BE49-F238E27FC236}">
                      <a16:creationId xmlns:a16="http://schemas.microsoft.com/office/drawing/2014/main" id="{ED5C1242-38F9-C142-992F-B1EDFC5FAE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58" y="3850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Oval 120">
                  <a:extLst>
                    <a:ext uri="{FF2B5EF4-FFF2-40B4-BE49-F238E27FC236}">
                      <a16:creationId xmlns:a16="http://schemas.microsoft.com/office/drawing/2014/main" id="{5903AC35-D362-3A4F-AEDE-E4179F9DB5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282" y="3889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Oval 121">
                  <a:extLst>
                    <a:ext uri="{FF2B5EF4-FFF2-40B4-BE49-F238E27FC236}">
                      <a16:creationId xmlns:a16="http://schemas.microsoft.com/office/drawing/2014/main" id="{C9C8B463-EF7A-0746-A2A5-5BC9FF0002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01" y="3870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Oval 122">
                  <a:extLst>
                    <a:ext uri="{FF2B5EF4-FFF2-40B4-BE49-F238E27FC236}">
                      <a16:creationId xmlns:a16="http://schemas.microsoft.com/office/drawing/2014/main" id="{5A8E3D3E-88FA-234C-B661-27CB164450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20" y="3851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Oval 123">
                  <a:extLst>
                    <a:ext uri="{FF2B5EF4-FFF2-40B4-BE49-F238E27FC236}">
                      <a16:creationId xmlns:a16="http://schemas.microsoft.com/office/drawing/2014/main" id="{1BF9D3BC-8D5E-A746-BDB0-2883D503B2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00" y="3906"/>
                  <a:ext cx="15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Oval 124">
                  <a:extLst>
                    <a:ext uri="{FF2B5EF4-FFF2-40B4-BE49-F238E27FC236}">
                      <a16:creationId xmlns:a16="http://schemas.microsoft.com/office/drawing/2014/main" id="{214A0EB9-1124-254A-A016-82D195D0BA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19" y="3887"/>
                  <a:ext cx="15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Oval 125">
                  <a:extLst>
                    <a:ext uri="{FF2B5EF4-FFF2-40B4-BE49-F238E27FC236}">
                      <a16:creationId xmlns:a16="http://schemas.microsoft.com/office/drawing/2014/main" id="{4A8C18F4-4074-BA4E-8631-619CE8939A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38" y="3869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Oval 126">
                  <a:extLst>
                    <a:ext uri="{FF2B5EF4-FFF2-40B4-BE49-F238E27FC236}">
                      <a16:creationId xmlns:a16="http://schemas.microsoft.com/office/drawing/2014/main" id="{8B1A5ADB-4F47-2A4B-97DF-AAC49CEC08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76" y="3831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10" name="그룹 72">
            <a:extLst>
              <a:ext uri="{FF2B5EF4-FFF2-40B4-BE49-F238E27FC236}">
                <a16:creationId xmlns:a16="http://schemas.microsoft.com/office/drawing/2014/main" id="{9577F5A7-0AF3-4C4C-A123-A521EC7D0ED1}"/>
              </a:ext>
            </a:extLst>
          </p:cNvPr>
          <p:cNvGrpSpPr/>
          <p:nvPr/>
        </p:nvGrpSpPr>
        <p:grpSpPr>
          <a:xfrm>
            <a:off x="3670185" y="5519914"/>
            <a:ext cx="304016" cy="299580"/>
            <a:chOff x="2636146" y="5321769"/>
            <a:chExt cx="211829" cy="215535"/>
          </a:xfrm>
        </p:grpSpPr>
        <p:sp>
          <p:nvSpPr>
            <p:cNvPr id="111" name="타원 73">
              <a:extLst>
                <a:ext uri="{FF2B5EF4-FFF2-40B4-BE49-F238E27FC236}">
                  <a16:creationId xmlns:a16="http://schemas.microsoft.com/office/drawing/2014/main" id="{35FE023F-9FD1-3C4B-BF99-A3A1A77C06CD}"/>
                </a:ext>
              </a:extLst>
            </p:cNvPr>
            <p:cNvSpPr/>
            <p:nvPr/>
          </p:nvSpPr>
          <p:spPr>
            <a:xfrm>
              <a:off x="2636146" y="5321769"/>
              <a:ext cx="211829" cy="215535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151694" fontAlgn="base" latinLnBrk="0"/>
              <a:endParaRPr lang="ko-KR" altLang="en-US" sz="1403" dirty="0">
                <a:solidFill>
                  <a:prstClr val="white"/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  <p:grpSp>
          <p:nvGrpSpPr>
            <p:cNvPr id="112" name="그룹 74">
              <a:extLst>
                <a:ext uri="{FF2B5EF4-FFF2-40B4-BE49-F238E27FC236}">
                  <a16:creationId xmlns:a16="http://schemas.microsoft.com/office/drawing/2014/main" id="{016A7F0E-8CCF-5049-853F-CFB6B9340608}"/>
                </a:ext>
              </a:extLst>
            </p:cNvPr>
            <p:cNvGrpSpPr/>
            <p:nvPr/>
          </p:nvGrpSpPr>
          <p:grpSpPr>
            <a:xfrm>
              <a:off x="2677038" y="5365599"/>
              <a:ext cx="141637" cy="128657"/>
              <a:chOff x="4953016" y="4270753"/>
              <a:chExt cx="306392" cy="278308"/>
            </a:xfrm>
          </p:grpSpPr>
          <p:grpSp>
            <p:nvGrpSpPr>
              <p:cNvPr id="113" name="Group 229">
                <a:extLst>
                  <a:ext uri="{FF2B5EF4-FFF2-40B4-BE49-F238E27FC236}">
                    <a16:creationId xmlns:a16="http://schemas.microsoft.com/office/drawing/2014/main" id="{7FA1EC1F-87DF-CC4E-89B6-9DC54DFE0C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97032" y="4270753"/>
                <a:ext cx="162376" cy="278308"/>
                <a:chOff x="2282" y="3757"/>
                <a:chExt cx="109" cy="164"/>
              </a:xfrm>
            </p:grpSpPr>
            <p:sp>
              <p:nvSpPr>
                <p:cNvPr id="131" name="Oval 111">
                  <a:extLst>
                    <a:ext uri="{FF2B5EF4-FFF2-40B4-BE49-F238E27FC236}">
                      <a16:creationId xmlns:a16="http://schemas.microsoft.com/office/drawing/2014/main" id="{12F1B63F-F67D-864E-AF4D-08D544F3B1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282" y="3775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" name="Oval 112">
                  <a:extLst>
                    <a:ext uri="{FF2B5EF4-FFF2-40B4-BE49-F238E27FC236}">
                      <a16:creationId xmlns:a16="http://schemas.microsoft.com/office/drawing/2014/main" id="{C0996862-4D41-6342-B683-378B0CFF63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01" y="3793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" name="Oval 113">
                  <a:extLst>
                    <a:ext uri="{FF2B5EF4-FFF2-40B4-BE49-F238E27FC236}">
                      <a16:creationId xmlns:a16="http://schemas.microsoft.com/office/drawing/2014/main" id="{598D95F0-3ECB-E94B-85F6-6488C7235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20" y="3812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" name="Oval 114">
                  <a:extLst>
                    <a:ext uri="{FF2B5EF4-FFF2-40B4-BE49-F238E27FC236}">
                      <a16:creationId xmlns:a16="http://schemas.microsoft.com/office/drawing/2014/main" id="{DC995051-1999-4641-A264-8664D9C79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39" y="3831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" name="Oval 115">
                  <a:extLst>
                    <a:ext uri="{FF2B5EF4-FFF2-40B4-BE49-F238E27FC236}">
                      <a16:creationId xmlns:a16="http://schemas.microsoft.com/office/drawing/2014/main" id="{1B3CEED0-DDB7-A04F-8B27-B200C193C6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00" y="3757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" name="Oval 116">
                  <a:extLst>
                    <a:ext uri="{FF2B5EF4-FFF2-40B4-BE49-F238E27FC236}">
                      <a16:creationId xmlns:a16="http://schemas.microsoft.com/office/drawing/2014/main" id="{95C77279-4042-484E-BC2C-C7FEA3C664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19" y="3775"/>
                  <a:ext cx="15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" name="Oval 117">
                  <a:extLst>
                    <a:ext uri="{FF2B5EF4-FFF2-40B4-BE49-F238E27FC236}">
                      <a16:creationId xmlns:a16="http://schemas.microsoft.com/office/drawing/2014/main" id="{DA68EE0B-CC09-7A46-A3FF-B07C6537CD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38" y="3794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" name="Oval 118">
                  <a:extLst>
                    <a:ext uri="{FF2B5EF4-FFF2-40B4-BE49-F238E27FC236}">
                      <a16:creationId xmlns:a16="http://schemas.microsoft.com/office/drawing/2014/main" id="{345560C1-8BDD-4B41-B312-34DD71A885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57" y="3813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" name="Oval 119">
                  <a:extLst>
                    <a:ext uri="{FF2B5EF4-FFF2-40B4-BE49-F238E27FC236}">
                      <a16:creationId xmlns:a16="http://schemas.microsoft.com/office/drawing/2014/main" id="{C48173CC-4EB6-ED4E-8510-23C4386589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58" y="3850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" name="Oval 120">
                  <a:extLst>
                    <a:ext uri="{FF2B5EF4-FFF2-40B4-BE49-F238E27FC236}">
                      <a16:creationId xmlns:a16="http://schemas.microsoft.com/office/drawing/2014/main" id="{60AC0B95-42A1-E241-9FDD-BC4FE0ED3E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282" y="3889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" name="Oval 121">
                  <a:extLst>
                    <a:ext uri="{FF2B5EF4-FFF2-40B4-BE49-F238E27FC236}">
                      <a16:creationId xmlns:a16="http://schemas.microsoft.com/office/drawing/2014/main" id="{AE4F30F7-5D75-BB47-A8E2-B48D164A33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01" y="3870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" name="Oval 122">
                  <a:extLst>
                    <a:ext uri="{FF2B5EF4-FFF2-40B4-BE49-F238E27FC236}">
                      <a16:creationId xmlns:a16="http://schemas.microsoft.com/office/drawing/2014/main" id="{90453222-5AA4-6B45-8376-CA56096AC7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20" y="3851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" name="Oval 123">
                  <a:extLst>
                    <a:ext uri="{FF2B5EF4-FFF2-40B4-BE49-F238E27FC236}">
                      <a16:creationId xmlns:a16="http://schemas.microsoft.com/office/drawing/2014/main" id="{BB8F8229-DDE7-254F-8608-E55961E430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00" y="3906"/>
                  <a:ext cx="15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" name="Oval 124">
                  <a:extLst>
                    <a:ext uri="{FF2B5EF4-FFF2-40B4-BE49-F238E27FC236}">
                      <a16:creationId xmlns:a16="http://schemas.microsoft.com/office/drawing/2014/main" id="{FFD90A23-B54D-204A-8504-CDD1F8DCF6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19" y="3887"/>
                  <a:ext cx="15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" name="Oval 125">
                  <a:extLst>
                    <a:ext uri="{FF2B5EF4-FFF2-40B4-BE49-F238E27FC236}">
                      <a16:creationId xmlns:a16="http://schemas.microsoft.com/office/drawing/2014/main" id="{CEB92DA2-0D93-8545-9BFE-466435D53A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38" y="3869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" name="Oval 126">
                  <a:extLst>
                    <a:ext uri="{FF2B5EF4-FFF2-40B4-BE49-F238E27FC236}">
                      <a16:creationId xmlns:a16="http://schemas.microsoft.com/office/drawing/2014/main" id="{A3ADFD9A-5850-A249-835B-42F50A435D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76" y="3831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4" name="Group 229">
                <a:extLst>
                  <a:ext uri="{FF2B5EF4-FFF2-40B4-BE49-F238E27FC236}">
                    <a16:creationId xmlns:a16="http://schemas.microsoft.com/office/drawing/2014/main" id="{C681E301-4BA2-A44C-9B7D-F654DA8A93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53016" y="4270753"/>
                <a:ext cx="162376" cy="278308"/>
                <a:chOff x="2282" y="3757"/>
                <a:chExt cx="109" cy="164"/>
              </a:xfrm>
            </p:grpSpPr>
            <p:sp>
              <p:nvSpPr>
                <p:cNvPr id="115" name="Oval 111">
                  <a:extLst>
                    <a:ext uri="{FF2B5EF4-FFF2-40B4-BE49-F238E27FC236}">
                      <a16:creationId xmlns:a16="http://schemas.microsoft.com/office/drawing/2014/main" id="{48DC2883-F8EF-704B-AB21-954E2D68F8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282" y="3775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" name="Oval 112">
                  <a:extLst>
                    <a:ext uri="{FF2B5EF4-FFF2-40B4-BE49-F238E27FC236}">
                      <a16:creationId xmlns:a16="http://schemas.microsoft.com/office/drawing/2014/main" id="{C73D3F57-E624-FB49-B452-F37E70C0B6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01" y="3793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" name="Oval 113">
                  <a:extLst>
                    <a:ext uri="{FF2B5EF4-FFF2-40B4-BE49-F238E27FC236}">
                      <a16:creationId xmlns:a16="http://schemas.microsoft.com/office/drawing/2014/main" id="{8434ADED-7E7D-114A-9F2B-EE7ECB551A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20" y="3812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Oval 114">
                  <a:extLst>
                    <a:ext uri="{FF2B5EF4-FFF2-40B4-BE49-F238E27FC236}">
                      <a16:creationId xmlns:a16="http://schemas.microsoft.com/office/drawing/2014/main" id="{453D0D91-A1FB-4841-A87A-F48BAC937A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39" y="3831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Oval 115">
                  <a:extLst>
                    <a:ext uri="{FF2B5EF4-FFF2-40B4-BE49-F238E27FC236}">
                      <a16:creationId xmlns:a16="http://schemas.microsoft.com/office/drawing/2014/main" id="{38BA1D16-B576-B84D-B21F-6F9ACEB2BB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00" y="3757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" name="Oval 116">
                  <a:extLst>
                    <a:ext uri="{FF2B5EF4-FFF2-40B4-BE49-F238E27FC236}">
                      <a16:creationId xmlns:a16="http://schemas.microsoft.com/office/drawing/2014/main" id="{2DA2B540-2527-E349-B366-489A4A8EC3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19" y="3775"/>
                  <a:ext cx="15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" name="Oval 117">
                  <a:extLst>
                    <a:ext uri="{FF2B5EF4-FFF2-40B4-BE49-F238E27FC236}">
                      <a16:creationId xmlns:a16="http://schemas.microsoft.com/office/drawing/2014/main" id="{E23489FD-27E3-5344-A243-67A6388073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38" y="3794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" name="Oval 118">
                  <a:extLst>
                    <a:ext uri="{FF2B5EF4-FFF2-40B4-BE49-F238E27FC236}">
                      <a16:creationId xmlns:a16="http://schemas.microsoft.com/office/drawing/2014/main" id="{F1D21BCA-0815-E14D-A0FA-D2890B0E4B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57" y="3813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Oval 119">
                  <a:extLst>
                    <a:ext uri="{FF2B5EF4-FFF2-40B4-BE49-F238E27FC236}">
                      <a16:creationId xmlns:a16="http://schemas.microsoft.com/office/drawing/2014/main" id="{46706B63-BC05-A54D-AA3C-83012AABC6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58" y="3850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Oval 120">
                  <a:extLst>
                    <a:ext uri="{FF2B5EF4-FFF2-40B4-BE49-F238E27FC236}">
                      <a16:creationId xmlns:a16="http://schemas.microsoft.com/office/drawing/2014/main" id="{B8EF294D-A19C-9943-B23A-95803AF814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282" y="3889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" name="Oval 121">
                  <a:extLst>
                    <a:ext uri="{FF2B5EF4-FFF2-40B4-BE49-F238E27FC236}">
                      <a16:creationId xmlns:a16="http://schemas.microsoft.com/office/drawing/2014/main" id="{9CACAB61-A74B-374D-8928-9D16C174FD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01" y="3870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" name="Oval 122">
                  <a:extLst>
                    <a:ext uri="{FF2B5EF4-FFF2-40B4-BE49-F238E27FC236}">
                      <a16:creationId xmlns:a16="http://schemas.microsoft.com/office/drawing/2014/main" id="{3AB04F1A-8475-BE42-A568-81531F86D2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20" y="3851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" name="Oval 123">
                  <a:extLst>
                    <a:ext uri="{FF2B5EF4-FFF2-40B4-BE49-F238E27FC236}">
                      <a16:creationId xmlns:a16="http://schemas.microsoft.com/office/drawing/2014/main" id="{2C779AC1-0AB8-F344-90BA-5296F045C9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00" y="3906"/>
                  <a:ext cx="15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" name="Oval 124">
                  <a:extLst>
                    <a:ext uri="{FF2B5EF4-FFF2-40B4-BE49-F238E27FC236}">
                      <a16:creationId xmlns:a16="http://schemas.microsoft.com/office/drawing/2014/main" id="{6CAAEA00-FF63-904A-AE47-5B390EB2C2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19" y="3887"/>
                  <a:ext cx="15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Oval 125">
                  <a:extLst>
                    <a:ext uri="{FF2B5EF4-FFF2-40B4-BE49-F238E27FC236}">
                      <a16:creationId xmlns:a16="http://schemas.microsoft.com/office/drawing/2014/main" id="{51740056-5B1D-824F-BA40-A0A0C5FB68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38" y="3869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" name="Oval 126">
                  <a:extLst>
                    <a:ext uri="{FF2B5EF4-FFF2-40B4-BE49-F238E27FC236}">
                      <a16:creationId xmlns:a16="http://schemas.microsoft.com/office/drawing/2014/main" id="{7DD95BCB-CDB1-0248-AA01-4C7221EACD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76" y="3831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47" name="그룹 109">
            <a:extLst>
              <a:ext uri="{FF2B5EF4-FFF2-40B4-BE49-F238E27FC236}">
                <a16:creationId xmlns:a16="http://schemas.microsoft.com/office/drawing/2014/main" id="{B404B4F6-1185-6740-82B7-822AB96946B8}"/>
              </a:ext>
            </a:extLst>
          </p:cNvPr>
          <p:cNvGrpSpPr/>
          <p:nvPr/>
        </p:nvGrpSpPr>
        <p:grpSpPr>
          <a:xfrm>
            <a:off x="7594201" y="5526582"/>
            <a:ext cx="304016" cy="299580"/>
            <a:chOff x="2636146" y="5321769"/>
            <a:chExt cx="211829" cy="215535"/>
          </a:xfrm>
        </p:grpSpPr>
        <p:sp>
          <p:nvSpPr>
            <p:cNvPr id="148" name="타원 110">
              <a:extLst>
                <a:ext uri="{FF2B5EF4-FFF2-40B4-BE49-F238E27FC236}">
                  <a16:creationId xmlns:a16="http://schemas.microsoft.com/office/drawing/2014/main" id="{884C93F1-D237-C248-8601-B89C068AAF2D}"/>
                </a:ext>
              </a:extLst>
            </p:cNvPr>
            <p:cNvSpPr/>
            <p:nvPr/>
          </p:nvSpPr>
          <p:spPr>
            <a:xfrm>
              <a:off x="2636146" y="5321769"/>
              <a:ext cx="211829" cy="215535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151694" fontAlgn="base" latinLnBrk="0"/>
              <a:endParaRPr lang="ko-KR" altLang="en-US" sz="1403" dirty="0">
                <a:solidFill>
                  <a:prstClr val="white"/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  <p:grpSp>
          <p:nvGrpSpPr>
            <p:cNvPr id="149" name="그룹 111">
              <a:extLst>
                <a:ext uri="{FF2B5EF4-FFF2-40B4-BE49-F238E27FC236}">
                  <a16:creationId xmlns:a16="http://schemas.microsoft.com/office/drawing/2014/main" id="{8506EBCE-2503-7443-8700-7A25FCDA1E76}"/>
                </a:ext>
              </a:extLst>
            </p:cNvPr>
            <p:cNvGrpSpPr/>
            <p:nvPr/>
          </p:nvGrpSpPr>
          <p:grpSpPr>
            <a:xfrm>
              <a:off x="2677038" y="5365599"/>
              <a:ext cx="141637" cy="128657"/>
              <a:chOff x="4953016" y="4270753"/>
              <a:chExt cx="306392" cy="278308"/>
            </a:xfrm>
          </p:grpSpPr>
          <p:grpSp>
            <p:nvGrpSpPr>
              <p:cNvPr id="150" name="Group 229">
                <a:extLst>
                  <a:ext uri="{FF2B5EF4-FFF2-40B4-BE49-F238E27FC236}">
                    <a16:creationId xmlns:a16="http://schemas.microsoft.com/office/drawing/2014/main" id="{CFACA3D2-813F-1646-9B10-1E44391A26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97032" y="4270753"/>
                <a:ext cx="162376" cy="278308"/>
                <a:chOff x="2282" y="3757"/>
                <a:chExt cx="109" cy="164"/>
              </a:xfrm>
            </p:grpSpPr>
            <p:sp>
              <p:nvSpPr>
                <p:cNvPr id="168" name="Oval 111">
                  <a:extLst>
                    <a:ext uri="{FF2B5EF4-FFF2-40B4-BE49-F238E27FC236}">
                      <a16:creationId xmlns:a16="http://schemas.microsoft.com/office/drawing/2014/main" id="{744646A0-ED2B-354B-BA01-9724F49BB3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282" y="3775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" name="Oval 112">
                  <a:extLst>
                    <a:ext uri="{FF2B5EF4-FFF2-40B4-BE49-F238E27FC236}">
                      <a16:creationId xmlns:a16="http://schemas.microsoft.com/office/drawing/2014/main" id="{8F518B9E-83E5-6D43-A13A-13C6E18B83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01" y="3793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" name="Oval 113">
                  <a:extLst>
                    <a:ext uri="{FF2B5EF4-FFF2-40B4-BE49-F238E27FC236}">
                      <a16:creationId xmlns:a16="http://schemas.microsoft.com/office/drawing/2014/main" id="{F6D3216A-4D7F-7841-BA4E-66C630F590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20" y="3812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" name="Oval 114">
                  <a:extLst>
                    <a:ext uri="{FF2B5EF4-FFF2-40B4-BE49-F238E27FC236}">
                      <a16:creationId xmlns:a16="http://schemas.microsoft.com/office/drawing/2014/main" id="{48521A9D-5059-F248-9255-B158B9AF6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39" y="3831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" name="Oval 115">
                  <a:extLst>
                    <a:ext uri="{FF2B5EF4-FFF2-40B4-BE49-F238E27FC236}">
                      <a16:creationId xmlns:a16="http://schemas.microsoft.com/office/drawing/2014/main" id="{DAAB8EFE-510E-2B4F-AF56-CFB79FF6A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00" y="3757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" name="Oval 116">
                  <a:extLst>
                    <a:ext uri="{FF2B5EF4-FFF2-40B4-BE49-F238E27FC236}">
                      <a16:creationId xmlns:a16="http://schemas.microsoft.com/office/drawing/2014/main" id="{7462B1E5-B281-BA45-BA22-C8B5B7AF45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19" y="3775"/>
                  <a:ext cx="15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" name="Oval 117">
                  <a:extLst>
                    <a:ext uri="{FF2B5EF4-FFF2-40B4-BE49-F238E27FC236}">
                      <a16:creationId xmlns:a16="http://schemas.microsoft.com/office/drawing/2014/main" id="{2396A50D-D24C-9D4C-A6C8-F68E758391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38" y="3794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" name="Oval 118">
                  <a:extLst>
                    <a:ext uri="{FF2B5EF4-FFF2-40B4-BE49-F238E27FC236}">
                      <a16:creationId xmlns:a16="http://schemas.microsoft.com/office/drawing/2014/main" id="{8814381E-D9E8-6042-B994-4471CFAF80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57" y="3813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" name="Oval 119">
                  <a:extLst>
                    <a:ext uri="{FF2B5EF4-FFF2-40B4-BE49-F238E27FC236}">
                      <a16:creationId xmlns:a16="http://schemas.microsoft.com/office/drawing/2014/main" id="{7E6254DD-8B10-0E4C-AE2E-FB091B6C8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58" y="3850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" name="Oval 120">
                  <a:extLst>
                    <a:ext uri="{FF2B5EF4-FFF2-40B4-BE49-F238E27FC236}">
                      <a16:creationId xmlns:a16="http://schemas.microsoft.com/office/drawing/2014/main" id="{C5B0B063-AEF0-5243-9988-B356A0A40D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282" y="3889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" name="Oval 121">
                  <a:extLst>
                    <a:ext uri="{FF2B5EF4-FFF2-40B4-BE49-F238E27FC236}">
                      <a16:creationId xmlns:a16="http://schemas.microsoft.com/office/drawing/2014/main" id="{2695586D-F74F-E744-95D6-1041474BB6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01" y="3870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" name="Oval 122">
                  <a:extLst>
                    <a:ext uri="{FF2B5EF4-FFF2-40B4-BE49-F238E27FC236}">
                      <a16:creationId xmlns:a16="http://schemas.microsoft.com/office/drawing/2014/main" id="{0E6CF863-2DC7-7846-ADE6-38A828122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20" y="3851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" name="Oval 123">
                  <a:extLst>
                    <a:ext uri="{FF2B5EF4-FFF2-40B4-BE49-F238E27FC236}">
                      <a16:creationId xmlns:a16="http://schemas.microsoft.com/office/drawing/2014/main" id="{188BF8F4-1472-C841-B9BA-C7C82DF209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00" y="3906"/>
                  <a:ext cx="15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" name="Oval 124">
                  <a:extLst>
                    <a:ext uri="{FF2B5EF4-FFF2-40B4-BE49-F238E27FC236}">
                      <a16:creationId xmlns:a16="http://schemas.microsoft.com/office/drawing/2014/main" id="{818D9692-CDBB-F540-B6AA-BBB751A152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19" y="3887"/>
                  <a:ext cx="15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" name="Oval 125">
                  <a:extLst>
                    <a:ext uri="{FF2B5EF4-FFF2-40B4-BE49-F238E27FC236}">
                      <a16:creationId xmlns:a16="http://schemas.microsoft.com/office/drawing/2014/main" id="{BA8F4162-04E1-8C4A-83AE-5C0A9003C6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38" y="3869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" name="Oval 126">
                  <a:extLst>
                    <a:ext uri="{FF2B5EF4-FFF2-40B4-BE49-F238E27FC236}">
                      <a16:creationId xmlns:a16="http://schemas.microsoft.com/office/drawing/2014/main" id="{663CE851-1511-EE42-957F-0F8D94E9D6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76" y="3831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1" name="Group 229">
                <a:extLst>
                  <a:ext uri="{FF2B5EF4-FFF2-40B4-BE49-F238E27FC236}">
                    <a16:creationId xmlns:a16="http://schemas.microsoft.com/office/drawing/2014/main" id="{629119A1-8AC4-3F44-A347-A29C5630E1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53016" y="4270753"/>
                <a:ext cx="162376" cy="278308"/>
                <a:chOff x="2282" y="3757"/>
                <a:chExt cx="109" cy="164"/>
              </a:xfrm>
            </p:grpSpPr>
            <p:sp>
              <p:nvSpPr>
                <p:cNvPr id="152" name="Oval 111">
                  <a:extLst>
                    <a:ext uri="{FF2B5EF4-FFF2-40B4-BE49-F238E27FC236}">
                      <a16:creationId xmlns:a16="http://schemas.microsoft.com/office/drawing/2014/main" id="{4B74CF63-B4BF-F644-9897-666A7D6935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282" y="3775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" name="Oval 112">
                  <a:extLst>
                    <a:ext uri="{FF2B5EF4-FFF2-40B4-BE49-F238E27FC236}">
                      <a16:creationId xmlns:a16="http://schemas.microsoft.com/office/drawing/2014/main" id="{BDEDFDD3-EF67-C544-82B8-4E3220E76C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01" y="3793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" name="Oval 113">
                  <a:extLst>
                    <a:ext uri="{FF2B5EF4-FFF2-40B4-BE49-F238E27FC236}">
                      <a16:creationId xmlns:a16="http://schemas.microsoft.com/office/drawing/2014/main" id="{D5BC50EA-BDA4-6140-AB63-F8E40A8EC9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20" y="3812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" name="Oval 114">
                  <a:extLst>
                    <a:ext uri="{FF2B5EF4-FFF2-40B4-BE49-F238E27FC236}">
                      <a16:creationId xmlns:a16="http://schemas.microsoft.com/office/drawing/2014/main" id="{BB8876DE-DB87-BC49-A348-90F3844F4A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39" y="3831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" name="Oval 115">
                  <a:extLst>
                    <a:ext uri="{FF2B5EF4-FFF2-40B4-BE49-F238E27FC236}">
                      <a16:creationId xmlns:a16="http://schemas.microsoft.com/office/drawing/2014/main" id="{E67F874C-07D1-EE44-9715-75645362DE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00" y="3757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" name="Oval 116">
                  <a:extLst>
                    <a:ext uri="{FF2B5EF4-FFF2-40B4-BE49-F238E27FC236}">
                      <a16:creationId xmlns:a16="http://schemas.microsoft.com/office/drawing/2014/main" id="{2CBAF3E0-1FC1-2648-8631-2046583E82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19" y="3775"/>
                  <a:ext cx="15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Oval 117">
                  <a:extLst>
                    <a:ext uri="{FF2B5EF4-FFF2-40B4-BE49-F238E27FC236}">
                      <a16:creationId xmlns:a16="http://schemas.microsoft.com/office/drawing/2014/main" id="{76804281-DB55-0B40-A9A9-F7CB0EA4DD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38" y="3794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Oval 118">
                  <a:extLst>
                    <a:ext uri="{FF2B5EF4-FFF2-40B4-BE49-F238E27FC236}">
                      <a16:creationId xmlns:a16="http://schemas.microsoft.com/office/drawing/2014/main" id="{13D64CDC-8E7A-E545-B957-E3FA910992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57" y="3813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Oval 119">
                  <a:extLst>
                    <a:ext uri="{FF2B5EF4-FFF2-40B4-BE49-F238E27FC236}">
                      <a16:creationId xmlns:a16="http://schemas.microsoft.com/office/drawing/2014/main" id="{390A684D-D2FA-B441-B6A4-C57BDB90BB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2700000">
                  <a:off x="2358" y="3850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" name="Oval 120">
                  <a:extLst>
                    <a:ext uri="{FF2B5EF4-FFF2-40B4-BE49-F238E27FC236}">
                      <a16:creationId xmlns:a16="http://schemas.microsoft.com/office/drawing/2014/main" id="{A3BE8D1D-B4FB-FC4B-AA1B-EAE31B2F16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282" y="3889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" name="Oval 121">
                  <a:extLst>
                    <a:ext uri="{FF2B5EF4-FFF2-40B4-BE49-F238E27FC236}">
                      <a16:creationId xmlns:a16="http://schemas.microsoft.com/office/drawing/2014/main" id="{694992E6-7F81-8647-9B82-033ECDA4EF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01" y="3870"/>
                  <a:ext cx="16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" name="Oval 122">
                  <a:extLst>
                    <a:ext uri="{FF2B5EF4-FFF2-40B4-BE49-F238E27FC236}">
                      <a16:creationId xmlns:a16="http://schemas.microsoft.com/office/drawing/2014/main" id="{AE3D2282-2520-CB46-A07D-048EB67BEF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20" y="3851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" name="Oval 123">
                  <a:extLst>
                    <a:ext uri="{FF2B5EF4-FFF2-40B4-BE49-F238E27FC236}">
                      <a16:creationId xmlns:a16="http://schemas.microsoft.com/office/drawing/2014/main" id="{84272833-622B-B944-98C0-CC028D6F55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00" y="3906"/>
                  <a:ext cx="15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" name="Oval 124">
                  <a:extLst>
                    <a:ext uri="{FF2B5EF4-FFF2-40B4-BE49-F238E27FC236}">
                      <a16:creationId xmlns:a16="http://schemas.microsoft.com/office/drawing/2014/main" id="{70E88EAF-0B82-854B-B885-7B7DC62FE4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19" y="3887"/>
                  <a:ext cx="15" cy="16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" name="Oval 125">
                  <a:extLst>
                    <a:ext uri="{FF2B5EF4-FFF2-40B4-BE49-F238E27FC236}">
                      <a16:creationId xmlns:a16="http://schemas.microsoft.com/office/drawing/2014/main" id="{D12198B4-BD22-C044-86B6-0CF8B26F14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38" y="3869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" name="Oval 126">
                  <a:extLst>
                    <a:ext uri="{FF2B5EF4-FFF2-40B4-BE49-F238E27FC236}">
                      <a16:creationId xmlns:a16="http://schemas.microsoft.com/office/drawing/2014/main" id="{8E3602C8-F397-CB4B-901D-99115D9414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700000" flipV="1">
                  <a:off x="2376" y="3831"/>
                  <a:ext cx="16" cy="15"/>
                </a:xfrm>
                <a:prstGeom prst="ellipse">
                  <a:avLst/>
                </a:prstGeom>
                <a:solidFill>
                  <a:srgbClr val="969696"/>
                </a:solidFill>
                <a:ln w="6350" algn="ctr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atinLnBrk="0"/>
                  <a:endParaRPr lang="ko-KR" altLang="ko-KR" sz="1079" dirty="0">
                    <a:solidFill>
                      <a:srgbClr val="000000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84" name="Slide Number Placeholder 7">
            <a:extLst>
              <a:ext uri="{FF2B5EF4-FFF2-40B4-BE49-F238E27FC236}">
                <a16:creationId xmlns:a16="http://schemas.microsoft.com/office/drawing/2014/main" id="{983C0B40-9368-FF4D-B44A-D0968FBAD236}"/>
              </a:ext>
            </a:extLst>
          </p:cNvPr>
          <p:cNvSpPr txBox="1">
            <a:spLocks/>
          </p:cNvSpPr>
          <p:nvPr/>
        </p:nvSpPr>
        <p:spPr>
          <a:xfrm>
            <a:off x="4648597" y="6555298"/>
            <a:ext cx="608806" cy="301756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0925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460613" y="177828"/>
            <a:ext cx="4074449" cy="698836"/>
            <a:chOff x="460613" y="177828"/>
            <a:chExt cx="4074449" cy="698836"/>
          </a:xfrm>
        </p:grpSpPr>
        <p:sp>
          <p:nvSpPr>
            <p:cNvPr id="7" name="TextBox 73"/>
            <p:cNvSpPr txBox="1"/>
            <p:nvPr/>
          </p:nvSpPr>
          <p:spPr>
            <a:xfrm>
              <a:off x="1753660" y="414999"/>
              <a:ext cx="2781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1" spc="-60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WG Workplan [</a:t>
              </a:r>
              <a:r>
                <a:rPr lang="en-US" altLang="ko-KR" sz="2400" b="1" spc="-6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2/2]</a:t>
              </a:r>
              <a:endParaRPr lang="en-US" altLang="ko-KR" sz="2400" b="1" spc="-6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8" name="TextBox 73"/>
            <p:cNvSpPr txBox="1"/>
            <p:nvPr/>
          </p:nvSpPr>
          <p:spPr>
            <a:xfrm>
              <a:off x="460613" y="177828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3600" b="1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>
                      <a:alpha val="90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06</a:t>
              </a:r>
              <a:endParaRPr lang="ko-KR" altLang="en-US" sz="3600" b="1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>
                    <a:alpha val="9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29566" y="1084067"/>
            <a:ext cx="9077325" cy="5282646"/>
            <a:chOff x="429566" y="1084067"/>
            <a:chExt cx="9077325" cy="5282646"/>
          </a:xfrm>
        </p:grpSpPr>
        <p:grpSp>
          <p:nvGrpSpPr>
            <p:cNvPr id="10" name="그룹 9"/>
            <p:cNvGrpSpPr/>
            <p:nvPr/>
          </p:nvGrpSpPr>
          <p:grpSpPr>
            <a:xfrm>
              <a:off x="429566" y="1340767"/>
              <a:ext cx="9077325" cy="5025946"/>
              <a:chOff x="704596" y="3497268"/>
              <a:chExt cx="6048000" cy="2223006"/>
            </a:xfrm>
          </p:grpSpPr>
          <p:grpSp>
            <p:nvGrpSpPr>
              <p:cNvPr id="15" name="그룹 14"/>
              <p:cNvGrpSpPr/>
              <p:nvPr/>
            </p:nvGrpSpPr>
            <p:grpSpPr>
              <a:xfrm>
                <a:off x="704596" y="3497268"/>
                <a:ext cx="6048000" cy="2223006"/>
                <a:chOff x="404813" y="7060299"/>
                <a:chExt cx="6048000" cy="9527990"/>
              </a:xfrm>
            </p:grpSpPr>
            <p:sp>
              <p:nvSpPr>
                <p:cNvPr id="17" name="모서리가 둥근 직사각형 16"/>
                <p:cNvSpPr/>
                <p:nvPr/>
              </p:nvSpPr>
              <p:spPr>
                <a:xfrm>
                  <a:off x="404813" y="7060299"/>
                  <a:ext cx="6048000" cy="9527990"/>
                </a:xfrm>
                <a:prstGeom prst="roundRect">
                  <a:avLst>
                    <a:gd name="adj" fmla="val 0"/>
                  </a:avLst>
                </a:prstGeom>
                <a:pattFill prst="dkUpDiag">
                  <a:fgClr>
                    <a:schemeClr val="bg1">
                      <a:lumMod val="85000"/>
                    </a:schemeClr>
                  </a:fgClr>
                  <a:bgClr>
                    <a:schemeClr val="bg1">
                      <a:lumMod val="95000"/>
                    </a:schemeClr>
                  </a:bgClr>
                </a:patt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 dirty="0"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모서리가 둥근 직사각형 17"/>
                <p:cNvSpPr/>
                <p:nvPr/>
              </p:nvSpPr>
              <p:spPr>
                <a:xfrm>
                  <a:off x="476813" y="7060301"/>
                  <a:ext cx="5904000" cy="936529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 dirty="0"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6" name="Rectangle 344"/>
              <p:cNvSpPr>
                <a:spLocks noChangeArrowheads="1"/>
              </p:cNvSpPr>
              <p:nvPr/>
            </p:nvSpPr>
            <p:spPr bwMode="gray">
              <a:xfrm>
                <a:off x="882254" y="3599164"/>
                <a:ext cx="5798341" cy="1477026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atinLnBrk="0">
                  <a:lnSpc>
                    <a:spcPct val="150000"/>
                  </a:lnSpc>
                  <a:spcAft>
                    <a:spcPts val="200"/>
                  </a:spcAft>
                  <a:buClr>
                    <a:srgbClr val="1472C7"/>
                  </a:buClr>
                  <a:buSzPct val="80000"/>
                  <a:defRPr/>
                </a:pPr>
                <a:endParaRPr lang="en-US" altLang="ko-KR" sz="2000" b="1" spc="-150" dirty="0" smtClean="0">
                  <a:ln>
                    <a:solidFill>
                      <a:srgbClr val="7593B5">
                        <a:alpha val="0"/>
                      </a:srgbClr>
                    </a:solidFill>
                  </a:ln>
                  <a:solidFill>
                    <a:srgbClr val="0070C0"/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  <a:p>
                <a:pPr marL="119063" indent="-119063" latinLnBrk="0">
                  <a:lnSpc>
                    <a:spcPct val="150000"/>
                  </a:lnSpc>
                  <a:spcAft>
                    <a:spcPts val="200"/>
                  </a:spcAft>
                  <a:buClr>
                    <a:srgbClr val="1472C7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altLang="ko-KR" sz="2000" dirty="0" smtClean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  Task A (Leadership and coordination)</a:t>
                </a:r>
              </a:p>
              <a:p>
                <a:pPr marL="119063" indent="-119063" latinLnBrk="0">
                  <a:lnSpc>
                    <a:spcPct val="150000"/>
                  </a:lnSpc>
                  <a:spcAft>
                    <a:spcPts val="200"/>
                  </a:spcAft>
                  <a:buClr>
                    <a:srgbClr val="1472C7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altLang="ko-KR" sz="2000" dirty="0" smtClean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  </a:t>
                </a:r>
                <a:r>
                  <a:rPr lang="en-US" altLang="ko-KR" sz="20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Task B (Operational data sharing and management)</a:t>
                </a:r>
              </a:p>
              <a:p>
                <a:pPr marL="119063" indent="-119063" latinLnBrk="0">
                  <a:lnSpc>
                    <a:spcPct val="150000"/>
                  </a:lnSpc>
                  <a:spcAft>
                    <a:spcPts val="200"/>
                  </a:spcAft>
                  <a:buClr>
                    <a:srgbClr val="1472C7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altLang="ko-KR" sz="20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  Task C (Policies and governances)</a:t>
                </a:r>
              </a:p>
              <a:p>
                <a:pPr marL="119063" indent="-119063" latinLnBrk="0">
                  <a:lnSpc>
                    <a:spcPct val="150000"/>
                  </a:lnSpc>
                  <a:spcAft>
                    <a:spcPts val="200"/>
                  </a:spcAft>
                  <a:buClr>
                    <a:srgbClr val="1472C7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altLang="ko-KR" sz="20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  Task D (Standards)</a:t>
                </a:r>
              </a:p>
              <a:p>
                <a:pPr marL="119063" indent="-119063" latinLnBrk="0">
                  <a:lnSpc>
                    <a:spcPct val="150000"/>
                  </a:lnSpc>
                  <a:spcAft>
                    <a:spcPts val="200"/>
                  </a:spcAft>
                  <a:buClr>
                    <a:srgbClr val="1472C7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altLang="ko-KR" sz="20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  Task E (Training and education)</a:t>
                </a:r>
              </a:p>
              <a:p>
                <a:pPr marL="119063" indent="-119063" latinLnBrk="0">
                  <a:lnSpc>
                    <a:spcPct val="150000"/>
                  </a:lnSpc>
                  <a:spcAft>
                    <a:spcPts val="200"/>
                  </a:spcAft>
                  <a:buClr>
                    <a:srgbClr val="1472C7"/>
                  </a:buClr>
                  <a:buSzPct val="80000"/>
                  <a:buFont typeface="Wingdings 2" pitchFamily="18" charset="2"/>
                  <a:buChar char=""/>
                  <a:defRPr/>
                </a:pPr>
                <a:endParaRPr lang="en-US" altLang="ko-KR" spc="-150" dirty="0">
                  <a:ln>
                    <a:solidFill>
                      <a:srgbClr val="7593B5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그룹 10"/>
            <p:cNvGrpSpPr/>
            <p:nvPr/>
          </p:nvGrpSpPr>
          <p:grpSpPr>
            <a:xfrm>
              <a:off x="441831" y="1084067"/>
              <a:ext cx="9065060" cy="420267"/>
              <a:chOff x="-7139402" y="-664840"/>
              <a:chExt cx="8712205" cy="474951"/>
            </a:xfrm>
          </p:grpSpPr>
          <p:sp>
            <p:nvSpPr>
              <p:cNvPr id="12" name="평행 사변형 11"/>
              <p:cNvSpPr/>
              <p:nvPr/>
            </p:nvSpPr>
            <p:spPr>
              <a:xfrm flipH="1" flipV="1">
                <a:off x="-7047333" y="-653386"/>
                <a:ext cx="8620136" cy="463497"/>
              </a:xfrm>
              <a:prstGeom prst="parallelogram">
                <a:avLst>
                  <a:gd name="adj" fmla="val 0"/>
                </a:avLst>
              </a:prstGeom>
              <a:pattFill prst="ltUpDiag">
                <a:fgClr>
                  <a:srgbClr val="0085F2"/>
                </a:fgClr>
                <a:bgClr>
                  <a:srgbClr val="007BE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-6895505" y="-664840"/>
                <a:ext cx="2901693" cy="429987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r>
                  <a:rPr lang="en-US" altLang="ko-KR" sz="2000" b="1" spc="-100" dirty="0" smtClean="0">
                    <a:ln>
                      <a:solidFill>
                        <a:schemeClr val="bg1">
                          <a:alpha val="5000"/>
                        </a:schemeClr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EAHC-MSDIWG Work Plan</a:t>
                </a:r>
                <a:endParaRPr lang="en-US" altLang="ko-KR" sz="2000" b="1" spc="-100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4" name="평행 사변형 13"/>
              <p:cNvSpPr/>
              <p:nvPr/>
            </p:nvSpPr>
            <p:spPr>
              <a:xfrm flipH="1" flipV="1">
                <a:off x="-7139402" y="-654568"/>
                <a:ext cx="92069" cy="384461"/>
              </a:xfrm>
              <a:prstGeom prst="parallelogram">
                <a:avLst>
                  <a:gd name="adj" fmla="val 0"/>
                </a:avLst>
              </a:prstGeom>
              <a:solidFill>
                <a:srgbClr val="102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9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4648597" y="6555298"/>
            <a:ext cx="608806" cy="301756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8765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460613" y="177828"/>
            <a:ext cx="3591753" cy="698836"/>
            <a:chOff x="460613" y="177828"/>
            <a:chExt cx="3591753" cy="698836"/>
          </a:xfrm>
        </p:grpSpPr>
        <p:sp>
          <p:nvSpPr>
            <p:cNvPr id="7" name="TextBox 73"/>
            <p:cNvSpPr txBox="1"/>
            <p:nvPr/>
          </p:nvSpPr>
          <p:spPr>
            <a:xfrm>
              <a:off x="1753660" y="414999"/>
              <a:ext cx="22987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1" spc="-6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Future meeting</a:t>
              </a:r>
              <a:endParaRPr lang="en-US" altLang="ko-KR" sz="2400" b="1" spc="-6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8" name="TextBox 73"/>
            <p:cNvSpPr txBox="1"/>
            <p:nvPr/>
          </p:nvSpPr>
          <p:spPr>
            <a:xfrm>
              <a:off x="460613" y="177828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3600" b="1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>
                      <a:alpha val="90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07</a:t>
              </a:r>
              <a:endParaRPr lang="ko-KR" altLang="en-US" sz="3600" b="1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>
                    <a:alpha val="9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17" name="모서리가 둥근 직사각형 16"/>
          <p:cNvSpPr/>
          <p:nvPr/>
        </p:nvSpPr>
        <p:spPr>
          <a:xfrm>
            <a:off x="431268" y="1360067"/>
            <a:ext cx="9075623" cy="2646664"/>
          </a:xfrm>
          <a:prstGeom prst="roundRect">
            <a:avLst>
              <a:gd name="adj" fmla="val 0"/>
            </a:avLst>
          </a:prstGeo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4648597" y="6576860"/>
            <a:ext cx="608806" cy="301756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11</a:t>
            </a:r>
            <a:endParaRPr lang="en-US" dirty="0"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429566" y="4146073"/>
            <a:ext cx="9077325" cy="1011119"/>
            <a:chOff x="429566" y="1093157"/>
            <a:chExt cx="9077325" cy="1011119"/>
          </a:xfrm>
        </p:grpSpPr>
        <p:grpSp>
          <p:nvGrpSpPr>
            <p:cNvPr id="12" name="그룹 11"/>
            <p:cNvGrpSpPr/>
            <p:nvPr/>
          </p:nvGrpSpPr>
          <p:grpSpPr>
            <a:xfrm>
              <a:off x="429566" y="1282700"/>
              <a:ext cx="9077325" cy="821576"/>
              <a:chOff x="404813" y="6950218"/>
              <a:chExt cx="6048000" cy="1557511"/>
            </a:xfrm>
          </p:grpSpPr>
          <p:sp>
            <p:nvSpPr>
              <p:cNvPr id="22" name="모서리가 둥근 직사각형 21"/>
              <p:cNvSpPr/>
              <p:nvPr/>
            </p:nvSpPr>
            <p:spPr>
              <a:xfrm>
                <a:off x="404813" y="6950218"/>
                <a:ext cx="6048000" cy="1557511"/>
              </a:xfrm>
              <a:prstGeom prst="roundRect">
                <a:avLst>
                  <a:gd name="adj" fmla="val 0"/>
                </a:avLst>
              </a:prstGeom>
              <a:pattFill prst="dkUpDiag">
                <a:fgClr>
                  <a:schemeClr val="bg1">
                    <a:lumMod val="8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3" name="모서리가 둥근 직사각형 22"/>
              <p:cNvSpPr/>
              <p:nvPr/>
            </p:nvSpPr>
            <p:spPr>
              <a:xfrm>
                <a:off x="476813" y="6950218"/>
                <a:ext cx="5904000" cy="1394821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그룹 12"/>
            <p:cNvGrpSpPr/>
            <p:nvPr/>
          </p:nvGrpSpPr>
          <p:grpSpPr>
            <a:xfrm>
              <a:off x="441831" y="1093157"/>
              <a:ext cx="9065060" cy="396431"/>
              <a:chOff x="-7139402" y="-654568"/>
              <a:chExt cx="8712205" cy="448014"/>
            </a:xfrm>
          </p:grpSpPr>
          <p:sp>
            <p:nvSpPr>
              <p:cNvPr id="14" name="평행 사변형 13"/>
              <p:cNvSpPr/>
              <p:nvPr/>
            </p:nvSpPr>
            <p:spPr>
              <a:xfrm flipH="1" flipV="1">
                <a:off x="-7047333" y="-653384"/>
                <a:ext cx="8620136" cy="446830"/>
              </a:xfrm>
              <a:prstGeom prst="parallelogram">
                <a:avLst>
                  <a:gd name="adj" fmla="val 0"/>
                </a:avLst>
              </a:prstGeom>
              <a:pattFill prst="ltUpDiag">
                <a:fgClr>
                  <a:srgbClr val="0085F2"/>
                </a:fgClr>
                <a:bgClr>
                  <a:srgbClr val="007BE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-6895505" y="-630782"/>
                <a:ext cx="3640999" cy="395205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r>
                  <a:rPr lang="en-US" altLang="ko-KR" b="1" dirty="0">
                    <a:ln>
                      <a:solidFill>
                        <a:schemeClr val="bg1">
                          <a:alpha val="5000"/>
                        </a:schemeClr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2</a:t>
                </a:r>
                <a:r>
                  <a:rPr lang="en-US" altLang="ko-KR" b="1" baseline="30000" dirty="0">
                    <a:ln>
                      <a:solidFill>
                        <a:schemeClr val="bg1">
                          <a:alpha val="5000"/>
                        </a:schemeClr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nd</a:t>
                </a:r>
                <a:r>
                  <a:rPr lang="en-US" altLang="ko-KR" b="1" dirty="0">
                    <a:ln>
                      <a:solidFill>
                        <a:schemeClr val="bg1">
                          <a:alpha val="5000"/>
                        </a:schemeClr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 Meeting of the </a:t>
                </a:r>
                <a:r>
                  <a:rPr lang="en-US" altLang="ko-KR" b="1" dirty="0" smtClean="0">
                    <a:ln>
                      <a:solidFill>
                        <a:schemeClr val="bg1">
                          <a:alpha val="5000"/>
                        </a:schemeClr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EAHC-MSDIWG</a:t>
                </a:r>
                <a:endParaRPr lang="en-US" altLang="ko-KR" b="1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1" name="평행 사변형 20"/>
              <p:cNvSpPr/>
              <p:nvPr/>
            </p:nvSpPr>
            <p:spPr>
              <a:xfrm flipH="1" flipV="1">
                <a:off x="-7139402" y="-654568"/>
                <a:ext cx="92069" cy="384461"/>
              </a:xfrm>
              <a:prstGeom prst="parallelogram">
                <a:avLst>
                  <a:gd name="adj" fmla="val 0"/>
                </a:avLst>
              </a:prstGeom>
              <a:solidFill>
                <a:srgbClr val="102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344"/>
          <p:cNvSpPr>
            <a:spLocks noChangeArrowheads="1"/>
          </p:cNvSpPr>
          <p:nvPr/>
        </p:nvSpPr>
        <p:spPr bwMode="gray">
          <a:xfrm>
            <a:off x="696209" y="4567829"/>
            <a:ext cx="8702617" cy="41549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-119063" latinLnBrk="0">
              <a:lnSpc>
                <a:spcPct val="150000"/>
              </a:lnSpc>
              <a:spcAft>
                <a:spcPts val="200"/>
              </a:spcAft>
              <a:buClr>
                <a:srgbClr val="1472C7"/>
              </a:buClr>
              <a:buSzPct val="80000"/>
              <a:buFont typeface="Wingdings 2" pitchFamily="18" charset="2"/>
              <a:buChar char=""/>
              <a:defRPr/>
            </a:pPr>
            <a:r>
              <a:rPr lang="en-US" altLang="ko-KR" dirty="0" smtClean="0">
                <a:ln>
                  <a:solidFill>
                    <a:srgbClr val="7593B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 October </a:t>
            </a:r>
            <a:r>
              <a:rPr lang="en-US" altLang="ko-KR" dirty="0">
                <a:ln>
                  <a:solidFill>
                    <a:srgbClr val="7593B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/ </a:t>
            </a:r>
            <a:r>
              <a:rPr lang="en-US" altLang="ko-KR" dirty="0" smtClean="0">
                <a:ln>
                  <a:solidFill>
                    <a:srgbClr val="7593B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November 2019, </a:t>
            </a:r>
            <a:r>
              <a:rPr lang="en-US" altLang="ko-KR" dirty="0">
                <a:ln>
                  <a:solidFill>
                    <a:srgbClr val="7593B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Singapore</a:t>
            </a:r>
          </a:p>
        </p:txBody>
      </p:sp>
      <p:grpSp>
        <p:nvGrpSpPr>
          <p:cNvPr id="25" name="그룹 24"/>
          <p:cNvGrpSpPr/>
          <p:nvPr/>
        </p:nvGrpSpPr>
        <p:grpSpPr>
          <a:xfrm>
            <a:off x="429566" y="1340769"/>
            <a:ext cx="9077325" cy="2490398"/>
            <a:chOff x="429566" y="1093157"/>
            <a:chExt cx="9077325" cy="2497825"/>
          </a:xfrm>
        </p:grpSpPr>
        <p:grpSp>
          <p:nvGrpSpPr>
            <p:cNvPr id="31" name="그룹 30"/>
            <p:cNvGrpSpPr/>
            <p:nvPr/>
          </p:nvGrpSpPr>
          <p:grpSpPr>
            <a:xfrm>
              <a:off x="429566" y="1282696"/>
              <a:ext cx="9077325" cy="2308286"/>
              <a:chOff x="404813" y="6950218"/>
              <a:chExt cx="6048000" cy="4375959"/>
            </a:xfrm>
          </p:grpSpPr>
          <p:sp>
            <p:nvSpPr>
              <p:cNvPr id="33" name="모서리가 둥근 직사각형 32"/>
              <p:cNvSpPr/>
              <p:nvPr/>
            </p:nvSpPr>
            <p:spPr>
              <a:xfrm>
                <a:off x="404813" y="6950218"/>
                <a:ext cx="6048000" cy="1557511"/>
              </a:xfrm>
              <a:prstGeom prst="roundRect">
                <a:avLst>
                  <a:gd name="adj" fmla="val 0"/>
                </a:avLst>
              </a:prstGeom>
              <a:pattFill prst="dkUpDiag">
                <a:fgClr>
                  <a:schemeClr val="bg1">
                    <a:lumMod val="8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4" name="모서리가 둥근 직사각형 33"/>
              <p:cNvSpPr/>
              <p:nvPr/>
            </p:nvSpPr>
            <p:spPr>
              <a:xfrm>
                <a:off x="440813" y="6950218"/>
                <a:ext cx="5940000" cy="4375959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그룹 26"/>
            <p:cNvGrpSpPr/>
            <p:nvPr/>
          </p:nvGrpSpPr>
          <p:grpSpPr>
            <a:xfrm>
              <a:off x="441831" y="1093157"/>
              <a:ext cx="9065060" cy="396431"/>
              <a:chOff x="-7139402" y="-654568"/>
              <a:chExt cx="8712205" cy="448014"/>
            </a:xfrm>
          </p:grpSpPr>
          <p:sp>
            <p:nvSpPr>
              <p:cNvPr id="28" name="평행 사변형 27"/>
              <p:cNvSpPr/>
              <p:nvPr/>
            </p:nvSpPr>
            <p:spPr>
              <a:xfrm flipH="1" flipV="1">
                <a:off x="-7047333" y="-653384"/>
                <a:ext cx="8620136" cy="446830"/>
              </a:xfrm>
              <a:prstGeom prst="parallelogram">
                <a:avLst>
                  <a:gd name="adj" fmla="val 0"/>
                </a:avLst>
              </a:prstGeom>
              <a:pattFill prst="ltUpDiag">
                <a:fgClr>
                  <a:srgbClr val="0085F2"/>
                </a:fgClr>
                <a:bgClr>
                  <a:srgbClr val="007BE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-6895506" y="-630783"/>
                <a:ext cx="6375446" cy="39520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r>
                  <a:rPr lang="en-US" altLang="ko-KR" b="1" dirty="0">
                    <a:ln>
                      <a:solidFill>
                        <a:schemeClr val="bg1">
                          <a:alpha val="5000"/>
                        </a:schemeClr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IHO-MSDIWG10 </a:t>
                </a:r>
                <a:r>
                  <a:rPr lang="en-US" altLang="ko-KR" b="1" dirty="0" smtClean="0">
                    <a:ln>
                      <a:solidFill>
                        <a:schemeClr val="bg1">
                          <a:alpha val="5000"/>
                        </a:schemeClr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 </a:t>
                </a:r>
                <a:r>
                  <a:rPr lang="en-US" altLang="ko-KR" b="1" dirty="0">
                    <a:ln>
                      <a:solidFill>
                        <a:schemeClr val="bg1">
                          <a:alpha val="5000"/>
                        </a:schemeClr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&amp;  UN-GGIM  </a:t>
                </a:r>
                <a:r>
                  <a:rPr lang="en-US" altLang="ko-KR" b="1" dirty="0" smtClean="0">
                    <a:ln>
                      <a:solidFill>
                        <a:schemeClr val="bg1">
                          <a:alpha val="5000"/>
                        </a:schemeClr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WGMGI1 meeting</a:t>
                </a:r>
                <a:endParaRPr lang="en-US" altLang="ko-KR" b="1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0" name="평행 사변형 29"/>
              <p:cNvSpPr/>
              <p:nvPr/>
            </p:nvSpPr>
            <p:spPr>
              <a:xfrm flipH="1" flipV="1">
                <a:off x="-7139402" y="-654568"/>
                <a:ext cx="92069" cy="384461"/>
              </a:xfrm>
              <a:prstGeom prst="parallelogram">
                <a:avLst>
                  <a:gd name="adj" fmla="val 0"/>
                </a:avLst>
              </a:prstGeom>
              <a:solidFill>
                <a:srgbClr val="102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5" name="Rectangle 344"/>
          <p:cNvSpPr>
            <a:spLocks noChangeArrowheads="1"/>
          </p:cNvSpPr>
          <p:nvPr/>
        </p:nvSpPr>
        <p:spPr bwMode="gray">
          <a:xfrm>
            <a:off x="704528" y="1988840"/>
            <a:ext cx="8702617" cy="27699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-119063" latinLnBrk="0">
              <a:spcAft>
                <a:spcPts val="800"/>
              </a:spcAft>
              <a:buClr>
                <a:srgbClr val="1472C7"/>
              </a:buClr>
              <a:buSzPct val="80000"/>
              <a:buFont typeface="Wingdings 2" pitchFamily="18" charset="2"/>
              <a:buChar char=""/>
              <a:defRPr/>
            </a:pPr>
            <a:r>
              <a:rPr lang="en-US" altLang="ko-KR" dirty="0" smtClean="0">
                <a:ln>
                  <a:solidFill>
                    <a:srgbClr val="7593B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 IHO-MSDIWG10, 4-5 March 2019, Busan, ROK</a:t>
            </a:r>
            <a:endParaRPr lang="en-US" altLang="ko-KR" dirty="0">
              <a:ln>
                <a:solidFill>
                  <a:srgbClr val="7593B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36" name="Rectangle 344"/>
          <p:cNvSpPr>
            <a:spLocks noChangeArrowheads="1"/>
          </p:cNvSpPr>
          <p:nvPr/>
        </p:nvSpPr>
        <p:spPr bwMode="gray">
          <a:xfrm>
            <a:off x="714879" y="2647945"/>
            <a:ext cx="8702617" cy="27699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-119063" latinLnBrk="0">
              <a:spcAft>
                <a:spcPts val="800"/>
              </a:spcAft>
              <a:buClr>
                <a:srgbClr val="1472C7"/>
              </a:buClr>
              <a:buSzPct val="80000"/>
              <a:buFont typeface="Wingdings 2" pitchFamily="18" charset="2"/>
              <a:buChar char=""/>
              <a:defRPr/>
            </a:pPr>
            <a:r>
              <a:rPr lang="en-US" altLang="ko-KR" dirty="0" smtClean="0">
                <a:ln>
                  <a:solidFill>
                    <a:srgbClr val="7593B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 OGC Marine DWG, 6 March 2019, Busan, ROK</a:t>
            </a:r>
            <a:endParaRPr lang="en-US" altLang="ko-KR" dirty="0">
              <a:ln>
                <a:solidFill>
                  <a:srgbClr val="7593B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37" name="Rectangle 344"/>
          <p:cNvSpPr>
            <a:spLocks noChangeArrowheads="1"/>
          </p:cNvSpPr>
          <p:nvPr/>
        </p:nvSpPr>
        <p:spPr bwMode="gray">
          <a:xfrm>
            <a:off x="704528" y="3296017"/>
            <a:ext cx="8702617" cy="27699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-119063" latinLnBrk="0">
              <a:spcAft>
                <a:spcPts val="800"/>
              </a:spcAft>
              <a:buClr>
                <a:srgbClr val="1472C7"/>
              </a:buClr>
              <a:buSzPct val="80000"/>
              <a:buFont typeface="Wingdings 2" pitchFamily="18" charset="2"/>
              <a:buChar char=""/>
              <a:defRPr/>
            </a:pPr>
            <a:r>
              <a:rPr lang="en-US" altLang="ko-KR" dirty="0" smtClean="0">
                <a:ln>
                  <a:solidFill>
                    <a:srgbClr val="7593B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 UN-GGIM WGMGI1, 7-9 March 2019, Busan, ROK</a:t>
            </a:r>
            <a:endParaRPr lang="en-US" altLang="ko-KR" dirty="0">
              <a:ln>
                <a:solidFill>
                  <a:srgbClr val="7593B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1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460613" y="177828"/>
            <a:ext cx="5666360" cy="698836"/>
            <a:chOff x="460613" y="177828"/>
            <a:chExt cx="5666360" cy="698836"/>
          </a:xfrm>
        </p:grpSpPr>
        <p:sp>
          <p:nvSpPr>
            <p:cNvPr id="7" name="TextBox 73"/>
            <p:cNvSpPr txBox="1"/>
            <p:nvPr/>
          </p:nvSpPr>
          <p:spPr>
            <a:xfrm>
              <a:off x="1753660" y="414999"/>
              <a:ext cx="43733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1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Action requested by the SC6</a:t>
              </a:r>
            </a:p>
          </p:txBody>
        </p:sp>
        <p:sp>
          <p:nvSpPr>
            <p:cNvPr id="8" name="TextBox 73"/>
            <p:cNvSpPr txBox="1"/>
            <p:nvPr/>
          </p:nvSpPr>
          <p:spPr>
            <a:xfrm>
              <a:off x="460613" y="177828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3600" b="1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>
                      <a:alpha val="90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08</a:t>
              </a:r>
              <a:endParaRPr lang="ko-KR" altLang="en-US" sz="3600" b="1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>
                    <a:alpha val="9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429566" y="1340767"/>
            <a:ext cx="9077325" cy="5025946"/>
            <a:chOff x="704596" y="3497268"/>
            <a:chExt cx="6048000" cy="2223006"/>
          </a:xfrm>
        </p:grpSpPr>
        <p:grpSp>
          <p:nvGrpSpPr>
            <p:cNvPr id="15" name="그룹 14"/>
            <p:cNvGrpSpPr/>
            <p:nvPr/>
          </p:nvGrpSpPr>
          <p:grpSpPr>
            <a:xfrm>
              <a:off x="704596" y="3497268"/>
              <a:ext cx="6048000" cy="2223006"/>
              <a:chOff x="404813" y="7060299"/>
              <a:chExt cx="6048000" cy="9527990"/>
            </a:xfrm>
          </p:grpSpPr>
          <p:sp>
            <p:nvSpPr>
              <p:cNvPr id="17" name="모서리가 둥근 직사각형 16"/>
              <p:cNvSpPr/>
              <p:nvPr/>
            </p:nvSpPr>
            <p:spPr>
              <a:xfrm>
                <a:off x="404813" y="7060299"/>
                <a:ext cx="6048000" cy="9527990"/>
              </a:xfrm>
              <a:prstGeom prst="roundRect">
                <a:avLst>
                  <a:gd name="adj" fmla="val 0"/>
                </a:avLst>
              </a:prstGeom>
              <a:pattFill prst="dkUpDiag">
                <a:fgClr>
                  <a:schemeClr val="bg1">
                    <a:lumMod val="8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8" name="모서리가 둥근 직사각형 17"/>
              <p:cNvSpPr/>
              <p:nvPr/>
            </p:nvSpPr>
            <p:spPr>
              <a:xfrm>
                <a:off x="476813" y="7060301"/>
                <a:ext cx="5904000" cy="936529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Rectangle 344"/>
            <p:cNvSpPr>
              <a:spLocks noChangeArrowheads="1"/>
            </p:cNvSpPr>
            <p:nvPr/>
          </p:nvSpPr>
          <p:spPr bwMode="gray">
            <a:xfrm>
              <a:off x="882254" y="3696541"/>
              <a:ext cx="5798341" cy="75779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9063" indent="-119063" latinLnBrk="0">
                <a:lnSpc>
                  <a:spcPct val="150000"/>
                </a:lnSpc>
                <a:spcAft>
                  <a:spcPts val="200"/>
                </a:spcAft>
                <a:buClr>
                  <a:srgbClr val="1472C7"/>
                </a:buClr>
                <a:buSzPct val="80000"/>
                <a:buFont typeface="Wingdings 2" pitchFamily="18" charset="2"/>
                <a:buChar char=""/>
                <a:defRPr/>
              </a:pPr>
              <a:r>
                <a:rPr lang="en-US" altLang="ko-KR" sz="2400" spc="100" dirty="0">
                  <a:ln>
                    <a:solidFill>
                      <a:srgbClr val="7593B5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  Take note of this report</a:t>
              </a:r>
            </a:p>
            <a:p>
              <a:pPr marL="119063" indent="-119063" latinLnBrk="0">
                <a:lnSpc>
                  <a:spcPct val="150000"/>
                </a:lnSpc>
                <a:spcAft>
                  <a:spcPts val="200"/>
                </a:spcAft>
                <a:buClr>
                  <a:srgbClr val="1472C7"/>
                </a:buClr>
                <a:buSzPct val="80000"/>
                <a:buFont typeface="Wingdings 2" pitchFamily="18" charset="2"/>
                <a:buChar char=""/>
                <a:defRPr/>
              </a:pPr>
              <a:r>
                <a:rPr lang="en-US" altLang="ko-KR" sz="2400" spc="100" dirty="0">
                  <a:ln>
                    <a:solidFill>
                      <a:srgbClr val="7593B5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  </a:t>
              </a:r>
              <a:r>
                <a:rPr lang="en-US" altLang="ko-KR" sz="2400" spc="100" dirty="0" smtClean="0">
                  <a:ln>
                    <a:solidFill>
                      <a:srgbClr val="7593B5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Review the </a:t>
              </a:r>
              <a:r>
                <a:rPr lang="en-US" altLang="ko-KR" sz="2400" spc="100" dirty="0">
                  <a:ln>
                    <a:solidFill>
                      <a:srgbClr val="7593B5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draft EAHC-MSDIWG Work Plan</a:t>
              </a:r>
            </a:p>
            <a:p>
              <a:pPr marL="119063" indent="-119063" latinLnBrk="0">
                <a:lnSpc>
                  <a:spcPct val="150000"/>
                </a:lnSpc>
                <a:spcAft>
                  <a:spcPts val="200"/>
                </a:spcAft>
                <a:buClr>
                  <a:srgbClr val="1472C7"/>
                </a:buClr>
                <a:buSzPct val="80000"/>
                <a:buFont typeface="Wingdings 2" pitchFamily="18" charset="2"/>
                <a:buChar char=""/>
                <a:defRPr/>
              </a:pPr>
              <a:r>
                <a:rPr lang="en-US" altLang="ko-KR" sz="2400" spc="100" dirty="0">
                  <a:ln>
                    <a:solidFill>
                      <a:srgbClr val="7593B5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  Discuss the appointment of the </a:t>
              </a:r>
              <a:r>
                <a:rPr lang="en-US" altLang="ko-KR" sz="2400" spc="100" dirty="0" smtClean="0">
                  <a:ln>
                    <a:solidFill>
                      <a:srgbClr val="7593B5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Vice-Chair</a:t>
              </a:r>
              <a:endParaRPr lang="en-US" altLang="ko-KR" sz="2000" spc="100" dirty="0">
                <a:ln>
                  <a:solidFill>
                    <a:srgbClr val="7593B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19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4648597" y="6555298"/>
            <a:ext cx="608806" cy="301756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12</a:t>
            </a:r>
            <a:endParaRPr lang="en-US" dirty="0"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81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1122209"/>
            <a:ext cx="9906000" cy="3530927"/>
          </a:xfrm>
          <a:prstGeom prst="rect">
            <a:avLst/>
          </a:prstGeom>
          <a:solidFill>
            <a:srgbClr val="018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987157" y="1574081"/>
            <a:ext cx="6010987" cy="2142951"/>
            <a:chOff x="1923989" y="1168401"/>
            <a:chExt cx="6139011" cy="2188592"/>
          </a:xfrm>
        </p:grpSpPr>
        <p:sp>
          <p:nvSpPr>
            <p:cNvPr id="6" name="직사각형 5"/>
            <p:cNvSpPr/>
            <p:nvPr/>
          </p:nvSpPr>
          <p:spPr>
            <a:xfrm>
              <a:off x="1923989" y="1168401"/>
              <a:ext cx="6139011" cy="21885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19" dirty="0"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617503" y="1843532"/>
              <a:ext cx="4667826" cy="1225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96"/>
                </a:spcAft>
              </a:pPr>
              <a:r>
                <a:rPr lang="en-US" altLang="ko-KR" sz="7200" b="1" spc="-200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Thank 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202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4648597" y="6576860"/>
            <a:ext cx="608806" cy="301756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1</a:t>
            </a:r>
            <a:endParaRPr lang="en-US" dirty="0"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60" name="그룹 59"/>
          <p:cNvGrpSpPr/>
          <p:nvPr/>
        </p:nvGrpSpPr>
        <p:grpSpPr>
          <a:xfrm>
            <a:off x="447789" y="177828"/>
            <a:ext cx="5165197" cy="698836"/>
            <a:chOff x="447789" y="177828"/>
            <a:chExt cx="5165197" cy="698836"/>
          </a:xfrm>
        </p:grpSpPr>
        <p:sp>
          <p:nvSpPr>
            <p:cNvPr id="61" name="TextBox 73"/>
            <p:cNvSpPr txBox="1"/>
            <p:nvPr/>
          </p:nvSpPr>
          <p:spPr>
            <a:xfrm>
              <a:off x="1753660" y="414999"/>
              <a:ext cx="38593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1" spc="-100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1</a:t>
              </a:r>
              <a:r>
                <a:rPr lang="en-US" altLang="ko-KR" sz="2400" b="1" spc="-100" baseline="30000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st</a:t>
              </a:r>
              <a:r>
                <a:rPr lang="en-US" altLang="ko-KR" sz="2400" b="1" spc="-100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 EAHC-MSDIWG Meeting</a:t>
              </a:r>
            </a:p>
          </p:txBody>
        </p:sp>
        <p:sp>
          <p:nvSpPr>
            <p:cNvPr id="62" name="TextBox 73"/>
            <p:cNvSpPr txBox="1"/>
            <p:nvPr/>
          </p:nvSpPr>
          <p:spPr>
            <a:xfrm>
              <a:off x="447789" y="177828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3600" b="1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>
                      <a:alpha val="90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01</a:t>
              </a:r>
              <a:endParaRPr lang="ko-KR" altLang="en-US" sz="3600" b="1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>
                    <a:alpha val="9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429566" y="1133918"/>
            <a:ext cx="9077325" cy="1022337"/>
            <a:chOff x="429566" y="952043"/>
            <a:chExt cx="9077325" cy="1324828"/>
          </a:xfrm>
        </p:grpSpPr>
        <p:grpSp>
          <p:nvGrpSpPr>
            <p:cNvPr id="64" name="그룹 63"/>
            <p:cNvGrpSpPr/>
            <p:nvPr/>
          </p:nvGrpSpPr>
          <p:grpSpPr>
            <a:xfrm>
              <a:off x="429566" y="1340766"/>
              <a:ext cx="9077325" cy="936105"/>
              <a:chOff x="704596" y="3497269"/>
              <a:chExt cx="6048000" cy="414045"/>
            </a:xfrm>
          </p:grpSpPr>
          <p:grpSp>
            <p:nvGrpSpPr>
              <p:cNvPr id="69" name="그룹 68"/>
              <p:cNvGrpSpPr/>
              <p:nvPr/>
            </p:nvGrpSpPr>
            <p:grpSpPr>
              <a:xfrm>
                <a:off x="704596" y="3497269"/>
                <a:ext cx="6048000" cy="414045"/>
                <a:chOff x="404813" y="7060299"/>
                <a:chExt cx="6048000" cy="1774631"/>
              </a:xfrm>
            </p:grpSpPr>
            <p:sp>
              <p:nvSpPr>
                <p:cNvPr id="71" name="모서리가 둥근 직사각형 70"/>
                <p:cNvSpPr/>
                <p:nvPr/>
              </p:nvSpPr>
              <p:spPr>
                <a:xfrm>
                  <a:off x="404813" y="7060299"/>
                  <a:ext cx="6048000" cy="1774631"/>
                </a:xfrm>
                <a:prstGeom prst="roundRect">
                  <a:avLst>
                    <a:gd name="adj" fmla="val 0"/>
                  </a:avLst>
                </a:prstGeom>
                <a:pattFill prst="dkUpDiag">
                  <a:fgClr>
                    <a:schemeClr val="bg1">
                      <a:lumMod val="85000"/>
                    </a:schemeClr>
                  </a:fgClr>
                  <a:bgClr>
                    <a:schemeClr val="bg1">
                      <a:lumMod val="95000"/>
                    </a:schemeClr>
                  </a:bgClr>
                </a:patt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모서리가 둥근 직사각형 71"/>
                <p:cNvSpPr/>
                <p:nvPr/>
              </p:nvSpPr>
              <p:spPr>
                <a:xfrm>
                  <a:off x="476813" y="7060301"/>
                  <a:ext cx="5904000" cy="152307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0" name="Rectangle 344"/>
              <p:cNvSpPr>
                <a:spLocks noChangeArrowheads="1"/>
              </p:cNvSpPr>
              <p:nvPr/>
            </p:nvSpPr>
            <p:spPr bwMode="gray">
              <a:xfrm>
                <a:off x="882254" y="3583440"/>
                <a:ext cx="5798341" cy="149949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563" indent="-182563" latinLnBrk="0">
                  <a:spcAft>
                    <a:spcPts val="200"/>
                  </a:spcAft>
                  <a:buClr>
                    <a:srgbClr val="1472C7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sz="17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The 1st EAHC-MSDIWG meeting was held in </a:t>
                </a:r>
                <a:r>
                  <a:rPr lang="en-US" sz="1700" dirty="0" smtClean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Chiang Mai</a:t>
                </a:r>
                <a:r>
                  <a:rPr lang="en-US" sz="17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, Thailand in November 2018. </a:t>
                </a:r>
                <a:endParaRPr lang="en-US" altLang="ko-KR" sz="1700" dirty="0">
                  <a:ln>
                    <a:solidFill>
                      <a:srgbClr val="7593B5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그룹 64"/>
            <p:cNvGrpSpPr/>
            <p:nvPr/>
          </p:nvGrpSpPr>
          <p:grpSpPr>
            <a:xfrm>
              <a:off x="441831" y="952043"/>
              <a:ext cx="9065060" cy="481309"/>
              <a:chOff x="-7139402" y="-814043"/>
              <a:chExt cx="8712205" cy="543935"/>
            </a:xfrm>
          </p:grpSpPr>
          <p:sp>
            <p:nvSpPr>
              <p:cNvPr id="66" name="평행 사변형 65"/>
              <p:cNvSpPr/>
              <p:nvPr/>
            </p:nvSpPr>
            <p:spPr>
              <a:xfrm flipH="1" flipV="1">
                <a:off x="-7047333" y="-769539"/>
                <a:ext cx="8620136" cy="457419"/>
              </a:xfrm>
              <a:prstGeom prst="parallelogram">
                <a:avLst>
                  <a:gd name="adj" fmla="val 0"/>
                </a:avLst>
              </a:prstGeom>
              <a:pattFill prst="ltUpDiag">
                <a:fgClr>
                  <a:srgbClr val="0085F2"/>
                </a:fgClr>
                <a:bgClr>
                  <a:srgbClr val="007BE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-6895505" y="-814043"/>
                <a:ext cx="1536531" cy="512138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r>
                  <a:rPr lang="en-US" altLang="ko-KR" b="1" dirty="0">
                    <a:ln>
                      <a:solidFill>
                        <a:schemeClr val="bg1">
                          <a:alpha val="5000"/>
                        </a:schemeClr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Meeting place</a:t>
                </a:r>
              </a:p>
            </p:txBody>
          </p:sp>
          <p:sp>
            <p:nvSpPr>
              <p:cNvPr id="68" name="평행 사변형 67"/>
              <p:cNvSpPr/>
              <p:nvPr/>
            </p:nvSpPr>
            <p:spPr>
              <a:xfrm flipH="1" flipV="1">
                <a:off x="-7139402" y="-727529"/>
                <a:ext cx="92069" cy="457421"/>
              </a:xfrm>
              <a:prstGeom prst="parallelogram">
                <a:avLst>
                  <a:gd name="adj" fmla="val 0"/>
                </a:avLst>
              </a:prstGeom>
              <a:solidFill>
                <a:srgbClr val="102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3" name="그룹 72"/>
          <p:cNvGrpSpPr/>
          <p:nvPr/>
        </p:nvGrpSpPr>
        <p:grpSpPr>
          <a:xfrm>
            <a:off x="428346" y="2278611"/>
            <a:ext cx="9078547" cy="4038278"/>
            <a:chOff x="428346" y="1000054"/>
            <a:chExt cx="9078547" cy="4776312"/>
          </a:xfrm>
        </p:grpSpPr>
        <p:grpSp>
          <p:nvGrpSpPr>
            <p:cNvPr id="74" name="그룹 73"/>
            <p:cNvGrpSpPr/>
            <p:nvPr/>
          </p:nvGrpSpPr>
          <p:grpSpPr>
            <a:xfrm>
              <a:off x="428346" y="1368083"/>
              <a:ext cx="9078547" cy="4408283"/>
              <a:chOff x="703783" y="3509355"/>
              <a:chExt cx="6048814" cy="1949812"/>
            </a:xfrm>
          </p:grpSpPr>
          <p:grpSp>
            <p:nvGrpSpPr>
              <p:cNvPr id="79" name="그룹 78"/>
              <p:cNvGrpSpPr/>
              <p:nvPr/>
            </p:nvGrpSpPr>
            <p:grpSpPr>
              <a:xfrm>
                <a:off x="703783" y="3509355"/>
                <a:ext cx="6048814" cy="561667"/>
                <a:chOff x="404000" y="7112110"/>
                <a:chExt cx="6048814" cy="2407354"/>
              </a:xfrm>
            </p:grpSpPr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404000" y="7112110"/>
                  <a:ext cx="6048814" cy="2407354"/>
                </a:xfrm>
                <a:prstGeom prst="roundRect">
                  <a:avLst>
                    <a:gd name="adj" fmla="val 0"/>
                  </a:avLst>
                </a:prstGeom>
                <a:pattFill prst="dkUpDiag">
                  <a:fgClr>
                    <a:schemeClr val="bg1">
                      <a:lumMod val="85000"/>
                    </a:schemeClr>
                  </a:fgClr>
                  <a:bgClr>
                    <a:schemeClr val="bg1">
                      <a:lumMod val="95000"/>
                    </a:schemeClr>
                  </a:bgClr>
                </a:patt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476813" y="7186752"/>
                  <a:ext cx="5904000" cy="2012127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0" name="Rectangle 344"/>
              <p:cNvSpPr>
                <a:spLocks noChangeArrowheads="1"/>
              </p:cNvSpPr>
              <p:nvPr/>
            </p:nvSpPr>
            <p:spPr bwMode="gray">
              <a:xfrm>
                <a:off x="882254" y="3607051"/>
                <a:ext cx="5798341" cy="317539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563" indent="-182563" latinLnBrk="0">
                  <a:spcAft>
                    <a:spcPts val="200"/>
                  </a:spcAft>
                  <a:buClr>
                    <a:srgbClr val="1472C7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altLang="ko-KR" dirty="0" smtClean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 30 participants from 9 countries (Brunei Darussalam, </a:t>
                </a:r>
                <a:r>
                  <a:rPr lang="en-US" altLang="ko-KR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China, Japan, Indonesia, Singapore, Republic of Korea, Malaysia, Philippines, </a:t>
                </a:r>
                <a:r>
                  <a:rPr lang="en-US" altLang="ko-KR" dirty="0" smtClean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Thailand)</a:t>
                </a:r>
                <a:endParaRPr lang="en-US" altLang="ko-KR" dirty="0">
                  <a:ln>
                    <a:solidFill>
                      <a:srgbClr val="7593B5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81" name="Rectangle 344"/>
              <p:cNvSpPr>
                <a:spLocks noChangeArrowheads="1"/>
              </p:cNvSpPr>
              <p:nvPr/>
            </p:nvSpPr>
            <p:spPr bwMode="gray">
              <a:xfrm>
                <a:off x="881852" y="4432722"/>
                <a:ext cx="3023315" cy="1026445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563" indent="-182563" latinLnBrk="0">
                  <a:lnSpc>
                    <a:spcPct val="150000"/>
                  </a:lnSpc>
                  <a:buClr>
                    <a:srgbClr val="007F6B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altLang="ko-KR" sz="1700" dirty="0" smtClean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EAHC-MSDIWG Progress and TOR</a:t>
                </a:r>
                <a:endParaRPr lang="en-SG" altLang="ko-KR" sz="1700" dirty="0">
                  <a:ln>
                    <a:solidFill>
                      <a:srgbClr val="7593B5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  <a:p>
                <a:pPr marL="182563" indent="-182563" latinLnBrk="0">
                  <a:lnSpc>
                    <a:spcPct val="150000"/>
                  </a:lnSpc>
                  <a:buClr>
                    <a:srgbClr val="007F6B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sz="1700" dirty="0" smtClean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Country </a:t>
                </a:r>
                <a:r>
                  <a:rPr lang="en-US" sz="17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Reports on National MSDI</a:t>
                </a:r>
                <a:endParaRPr lang="en-SG" sz="1700" dirty="0">
                  <a:ln>
                    <a:solidFill>
                      <a:srgbClr val="7593B5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  <a:p>
                <a:pPr marL="182563" indent="-182563" latinLnBrk="0">
                  <a:lnSpc>
                    <a:spcPct val="150000"/>
                  </a:lnSpc>
                  <a:buClr>
                    <a:srgbClr val="007F6B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SG" sz="17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MSDI Concept and Importance</a:t>
                </a:r>
              </a:p>
              <a:p>
                <a:pPr marL="182563" indent="-182563" latinLnBrk="0">
                  <a:lnSpc>
                    <a:spcPct val="150000"/>
                  </a:lnSpc>
                  <a:buClr>
                    <a:srgbClr val="007F6B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sz="17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MSDI Trend Report</a:t>
                </a:r>
              </a:p>
              <a:p>
                <a:pPr marL="182563" indent="-182563" latinLnBrk="0">
                  <a:lnSpc>
                    <a:spcPct val="150000"/>
                  </a:lnSpc>
                  <a:buClr>
                    <a:srgbClr val="007F6B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sz="17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WG Work </a:t>
                </a:r>
                <a:r>
                  <a:rPr lang="en-US" sz="1700" dirty="0" smtClean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Plan</a:t>
                </a:r>
                <a:endParaRPr lang="en-US" altLang="ko-KR" sz="1700" dirty="0">
                  <a:ln>
                    <a:solidFill>
                      <a:srgbClr val="7593B5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5" name="그룹 74"/>
            <p:cNvGrpSpPr/>
            <p:nvPr/>
          </p:nvGrpSpPr>
          <p:grpSpPr>
            <a:xfrm>
              <a:off x="441831" y="1000054"/>
              <a:ext cx="9065060" cy="453172"/>
              <a:chOff x="-7139402" y="-759782"/>
              <a:chExt cx="8712205" cy="512136"/>
            </a:xfrm>
          </p:grpSpPr>
          <p:sp>
            <p:nvSpPr>
              <p:cNvPr id="76" name="평행 사변형 75"/>
              <p:cNvSpPr/>
              <p:nvPr/>
            </p:nvSpPr>
            <p:spPr>
              <a:xfrm flipH="1" flipV="1">
                <a:off x="-7047333" y="-726343"/>
                <a:ext cx="8620136" cy="457420"/>
              </a:xfrm>
              <a:prstGeom prst="parallelogram">
                <a:avLst>
                  <a:gd name="adj" fmla="val 0"/>
                </a:avLst>
              </a:prstGeom>
              <a:pattFill prst="ltUpDiag">
                <a:fgClr>
                  <a:srgbClr val="0085F2"/>
                </a:fgClr>
                <a:bgClr>
                  <a:srgbClr val="007BE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-6895505" y="-759782"/>
                <a:ext cx="1339333" cy="512136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r>
                  <a:rPr lang="en-US" altLang="ko-KR" b="1" dirty="0">
                    <a:ln>
                      <a:solidFill>
                        <a:schemeClr val="bg1">
                          <a:alpha val="5000"/>
                        </a:schemeClr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Participants</a:t>
                </a:r>
              </a:p>
            </p:txBody>
          </p:sp>
          <p:sp>
            <p:nvSpPr>
              <p:cNvPr id="78" name="평행 사변형 77"/>
              <p:cNvSpPr/>
              <p:nvPr/>
            </p:nvSpPr>
            <p:spPr>
              <a:xfrm flipH="1" flipV="1">
                <a:off x="-7139402" y="-727529"/>
                <a:ext cx="92069" cy="457421"/>
              </a:xfrm>
              <a:prstGeom prst="parallelogram">
                <a:avLst>
                  <a:gd name="adj" fmla="val 0"/>
                </a:avLst>
              </a:prstGeom>
              <a:solidFill>
                <a:srgbClr val="102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4" name="양쪽 모서리가 둥근 사각형 83"/>
          <p:cNvSpPr/>
          <p:nvPr/>
        </p:nvSpPr>
        <p:spPr>
          <a:xfrm>
            <a:off x="428345" y="3888701"/>
            <a:ext cx="4805499" cy="404395"/>
          </a:xfrm>
          <a:prstGeom prst="round2SameRect">
            <a:avLst>
              <a:gd name="adj1" fmla="val 28781"/>
              <a:gd name="adj2" fmla="val 0"/>
            </a:avLst>
          </a:prstGeom>
          <a:blipFill dpi="0" rotWithShape="1">
            <a:blip r:embed="rId3" cstate="print"/>
            <a:srcRect/>
            <a:stretch>
              <a:fillRect t="-74000" b="-8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Main Agenda</a:t>
            </a:r>
            <a:endParaRPr lang="en-US" altLang="ko-KR" b="1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86" name="Picture 5">
            <a:extLst>
              <a:ext uri="{FF2B5EF4-FFF2-40B4-BE49-F238E27FC236}">
                <a16:creationId xmlns:a16="http://schemas.microsoft.com/office/drawing/2014/main" id="{520A747A-F701-0D4C-B996-6576F0F783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5" b="20171"/>
          <a:stretch/>
        </p:blipFill>
        <p:spPr>
          <a:xfrm>
            <a:off x="5257403" y="4080308"/>
            <a:ext cx="4283675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8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4648597" y="6576860"/>
            <a:ext cx="608806" cy="301756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2</a:t>
            </a:r>
            <a:endParaRPr lang="en-US" dirty="0"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47790" y="177828"/>
            <a:ext cx="7385530" cy="698836"/>
            <a:chOff x="447790" y="177828"/>
            <a:chExt cx="7385530" cy="698836"/>
          </a:xfrm>
        </p:grpSpPr>
        <p:sp>
          <p:nvSpPr>
            <p:cNvPr id="4" name="TextBox 73"/>
            <p:cNvSpPr txBox="1"/>
            <p:nvPr/>
          </p:nvSpPr>
          <p:spPr>
            <a:xfrm>
              <a:off x="1753660" y="414999"/>
              <a:ext cx="60796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EAHC-MSDIWG Progress</a:t>
              </a:r>
              <a:endParaRPr lang="en-US" altLang="ko-KR" sz="2400" b="1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" name="TextBox 73"/>
            <p:cNvSpPr txBox="1"/>
            <p:nvPr/>
          </p:nvSpPr>
          <p:spPr>
            <a:xfrm>
              <a:off x="447790" y="177828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3600" b="1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>
                      <a:alpha val="90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02</a:t>
              </a:r>
              <a:endParaRPr lang="ko-KR" altLang="en-US" sz="3600" b="1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>
                    <a:alpha val="9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29565" y="1093154"/>
            <a:ext cx="9077326" cy="5288174"/>
            <a:chOff x="429565" y="1093155"/>
            <a:chExt cx="9077326" cy="2958148"/>
          </a:xfrm>
        </p:grpSpPr>
        <p:grpSp>
          <p:nvGrpSpPr>
            <p:cNvPr id="7" name="그룹 6"/>
            <p:cNvGrpSpPr/>
            <p:nvPr/>
          </p:nvGrpSpPr>
          <p:grpSpPr>
            <a:xfrm>
              <a:off x="429565" y="1340768"/>
              <a:ext cx="9077325" cy="2710535"/>
              <a:chOff x="404813" y="7060299"/>
              <a:chExt cx="6048000" cy="5138524"/>
            </a:xfrm>
          </p:grpSpPr>
          <p:sp>
            <p:nvSpPr>
              <p:cNvPr id="12" name="모서리가 둥근 직사각형 11"/>
              <p:cNvSpPr/>
              <p:nvPr/>
            </p:nvSpPr>
            <p:spPr>
              <a:xfrm>
                <a:off x="404813" y="7060299"/>
                <a:ext cx="6048000" cy="5138523"/>
              </a:xfrm>
              <a:prstGeom prst="roundRect">
                <a:avLst>
                  <a:gd name="adj" fmla="val 0"/>
                </a:avLst>
              </a:prstGeom>
              <a:pattFill prst="dkUpDiag">
                <a:fgClr>
                  <a:schemeClr val="bg1">
                    <a:lumMod val="8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3" name="모서리가 둥근 직사각형 12"/>
              <p:cNvSpPr/>
              <p:nvPr/>
            </p:nvSpPr>
            <p:spPr>
              <a:xfrm>
                <a:off x="476813" y="7060303"/>
                <a:ext cx="5904000" cy="513852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441831" y="1093155"/>
              <a:ext cx="9065060" cy="341244"/>
              <a:chOff x="-7139402" y="-654568"/>
              <a:chExt cx="8712205" cy="385645"/>
            </a:xfrm>
          </p:grpSpPr>
          <p:sp>
            <p:nvSpPr>
              <p:cNvPr id="9" name="평행 사변형 8"/>
              <p:cNvSpPr/>
              <p:nvPr/>
            </p:nvSpPr>
            <p:spPr>
              <a:xfrm flipH="1" flipV="1">
                <a:off x="-7047333" y="-653384"/>
                <a:ext cx="8620136" cy="384461"/>
              </a:xfrm>
              <a:prstGeom prst="parallelogram">
                <a:avLst>
                  <a:gd name="adj" fmla="val 0"/>
                </a:avLst>
              </a:prstGeom>
              <a:pattFill prst="ltUpDiag">
                <a:fgClr>
                  <a:srgbClr val="0085F2"/>
                </a:fgClr>
                <a:bgClr>
                  <a:srgbClr val="007BE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-6895505" y="-586781"/>
                <a:ext cx="1521125" cy="240529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r>
                  <a:rPr lang="en-US" altLang="ko-KR" sz="2000" b="1" dirty="0" smtClean="0">
                    <a:ln>
                      <a:solidFill>
                        <a:schemeClr val="bg1">
                          <a:alpha val="5000"/>
                        </a:schemeClr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Membership</a:t>
                </a:r>
                <a:endParaRPr lang="en-US" altLang="ko-KR" sz="2000" b="1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" name="평행 사변형 10"/>
              <p:cNvSpPr/>
              <p:nvPr/>
            </p:nvSpPr>
            <p:spPr>
              <a:xfrm flipH="1" flipV="1">
                <a:off x="-7139402" y="-654568"/>
                <a:ext cx="92069" cy="384461"/>
              </a:xfrm>
              <a:prstGeom prst="parallelogram">
                <a:avLst>
                  <a:gd name="adj" fmla="val 0"/>
                </a:avLst>
              </a:prstGeom>
              <a:solidFill>
                <a:srgbClr val="102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842449"/>
              </p:ext>
            </p:extLst>
          </p:nvPr>
        </p:nvGraphicFramePr>
        <p:xfrm>
          <a:off x="801221" y="1943061"/>
          <a:ext cx="8420743" cy="4242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9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5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4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849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Bold" panose="02020603020101020101" pitchFamily="18" charset="-127"/>
                          <a:cs typeface="Arial" panose="020B0604020202020204" pitchFamily="34" charset="0"/>
                        </a:rPr>
                        <a:t>Nation</a:t>
                      </a:r>
                      <a:endParaRPr lang="ko-KR" sz="1600" b="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Bold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Bold" panose="02020603020101020101" pitchFamily="18" charset="-127"/>
                          <a:cs typeface="Arial" panose="020B0604020202020204" pitchFamily="34" charset="0"/>
                        </a:rPr>
                        <a:t>Position</a:t>
                      </a:r>
                      <a:endParaRPr lang="ko-KR" sz="1600" b="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Bold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Bold" panose="02020603020101020101" pitchFamily="18" charset="-127"/>
                          <a:cs typeface="Arial" panose="020B0604020202020204" pitchFamily="34" charset="0"/>
                        </a:rPr>
                        <a:t>Name</a:t>
                      </a:r>
                      <a:endParaRPr lang="ko-KR" sz="1600" b="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Bold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Bold" panose="02020603020101020101" pitchFamily="18" charset="-127"/>
                          <a:cs typeface="Arial" panose="020B0604020202020204" pitchFamily="34" charset="0"/>
                        </a:rPr>
                        <a:t>Republic of Korea</a:t>
                      </a:r>
                      <a:endParaRPr lang="ko-KR" sz="1600" b="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Bold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60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Chair</a:t>
                      </a:r>
                      <a:endParaRPr kumimoji="1" lang="ko-KR" sz="160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600" kern="1200" dirty="0" smtClean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Dr. Jung Hyun </a:t>
                      </a:r>
                      <a:r>
                        <a:rPr kumimoji="1" lang="en-US" sz="160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KIM</a:t>
                      </a:r>
                      <a:endParaRPr kumimoji="1" lang="ko-KR" sz="160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Bold" panose="02020603020101020101" pitchFamily="18" charset="-127"/>
                          <a:cs typeface="Arial" panose="020B0604020202020204" pitchFamily="34" charset="0"/>
                        </a:rPr>
                        <a:t>Japan</a:t>
                      </a:r>
                      <a:endParaRPr lang="ko-KR" sz="1600" b="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Bold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600" kern="1200" dirty="0" smtClean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Vice-Chair</a:t>
                      </a:r>
                      <a:endParaRPr kumimoji="1" lang="ko-KR" sz="160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60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-</a:t>
                      </a:r>
                      <a:endParaRPr kumimoji="1" lang="ko-KR" sz="160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Bold" panose="02020603020101020101" pitchFamily="18" charset="-127"/>
                          <a:cs typeface="Arial" panose="020B0604020202020204" pitchFamily="34" charset="0"/>
                        </a:rPr>
                        <a:t>Republic of Korea</a:t>
                      </a:r>
                      <a:endParaRPr lang="ko-KR" sz="1600" b="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Bold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60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Member</a:t>
                      </a:r>
                      <a:endParaRPr kumimoji="1" lang="ko-KR" sz="160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60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Mr. </a:t>
                      </a:r>
                      <a:r>
                        <a:rPr kumimoji="1" lang="en-US" sz="1600" kern="1200" dirty="0" smtClean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Jun-</a:t>
                      </a:r>
                      <a:r>
                        <a:rPr kumimoji="1" lang="en-US" sz="1600" kern="1200" dirty="0" err="1" smtClean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Shik</a:t>
                      </a:r>
                      <a:r>
                        <a:rPr kumimoji="1" lang="en-US" sz="1600" kern="1200" dirty="0" smtClean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 LEE</a:t>
                      </a:r>
                      <a:endParaRPr kumimoji="1" lang="ko-KR" sz="160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8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Bold" panose="02020603020101020101" pitchFamily="18" charset="-127"/>
                          <a:cs typeface="Arial" panose="020B0604020202020204" pitchFamily="34" charset="0"/>
                        </a:rPr>
                        <a:t>Philippines</a:t>
                      </a:r>
                      <a:endParaRPr lang="ko-KR" sz="1600" b="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Bold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60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Member</a:t>
                      </a:r>
                      <a:endParaRPr kumimoji="1" lang="ko-KR" sz="160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60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Lt. </a:t>
                      </a:r>
                      <a:r>
                        <a:rPr kumimoji="1" lang="en-US" sz="1600" kern="1200" dirty="0" err="1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Romel</a:t>
                      </a:r>
                      <a:r>
                        <a:rPr kumimoji="1" lang="en-US" sz="160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 Correa</a:t>
                      </a:r>
                      <a:endParaRPr kumimoji="1" lang="ko-KR" sz="160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849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Bold" panose="02020603020101020101" pitchFamily="18" charset="-127"/>
                          <a:cs typeface="Arial" panose="020B0604020202020204" pitchFamily="34" charset="0"/>
                        </a:rPr>
                        <a:t>Indonesia</a:t>
                      </a:r>
                      <a:endParaRPr lang="ko-KR" sz="1600" b="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Bold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60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Member</a:t>
                      </a:r>
                      <a:endParaRPr kumimoji="1" lang="ko-KR" sz="160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60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Cdr. </a:t>
                      </a:r>
                      <a:r>
                        <a:rPr kumimoji="1" lang="en-US" sz="1600" kern="1200" dirty="0" err="1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Qisthi</a:t>
                      </a:r>
                      <a:r>
                        <a:rPr kumimoji="1" lang="en-US" sz="160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sz="1600" kern="1200" dirty="0" err="1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Amarona</a:t>
                      </a:r>
                      <a:endParaRPr kumimoji="1" lang="ko-KR" sz="160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8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60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Member</a:t>
                      </a:r>
                      <a:endParaRPr kumimoji="1" lang="ko-KR" sz="160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60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Lt. </a:t>
                      </a:r>
                      <a:r>
                        <a:rPr kumimoji="1" lang="en-US" sz="1600" kern="1200" dirty="0" err="1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Andry</a:t>
                      </a:r>
                      <a:r>
                        <a:rPr kumimoji="1" lang="en-US" sz="160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sz="1600" kern="1200" dirty="0" err="1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Novianto</a:t>
                      </a:r>
                      <a:endParaRPr kumimoji="1" lang="ko-KR" sz="160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8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Bold" panose="02020603020101020101" pitchFamily="18" charset="-127"/>
                          <a:cs typeface="Arial" panose="020B0604020202020204" pitchFamily="34" charset="0"/>
                        </a:rPr>
                        <a:t>Japan</a:t>
                      </a:r>
                      <a:endParaRPr lang="ko-KR" sz="1600" b="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Bold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60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Member</a:t>
                      </a:r>
                      <a:endParaRPr kumimoji="1" lang="ko-KR" sz="160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60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Mr. </a:t>
                      </a:r>
                      <a:r>
                        <a:rPr kumimoji="1" lang="en-US" sz="1600" kern="1200" dirty="0" err="1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Takeharu</a:t>
                      </a:r>
                      <a:r>
                        <a:rPr kumimoji="1" lang="en-US" sz="160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 Miyake</a:t>
                      </a:r>
                      <a:endParaRPr kumimoji="1" lang="ko-KR" sz="160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8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Bold" panose="02020603020101020101" pitchFamily="18" charset="-127"/>
                          <a:cs typeface="Arial" panose="020B0604020202020204" pitchFamily="34" charset="0"/>
                        </a:rPr>
                        <a:t>Thailand</a:t>
                      </a:r>
                      <a:endParaRPr lang="ko-KR" sz="1600" b="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Bold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60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Member</a:t>
                      </a:r>
                      <a:endParaRPr kumimoji="1" lang="ko-KR" sz="160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60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Cdr. </a:t>
                      </a:r>
                      <a:r>
                        <a:rPr kumimoji="1" lang="en-US" sz="1600" kern="1200" dirty="0" err="1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Rachot</a:t>
                      </a:r>
                      <a:r>
                        <a:rPr kumimoji="1" lang="en-US" sz="160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sz="1600" kern="1200" dirty="0" err="1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Osiri</a:t>
                      </a:r>
                      <a:endParaRPr kumimoji="1" lang="ko-KR" sz="160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8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Bold" panose="02020603020101020101" pitchFamily="18" charset="-127"/>
                          <a:cs typeface="Arial" panose="020B0604020202020204" pitchFamily="34" charset="0"/>
                        </a:rPr>
                        <a:t>China</a:t>
                      </a:r>
                      <a:endParaRPr lang="ko-KR" sz="1600" b="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Bold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60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Member</a:t>
                      </a:r>
                      <a:endParaRPr kumimoji="1" lang="ko-KR" sz="160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60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Mr. </a:t>
                      </a:r>
                      <a:r>
                        <a:rPr kumimoji="1" lang="en-US" sz="1600" kern="1200" dirty="0" err="1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Dongli</a:t>
                      </a:r>
                      <a:r>
                        <a:rPr kumimoji="1" lang="en-US" sz="160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 Sun</a:t>
                      </a:r>
                      <a:endParaRPr kumimoji="1" lang="ko-KR" sz="160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8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Bold" panose="02020603020101020101" pitchFamily="18" charset="-127"/>
                          <a:cs typeface="Arial" panose="020B0604020202020204" pitchFamily="34" charset="0"/>
                        </a:rPr>
                        <a:t>Brunei Darussalam</a:t>
                      </a:r>
                      <a:endParaRPr lang="ko-KR" sz="1600" b="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Bold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60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Member</a:t>
                      </a:r>
                      <a:endParaRPr kumimoji="1" lang="ko-KR" sz="160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60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Mr. Abdul Malik </a:t>
                      </a:r>
                      <a:r>
                        <a:rPr kumimoji="1" lang="en-US" sz="1600" kern="1200" dirty="0" err="1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Hj</a:t>
                      </a:r>
                      <a:r>
                        <a:rPr kumimoji="1" lang="en-US" sz="160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 Abdul Hamid</a:t>
                      </a:r>
                      <a:endParaRPr kumimoji="1" lang="ko-KR" sz="160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8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Bold" panose="02020603020101020101" pitchFamily="18" charset="-127"/>
                          <a:cs typeface="Arial" panose="020B0604020202020204" pitchFamily="34" charset="0"/>
                        </a:rPr>
                        <a:t>Malaysia</a:t>
                      </a:r>
                      <a:endParaRPr lang="ko-KR" sz="1600" b="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Bold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ko-KR" sz="1600" kern="1200" dirty="0" smtClean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Member</a:t>
                      </a:r>
                      <a:endParaRPr kumimoji="1" lang="ko-KR" sz="160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600" kern="1200" dirty="0" smtClean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Cdr. </a:t>
                      </a:r>
                      <a:r>
                        <a:rPr kumimoji="1" lang="en-US" sz="1600" kern="1200" dirty="0" err="1" smtClean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Kamaruddin</a:t>
                      </a:r>
                      <a:r>
                        <a:rPr kumimoji="1" lang="en-US" sz="1600" kern="1200" dirty="0" smtClean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 bin </a:t>
                      </a:r>
                      <a:r>
                        <a:rPr kumimoji="1" lang="en-US" sz="1600" kern="1200" dirty="0" err="1" smtClean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Yusof</a:t>
                      </a:r>
                      <a:endParaRPr kumimoji="1" lang="ko-KR" sz="160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8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Bold" panose="02020603020101020101" pitchFamily="18" charset="-127"/>
                          <a:cs typeface="Arial" panose="020B0604020202020204" pitchFamily="34" charset="0"/>
                        </a:rPr>
                        <a:t>Singapore</a:t>
                      </a:r>
                      <a:endParaRPr lang="ko-KR" sz="1600" b="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Bold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kern="1200" dirty="0" smtClean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Member</a:t>
                      </a:r>
                      <a:endParaRPr kumimoji="1" lang="ko-KR" altLang="ko-KR" sz="1600" kern="1200" dirty="0" smtClean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600" kern="1200" dirty="0" smtClean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Mr. Jamie Chen</a:t>
                      </a:r>
                      <a:endParaRPr kumimoji="1" lang="ko-KR" sz="160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8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Bold" panose="02020603020101020101" pitchFamily="18" charset="-127"/>
                          <a:cs typeface="Arial" panose="020B0604020202020204" pitchFamily="34" charset="0"/>
                        </a:rPr>
                        <a:t>DPRK</a:t>
                      </a:r>
                      <a:endParaRPr lang="ko-KR" sz="1600" b="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Bold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60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 </a:t>
                      </a:r>
                      <a:endParaRPr kumimoji="1" lang="ko-KR" sz="160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60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-</a:t>
                      </a:r>
                      <a:endParaRPr kumimoji="1" lang="ko-KR" sz="160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8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Bold" panose="02020603020101020101" pitchFamily="18" charset="-127"/>
                          <a:cs typeface="Arial" panose="020B0604020202020204" pitchFamily="34" charset="0"/>
                        </a:rPr>
                        <a:t>Vietnam</a:t>
                      </a:r>
                      <a:endParaRPr lang="ko-KR" sz="1600" b="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Bold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60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 </a:t>
                      </a:r>
                      <a:endParaRPr kumimoji="1" lang="ko-KR" sz="160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600" kern="1200" dirty="0">
                          <a:ln>
                            <a:solidFill>
                              <a:schemeClr val="bg1">
                                <a:lumMod val="65000"/>
                                <a:alpha val="3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KoPub돋움체 Medium" panose="02020603020101020101" pitchFamily="18" charset="-127"/>
                          <a:cs typeface="Arial" panose="020B0604020202020204" pitchFamily="34" charset="0"/>
                        </a:rPr>
                        <a:t>-</a:t>
                      </a:r>
                      <a:endParaRPr kumimoji="1" lang="ko-KR" sz="1600" kern="1200" dirty="0">
                        <a:ln>
                          <a:solidFill>
                            <a:schemeClr val="bg1">
                              <a:lumMod val="65000"/>
                              <a:alpha val="3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56540" marR="56540" marT="15521" marB="1552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1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4648597" y="6576860"/>
            <a:ext cx="608806" cy="301756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3</a:t>
            </a:r>
            <a:endParaRPr lang="en-US" dirty="0"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60614" y="177828"/>
            <a:ext cx="7372706" cy="698836"/>
            <a:chOff x="460614" y="177828"/>
            <a:chExt cx="7372706" cy="698836"/>
          </a:xfrm>
        </p:grpSpPr>
        <p:sp>
          <p:nvSpPr>
            <p:cNvPr id="4" name="TextBox 73"/>
            <p:cNvSpPr txBox="1"/>
            <p:nvPr/>
          </p:nvSpPr>
          <p:spPr>
            <a:xfrm>
              <a:off x="1753660" y="414999"/>
              <a:ext cx="60796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Country Reports on National MSDI </a:t>
              </a:r>
              <a:r>
                <a:rPr lang="en-US" altLang="ko-KR" sz="2400" b="1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[1/2]</a:t>
              </a:r>
            </a:p>
          </p:txBody>
        </p:sp>
        <p:sp>
          <p:nvSpPr>
            <p:cNvPr id="5" name="TextBox 73"/>
            <p:cNvSpPr txBox="1"/>
            <p:nvPr/>
          </p:nvSpPr>
          <p:spPr>
            <a:xfrm>
              <a:off x="460614" y="177828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3600" b="1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>
                      <a:alpha val="90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03</a:t>
              </a:r>
              <a:endParaRPr lang="ko-KR" altLang="en-US" sz="3600" b="1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>
                    <a:alpha val="9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29565" y="1093154"/>
            <a:ext cx="9077326" cy="5288174"/>
            <a:chOff x="429565" y="1093155"/>
            <a:chExt cx="9077326" cy="2958148"/>
          </a:xfrm>
        </p:grpSpPr>
        <p:grpSp>
          <p:nvGrpSpPr>
            <p:cNvPr id="7" name="그룹 6"/>
            <p:cNvGrpSpPr/>
            <p:nvPr/>
          </p:nvGrpSpPr>
          <p:grpSpPr>
            <a:xfrm>
              <a:off x="429565" y="1340768"/>
              <a:ext cx="9077325" cy="2710535"/>
              <a:chOff x="404813" y="7060299"/>
              <a:chExt cx="6048000" cy="5138524"/>
            </a:xfrm>
          </p:grpSpPr>
          <p:sp>
            <p:nvSpPr>
              <p:cNvPr id="12" name="모서리가 둥근 직사각형 11"/>
              <p:cNvSpPr/>
              <p:nvPr/>
            </p:nvSpPr>
            <p:spPr>
              <a:xfrm>
                <a:off x="404813" y="7060299"/>
                <a:ext cx="6048000" cy="5138523"/>
              </a:xfrm>
              <a:prstGeom prst="roundRect">
                <a:avLst>
                  <a:gd name="adj" fmla="val 0"/>
                </a:avLst>
              </a:prstGeom>
              <a:pattFill prst="dkUpDiag">
                <a:fgClr>
                  <a:schemeClr val="bg1">
                    <a:lumMod val="8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3" name="모서리가 둥근 직사각형 12"/>
              <p:cNvSpPr/>
              <p:nvPr/>
            </p:nvSpPr>
            <p:spPr>
              <a:xfrm>
                <a:off x="476813" y="7060303"/>
                <a:ext cx="5904000" cy="513852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441831" y="1093155"/>
              <a:ext cx="9065060" cy="341244"/>
              <a:chOff x="-7139402" y="-654568"/>
              <a:chExt cx="8712205" cy="385645"/>
            </a:xfrm>
          </p:grpSpPr>
          <p:sp>
            <p:nvSpPr>
              <p:cNvPr id="9" name="평행 사변형 8"/>
              <p:cNvSpPr/>
              <p:nvPr/>
            </p:nvSpPr>
            <p:spPr>
              <a:xfrm flipH="1" flipV="1">
                <a:off x="-7047333" y="-653384"/>
                <a:ext cx="8620136" cy="384461"/>
              </a:xfrm>
              <a:prstGeom prst="parallelogram">
                <a:avLst>
                  <a:gd name="adj" fmla="val 0"/>
                </a:avLst>
              </a:prstGeom>
              <a:pattFill prst="ltUpDiag">
                <a:fgClr>
                  <a:srgbClr val="0085F2"/>
                </a:fgClr>
                <a:bgClr>
                  <a:srgbClr val="007BE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-6895505" y="-586781"/>
                <a:ext cx="2562575" cy="240529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r>
                  <a:rPr lang="en-US" altLang="ko-KR" sz="2000" b="1" dirty="0">
                    <a:ln>
                      <a:solidFill>
                        <a:schemeClr val="bg1">
                          <a:alpha val="5000"/>
                        </a:schemeClr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MSDI Country Report</a:t>
                </a:r>
              </a:p>
            </p:txBody>
          </p:sp>
          <p:sp>
            <p:nvSpPr>
              <p:cNvPr id="11" name="평행 사변형 10"/>
              <p:cNvSpPr/>
              <p:nvPr/>
            </p:nvSpPr>
            <p:spPr>
              <a:xfrm flipH="1" flipV="1">
                <a:off x="-7139402" y="-654568"/>
                <a:ext cx="92069" cy="384461"/>
              </a:xfrm>
              <a:prstGeom prst="parallelogram">
                <a:avLst>
                  <a:gd name="adj" fmla="val 0"/>
                </a:avLst>
              </a:prstGeom>
              <a:solidFill>
                <a:srgbClr val="102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" name="Rectangle 344">
            <a:extLst>
              <a:ext uri="{FF2B5EF4-FFF2-40B4-BE49-F238E27FC236}">
                <a16:creationId xmlns:a16="http://schemas.microsoft.com/office/drawing/2014/main" id="{2BC9FB50-C830-D64A-975E-33B7FAD0B18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5606" y="4194758"/>
            <a:ext cx="2795726" cy="30777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spcAft>
                <a:spcPts val="200"/>
              </a:spcAft>
              <a:buClr>
                <a:srgbClr val="1472C7"/>
              </a:buClr>
              <a:buSzPct val="80000"/>
              <a:defRPr/>
            </a:pPr>
            <a:r>
              <a:rPr lang="en-US" altLang="ko-KR" sz="2000" spc="-150" dirty="0">
                <a:ln>
                  <a:solidFill>
                    <a:srgbClr val="7593B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Brunei</a:t>
            </a:r>
          </a:p>
        </p:txBody>
      </p:sp>
      <p:sp>
        <p:nvSpPr>
          <p:cNvPr id="15" name="Rectangle 344">
            <a:extLst>
              <a:ext uri="{FF2B5EF4-FFF2-40B4-BE49-F238E27FC236}">
                <a16:creationId xmlns:a16="http://schemas.microsoft.com/office/drawing/2014/main" id="{035DD02C-3DB5-0148-939E-2DF15FFDF3C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38342" y="5245271"/>
            <a:ext cx="2795726" cy="30777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spcAft>
                <a:spcPts val="200"/>
              </a:spcAft>
              <a:buClr>
                <a:srgbClr val="1472C7"/>
              </a:buClr>
              <a:buSzPct val="80000"/>
              <a:defRPr/>
            </a:pPr>
            <a:r>
              <a:rPr lang="en-US" altLang="ko-KR" sz="2000" spc="-150" dirty="0">
                <a:ln>
                  <a:solidFill>
                    <a:srgbClr val="7593B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Japan</a:t>
            </a:r>
          </a:p>
        </p:txBody>
      </p:sp>
      <p:sp>
        <p:nvSpPr>
          <p:cNvPr id="16" name="Rectangle 344">
            <a:extLst>
              <a:ext uri="{FF2B5EF4-FFF2-40B4-BE49-F238E27FC236}">
                <a16:creationId xmlns:a16="http://schemas.microsoft.com/office/drawing/2014/main" id="{9E6DBFEF-98E2-3143-8DC0-DF5B901F2D2C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17096" y="6160535"/>
            <a:ext cx="2795726" cy="30777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spcAft>
                <a:spcPts val="200"/>
              </a:spcAft>
              <a:buClr>
                <a:srgbClr val="1472C7"/>
              </a:buClr>
              <a:buSzPct val="80000"/>
              <a:defRPr/>
            </a:pPr>
            <a:r>
              <a:rPr lang="en-US" altLang="ko-KR" sz="2000" spc="-150" dirty="0">
                <a:ln>
                  <a:solidFill>
                    <a:srgbClr val="7593B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ROK</a:t>
            </a:r>
          </a:p>
        </p:txBody>
      </p:sp>
      <p:pic>
        <p:nvPicPr>
          <p:cNvPr id="17" name="Picture 25">
            <a:extLst>
              <a:ext uri="{FF2B5EF4-FFF2-40B4-BE49-F238E27FC236}">
                <a16:creationId xmlns:a16="http://schemas.microsoft.com/office/drawing/2014/main" id="{43E7DF99-1234-F74E-9F01-2559E21DB4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13" y="1743026"/>
            <a:ext cx="3268975" cy="2451731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76895CD4-27B1-2049-8F7F-837AACECF2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03" y="2519984"/>
            <a:ext cx="3456384" cy="2592288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94AF81E6-B9D7-A64E-AE73-98BE9DBE1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980" y="3573016"/>
            <a:ext cx="3784878" cy="261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5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4648597" y="6576860"/>
            <a:ext cx="608806" cy="301756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4</a:t>
            </a:r>
            <a:endParaRPr lang="en-US" dirty="0"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60614" y="177828"/>
            <a:ext cx="7372706" cy="698836"/>
            <a:chOff x="460614" y="177828"/>
            <a:chExt cx="7372706" cy="698836"/>
          </a:xfrm>
        </p:grpSpPr>
        <p:sp>
          <p:nvSpPr>
            <p:cNvPr id="4" name="TextBox 73"/>
            <p:cNvSpPr txBox="1"/>
            <p:nvPr/>
          </p:nvSpPr>
          <p:spPr>
            <a:xfrm>
              <a:off x="1753660" y="414999"/>
              <a:ext cx="60796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Country Reports on National MSDI </a:t>
              </a:r>
              <a:r>
                <a:rPr lang="en-US" altLang="ko-KR" sz="2400" b="1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[2/2]</a:t>
              </a:r>
            </a:p>
          </p:txBody>
        </p:sp>
        <p:sp>
          <p:nvSpPr>
            <p:cNvPr id="5" name="TextBox 73"/>
            <p:cNvSpPr txBox="1"/>
            <p:nvPr/>
          </p:nvSpPr>
          <p:spPr>
            <a:xfrm>
              <a:off x="460614" y="177828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3600" b="1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>
                      <a:alpha val="90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03</a:t>
              </a:r>
              <a:endParaRPr lang="ko-KR" altLang="en-US" sz="3600" b="1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>
                    <a:alpha val="9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29565" y="1093154"/>
            <a:ext cx="9077326" cy="5288174"/>
            <a:chOff x="429565" y="1093155"/>
            <a:chExt cx="9077326" cy="2958148"/>
          </a:xfrm>
        </p:grpSpPr>
        <p:grpSp>
          <p:nvGrpSpPr>
            <p:cNvPr id="7" name="그룹 6"/>
            <p:cNvGrpSpPr/>
            <p:nvPr/>
          </p:nvGrpSpPr>
          <p:grpSpPr>
            <a:xfrm>
              <a:off x="429565" y="1340768"/>
              <a:ext cx="9077325" cy="2710535"/>
              <a:chOff x="404813" y="7060299"/>
              <a:chExt cx="6048000" cy="5138524"/>
            </a:xfrm>
          </p:grpSpPr>
          <p:sp>
            <p:nvSpPr>
              <p:cNvPr id="12" name="모서리가 둥근 직사각형 11"/>
              <p:cNvSpPr/>
              <p:nvPr/>
            </p:nvSpPr>
            <p:spPr>
              <a:xfrm>
                <a:off x="404813" y="7060299"/>
                <a:ext cx="6048000" cy="5138523"/>
              </a:xfrm>
              <a:prstGeom prst="roundRect">
                <a:avLst>
                  <a:gd name="adj" fmla="val 0"/>
                </a:avLst>
              </a:prstGeom>
              <a:pattFill prst="dkUpDiag">
                <a:fgClr>
                  <a:schemeClr val="bg1">
                    <a:lumMod val="8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3" name="모서리가 둥근 직사각형 12"/>
              <p:cNvSpPr/>
              <p:nvPr/>
            </p:nvSpPr>
            <p:spPr>
              <a:xfrm>
                <a:off x="476813" y="7060303"/>
                <a:ext cx="5904000" cy="513852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441831" y="1093155"/>
              <a:ext cx="9065060" cy="341244"/>
              <a:chOff x="-7139402" y="-654568"/>
              <a:chExt cx="8712205" cy="385645"/>
            </a:xfrm>
          </p:grpSpPr>
          <p:sp>
            <p:nvSpPr>
              <p:cNvPr id="9" name="평행 사변형 8"/>
              <p:cNvSpPr/>
              <p:nvPr/>
            </p:nvSpPr>
            <p:spPr>
              <a:xfrm flipH="1" flipV="1">
                <a:off x="-7047333" y="-653384"/>
                <a:ext cx="8620136" cy="384461"/>
              </a:xfrm>
              <a:prstGeom prst="parallelogram">
                <a:avLst>
                  <a:gd name="adj" fmla="val 0"/>
                </a:avLst>
              </a:prstGeom>
              <a:pattFill prst="ltUpDiag">
                <a:fgClr>
                  <a:srgbClr val="0085F2"/>
                </a:fgClr>
                <a:bgClr>
                  <a:srgbClr val="007BE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-6895505" y="-586781"/>
                <a:ext cx="2562575" cy="240529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r>
                  <a:rPr lang="en-US" altLang="ko-KR" sz="2000" b="1" dirty="0">
                    <a:ln>
                      <a:solidFill>
                        <a:schemeClr val="bg1">
                          <a:alpha val="5000"/>
                        </a:schemeClr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MSDI Country Report</a:t>
                </a:r>
              </a:p>
            </p:txBody>
          </p:sp>
          <p:sp>
            <p:nvSpPr>
              <p:cNvPr id="11" name="평행 사변형 10"/>
              <p:cNvSpPr/>
              <p:nvPr/>
            </p:nvSpPr>
            <p:spPr>
              <a:xfrm flipH="1" flipV="1">
                <a:off x="-7139402" y="-654568"/>
                <a:ext cx="92069" cy="384461"/>
              </a:xfrm>
              <a:prstGeom prst="parallelogram">
                <a:avLst>
                  <a:gd name="adj" fmla="val 0"/>
                </a:avLst>
              </a:prstGeom>
              <a:solidFill>
                <a:srgbClr val="102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" name="Rectangle 344">
            <a:extLst>
              <a:ext uri="{FF2B5EF4-FFF2-40B4-BE49-F238E27FC236}">
                <a16:creationId xmlns:a16="http://schemas.microsoft.com/office/drawing/2014/main" id="{2BC9FB50-C830-D64A-975E-33B7FAD0B18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42561" y="5461694"/>
            <a:ext cx="2795726" cy="30777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spcAft>
                <a:spcPts val="200"/>
              </a:spcAft>
              <a:buClr>
                <a:srgbClr val="1472C7"/>
              </a:buClr>
              <a:buSzPct val="80000"/>
              <a:defRPr/>
            </a:pPr>
            <a:r>
              <a:rPr lang="en-US" altLang="ko-KR" sz="2000" spc="-150" dirty="0">
                <a:ln>
                  <a:solidFill>
                    <a:srgbClr val="7593B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Singapore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E9D8F17A-3219-684D-BB4E-8B868E52EB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28" y="2253024"/>
            <a:ext cx="3822303" cy="2866728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2D5B444D-F58F-8E4A-A713-8223885631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608" y="2291467"/>
            <a:ext cx="4929218" cy="2772685"/>
          </a:xfrm>
          <a:prstGeom prst="rect">
            <a:avLst/>
          </a:prstGeom>
        </p:spPr>
      </p:pic>
      <p:sp>
        <p:nvSpPr>
          <p:cNvPr id="17" name="Rectangle 344">
            <a:extLst>
              <a:ext uri="{FF2B5EF4-FFF2-40B4-BE49-F238E27FC236}">
                <a16:creationId xmlns:a16="http://schemas.microsoft.com/office/drawing/2014/main" id="{CC60CFA7-4307-344D-97F2-D4EB53EB72DD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57056" y="5532847"/>
            <a:ext cx="2795726" cy="30777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spcAft>
                <a:spcPts val="200"/>
              </a:spcAft>
              <a:buClr>
                <a:srgbClr val="1472C7"/>
              </a:buClr>
              <a:buSzPct val="80000"/>
              <a:defRPr/>
            </a:pPr>
            <a:r>
              <a:rPr lang="en-US" altLang="ko-KR" sz="2000" spc="-150" dirty="0">
                <a:ln>
                  <a:solidFill>
                    <a:srgbClr val="7593B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Malaysia</a:t>
            </a:r>
          </a:p>
        </p:txBody>
      </p:sp>
    </p:spTree>
    <p:extLst>
      <p:ext uri="{BB962C8B-B14F-4D97-AF65-F5344CB8AC3E}">
        <p14:creationId xmlns:p14="http://schemas.microsoft.com/office/powerpoint/2010/main" val="25025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460613" y="177828"/>
            <a:ext cx="5938871" cy="698836"/>
            <a:chOff x="460613" y="177828"/>
            <a:chExt cx="5938871" cy="698836"/>
          </a:xfrm>
        </p:grpSpPr>
        <p:sp>
          <p:nvSpPr>
            <p:cNvPr id="7" name="TextBox 73"/>
            <p:cNvSpPr txBox="1"/>
            <p:nvPr/>
          </p:nvSpPr>
          <p:spPr>
            <a:xfrm>
              <a:off x="1753660" y="414999"/>
              <a:ext cx="4645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SG" sz="2400" b="1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MSDI Concept and Importance</a:t>
              </a:r>
            </a:p>
          </p:txBody>
        </p:sp>
        <p:sp>
          <p:nvSpPr>
            <p:cNvPr id="8" name="TextBox 73"/>
            <p:cNvSpPr txBox="1"/>
            <p:nvPr/>
          </p:nvSpPr>
          <p:spPr>
            <a:xfrm>
              <a:off x="460613" y="177828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3600" b="1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>
                      <a:alpha val="90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04</a:t>
              </a:r>
              <a:endParaRPr lang="ko-KR" altLang="en-US" sz="3600" b="1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>
                    <a:alpha val="9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29566" y="1098816"/>
            <a:ext cx="9077325" cy="5267897"/>
            <a:chOff x="429566" y="1098816"/>
            <a:chExt cx="9077325" cy="5267897"/>
          </a:xfrm>
        </p:grpSpPr>
        <p:grpSp>
          <p:nvGrpSpPr>
            <p:cNvPr id="15" name="그룹 14"/>
            <p:cNvGrpSpPr/>
            <p:nvPr/>
          </p:nvGrpSpPr>
          <p:grpSpPr>
            <a:xfrm>
              <a:off x="429566" y="1340766"/>
              <a:ext cx="9077325" cy="5025947"/>
              <a:chOff x="404813" y="7060299"/>
              <a:chExt cx="6048000" cy="9527990"/>
            </a:xfrm>
          </p:grpSpPr>
          <p:sp>
            <p:nvSpPr>
              <p:cNvPr id="17" name="모서리가 둥근 직사각형 16"/>
              <p:cNvSpPr/>
              <p:nvPr/>
            </p:nvSpPr>
            <p:spPr>
              <a:xfrm>
                <a:off x="404813" y="7060299"/>
                <a:ext cx="6048000" cy="9527990"/>
              </a:xfrm>
              <a:prstGeom prst="roundRect">
                <a:avLst>
                  <a:gd name="adj" fmla="val 0"/>
                </a:avLst>
              </a:prstGeom>
              <a:pattFill prst="dkUpDiag">
                <a:fgClr>
                  <a:schemeClr val="bg1">
                    <a:lumMod val="8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8" name="모서리가 둥근 직사각형 17"/>
              <p:cNvSpPr/>
              <p:nvPr/>
            </p:nvSpPr>
            <p:spPr>
              <a:xfrm>
                <a:off x="476813" y="7060301"/>
                <a:ext cx="5904000" cy="936529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95609" y="1098816"/>
              <a:ext cx="1069771" cy="38048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r>
                <a:rPr lang="en-US" altLang="ko-KR" sz="2000" spc="-100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Functions</a:t>
              </a:r>
            </a:p>
          </p:txBody>
        </p:sp>
      </p:grpSp>
      <p:sp>
        <p:nvSpPr>
          <p:cNvPr id="19" name="Slide Number Placeholder 7"/>
          <p:cNvSpPr txBox="1">
            <a:spLocks/>
          </p:cNvSpPr>
          <p:nvPr/>
        </p:nvSpPr>
        <p:spPr>
          <a:xfrm>
            <a:off x="4648597" y="6555298"/>
            <a:ext cx="608806" cy="301756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5</a:t>
            </a:r>
            <a:endParaRPr lang="en-US" dirty="0"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E18223-2C5C-0B46-8265-706365F55ECF}"/>
              </a:ext>
            </a:extLst>
          </p:cNvPr>
          <p:cNvGrpSpPr/>
          <p:nvPr/>
        </p:nvGrpSpPr>
        <p:grpSpPr>
          <a:xfrm>
            <a:off x="200472" y="1052736"/>
            <a:ext cx="9315487" cy="5228159"/>
            <a:chOff x="216873" y="1272388"/>
            <a:chExt cx="9283769" cy="5021630"/>
          </a:xfrm>
        </p:grpSpPr>
        <p:grpSp>
          <p:nvGrpSpPr>
            <p:cNvPr id="21" name="그룹 128">
              <a:extLst>
                <a:ext uri="{FF2B5EF4-FFF2-40B4-BE49-F238E27FC236}">
                  <a16:creationId xmlns:a16="http://schemas.microsoft.com/office/drawing/2014/main" id="{3654DC62-0AB3-7844-AF3F-804A03FEC54B}"/>
                </a:ext>
              </a:extLst>
            </p:cNvPr>
            <p:cNvGrpSpPr/>
            <p:nvPr/>
          </p:nvGrpSpPr>
          <p:grpSpPr>
            <a:xfrm>
              <a:off x="3206247" y="3372147"/>
              <a:ext cx="3493506" cy="2900401"/>
              <a:chOff x="3098787" y="3375684"/>
              <a:chExt cx="3708427" cy="2545340"/>
            </a:xfrm>
          </p:grpSpPr>
          <p:grpSp>
            <p:nvGrpSpPr>
              <p:cNvPr id="45" name="그룹 127">
                <a:extLst>
                  <a:ext uri="{FF2B5EF4-FFF2-40B4-BE49-F238E27FC236}">
                    <a16:creationId xmlns:a16="http://schemas.microsoft.com/office/drawing/2014/main" id="{75C6DE24-18A6-6649-9C5D-EA55FDBAAF87}"/>
                  </a:ext>
                </a:extLst>
              </p:cNvPr>
              <p:cNvGrpSpPr/>
              <p:nvPr/>
            </p:nvGrpSpPr>
            <p:grpSpPr>
              <a:xfrm>
                <a:off x="3098787" y="3775794"/>
                <a:ext cx="3708427" cy="2145230"/>
                <a:chOff x="3188780" y="3566249"/>
                <a:chExt cx="3528440" cy="2716721"/>
              </a:xfrm>
            </p:grpSpPr>
            <p:sp>
              <p:nvSpPr>
                <p:cNvPr id="47" name="순서도: 처리 10">
                  <a:extLst>
                    <a:ext uri="{FF2B5EF4-FFF2-40B4-BE49-F238E27FC236}">
                      <a16:creationId xmlns:a16="http://schemas.microsoft.com/office/drawing/2014/main" id="{B0CCA5A7-195A-D345-B14D-4F090C4ECC2F}"/>
                    </a:ext>
                  </a:extLst>
                </p:cNvPr>
                <p:cNvSpPr/>
                <p:nvPr/>
              </p:nvSpPr>
              <p:spPr>
                <a:xfrm>
                  <a:off x="4160901" y="3566249"/>
                  <a:ext cx="1584198" cy="543306"/>
                </a:xfrm>
                <a:prstGeom prst="flowChartProcess">
                  <a:avLst/>
                </a:prstGeom>
                <a:solidFill>
                  <a:srgbClr val="006858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>
                  <a:scene3d>
                    <a:camera prst="orthographicFront"/>
                    <a:lightRig rig="threePt" dir="t"/>
                  </a:scene3d>
                  <a:sp3d>
                    <a:bevelT w="0" h="38100"/>
                    <a:bevelB w="0" h="0"/>
                  </a:sp3d>
                </a:bodyPr>
                <a:lstStyle/>
                <a:p>
                  <a:pPr indent="-195363" algn="ctr" defTabSz="1032402">
                    <a:buClr>
                      <a:prstClr val="black">
                        <a:lumMod val="65000"/>
                        <a:lumOff val="35000"/>
                      </a:prstClr>
                    </a:buClr>
                    <a:buSzPct val="100000"/>
                  </a:pPr>
                  <a:r>
                    <a:rPr lang="en-US" altLang="ko-KR" sz="1600" b="1" spc="-1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rPr>
                    <a:t>Web Browser</a:t>
                  </a:r>
                </a:p>
              </p:txBody>
            </p:sp>
            <p:sp>
              <p:nvSpPr>
                <p:cNvPr id="48" name="순서도: 처리 11">
                  <a:extLst>
                    <a:ext uri="{FF2B5EF4-FFF2-40B4-BE49-F238E27FC236}">
                      <a16:creationId xmlns:a16="http://schemas.microsoft.com/office/drawing/2014/main" id="{4921BFEC-5FF3-9F4D-B273-71D08842A40E}"/>
                    </a:ext>
                  </a:extLst>
                </p:cNvPr>
                <p:cNvSpPr/>
                <p:nvPr/>
              </p:nvSpPr>
              <p:spPr>
                <a:xfrm>
                  <a:off x="3944874" y="4109603"/>
                  <a:ext cx="2016252" cy="543306"/>
                </a:xfrm>
                <a:prstGeom prst="flowChartProcess">
                  <a:avLst/>
                </a:prstGeom>
                <a:solidFill>
                  <a:srgbClr val="007C69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>
                  <a:scene3d>
                    <a:camera prst="orthographicFront"/>
                    <a:lightRig rig="threePt" dir="t"/>
                  </a:scene3d>
                  <a:sp3d>
                    <a:bevelT w="0" h="38100"/>
                    <a:bevelB w="0" h="0"/>
                  </a:sp3d>
                </a:bodyPr>
                <a:lstStyle/>
                <a:p>
                  <a:pPr indent="-195363" algn="ctr" defTabSz="1032402">
                    <a:buClr>
                      <a:prstClr val="black">
                        <a:lumMod val="65000"/>
                        <a:lumOff val="35000"/>
                      </a:prstClr>
                    </a:buClr>
                    <a:buSzPct val="100000"/>
                  </a:pPr>
                  <a:r>
                    <a:rPr lang="en-US" altLang="ko-KR" sz="1600" b="1" spc="-1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rPr>
                    <a:t>Proposed Solution</a:t>
                  </a:r>
                </a:p>
              </p:txBody>
            </p:sp>
            <p:sp>
              <p:nvSpPr>
                <p:cNvPr id="49" name="순서도: 처리 12">
                  <a:extLst>
                    <a:ext uri="{FF2B5EF4-FFF2-40B4-BE49-F238E27FC236}">
                      <a16:creationId xmlns:a16="http://schemas.microsoft.com/office/drawing/2014/main" id="{42D40A9B-8310-2249-BA2E-145BB64604D7}"/>
                    </a:ext>
                  </a:extLst>
                </p:cNvPr>
                <p:cNvSpPr/>
                <p:nvPr/>
              </p:nvSpPr>
              <p:spPr>
                <a:xfrm>
                  <a:off x="3728848" y="4652957"/>
                  <a:ext cx="2448305" cy="543306"/>
                </a:xfrm>
                <a:prstGeom prst="flowChartProcess">
                  <a:avLst/>
                </a:prstGeom>
                <a:solidFill>
                  <a:srgbClr val="009C84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>
                  <a:scene3d>
                    <a:camera prst="orthographicFront"/>
                    <a:lightRig rig="threePt" dir="t"/>
                  </a:scene3d>
                  <a:sp3d>
                    <a:bevelT w="0" h="38100"/>
                    <a:bevelB w="0" h="0"/>
                  </a:sp3d>
                </a:bodyPr>
                <a:lstStyle/>
                <a:p>
                  <a:pPr indent="-195363" algn="ctr" defTabSz="1032402">
                    <a:buClr>
                      <a:prstClr val="black">
                        <a:lumMod val="65000"/>
                        <a:lumOff val="35000"/>
                      </a:prstClr>
                    </a:buClr>
                    <a:buSzPct val="100000"/>
                  </a:pPr>
                  <a:r>
                    <a:rPr lang="en-US" altLang="ko-KR" sz="1600" b="1" spc="-1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rPr>
                    <a:t>OGC Services</a:t>
                  </a:r>
                </a:p>
              </p:txBody>
            </p:sp>
            <p:sp>
              <p:nvSpPr>
                <p:cNvPr id="50" name="순서도: 처리 13">
                  <a:extLst>
                    <a:ext uri="{FF2B5EF4-FFF2-40B4-BE49-F238E27FC236}">
                      <a16:creationId xmlns:a16="http://schemas.microsoft.com/office/drawing/2014/main" id="{18106850-E9E8-6E4D-A45C-8BB5CE6CFAE8}"/>
                    </a:ext>
                  </a:extLst>
                </p:cNvPr>
                <p:cNvSpPr/>
                <p:nvPr/>
              </p:nvSpPr>
              <p:spPr>
                <a:xfrm>
                  <a:off x="3476816" y="5196311"/>
                  <a:ext cx="2952368" cy="543306"/>
                </a:xfrm>
                <a:prstGeom prst="flowChartProcess">
                  <a:avLst/>
                </a:prstGeom>
                <a:solidFill>
                  <a:srgbClr val="6CBAA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>
                  <a:scene3d>
                    <a:camera prst="orthographicFront"/>
                    <a:lightRig rig="threePt" dir="t"/>
                  </a:scene3d>
                  <a:sp3d>
                    <a:bevelT w="0" h="38100"/>
                    <a:bevelB w="0" h="0"/>
                  </a:sp3d>
                </a:bodyPr>
                <a:lstStyle/>
                <a:p>
                  <a:pPr indent="-195363" algn="ctr" defTabSz="1032402">
                    <a:buClr>
                      <a:prstClr val="black">
                        <a:lumMod val="65000"/>
                        <a:lumOff val="35000"/>
                      </a:prstClr>
                    </a:buClr>
                    <a:buSzPct val="100000"/>
                  </a:pPr>
                  <a:r>
                    <a:rPr lang="en-US" altLang="ko-KR" sz="1600" b="1" spc="-1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rPr>
                    <a:t>Metadata and Data</a:t>
                  </a:r>
                </a:p>
              </p:txBody>
            </p:sp>
            <p:sp>
              <p:nvSpPr>
                <p:cNvPr id="51" name="순서도: 처리 14">
                  <a:extLst>
                    <a:ext uri="{FF2B5EF4-FFF2-40B4-BE49-F238E27FC236}">
                      <a16:creationId xmlns:a16="http://schemas.microsoft.com/office/drawing/2014/main" id="{F8941205-C10D-3E4B-B38F-87B8449DBA6F}"/>
                    </a:ext>
                  </a:extLst>
                </p:cNvPr>
                <p:cNvSpPr/>
                <p:nvPr/>
              </p:nvSpPr>
              <p:spPr>
                <a:xfrm>
                  <a:off x="3188780" y="5739664"/>
                  <a:ext cx="3528440" cy="543306"/>
                </a:xfrm>
                <a:prstGeom prst="flowChartProcess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>
                  <a:scene3d>
                    <a:camera prst="orthographicFront"/>
                    <a:lightRig rig="threePt" dir="t"/>
                  </a:scene3d>
                  <a:sp3d>
                    <a:bevelT w="0" h="38100"/>
                    <a:bevelB w="0" h="0"/>
                  </a:sp3d>
                </a:bodyPr>
                <a:lstStyle/>
                <a:p>
                  <a:pPr indent="-195363" algn="ctr" defTabSz="1032402">
                    <a:buClr>
                      <a:prstClr val="black">
                        <a:lumMod val="65000"/>
                        <a:lumOff val="35000"/>
                      </a:prstClr>
                    </a:buClr>
                    <a:buSzPct val="100000"/>
                  </a:pPr>
                  <a:r>
                    <a:rPr lang="en-US" altLang="ko-KR" sz="1600" b="1" spc="-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rPr>
                    <a:t>Data Custodians</a:t>
                  </a: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E1266AC-BBDC-7E48-A5E4-489E9903388B}"/>
                  </a:ext>
                </a:extLst>
              </p:cNvPr>
              <p:cNvSpPr txBox="1"/>
              <p:nvPr/>
            </p:nvSpPr>
            <p:spPr>
              <a:xfrm>
                <a:off x="4376927" y="3375684"/>
                <a:ext cx="1152144" cy="337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User</a:t>
                </a:r>
              </a:p>
            </p:txBody>
          </p:sp>
        </p:grpSp>
        <p:grpSp>
          <p:nvGrpSpPr>
            <p:cNvPr id="22" name="그룹 20">
              <a:extLst>
                <a:ext uri="{FF2B5EF4-FFF2-40B4-BE49-F238E27FC236}">
                  <a16:creationId xmlns:a16="http://schemas.microsoft.com/office/drawing/2014/main" id="{622EE03C-1EAE-5C4C-8F37-D8947F6C7BFF}"/>
                </a:ext>
              </a:extLst>
            </p:cNvPr>
            <p:cNvGrpSpPr/>
            <p:nvPr/>
          </p:nvGrpSpPr>
          <p:grpSpPr>
            <a:xfrm>
              <a:off x="431800" y="1665288"/>
              <a:ext cx="9064625" cy="1535672"/>
              <a:chOff x="404813" y="6838198"/>
              <a:chExt cx="6048000" cy="2459078"/>
            </a:xfrm>
          </p:grpSpPr>
          <p:sp>
            <p:nvSpPr>
              <p:cNvPr id="43" name="모서리가 둥근 직사각형 22">
                <a:extLst>
                  <a:ext uri="{FF2B5EF4-FFF2-40B4-BE49-F238E27FC236}">
                    <a16:creationId xmlns:a16="http://schemas.microsoft.com/office/drawing/2014/main" id="{9813803F-1E37-4049-9385-5FFA0B2128A8}"/>
                  </a:ext>
                </a:extLst>
              </p:cNvPr>
              <p:cNvSpPr/>
              <p:nvPr/>
            </p:nvSpPr>
            <p:spPr>
              <a:xfrm>
                <a:off x="404813" y="6838198"/>
                <a:ext cx="6048000" cy="2459078"/>
              </a:xfrm>
              <a:prstGeom prst="roundRect">
                <a:avLst>
                  <a:gd name="adj" fmla="val 0"/>
                </a:avLst>
              </a:prstGeom>
              <a:pattFill prst="dkUpDiag">
                <a:fgClr>
                  <a:schemeClr val="bg1">
                    <a:lumMod val="8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44" name="모서리가 둥근 직사각형 23">
                <a:extLst>
                  <a:ext uri="{FF2B5EF4-FFF2-40B4-BE49-F238E27FC236}">
                    <a16:creationId xmlns:a16="http://schemas.microsoft.com/office/drawing/2014/main" id="{97E69765-F522-5046-AFC1-8F6A95B437C2}"/>
                  </a:ext>
                </a:extLst>
              </p:cNvPr>
              <p:cNvSpPr/>
              <p:nvPr/>
            </p:nvSpPr>
            <p:spPr>
              <a:xfrm>
                <a:off x="476813" y="6983194"/>
                <a:ext cx="5904000" cy="214540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그룹 5">
              <a:extLst>
                <a:ext uri="{FF2B5EF4-FFF2-40B4-BE49-F238E27FC236}">
                  <a16:creationId xmlns:a16="http://schemas.microsoft.com/office/drawing/2014/main" id="{FBB456BE-4D49-3048-A1E7-F605EF844AE0}"/>
                </a:ext>
              </a:extLst>
            </p:cNvPr>
            <p:cNvGrpSpPr/>
            <p:nvPr/>
          </p:nvGrpSpPr>
          <p:grpSpPr>
            <a:xfrm>
              <a:off x="693522" y="1893620"/>
              <a:ext cx="8637229" cy="1079008"/>
              <a:chOff x="685743" y="1314597"/>
              <a:chExt cx="8649336" cy="1079008"/>
            </a:xfrm>
          </p:grpSpPr>
          <p:sp>
            <p:nvSpPr>
              <p:cNvPr id="41" name="Rectangle 344">
                <a:extLst>
                  <a:ext uri="{FF2B5EF4-FFF2-40B4-BE49-F238E27FC236}">
                    <a16:creationId xmlns:a16="http://schemas.microsoft.com/office/drawing/2014/main" id="{B029AC9B-660A-4547-B9D1-0B1F0EB27CC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85743" y="1314597"/>
                <a:ext cx="5479180" cy="107900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563" indent="-182563" latinLnBrk="0">
                  <a:spcAft>
                    <a:spcPts val="200"/>
                  </a:spcAft>
                  <a:buClr>
                    <a:srgbClr val="1472C7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altLang="ko-KR" sz="17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Environmental protection and regional marine planning</a:t>
                </a:r>
              </a:p>
              <a:p>
                <a:pPr marL="182563" indent="-182563" latinLnBrk="0">
                  <a:spcAft>
                    <a:spcPts val="200"/>
                  </a:spcAft>
                  <a:buClr>
                    <a:srgbClr val="1472C7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altLang="ko-KR" sz="17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Offshore oil, gas and minerals exploration and industry</a:t>
                </a:r>
              </a:p>
              <a:p>
                <a:pPr marL="182563" indent="-182563" latinLnBrk="0">
                  <a:spcAft>
                    <a:spcPts val="200"/>
                  </a:spcAft>
                  <a:buClr>
                    <a:srgbClr val="1472C7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altLang="ko-KR" sz="17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Submarine cable and pipeline protection</a:t>
                </a:r>
              </a:p>
              <a:p>
                <a:pPr marL="182563" indent="-182563" latinLnBrk="0">
                  <a:spcAft>
                    <a:spcPts val="200"/>
                  </a:spcAft>
                  <a:buClr>
                    <a:srgbClr val="1472C7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altLang="ko-KR" sz="17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Defense, border protection and customs</a:t>
                </a:r>
              </a:p>
            </p:txBody>
          </p:sp>
          <p:sp>
            <p:nvSpPr>
              <p:cNvPr id="42" name="Rectangle 344">
                <a:extLst>
                  <a:ext uri="{FF2B5EF4-FFF2-40B4-BE49-F238E27FC236}">
                    <a16:creationId xmlns:a16="http://schemas.microsoft.com/office/drawing/2014/main" id="{F21FD67C-DE6E-8D4A-87BB-CE32E1C05FD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337767" y="1314598"/>
                <a:ext cx="2997312" cy="107900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563" lvl="0" indent="-182563" latinLnBrk="0">
                  <a:spcAft>
                    <a:spcPts val="200"/>
                  </a:spcAft>
                  <a:buClr>
                    <a:srgbClr val="1472C7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altLang="ko-KR" sz="17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Transport and post security</a:t>
                </a:r>
              </a:p>
              <a:p>
                <a:pPr marL="182563" lvl="0" indent="-182563" latinLnBrk="0">
                  <a:spcAft>
                    <a:spcPts val="200"/>
                  </a:spcAft>
                  <a:buClr>
                    <a:srgbClr val="1472C7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altLang="ko-KR" sz="17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Fisheries management</a:t>
                </a:r>
              </a:p>
              <a:p>
                <a:pPr marL="182563" lvl="0" indent="-182563" latinLnBrk="0">
                  <a:spcAft>
                    <a:spcPts val="200"/>
                  </a:spcAft>
                  <a:buClr>
                    <a:srgbClr val="1472C7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altLang="ko-KR" sz="17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Indigenous interests</a:t>
                </a:r>
              </a:p>
              <a:p>
                <a:pPr marL="182563" lvl="0" indent="-182563" latinLnBrk="0">
                  <a:spcAft>
                    <a:spcPts val="200"/>
                  </a:spcAft>
                  <a:buClr>
                    <a:srgbClr val="1472C7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altLang="ko-KR" sz="17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Maritime safety</a:t>
                </a:r>
              </a:p>
            </p:txBody>
          </p:sp>
        </p:grpSp>
        <p:sp>
          <p:nvSpPr>
            <p:cNvPr id="24" name="양쪽 모서리가 둥근 사각형 36">
              <a:extLst>
                <a:ext uri="{FF2B5EF4-FFF2-40B4-BE49-F238E27FC236}">
                  <a16:creationId xmlns:a16="http://schemas.microsoft.com/office/drawing/2014/main" id="{88468DDB-BEB9-5D4B-8AC3-2C3C5A3032D2}"/>
                </a:ext>
              </a:extLst>
            </p:cNvPr>
            <p:cNvSpPr/>
            <p:nvPr/>
          </p:nvSpPr>
          <p:spPr>
            <a:xfrm>
              <a:off x="431800" y="1272388"/>
              <a:ext cx="9068842" cy="400481"/>
            </a:xfrm>
            <a:prstGeom prst="round2SameRect">
              <a:avLst>
                <a:gd name="adj1" fmla="val 28781"/>
                <a:gd name="adj2" fmla="val 0"/>
              </a:avLst>
            </a:prstGeom>
            <a:blipFill dpi="0" rotWithShape="1">
              <a:blip r:embed="rId3" cstate="print">
                <a:extLst/>
              </a:blip>
              <a:srcRect/>
              <a:stretch>
                <a:fillRect t="-74000" b="-88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Marine SDI</a:t>
              </a:r>
            </a:p>
          </p:txBody>
        </p:sp>
        <p:grpSp>
          <p:nvGrpSpPr>
            <p:cNvPr id="25" name="그룹 173">
              <a:extLst>
                <a:ext uri="{FF2B5EF4-FFF2-40B4-BE49-F238E27FC236}">
                  <a16:creationId xmlns:a16="http://schemas.microsoft.com/office/drawing/2014/main" id="{68F761B2-85EA-4D43-A7D9-DA813C2D1FB0}"/>
                </a:ext>
              </a:extLst>
            </p:cNvPr>
            <p:cNvGrpSpPr/>
            <p:nvPr/>
          </p:nvGrpSpPr>
          <p:grpSpPr>
            <a:xfrm>
              <a:off x="216873" y="3457076"/>
              <a:ext cx="2735103" cy="2836942"/>
              <a:chOff x="251710" y="3457076"/>
              <a:chExt cx="2469738" cy="2836942"/>
            </a:xfrm>
          </p:grpSpPr>
          <p:sp>
            <p:nvSpPr>
              <p:cNvPr id="34" name="직사각형 154">
                <a:extLst>
                  <a:ext uri="{FF2B5EF4-FFF2-40B4-BE49-F238E27FC236}">
                    <a16:creationId xmlns:a16="http://schemas.microsoft.com/office/drawing/2014/main" id="{7091EB39-514B-3743-BE0A-BE87BF963E0B}"/>
                  </a:ext>
                </a:extLst>
              </p:cNvPr>
              <p:cNvSpPr/>
              <p:nvPr/>
            </p:nvSpPr>
            <p:spPr>
              <a:xfrm>
                <a:off x="472135" y="3757039"/>
                <a:ext cx="2249313" cy="253697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82563" lvl="0" indent="-182563">
                  <a:lnSpc>
                    <a:spcPct val="150000"/>
                  </a:lnSpc>
                  <a:buClr>
                    <a:srgbClr val="1472C7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altLang="ko-KR" sz="15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ISO 19115-Metadata</a:t>
                </a:r>
              </a:p>
              <a:p>
                <a:pPr marL="182563" lvl="0" indent="-182563">
                  <a:lnSpc>
                    <a:spcPct val="150000"/>
                  </a:lnSpc>
                  <a:buClr>
                    <a:srgbClr val="1472C7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altLang="ko-KR" sz="15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ISO 19119-Services</a:t>
                </a:r>
              </a:p>
              <a:p>
                <a:pPr marL="182563" lvl="0" indent="-182563">
                  <a:lnSpc>
                    <a:spcPct val="150000"/>
                  </a:lnSpc>
                  <a:buClr>
                    <a:srgbClr val="1472C7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altLang="ko-KR" sz="15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ISO 19127-Geodecy</a:t>
                </a:r>
              </a:p>
              <a:p>
                <a:pPr marL="182563" lvl="0" indent="-182563">
                  <a:lnSpc>
                    <a:spcPct val="150000"/>
                  </a:lnSpc>
                  <a:buClr>
                    <a:srgbClr val="1472C7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altLang="ko-KR" sz="15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ISO 19128-WMS</a:t>
                </a:r>
              </a:p>
              <a:p>
                <a:pPr marL="182563" lvl="0" indent="-182563">
                  <a:lnSpc>
                    <a:spcPct val="150000"/>
                  </a:lnSpc>
                  <a:buClr>
                    <a:srgbClr val="1472C7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altLang="ko-KR" sz="15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ISO 19136-GML</a:t>
                </a:r>
              </a:p>
              <a:p>
                <a:pPr marL="182563" lvl="0" indent="-182563">
                  <a:lnSpc>
                    <a:spcPct val="150000"/>
                  </a:lnSpc>
                  <a:buClr>
                    <a:srgbClr val="1472C7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altLang="ko-KR" sz="15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ISO</a:t>
                </a:r>
                <a:r>
                  <a:rPr lang="ko-KR" altLang="en-US" sz="15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 </a:t>
                </a:r>
                <a:r>
                  <a:rPr lang="en-US" altLang="ko-KR" sz="15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19138-Quality</a:t>
                </a:r>
              </a:p>
              <a:p>
                <a:pPr marL="182563" lvl="0" indent="-182563">
                  <a:lnSpc>
                    <a:spcPct val="150000"/>
                  </a:lnSpc>
                  <a:buClr>
                    <a:srgbClr val="1472C7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altLang="ko-KR" sz="15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ISO 19139-Metadata</a:t>
                </a:r>
              </a:p>
            </p:txBody>
          </p:sp>
          <p:grpSp>
            <p:nvGrpSpPr>
              <p:cNvPr id="35" name="그룹 156">
                <a:extLst>
                  <a:ext uri="{FF2B5EF4-FFF2-40B4-BE49-F238E27FC236}">
                    <a16:creationId xmlns:a16="http://schemas.microsoft.com/office/drawing/2014/main" id="{F181802F-0FF6-534D-8510-04314061074E}"/>
                  </a:ext>
                </a:extLst>
              </p:cNvPr>
              <p:cNvGrpSpPr/>
              <p:nvPr/>
            </p:nvGrpSpPr>
            <p:grpSpPr>
              <a:xfrm>
                <a:off x="251710" y="3457076"/>
                <a:ext cx="2426792" cy="506299"/>
                <a:chOff x="574077" y="4868270"/>
                <a:chExt cx="1829115" cy="381606"/>
              </a:xfrm>
            </p:grpSpPr>
            <p:sp>
              <p:nvSpPr>
                <p:cNvPr id="36" name="직각 삼각형 157">
                  <a:extLst>
                    <a:ext uri="{FF2B5EF4-FFF2-40B4-BE49-F238E27FC236}">
                      <a16:creationId xmlns:a16="http://schemas.microsoft.com/office/drawing/2014/main" id="{0B23188E-317A-5640-A0D3-198EDD7765A1}"/>
                    </a:ext>
                  </a:extLst>
                </p:cNvPr>
                <p:cNvSpPr/>
                <p:nvPr/>
              </p:nvSpPr>
              <p:spPr bwMode="auto">
                <a:xfrm rot="10800000">
                  <a:off x="629646" y="5102239"/>
                  <a:ext cx="112713" cy="147637"/>
                </a:xfrm>
                <a:prstGeom prst="rtTriangl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anchor="ctr"/>
                <a:lstStyle/>
                <a:p>
                  <a:pPr defTabSz="1067745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100" b="1" spc="-1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7" name="그룹 316">
                  <a:extLst>
                    <a:ext uri="{FF2B5EF4-FFF2-40B4-BE49-F238E27FC236}">
                      <a16:creationId xmlns:a16="http://schemas.microsoft.com/office/drawing/2014/main" id="{CAD9321C-D00D-8E49-BE30-A60DE681B2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4077" y="4868270"/>
                  <a:ext cx="1829115" cy="268288"/>
                  <a:chOff x="5787953" y="2465099"/>
                  <a:chExt cx="1829085" cy="291618"/>
                </a:xfrm>
              </p:grpSpPr>
              <p:sp>
                <p:nvSpPr>
                  <p:cNvPr id="38" name="직각 삼각형 159">
                    <a:extLst>
                      <a:ext uri="{FF2B5EF4-FFF2-40B4-BE49-F238E27FC236}">
                        <a16:creationId xmlns:a16="http://schemas.microsoft.com/office/drawing/2014/main" id="{2A2D6D30-E11B-5142-B0B3-49A4BD24C06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860982" y="2592789"/>
                    <a:ext cx="95248" cy="160476"/>
                  </a:xfrm>
                  <a:prstGeom prst="rtTriangle">
                    <a:avLst/>
                  </a:prstGeom>
                  <a:solidFill>
                    <a:srgbClr val="7F7F7F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0" anchor="ctr"/>
                  <a:lstStyle/>
                  <a:p>
                    <a:pPr defTabSz="1067745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sz="1100" b="1" spc="-100" dirty="0">
                      <a:ln>
                        <a:solidFill>
                          <a:srgbClr val="4F81BD">
                            <a:alpha val="0"/>
                          </a:srgbClr>
                        </a:solidFill>
                      </a:ln>
                      <a:solidFill>
                        <a:prstClr val="white"/>
                      </a:solidFill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" name="사각형: 둥근 모서리 306">
                    <a:extLst>
                      <a:ext uri="{FF2B5EF4-FFF2-40B4-BE49-F238E27FC236}">
                        <a16:creationId xmlns:a16="http://schemas.microsoft.com/office/drawing/2014/main" id="{291D0047-9CCE-F844-B4D2-8738FCDC16F6}"/>
                      </a:ext>
                    </a:extLst>
                  </p:cNvPr>
                  <p:cNvSpPr/>
                  <p:nvPr/>
                </p:nvSpPr>
                <p:spPr>
                  <a:xfrm>
                    <a:off x="6842511" y="2518592"/>
                    <a:ext cx="774527" cy="2381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sz="700" spc="-10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" name="사각형: 둥근 모서리 306">
                    <a:extLst>
                      <a:ext uri="{FF2B5EF4-FFF2-40B4-BE49-F238E27FC236}">
                        <a16:creationId xmlns:a16="http://schemas.microsoft.com/office/drawing/2014/main" id="{EC971C6B-B07B-B24A-B83C-1138299536D4}"/>
                      </a:ext>
                    </a:extLst>
                  </p:cNvPr>
                  <p:cNvSpPr/>
                  <p:nvPr/>
                </p:nvSpPr>
                <p:spPr>
                  <a:xfrm>
                    <a:off x="5787953" y="2465099"/>
                    <a:ext cx="1740012" cy="2888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85F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46800" rIns="90000" bIns="46800" anchor="ctr"/>
                  <a:lstStyle/>
                  <a:p>
                    <a:pPr algn="ctr" defTabSz="914373"/>
                    <a:r>
                      <a:rPr lang="en-US" altLang="ko-KR" b="1" spc="-1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돋움" panose="020B0600000101010101" pitchFamily="50" charset="-127"/>
                        <a:cs typeface="Arial" panose="020B0604020202020204" pitchFamily="34" charset="0"/>
                      </a:rPr>
                      <a:t>Standards</a:t>
                    </a:r>
                  </a:p>
                </p:txBody>
              </p:sp>
            </p:grpSp>
          </p:grpSp>
        </p:grpSp>
        <p:grpSp>
          <p:nvGrpSpPr>
            <p:cNvPr id="26" name="그룹 174">
              <a:extLst>
                <a:ext uri="{FF2B5EF4-FFF2-40B4-BE49-F238E27FC236}">
                  <a16:creationId xmlns:a16="http://schemas.microsoft.com/office/drawing/2014/main" id="{F06FB6A9-537D-9945-A67E-1BBDB9B2CE43}"/>
                </a:ext>
              </a:extLst>
            </p:cNvPr>
            <p:cNvGrpSpPr/>
            <p:nvPr/>
          </p:nvGrpSpPr>
          <p:grpSpPr>
            <a:xfrm>
              <a:off x="6762631" y="3457076"/>
              <a:ext cx="2735103" cy="2836942"/>
              <a:chOff x="251710" y="3457076"/>
              <a:chExt cx="2469738" cy="2836942"/>
            </a:xfrm>
          </p:grpSpPr>
          <p:sp>
            <p:nvSpPr>
              <p:cNvPr id="27" name="직사각형 175">
                <a:extLst>
                  <a:ext uri="{FF2B5EF4-FFF2-40B4-BE49-F238E27FC236}">
                    <a16:creationId xmlns:a16="http://schemas.microsoft.com/office/drawing/2014/main" id="{B003FC32-7D41-324C-B7D6-1B635BA7FAF5}"/>
                  </a:ext>
                </a:extLst>
              </p:cNvPr>
              <p:cNvSpPr/>
              <p:nvPr/>
            </p:nvSpPr>
            <p:spPr>
              <a:xfrm>
                <a:off x="472135" y="3757039"/>
                <a:ext cx="2249313" cy="2536979"/>
              </a:xfrm>
              <a:prstGeom prst="rect">
                <a:avLst/>
              </a:prstGeom>
              <a:solidFill>
                <a:srgbClr val="E2F0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82563" indent="-182563">
                  <a:lnSpc>
                    <a:spcPct val="150000"/>
                  </a:lnSpc>
                  <a:spcAft>
                    <a:spcPts val="200"/>
                  </a:spcAft>
                  <a:buClr>
                    <a:srgbClr val="37860F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altLang="ko-KR" sz="16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Legislation</a:t>
                </a:r>
              </a:p>
              <a:p>
                <a:pPr marL="182563" indent="-182563">
                  <a:lnSpc>
                    <a:spcPct val="150000"/>
                  </a:lnSpc>
                  <a:spcAft>
                    <a:spcPts val="200"/>
                  </a:spcAft>
                  <a:buClr>
                    <a:srgbClr val="37860F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altLang="ko-KR" sz="16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IMO</a:t>
                </a:r>
              </a:p>
              <a:p>
                <a:pPr marL="182563" indent="-182563">
                  <a:lnSpc>
                    <a:spcPct val="150000"/>
                  </a:lnSpc>
                  <a:spcAft>
                    <a:spcPts val="200"/>
                  </a:spcAft>
                  <a:buClr>
                    <a:srgbClr val="37860F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altLang="ko-KR" sz="16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IHO</a:t>
                </a:r>
              </a:p>
              <a:p>
                <a:pPr marL="182563" indent="-182563">
                  <a:lnSpc>
                    <a:spcPct val="150000"/>
                  </a:lnSpc>
                  <a:spcAft>
                    <a:spcPts val="200"/>
                  </a:spcAft>
                  <a:buClr>
                    <a:srgbClr val="37860F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altLang="ko-KR" sz="16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UNCLOS</a:t>
                </a:r>
              </a:p>
              <a:p>
                <a:pPr marL="182563" indent="-182563">
                  <a:lnSpc>
                    <a:spcPct val="150000"/>
                  </a:lnSpc>
                  <a:spcAft>
                    <a:spcPts val="200"/>
                  </a:spcAft>
                  <a:buClr>
                    <a:srgbClr val="37860F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altLang="ko-KR" sz="1600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MARPOL</a:t>
                </a:r>
              </a:p>
            </p:txBody>
          </p:sp>
          <p:grpSp>
            <p:nvGrpSpPr>
              <p:cNvPr id="28" name="그룹 176">
                <a:extLst>
                  <a:ext uri="{FF2B5EF4-FFF2-40B4-BE49-F238E27FC236}">
                    <a16:creationId xmlns:a16="http://schemas.microsoft.com/office/drawing/2014/main" id="{D617C05F-6974-BD45-8D6C-0F54320574CC}"/>
                  </a:ext>
                </a:extLst>
              </p:cNvPr>
              <p:cNvGrpSpPr/>
              <p:nvPr/>
            </p:nvGrpSpPr>
            <p:grpSpPr>
              <a:xfrm>
                <a:off x="251710" y="3457076"/>
                <a:ext cx="2426792" cy="506299"/>
                <a:chOff x="574077" y="4868270"/>
                <a:chExt cx="1829115" cy="381606"/>
              </a:xfrm>
            </p:grpSpPr>
            <p:sp>
              <p:nvSpPr>
                <p:cNvPr id="29" name="직각 삼각형 177">
                  <a:extLst>
                    <a:ext uri="{FF2B5EF4-FFF2-40B4-BE49-F238E27FC236}">
                      <a16:creationId xmlns:a16="http://schemas.microsoft.com/office/drawing/2014/main" id="{601445B9-CAC3-E544-9D70-64EC2B979B51}"/>
                    </a:ext>
                  </a:extLst>
                </p:cNvPr>
                <p:cNvSpPr/>
                <p:nvPr/>
              </p:nvSpPr>
              <p:spPr bwMode="auto">
                <a:xfrm rot="10800000">
                  <a:off x="629646" y="5102239"/>
                  <a:ext cx="112713" cy="147637"/>
                </a:xfrm>
                <a:prstGeom prst="rtTriangl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anchor="ctr"/>
                <a:lstStyle/>
                <a:p>
                  <a:pPr defTabSz="1067745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100" b="1" spc="-1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0" name="그룹 316">
                  <a:extLst>
                    <a:ext uri="{FF2B5EF4-FFF2-40B4-BE49-F238E27FC236}">
                      <a16:creationId xmlns:a16="http://schemas.microsoft.com/office/drawing/2014/main" id="{6AE44DF3-414A-A148-A7BB-742350AA0B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4077" y="4868270"/>
                  <a:ext cx="1829115" cy="268288"/>
                  <a:chOff x="5787953" y="2465099"/>
                  <a:chExt cx="1829085" cy="291618"/>
                </a:xfrm>
              </p:grpSpPr>
              <p:sp>
                <p:nvSpPr>
                  <p:cNvPr id="31" name="직각 삼각형 179">
                    <a:extLst>
                      <a:ext uri="{FF2B5EF4-FFF2-40B4-BE49-F238E27FC236}">
                        <a16:creationId xmlns:a16="http://schemas.microsoft.com/office/drawing/2014/main" id="{CD4E6FBB-9802-A242-A1F9-3BE4806C18B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860982" y="2592789"/>
                    <a:ext cx="95248" cy="160476"/>
                  </a:xfrm>
                  <a:prstGeom prst="rtTriangle">
                    <a:avLst/>
                  </a:prstGeom>
                  <a:solidFill>
                    <a:srgbClr val="7F7F7F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0" anchor="ctr"/>
                  <a:lstStyle/>
                  <a:p>
                    <a:pPr defTabSz="1067745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sz="1100" b="1" spc="-100" dirty="0">
                      <a:ln>
                        <a:solidFill>
                          <a:srgbClr val="4F81BD">
                            <a:alpha val="0"/>
                          </a:srgbClr>
                        </a:solidFill>
                      </a:ln>
                      <a:solidFill>
                        <a:prstClr val="white"/>
                      </a:solidFill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" name="사각형: 둥근 모서리 306">
                    <a:extLst>
                      <a:ext uri="{FF2B5EF4-FFF2-40B4-BE49-F238E27FC236}">
                        <a16:creationId xmlns:a16="http://schemas.microsoft.com/office/drawing/2014/main" id="{5019B6D9-2CA1-2A4C-8D0F-09C5CEBE7C64}"/>
                      </a:ext>
                    </a:extLst>
                  </p:cNvPr>
                  <p:cNvSpPr/>
                  <p:nvPr/>
                </p:nvSpPr>
                <p:spPr>
                  <a:xfrm>
                    <a:off x="6842511" y="2518592"/>
                    <a:ext cx="774527" cy="23812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sz="700" spc="-10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" name="사각형: 둥근 모서리 306">
                    <a:extLst>
                      <a:ext uri="{FF2B5EF4-FFF2-40B4-BE49-F238E27FC236}">
                        <a16:creationId xmlns:a16="http://schemas.microsoft.com/office/drawing/2014/main" id="{147DC164-7DBE-7A4F-848E-2F619F7AC18B}"/>
                      </a:ext>
                    </a:extLst>
                  </p:cNvPr>
                  <p:cNvSpPr/>
                  <p:nvPr/>
                </p:nvSpPr>
                <p:spPr>
                  <a:xfrm>
                    <a:off x="5787953" y="2465099"/>
                    <a:ext cx="1740012" cy="2888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37860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46800" rIns="90000" bIns="46800" anchor="ctr"/>
                  <a:lstStyle/>
                  <a:p>
                    <a:pPr algn="ctr" defTabSz="914373"/>
                    <a:r>
                      <a:rPr lang="en-US" altLang="ko-KR" b="1" spc="-1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돋움" panose="020B0600000101010101" pitchFamily="50" charset="-127"/>
                        <a:cs typeface="Arial" panose="020B0604020202020204" pitchFamily="34" charset="0"/>
                      </a:rPr>
                      <a:t>Policies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8378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4648597" y="6576860"/>
            <a:ext cx="608806" cy="301756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6</a:t>
            </a:r>
            <a:endParaRPr lang="en-US" dirty="0"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60613" y="177828"/>
            <a:ext cx="5136407" cy="698836"/>
            <a:chOff x="460613" y="177828"/>
            <a:chExt cx="5136407" cy="698836"/>
          </a:xfrm>
        </p:grpSpPr>
        <p:sp>
          <p:nvSpPr>
            <p:cNvPr id="4" name="TextBox 73"/>
            <p:cNvSpPr txBox="1"/>
            <p:nvPr/>
          </p:nvSpPr>
          <p:spPr>
            <a:xfrm>
              <a:off x="1753660" y="414999"/>
              <a:ext cx="3843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1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MSDI Trends Report [</a:t>
              </a:r>
              <a:r>
                <a:rPr lang="en-US" altLang="ko-KR" sz="2400" b="1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1/3]</a:t>
              </a:r>
              <a:endParaRPr lang="en-US" altLang="ko-KR" sz="2400" b="1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" name="TextBox 73"/>
            <p:cNvSpPr txBox="1"/>
            <p:nvPr/>
          </p:nvSpPr>
          <p:spPr>
            <a:xfrm>
              <a:off x="460613" y="177828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3600" b="1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>
                      <a:alpha val="90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05</a:t>
              </a:r>
              <a:endParaRPr lang="ko-KR" altLang="en-US" sz="3600" b="1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>
                    <a:alpha val="9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29566" y="1140831"/>
            <a:ext cx="9077325" cy="1122394"/>
            <a:chOff x="429566" y="961002"/>
            <a:chExt cx="9077325" cy="1454489"/>
          </a:xfrm>
        </p:grpSpPr>
        <p:grpSp>
          <p:nvGrpSpPr>
            <p:cNvPr id="7" name="그룹 6"/>
            <p:cNvGrpSpPr/>
            <p:nvPr/>
          </p:nvGrpSpPr>
          <p:grpSpPr>
            <a:xfrm>
              <a:off x="429566" y="1340769"/>
              <a:ext cx="9077325" cy="1074722"/>
              <a:chOff x="704596" y="3497269"/>
              <a:chExt cx="6048000" cy="475356"/>
            </a:xfrm>
          </p:grpSpPr>
          <p:grpSp>
            <p:nvGrpSpPr>
              <p:cNvPr id="12" name="그룹 11"/>
              <p:cNvGrpSpPr/>
              <p:nvPr/>
            </p:nvGrpSpPr>
            <p:grpSpPr>
              <a:xfrm>
                <a:off x="704596" y="3497269"/>
                <a:ext cx="6048000" cy="475356"/>
                <a:chOff x="404813" y="7060299"/>
                <a:chExt cx="6048000" cy="2037415"/>
              </a:xfrm>
            </p:grpSpPr>
            <p:sp>
              <p:nvSpPr>
                <p:cNvPr id="14" name="모서리가 둥근 직사각형 13"/>
                <p:cNvSpPr/>
                <p:nvPr/>
              </p:nvSpPr>
              <p:spPr>
                <a:xfrm>
                  <a:off x="404813" y="7060299"/>
                  <a:ext cx="6048000" cy="2037415"/>
                </a:xfrm>
                <a:prstGeom prst="roundRect">
                  <a:avLst>
                    <a:gd name="adj" fmla="val 0"/>
                  </a:avLst>
                </a:prstGeom>
                <a:pattFill prst="dkUpDiag">
                  <a:fgClr>
                    <a:schemeClr val="bg1">
                      <a:lumMod val="85000"/>
                    </a:schemeClr>
                  </a:fgClr>
                  <a:bgClr>
                    <a:schemeClr val="bg1">
                      <a:lumMod val="95000"/>
                    </a:schemeClr>
                  </a:bgClr>
                </a:patt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모서리가 둥근 직사각형 14"/>
                <p:cNvSpPr/>
                <p:nvPr/>
              </p:nvSpPr>
              <p:spPr>
                <a:xfrm>
                  <a:off x="476813" y="7060301"/>
                  <a:ext cx="5904000" cy="189403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" name="Rectangle 344"/>
              <p:cNvSpPr>
                <a:spLocks noChangeArrowheads="1"/>
              </p:cNvSpPr>
              <p:nvPr/>
            </p:nvSpPr>
            <p:spPr bwMode="gray">
              <a:xfrm>
                <a:off x="882254" y="3574370"/>
                <a:ext cx="5798342" cy="317538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9063" indent="-119063" latinLnBrk="0">
                  <a:spcAft>
                    <a:spcPts val="800"/>
                  </a:spcAft>
                  <a:buClr>
                    <a:srgbClr val="1472C7"/>
                  </a:buClr>
                  <a:buSzPct val="80000"/>
                  <a:buFont typeface="Wingdings 2" pitchFamily="18" charset="2"/>
                  <a:buChar char=""/>
                  <a:defRPr/>
                </a:pPr>
                <a:r>
                  <a:rPr lang="en-US" altLang="ko-KR" dirty="0" smtClean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  Support </a:t>
                </a:r>
                <a:r>
                  <a:rPr lang="en-US" altLang="ko-KR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the activities of the IHO related to Spatial Data Infrastructures (SDI) and/or </a:t>
                </a:r>
                <a:r>
                  <a:rPr lang="en-US" altLang="ko-KR" dirty="0" smtClean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      Marine </a:t>
                </a:r>
                <a:r>
                  <a:rPr lang="en-US" altLang="ko-KR" dirty="0">
                    <a:ln>
                      <a:solidFill>
                        <a:srgbClr val="7593B5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Spatial Data Infrastructures (MSDI)</a:t>
                </a:r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441831" y="961002"/>
              <a:ext cx="9065060" cy="493057"/>
              <a:chOff x="-7139402" y="-803918"/>
              <a:chExt cx="8712205" cy="557212"/>
            </a:xfrm>
          </p:grpSpPr>
          <p:sp>
            <p:nvSpPr>
              <p:cNvPr id="9" name="평행 사변형 8"/>
              <p:cNvSpPr/>
              <p:nvPr/>
            </p:nvSpPr>
            <p:spPr>
              <a:xfrm flipH="1" flipV="1">
                <a:off x="-7047333" y="-769539"/>
                <a:ext cx="8620136" cy="457419"/>
              </a:xfrm>
              <a:prstGeom prst="parallelogram">
                <a:avLst>
                  <a:gd name="adj" fmla="val 0"/>
                </a:avLst>
              </a:prstGeom>
              <a:pattFill prst="ltUpDiag">
                <a:fgClr>
                  <a:srgbClr val="0085F2"/>
                </a:fgClr>
                <a:bgClr>
                  <a:srgbClr val="007BE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-6895505" y="-803918"/>
                <a:ext cx="2858370" cy="55721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r>
                  <a:rPr lang="en-US" altLang="ko-KR" sz="2000" b="1" dirty="0">
                    <a:ln>
                      <a:solidFill>
                        <a:schemeClr val="bg1">
                          <a:alpha val="5000"/>
                        </a:schemeClr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rPr>
                  <a:t>IHO MSDI WG Objective</a:t>
                </a:r>
              </a:p>
            </p:txBody>
          </p:sp>
          <p:sp>
            <p:nvSpPr>
              <p:cNvPr id="11" name="평행 사변형 10"/>
              <p:cNvSpPr/>
              <p:nvPr/>
            </p:nvSpPr>
            <p:spPr>
              <a:xfrm flipH="1" flipV="1">
                <a:off x="-7139402" y="-727529"/>
                <a:ext cx="92069" cy="457421"/>
              </a:xfrm>
              <a:prstGeom prst="parallelogram">
                <a:avLst>
                  <a:gd name="adj" fmla="val 0"/>
                </a:avLst>
              </a:prstGeom>
              <a:solidFill>
                <a:srgbClr val="102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그룹 15"/>
          <p:cNvGrpSpPr/>
          <p:nvPr/>
        </p:nvGrpSpPr>
        <p:grpSpPr>
          <a:xfrm>
            <a:off x="429566" y="2562617"/>
            <a:ext cx="9077325" cy="3818711"/>
            <a:chOff x="404813" y="7112110"/>
            <a:chExt cx="6048000" cy="1640780"/>
          </a:xfrm>
        </p:grpSpPr>
        <p:sp>
          <p:nvSpPr>
            <p:cNvPr id="17" name="모서리가 둥근 직사각형 16"/>
            <p:cNvSpPr/>
            <p:nvPr/>
          </p:nvSpPr>
          <p:spPr>
            <a:xfrm>
              <a:off x="404813" y="7112110"/>
              <a:ext cx="6048000" cy="1640780"/>
            </a:xfrm>
            <a:prstGeom prst="roundRect">
              <a:avLst>
                <a:gd name="adj" fmla="val 0"/>
              </a:avLst>
            </a:prstGeom>
            <a:pattFill prst="dkUp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476813" y="7186753"/>
              <a:ext cx="5904000" cy="149920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441830" y="2263222"/>
            <a:ext cx="9065061" cy="380480"/>
            <a:chOff x="-7139402" y="-782319"/>
            <a:chExt cx="8712205" cy="557211"/>
          </a:xfrm>
        </p:grpSpPr>
        <p:sp>
          <p:nvSpPr>
            <p:cNvPr id="21" name="평행 사변형 20"/>
            <p:cNvSpPr/>
            <p:nvPr/>
          </p:nvSpPr>
          <p:spPr>
            <a:xfrm flipH="1" flipV="1">
              <a:off x="-7047333" y="-726343"/>
              <a:ext cx="8620136" cy="457420"/>
            </a:xfrm>
            <a:prstGeom prst="parallelogram">
              <a:avLst>
                <a:gd name="adj" fmla="val 0"/>
              </a:avLst>
            </a:prstGeom>
            <a:pattFill prst="ltUpDiag">
              <a:fgClr>
                <a:srgbClr val="0085F2"/>
              </a:fgClr>
              <a:bgClr>
                <a:srgbClr val="007BE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6895505" y="-782319"/>
              <a:ext cx="1137514" cy="55721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r>
                <a:rPr lang="en-US" altLang="ko-KR" sz="2000" b="1" spc="-100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Functions</a:t>
              </a:r>
            </a:p>
          </p:txBody>
        </p:sp>
        <p:sp>
          <p:nvSpPr>
            <p:cNvPr id="23" name="평행 사변형 22"/>
            <p:cNvSpPr/>
            <p:nvPr/>
          </p:nvSpPr>
          <p:spPr>
            <a:xfrm flipH="1" flipV="1">
              <a:off x="-7139402" y="-727529"/>
              <a:ext cx="92069" cy="457421"/>
            </a:xfrm>
            <a:prstGeom prst="parallelogram">
              <a:avLst>
                <a:gd name="adj" fmla="val 0"/>
              </a:avLst>
            </a:prstGeom>
            <a:solidFill>
              <a:srgbClr val="1024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344">
            <a:extLst>
              <a:ext uri="{FF2B5EF4-FFF2-40B4-BE49-F238E27FC236}">
                <a16:creationId xmlns:a16="http://schemas.microsoft.com/office/drawing/2014/main" id="{61674E1C-55B3-114F-9390-45A8CEF216F6}"/>
              </a:ext>
            </a:extLst>
          </p:cNvPr>
          <p:cNvSpPr>
            <a:spLocks noChangeArrowheads="1"/>
          </p:cNvSpPr>
          <p:nvPr/>
        </p:nvSpPr>
        <p:spPr bwMode="gray">
          <a:xfrm>
            <a:off x="670950" y="2837782"/>
            <a:ext cx="8702617" cy="3282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-119063" latinLnBrk="0">
              <a:spcAft>
                <a:spcPts val="800"/>
              </a:spcAft>
              <a:buClr>
                <a:srgbClr val="1472C7"/>
              </a:buClr>
              <a:buSzPct val="80000"/>
              <a:buFont typeface="Wingdings 2" pitchFamily="18" charset="2"/>
              <a:buChar char=""/>
              <a:defRPr/>
            </a:pPr>
            <a:r>
              <a:rPr lang="en-US" altLang="ko-KR" spc="-150" dirty="0">
                <a:ln>
                  <a:solidFill>
                    <a:srgbClr val="7593B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  </a:t>
            </a:r>
            <a:r>
              <a:rPr lang="en-US" altLang="ko-KR" dirty="0">
                <a:ln>
                  <a:solidFill>
                    <a:srgbClr val="7593B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Monitor national, regional and international SDI activities and trends.</a:t>
            </a:r>
          </a:p>
          <a:p>
            <a:pPr marL="119063" indent="-119063" latinLnBrk="0">
              <a:spcAft>
                <a:spcPts val="800"/>
              </a:spcAft>
              <a:buClr>
                <a:srgbClr val="1472C7"/>
              </a:buClr>
              <a:buSzPct val="80000"/>
              <a:buFont typeface="Wingdings 2" pitchFamily="18" charset="2"/>
              <a:buChar char=""/>
              <a:defRPr/>
            </a:pPr>
            <a:r>
              <a:rPr lang="en-US" altLang="ko-KR" dirty="0">
                <a:ln>
                  <a:solidFill>
                    <a:srgbClr val="7593B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  Promote the use of IHO standards and member state marine data in SDI activities. </a:t>
            </a:r>
          </a:p>
          <a:p>
            <a:pPr marL="119063" indent="-119063" latinLnBrk="0">
              <a:spcAft>
                <a:spcPts val="800"/>
              </a:spcAft>
              <a:buClr>
                <a:srgbClr val="1472C7"/>
              </a:buClr>
              <a:buSzPct val="80000"/>
              <a:buFont typeface="Wingdings 2" pitchFamily="18" charset="2"/>
              <a:buChar char=""/>
              <a:defRPr/>
            </a:pPr>
            <a:r>
              <a:rPr lang="en-US" altLang="ko-KR" dirty="0">
                <a:ln>
                  <a:solidFill>
                    <a:srgbClr val="7593B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  Liaise, as appropriate, with other relevant bodies to increase the visibility of marine spatial data.</a:t>
            </a:r>
          </a:p>
          <a:p>
            <a:pPr marL="119063" indent="-119063" latinLnBrk="0">
              <a:spcAft>
                <a:spcPts val="800"/>
              </a:spcAft>
              <a:buClr>
                <a:srgbClr val="1472C7"/>
              </a:buClr>
              <a:buSzPct val="80000"/>
              <a:buFont typeface="Wingdings 2" pitchFamily="18" charset="2"/>
              <a:buChar char=""/>
              <a:defRPr/>
            </a:pPr>
            <a:r>
              <a:rPr lang="en-US" altLang="ko-KR" dirty="0">
                <a:ln>
                  <a:solidFill>
                    <a:srgbClr val="7593B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  Identify actions and procedures that the IHO might take  to contribute  to the development of Spatial Data Infrastructure (SDI) and / or  MSDI in support of </a:t>
            </a:r>
            <a:r>
              <a:rPr lang="en-US" altLang="ko-KR" dirty="0" err="1" smtClean="0">
                <a:ln>
                  <a:solidFill>
                    <a:srgbClr val="7593B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MSs.</a:t>
            </a:r>
            <a:endParaRPr lang="en-US" altLang="ko-KR" dirty="0">
              <a:ln>
                <a:solidFill>
                  <a:srgbClr val="7593B5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  <a:p>
            <a:pPr marL="119063" indent="-119063" latinLnBrk="0">
              <a:spcAft>
                <a:spcPts val="800"/>
              </a:spcAft>
              <a:buClr>
                <a:srgbClr val="1472C7"/>
              </a:buClr>
              <a:buSzPct val="80000"/>
              <a:buFont typeface="Wingdings 2" pitchFamily="18" charset="2"/>
              <a:buChar char=""/>
              <a:defRPr/>
            </a:pPr>
            <a:r>
              <a:rPr lang="en-US" altLang="ko-KR" dirty="0">
                <a:ln>
                  <a:solidFill>
                    <a:srgbClr val="7593B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  Determine any actions that the IHO and individual Member State might take to forge links with other bodies (e.g. OGC, ISO TC211, IOC).</a:t>
            </a:r>
          </a:p>
          <a:p>
            <a:pPr marL="119063" indent="-119063" latinLnBrk="0">
              <a:spcAft>
                <a:spcPts val="800"/>
              </a:spcAft>
              <a:buClr>
                <a:srgbClr val="1472C7"/>
              </a:buClr>
              <a:buSzPct val="80000"/>
              <a:buFont typeface="Wingdings 2" pitchFamily="18" charset="2"/>
              <a:buChar char=""/>
              <a:defRPr/>
            </a:pPr>
            <a:r>
              <a:rPr lang="en-US" altLang="ko-KR" dirty="0">
                <a:ln>
                  <a:solidFill>
                    <a:srgbClr val="7593B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  Identify and recommend possible solutions to any significant technical issues related to interoperability between maritime and land based inputs to SDI </a:t>
            </a:r>
          </a:p>
        </p:txBody>
      </p:sp>
    </p:spTree>
    <p:extLst>
      <p:ext uri="{BB962C8B-B14F-4D97-AF65-F5344CB8AC3E}">
        <p14:creationId xmlns:p14="http://schemas.microsoft.com/office/powerpoint/2010/main" val="189500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4648597" y="6576860"/>
            <a:ext cx="608806" cy="301756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7</a:t>
            </a:r>
            <a:endParaRPr lang="en-US" dirty="0"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60613" y="177828"/>
            <a:ext cx="4964886" cy="698836"/>
            <a:chOff x="460613" y="177828"/>
            <a:chExt cx="4964886" cy="698836"/>
          </a:xfrm>
        </p:grpSpPr>
        <p:sp>
          <p:nvSpPr>
            <p:cNvPr id="4" name="TextBox 73"/>
            <p:cNvSpPr txBox="1"/>
            <p:nvPr/>
          </p:nvSpPr>
          <p:spPr>
            <a:xfrm>
              <a:off x="1753660" y="414999"/>
              <a:ext cx="3671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1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MSDI Trend Report [</a:t>
              </a:r>
              <a:r>
                <a:rPr lang="en-US" altLang="ko-KR" sz="2400" b="1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2/3]</a:t>
              </a:r>
              <a:endParaRPr lang="en-US" altLang="ko-KR" sz="2400" b="1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" name="TextBox 73"/>
            <p:cNvSpPr txBox="1"/>
            <p:nvPr/>
          </p:nvSpPr>
          <p:spPr>
            <a:xfrm>
              <a:off x="460613" y="177828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3600" b="1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>
                      <a:alpha val="90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05</a:t>
              </a:r>
              <a:endParaRPr lang="ko-KR" altLang="en-US" sz="3600" b="1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>
                    <a:alpha val="9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35124" y="1124744"/>
            <a:ext cx="9077325" cy="5184576"/>
            <a:chOff x="397024" y="1158403"/>
            <a:chExt cx="9077325" cy="4076410"/>
          </a:xfrm>
        </p:grpSpPr>
        <p:grpSp>
          <p:nvGrpSpPr>
            <p:cNvPr id="7" name="그룹 6"/>
            <p:cNvGrpSpPr/>
            <p:nvPr/>
          </p:nvGrpSpPr>
          <p:grpSpPr>
            <a:xfrm>
              <a:off x="397024" y="1158403"/>
              <a:ext cx="9077325" cy="2094552"/>
              <a:chOff x="429566" y="1093155"/>
              <a:chExt cx="9077325" cy="1789853"/>
            </a:xfrm>
          </p:grpSpPr>
          <p:grpSp>
            <p:nvGrpSpPr>
              <p:cNvPr id="18" name="그룹 17"/>
              <p:cNvGrpSpPr/>
              <p:nvPr/>
            </p:nvGrpSpPr>
            <p:grpSpPr>
              <a:xfrm>
                <a:off x="429566" y="1340778"/>
                <a:ext cx="9077325" cy="1542230"/>
                <a:chOff x="704596" y="3497269"/>
                <a:chExt cx="6048000" cy="682137"/>
              </a:xfrm>
            </p:grpSpPr>
            <p:grpSp>
              <p:nvGrpSpPr>
                <p:cNvPr id="24" name="그룹 23"/>
                <p:cNvGrpSpPr/>
                <p:nvPr/>
              </p:nvGrpSpPr>
              <p:grpSpPr>
                <a:xfrm>
                  <a:off x="704596" y="3497269"/>
                  <a:ext cx="6048000" cy="682137"/>
                  <a:chOff x="404813" y="7060299"/>
                  <a:chExt cx="6048000" cy="2923694"/>
                </a:xfrm>
              </p:grpSpPr>
              <p:sp>
                <p:nvSpPr>
                  <p:cNvPr id="26" name="모서리가 둥근 직사각형 25"/>
                  <p:cNvSpPr/>
                  <p:nvPr/>
                </p:nvSpPr>
                <p:spPr>
                  <a:xfrm>
                    <a:off x="404813" y="7060299"/>
                    <a:ext cx="6048000" cy="2923694"/>
                  </a:xfrm>
                  <a:prstGeom prst="roundRect">
                    <a:avLst>
                      <a:gd name="adj" fmla="val 0"/>
                    </a:avLst>
                  </a:prstGeom>
                  <a:pattFill prst="dkUpDiag">
                    <a:fgClr>
                      <a:schemeClr val="bg1">
                        <a:lumMod val="85000"/>
                      </a:schemeClr>
                    </a:fgClr>
                    <a:bgClr>
                      <a:schemeClr val="bg1">
                        <a:lumMod val="95000"/>
                      </a:schemeClr>
                    </a:bgClr>
                  </a:patt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400" dirty="0"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" name="모서리가 둥근 직사각형 26"/>
                  <p:cNvSpPr/>
                  <p:nvPr/>
                </p:nvSpPr>
                <p:spPr>
                  <a:xfrm>
                    <a:off x="476813" y="7060302"/>
                    <a:ext cx="5904000" cy="2763423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bg1"/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400" dirty="0"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5" name="Rectangle 344"/>
                <p:cNvSpPr>
                  <a:spLocks noChangeArrowheads="1"/>
                </p:cNvSpPr>
                <p:nvPr/>
              </p:nvSpPr>
              <p:spPr bwMode="gray">
                <a:xfrm>
                  <a:off x="882254" y="3579048"/>
                  <a:ext cx="5798341" cy="568588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19063" indent="-119063" latinLnBrk="0">
                    <a:spcAft>
                      <a:spcPts val="800"/>
                    </a:spcAft>
                    <a:buClr>
                      <a:srgbClr val="1472C7"/>
                    </a:buClr>
                    <a:buSzPct val="80000"/>
                    <a:buFont typeface="Wingdings 2" pitchFamily="18" charset="2"/>
                    <a:buChar char=""/>
                    <a:defRPr/>
                  </a:pPr>
                  <a:r>
                    <a:rPr lang="en-US" altLang="ko-KR" dirty="0">
                      <a:ln>
                        <a:solidFill>
                          <a:srgbClr val="7593B5">
                            <a:alpha val="0"/>
                          </a:srgb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rPr>
                    <a:t> </a:t>
                  </a:r>
                  <a:r>
                    <a:rPr lang="en-US" altLang="ko-KR" dirty="0" smtClean="0">
                      <a:ln>
                        <a:solidFill>
                          <a:srgbClr val="7593B5">
                            <a:alpha val="0"/>
                          </a:srgb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rPr>
                    <a:t>Play </a:t>
                  </a:r>
                  <a:r>
                    <a:rPr lang="en-US" altLang="ko-KR" dirty="0">
                      <a:ln>
                        <a:solidFill>
                          <a:srgbClr val="7593B5">
                            <a:alpha val="0"/>
                          </a:srgb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rPr>
                    <a:t>a leading role at the policy level by raising political awareness and highlighting </a:t>
                  </a:r>
                  <a:r>
                    <a:rPr lang="en-US" altLang="ko-KR" dirty="0" smtClean="0">
                      <a:ln>
                        <a:solidFill>
                          <a:srgbClr val="7593B5">
                            <a:alpha val="0"/>
                          </a:srgb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rPr>
                    <a:t>the </a:t>
                  </a:r>
                  <a:r>
                    <a:rPr lang="en-US" altLang="ko-KR" dirty="0">
                      <a:ln>
                        <a:solidFill>
                          <a:srgbClr val="7593B5">
                            <a:alpha val="0"/>
                          </a:srgb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rPr>
                    <a:t>importance of marine geospatial information</a:t>
                  </a:r>
                </a:p>
                <a:p>
                  <a:pPr marL="119063" indent="-119063" latinLnBrk="0">
                    <a:spcAft>
                      <a:spcPts val="800"/>
                    </a:spcAft>
                    <a:buClr>
                      <a:srgbClr val="1472C7"/>
                    </a:buClr>
                    <a:buSzPct val="80000"/>
                    <a:buFont typeface="Wingdings 2" pitchFamily="18" charset="2"/>
                    <a:buChar char=""/>
                    <a:defRPr/>
                  </a:pPr>
                  <a:r>
                    <a:rPr lang="en-US" altLang="ko-KR" dirty="0">
                      <a:ln>
                        <a:solidFill>
                          <a:srgbClr val="7593B5">
                            <a:alpha val="0"/>
                          </a:srgb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rPr>
                    <a:t> </a:t>
                  </a:r>
                  <a:r>
                    <a:rPr lang="en-US" altLang="ko-KR" dirty="0" smtClean="0">
                      <a:ln>
                        <a:solidFill>
                          <a:srgbClr val="7593B5">
                            <a:alpha val="0"/>
                          </a:srgb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rPr>
                    <a:t>Encourage </a:t>
                  </a:r>
                  <a:r>
                    <a:rPr lang="en-US" altLang="ko-KR" dirty="0">
                      <a:ln>
                        <a:solidFill>
                          <a:srgbClr val="7593B5">
                            <a:alpha val="0"/>
                          </a:srgb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rPr>
                    <a:t>the use of internationally agreed-upon geospatial information frameworks, schemas, systems and established standards</a:t>
                  </a:r>
                </a:p>
                <a:p>
                  <a:pPr marL="119063" indent="-119063" latinLnBrk="0">
                    <a:spcAft>
                      <a:spcPts val="800"/>
                    </a:spcAft>
                    <a:buClr>
                      <a:srgbClr val="1472C7"/>
                    </a:buClr>
                    <a:buSzPct val="80000"/>
                    <a:buFont typeface="Wingdings 2" pitchFamily="18" charset="2"/>
                    <a:buChar char=""/>
                    <a:defRPr/>
                  </a:pPr>
                  <a:r>
                    <a:rPr lang="en-US" altLang="ko-KR" dirty="0">
                      <a:ln>
                        <a:solidFill>
                          <a:srgbClr val="7593B5">
                            <a:alpha val="0"/>
                          </a:srgb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rPr>
                    <a:t> </a:t>
                  </a:r>
                  <a:r>
                    <a:rPr lang="en-US" altLang="ko-KR" dirty="0" smtClean="0">
                      <a:ln>
                        <a:solidFill>
                          <a:srgbClr val="7593B5">
                            <a:alpha val="0"/>
                          </a:srgb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rPr>
                    <a:t>Support </a:t>
                  </a:r>
                  <a:r>
                    <a:rPr lang="en-US" altLang="ko-KR" dirty="0">
                      <a:ln>
                        <a:solidFill>
                          <a:srgbClr val="7593B5">
                            <a:alpha val="0"/>
                          </a:srgb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rPr>
                    <a:t>the Committee of Experts in the development of norms, principles, guides and standards</a:t>
                  </a:r>
                </a:p>
              </p:txBody>
            </p:sp>
          </p:grpSp>
          <p:grpSp>
            <p:nvGrpSpPr>
              <p:cNvPr id="20" name="그룹 19"/>
              <p:cNvGrpSpPr/>
              <p:nvPr/>
            </p:nvGrpSpPr>
            <p:grpSpPr>
              <a:xfrm>
                <a:off x="441831" y="1093155"/>
                <a:ext cx="9065060" cy="341244"/>
                <a:chOff x="-7139402" y="-654568"/>
                <a:chExt cx="8712205" cy="385645"/>
              </a:xfrm>
            </p:grpSpPr>
            <p:sp>
              <p:nvSpPr>
                <p:cNvPr id="21" name="평행 사변형 20"/>
                <p:cNvSpPr/>
                <p:nvPr/>
              </p:nvSpPr>
              <p:spPr>
                <a:xfrm flipH="1" flipV="1">
                  <a:off x="-7047333" y="-653384"/>
                  <a:ext cx="8620136" cy="384461"/>
                </a:xfrm>
                <a:prstGeom prst="parallelogram">
                  <a:avLst>
                    <a:gd name="adj" fmla="val 0"/>
                  </a:avLst>
                </a:prstGeom>
                <a:pattFill prst="ltUpDiag">
                  <a:fgClr>
                    <a:srgbClr val="0085F2"/>
                  </a:fgClr>
                  <a:bgClr>
                    <a:srgbClr val="007BE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-6895505" y="-610965"/>
                  <a:ext cx="3431477" cy="288899"/>
                </a:xfrm>
                <a:prstGeom prst="rect">
                  <a:avLst/>
                </a:prstGeom>
                <a:noFill/>
              </p:spPr>
              <p:txBody>
                <a:bodyPr wrap="none" lIns="36000" tIns="36000" rIns="36000" bIns="36000" rtlCol="0" anchor="ctr" anchorCtr="0">
                  <a:spAutoFit/>
                </a:bodyPr>
                <a:lstStyle/>
                <a:p>
                  <a:r>
                    <a:rPr lang="en-US" altLang="ko-KR" sz="2000" b="1" dirty="0">
                      <a:ln>
                        <a:solidFill>
                          <a:schemeClr val="bg1">
                            <a:alpha val="5000"/>
                          </a:schemeClr>
                        </a:solidFill>
                      </a:ln>
                      <a:solidFill>
                        <a:schemeClr val="bg1"/>
                      </a:solidFill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rPr>
                    <a:t>UN-GGIM MGIWG Objectives</a:t>
                  </a:r>
                </a:p>
              </p:txBody>
            </p:sp>
            <p:sp>
              <p:nvSpPr>
                <p:cNvPr id="23" name="평행 사변형 22"/>
                <p:cNvSpPr/>
                <p:nvPr/>
              </p:nvSpPr>
              <p:spPr>
                <a:xfrm flipH="1" flipV="1">
                  <a:off x="-7139402" y="-654568"/>
                  <a:ext cx="92069" cy="384461"/>
                </a:xfrm>
                <a:prstGeom prst="parallelogram">
                  <a:avLst>
                    <a:gd name="adj" fmla="val 0"/>
                  </a:avLst>
                </a:prstGeom>
                <a:solidFill>
                  <a:srgbClr val="1024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" name="그룹 7"/>
            <p:cNvGrpSpPr/>
            <p:nvPr/>
          </p:nvGrpSpPr>
          <p:grpSpPr>
            <a:xfrm>
              <a:off x="397024" y="3283041"/>
              <a:ext cx="9077325" cy="1951772"/>
              <a:chOff x="429566" y="999149"/>
              <a:chExt cx="9077325" cy="1667844"/>
            </a:xfrm>
          </p:grpSpPr>
          <p:grpSp>
            <p:nvGrpSpPr>
              <p:cNvPr id="9" name="그룹 8"/>
              <p:cNvGrpSpPr/>
              <p:nvPr/>
            </p:nvGrpSpPr>
            <p:grpSpPr>
              <a:xfrm>
                <a:off x="429566" y="1245719"/>
                <a:ext cx="9077325" cy="1421274"/>
                <a:chOff x="704596" y="3455228"/>
                <a:chExt cx="6048000" cy="628638"/>
              </a:xfrm>
            </p:grpSpPr>
            <p:grpSp>
              <p:nvGrpSpPr>
                <p:cNvPr id="14" name="그룹 13"/>
                <p:cNvGrpSpPr/>
                <p:nvPr/>
              </p:nvGrpSpPr>
              <p:grpSpPr>
                <a:xfrm>
                  <a:off x="704596" y="3455228"/>
                  <a:ext cx="6048000" cy="628638"/>
                  <a:chOff x="404813" y="6880103"/>
                  <a:chExt cx="6048000" cy="2694392"/>
                </a:xfrm>
              </p:grpSpPr>
              <p:sp>
                <p:nvSpPr>
                  <p:cNvPr id="16" name="모서리가 둥근 직사각형 15"/>
                  <p:cNvSpPr/>
                  <p:nvPr/>
                </p:nvSpPr>
                <p:spPr>
                  <a:xfrm>
                    <a:off x="404813" y="6880103"/>
                    <a:ext cx="6048000" cy="2694392"/>
                  </a:xfrm>
                  <a:prstGeom prst="roundRect">
                    <a:avLst>
                      <a:gd name="adj" fmla="val 0"/>
                    </a:avLst>
                  </a:prstGeom>
                  <a:pattFill prst="dkUpDiag">
                    <a:fgClr>
                      <a:schemeClr val="bg1">
                        <a:lumMod val="85000"/>
                      </a:schemeClr>
                    </a:fgClr>
                    <a:bgClr>
                      <a:schemeClr val="bg1">
                        <a:lumMod val="95000"/>
                      </a:schemeClr>
                    </a:bgClr>
                  </a:patt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400" dirty="0"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" name="모서리가 둥근 직사각형 16"/>
                  <p:cNvSpPr/>
                  <p:nvPr/>
                </p:nvSpPr>
                <p:spPr>
                  <a:xfrm>
                    <a:off x="476813" y="6880107"/>
                    <a:ext cx="5904000" cy="2421369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bg1"/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800" dirty="0"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5" name="Rectangle 344"/>
                <p:cNvSpPr>
                  <a:spLocks noChangeArrowheads="1"/>
                </p:cNvSpPr>
                <p:nvPr/>
              </p:nvSpPr>
              <p:spPr bwMode="gray">
                <a:xfrm>
                  <a:off x="882254" y="3527548"/>
                  <a:ext cx="5798341" cy="485380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19063" indent="-119063" latinLnBrk="0">
                    <a:spcAft>
                      <a:spcPts val="800"/>
                    </a:spcAft>
                    <a:buClr>
                      <a:srgbClr val="1472C7"/>
                    </a:buClr>
                    <a:buSzPct val="80000"/>
                    <a:buFont typeface="Wingdings 2" pitchFamily="18" charset="2"/>
                    <a:buChar char=""/>
                    <a:defRPr/>
                  </a:pPr>
                  <a:r>
                    <a:rPr lang="en-US" altLang="ko-KR" dirty="0" smtClean="0">
                      <a:ln>
                        <a:solidFill>
                          <a:srgbClr val="7593B5">
                            <a:alpha val="0"/>
                          </a:srgb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rPr>
                    <a:t> The </a:t>
                  </a:r>
                  <a:r>
                    <a:rPr lang="en-US" altLang="ko-KR" dirty="0">
                      <a:ln>
                        <a:solidFill>
                          <a:srgbClr val="7593B5">
                            <a:alpha val="0"/>
                          </a:srgb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rPr>
                    <a:t>WGMGI supports global development agendas, notably the 2030 Agenda for Sustainable Development</a:t>
                  </a:r>
                </a:p>
                <a:p>
                  <a:pPr marL="119063" indent="-119063" latinLnBrk="0">
                    <a:spcAft>
                      <a:spcPts val="800"/>
                    </a:spcAft>
                    <a:buClr>
                      <a:srgbClr val="1472C7"/>
                    </a:buClr>
                    <a:buSzPct val="80000"/>
                    <a:buFont typeface="Wingdings 2" pitchFamily="18" charset="2"/>
                    <a:buChar char=""/>
                    <a:defRPr/>
                  </a:pPr>
                  <a:r>
                    <a:rPr lang="en-US" altLang="ko-KR" dirty="0">
                      <a:ln>
                        <a:solidFill>
                          <a:srgbClr val="7593B5">
                            <a:alpha val="0"/>
                          </a:srgb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rPr>
                    <a:t> </a:t>
                  </a:r>
                  <a:r>
                    <a:rPr lang="en-US" altLang="ko-KR" dirty="0" smtClean="0">
                      <a:ln>
                        <a:solidFill>
                          <a:srgbClr val="7593B5">
                            <a:alpha val="0"/>
                          </a:srgb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rPr>
                    <a:t>Goal </a:t>
                  </a:r>
                  <a:r>
                    <a:rPr lang="en-US" altLang="ko-KR" dirty="0">
                      <a:ln>
                        <a:solidFill>
                          <a:srgbClr val="7593B5">
                            <a:alpha val="0"/>
                          </a:srgb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rPr>
                    <a:t>6 from the Agenda for Sustainable Development</a:t>
                  </a:r>
                </a:p>
                <a:p>
                  <a:pPr marL="119063" indent="-119063" latinLnBrk="0">
                    <a:spcAft>
                      <a:spcPts val="800"/>
                    </a:spcAft>
                    <a:buClr>
                      <a:srgbClr val="1472C7"/>
                    </a:buClr>
                    <a:buSzPct val="80000"/>
                    <a:buFont typeface="Wingdings 2" pitchFamily="18" charset="2"/>
                    <a:buChar char=""/>
                    <a:defRPr/>
                  </a:pPr>
                  <a:r>
                    <a:rPr lang="en-US" altLang="ko-KR" dirty="0">
                      <a:ln>
                        <a:solidFill>
                          <a:srgbClr val="7593B5">
                            <a:alpha val="0"/>
                          </a:srgb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rPr>
                    <a:t> </a:t>
                  </a:r>
                  <a:r>
                    <a:rPr lang="en-US" altLang="ko-KR" dirty="0" smtClean="0">
                      <a:ln>
                        <a:solidFill>
                          <a:srgbClr val="7593B5">
                            <a:alpha val="0"/>
                          </a:srgb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rPr>
                    <a:t>Marine </a:t>
                  </a:r>
                  <a:r>
                    <a:rPr lang="en-US" altLang="ko-KR" dirty="0">
                      <a:ln>
                        <a:solidFill>
                          <a:srgbClr val="7593B5">
                            <a:alpha val="0"/>
                          </a:srgb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rPr>
                    <a:t>geospatial information supports sustainable development Goal 6 (Clean Water and Sanitation) by measuring and monitoring water </a:t>
                  </a:r>
                </a:p>
              </p:txBody>
            </p:sp>
          </p:grpSp>
          <p:grpSp>
            <p:nvGrpSpPr>
              <p:cNvPr id="10" name="그룹 9"/>
              <p:cNvGrpSpPr/>
              <p:nvPr/>
            </p:nvGrpSpPr>
            <p:grpSpPr>
              <a:xfrm>
                <a:off x="441831" y="999149"/>
                <a:ext cx="9065060" cy="340196"/>
                <a:chOff x="-7139402" y="-760805"/>
                <a:chExt cx="8712205" cy="384461"/>
              </a:xfrm>
            </p:grpSpPr>
            <p:sp>
              <p:nvSpPr>
                <p:cNvPr id="11" name="평행 사변형 10"/>
                <p:cNvSpPr/>
                <p:nvPr/>
              </p:nvSpPr>
              <p:spPr>
                <a:xfrm flipH="1" flipV="1">
                  <a:off x="-7047333" y="-760805"/>
                  <a:ext cx="8620136" cy="384461"/>
                </a:xfrm>
                <a:prstGeom prst="parallelogram">
                  <a:avLst>
                    <a:gd name="adj" fmla="val 0"/>
                  </a:avLst>
                </a:prstGeom>
                <a:pattFill prst="ltUpDiag">
                  <a:fgClr>
                    <a:srgbClr val="0085F2"/>
                  </a:fgClr>
                  <a:bgClr>
                    <a:srgbClr val="007BE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-6895505" y="-678815"/>
                  <a:ext cx="6038182" cy="288899"/>
                </a:xfrm>
                <a:prstGeom prst="rect">
                  <a:avLst/>
                </a:prstGeom>
                <a:noFill/>
              </p:spPr>
              <p:txBody>
                <a:bodyPr wrap="none" lIns="36000" tIns="36000" rIns="36000" bIns="36000" rtlCol="0" anchor="ctr" anchorCtr="0">
                  <a:spAutoFit/>
                </a:bodyPr>
                <a:lstStyle/>
                <a:p>
                  <a:r>
                    <a:rPr lang="en-US" altLang="ko-KR" sz="2000" b="1" dirty="0">
                      <a:ln>
                        <a:solidFill>
                          <a:schemeClr val="bg1">
                            <a:alpha val="5000"/>
                          </a:schemeClr>
                        </a:solidFill>
                      </a:ln>
                      <a:solidFill>
                        <a:schemeClr val="bg1"/>
                      </a:solidFill>
                      <a:latin typeface="Arial" panose="020B0604020202020204" pitchFamily="34" charset="0"/>
                      <a:ea typeface="돋움" panose="020B0600000101010101" pitchFamily="50" charset="-127"/>
                      <a:cs typeface="Arial" panose="020B0604020202020204" pitchFamily="34" charset="0"/>
                    </a:rPr>
                    <a:t>The WGMGI supports global development agendas</a:t>
                  </a:r>
                </a:p>
              </p:txBody>
            </p:sp>
            <p:sp>
              <p:nvSpPr>
                <p:cNvPr id="13" name="평행 사변형 12"/>
                <p:cNvSpPr/>
                <p:nvPr/>
              </p:nvSpPr>
              <p:spPr>
                <a:xfrm flipH="1" flipV="1">
                  <a:off x="-7139402" y="-760805"/>
                  <a:ext cx="92069" cy="384461"/>
                </a:xfrm>
                <a:prstGeom prst="parallelogram">
                  <a:avLst>
                    <a:gd name="adj" fmla="val 0"/>
                  </a:avLst>
                </a:prstGeom>
                <a:solidFill>
                  <a:srgbClr val="1024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Arial" panose="020B0604020202020204" pitchFamily="34" charset="0"/>
                    <a:ea typeface="돋움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7669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4648597" y="6576860"/>
            <a:ext cx="608806" cy="301756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8</a:t>
            </a:r>
            <a:endParaRPr lang="en-US" dirty="0"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1496616" y="1590332"/>
            <a:ext cx="6542384" cy="4934789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460613" y="177828"/>
            <a:ext cx="4669933" cy="698836"/>
            <a:chOff x="460613" y="177828"/>
            <a:chExt cx="4669933" cy="698836"/>
          </a:xfrm>
        </p:grpSpPr>
        <p:sp>
          <p:nvSpPr>
            <p:cNvPr id="5" name="TextBox 73"/>
            <p:cNvSpPr txBox="1"/>
            <p:nvPr/>
          </p:nvSpPr>
          <p:spPr>
            <a:xfrm>
              <a:off x="1753660" y="414999"/>
              <a:ext cx="3376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1" spc="-100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MSDI Trend Report </a:t>
              </a:r>
              <a:r>
                <a:rPr lang="en-US" altLang="ko-KR" sz="2400" b="1" spc="-10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[3/3]</a:t>
              </a:r>
              <a:endParaRPr lang="en-US" altLang="ko-KR" sz="2400" b="1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" name="TextBox 73"/>
            <p:cNvSpPr txBox="1"/>
            <p:nvPr/>
          </p:nvSpPr>
          <p:spPr>
            <a:xfrm>
              <a:off x="460613" y="177828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3600" b="1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>
                      <a:alpha val="90000"/>
                    </a:schemeClr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05</a:t>
              </a:r>
              <a:endParaRPr lang="ko-KR" altLang="en-US" sz="3600" b="1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>
                    <a:alpha val="9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-191570" y="1121763"/>
            <a:ext cx="10440469" cy="387832"/>
            <a:chOff x="-191570" y="1273874"/>
            <a:chExt cx="10440469" cy="387832"/>
          </a:xfrm>
        </p:grpSpPr>
        <p:sp>
          <p:nvSpPr>
            <p:cNvPr id="8" name="평행 사변형 7"/>
            <p:cNvSpPr/>
            <p:nvPr/>
          </p:nvSpPr>
          <p:spPr>
            <a:xfrm flipH="1" flipV="1">
              <a:off x="104774" y="1277245"/>
              <a:ext cx="10144125" cy="384461"/>
            </a:xfrm>
            <a:prstGeom prst="parallelogram">
              <a:avLst>
                <a:gd name="adj" fmla="val 45726"/>
              </a:avLst>
            </a:prstGeom>
            <a:solidFill>
              <a:srgbClr val="006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0250" y="1273874"/>
              <a:ext cx="5203916" cy="38048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r>
                <a:rPr lang="it-IT" altLang="ko-KR" sz="2000" b="1" spc="-100" dirty="0" err="1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Arctic</a:t>
              </a:r>
              <a:r>
                <a:rPr lang="it-IT" altLang="ko-KR" sz="2000" b="1" spc="-100" dirty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돋움" panose="020B0600000101010101" pitchFamily="50" charset="-127"/>
                  <a:cs typeface="Arial" panose="020B0604020202020204" pitchFamily="34" charset="0"/>
                </a:rPr>
                <a:t> SDI Portal (http://geopotal.arctic-sdi.org)</a:t>
              </a:r>
            </a:p>
          </p:txBody>
        </p:sp>
        <p:sp>
          <p:nvSpPr>
            <p:cNvPr id="10" name="평행 사변형 9"/>
            <p:cNvSpPr/>
            <p:nvPr/>
          </p:nvSpPr>
          <p:spPr>
            <a:xfrm flipH="1" flipV="1">
              <a:off x="-191570" y="1276058"/>
              <a:ext cx="921820" cy="385648"/>
            </a:xfrm>
            <a:prstGeom prst="parallelogram">
              <a:avLst>
                <a:gd name="adj" fmla="val 45726"/>
              </a:avLst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440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15766</TotalTime>
  <Words>1697</Words>
  <Application>Microsoft Office PowerPoint</Application>
  <PresentationFormat>A4 용지(210x297mm)</PresentationFormat>
  <Paragraphs>279</Paragraphs>
  <Slides>14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1" baseType="lpstr">
      <vt:lpstr>KoPub돋움체 Bold</vt:lpstr>
      <vt:lpstr>KoPub돋움체 Medium</vt:lpstr>
      <vt:lpstr>돋움</vt:lpstr>
      <vt:lpstr>맑은 고딕</vt:lpstr>
      <vt:lpstr>Arial</vt:lpstr>
      <vt:lpstr>Wingdings 2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KHOA</cp:lastModifiedBy>
  <cp:revision>1526</cp:revision>
  <cp:lastPrinted>2019-02-18T08:54:21Z</cp:lastPrinted>
  <dcterms:created xsi:type="dcterms:W3CDTF">2006-10-05T04:04:58Z</dcterms:created>
  <dcterms:modified xsi:type="dcterms:W3CDTF">2019-02-18T08:54:41Z</dcterms:modified>
</cp:coreProperties>
</file>