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942" r:id="rId2"/>
  </p:sldMasterIdLst>
  <p:notesMasterIdLst>
    <p:notesMasterId r:id="rId13"/>
  </p:notesMasterIdLst>
  <p:handoutMasterIdLst>
    <p:handoutMasterId r:id="rId14"/>
  </p:handoutMasterIdLst>
  <p:sldIdLst>
    <p:sldId id="316" r:id="rId3"/>
    <p:sldId id="326" r:id="rId4"/>
    <p:sldId id="317" r:id="rId5"/>
    <p:sldId id="319" r:id="rId6"/>
    <p:sldId id="324" r:id="rId7"/>
    <p:sldId id="327" r:id="rId8"/>
    <p:sldId id="321" r:id="rId9"/>
    <p:sldId id="325" r:id="rId10"/>
    <p:sldId id="322" r:id="rId11"/>
    <p:sldId id="323" r:id="rId12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F2"/>
    <a:srgbClr val="3776F5"/>
    <a:srgbClr val="6079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3" autoAdjust="0"/>
    <p:restoredTop sz="86380" autoAdjust="0"/>
  </p:normalViewPr>
  <p:slideViewPr>
    <p:cSldViewPr>
      <p:cViewPr varScale="1">
        <p:scale>
          <a:sx n="48" d="100"/>
          <a:sy n="48" d="100"/>
        </p:scale>
        <p:origin x="9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7DD2-C3DA-4BF2-9F7B-80E7C0CCF894}" type="datetimeFigureOut">
              <a:rPr lang="ko-KR" altLang="en-US" smtClean="0"/>
              <a:t>2019-02-21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C8F3F-7F84-488B-8667-47947415D67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898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705873F1-879E-465C-ADD5-1F2542FBB681}" type="datetimeFigureOut">
              <a:rPr lang="en-US" altLang="ko-KR"/>
              <a:pPr>
                <a:defRPr/>
              </a:pPr>
              <a:t>2/21/2019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449A78CD-2DC5-4580-A761-ED70E64F9695}" type="slidenum">
              <a:rPr lang="en-GB" altLang="ko-KR"/>
              <a:pPr/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125758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E2FF5B4-ED72-4E3D-BB6C-AE0A404BE18F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4F7699-8747-4605-B6DD-43A38640396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0447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102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50618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1D9C2-0F14-43AC-851A-F4C7ABB43481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459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973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68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622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0912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1D9C2-0F14-43AC-851A-F4C7ABB43481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805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3407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522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47B94B6-8B21-4190-BDA0-745B4E44C0E0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5B729-342F-420F-8140-AEAD0EDE44D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867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52C659-6B2E-4801-AF41-9E39ED55B4E4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4BED6C-0004-4DC1-A6F0-20042758DBE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846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E6C048B-FC88-419F-894E-390564EEAB50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4EF765-4E55-49D4-9B29-5A424B302E0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886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7E2D7D7-9FB2-41C9-B1BE-D430AED63ED0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E7A0AC-10AA-49FC-A671-6A75025A9FC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433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F066BC8-3066-4894-8721-2A245C672EA7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021E1C-9339-4BC2-8B23-6686CE7D624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9795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CF34029-0B71-40E4-8A8A-174E2829A717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2331B-5A8D-445F-967F-7438494F684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596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F2710DA-051D-4280-AB8D-32A4CE5D01F9}" type="datetime1">
              <a:rPr lang="en-US" altLang="ko-KR" smtClean="0"/>
              <a:t>2/21/2019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4F69C-E433-41A1-9314-6FA6BD10DB7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1252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04884-C180-4831-8B2A-A92B61B78CFC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629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  <a:endParaRPr lang="en-GB" altLang="ko-K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GB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05B1D9C2-0F14-43AC-851A-F4C7ABB43481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14335A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88F83BB0-B8CB-490D-8932-BDFC9A59B829}" type="slidenum">
              <a:rPr lang="en-US" altLang="ko-KR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B1D9C2-0F14-43AC-851A-F4C7ABB43481}" type="datetime1">
              <a:rPr lang="en-US" altLang="ko-KR" smtClean="0"/>
              <a:t>2/21/2019</a:t>
            </a:fld>
            <a:endParaRPr lang="en-US" altLang="ko-KR" dirty="0">
              <a:solidFill>
                <a:srgbClr val="1433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F83BB0-B8CB-490D-8932-BDFC9A59B829}" type="slidenum">
              <a:rPr lang="en-US" altLang="ko-KR" smtClean="0"/>
              <a:pPr>
                <a:defRPr/>
              </a:pPr>
              <a:t>‹#›</a:t>
            </a:fld>
            <a:endParaRPr lang="en-US" altLang="ko-KR" sz="1400" dirty="0">
              <a:solidFill>
                <a:srgbClr val="14335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3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64029" y="1752600"/>
            <a:ext cx="8229600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Report on </a:t>
            </a:r>
            <a:r>
              <a:rPr lang="en-US" altLang="ko-KR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9th</a:t>
            </a:r>
            <a:r>
              <a:rPr lang="ko-KR" altLang="en-US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ko-KR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TRDC-BOD </a:t>
            </a:r>
            <a:r>
              <a:rPr lang="ko-KR" altLang="en-US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Meeting</a:t>
            </a:r>
            <a:r>
              <a:rPr lang="en-US" altLang="ko-KR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ko-KR" altLang="en-US" sz="40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810000" y="4433329"/>
            <a:ext cx="4572000" cy="1466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b="1" dirty="0" err="1">
                <a:latin typeface="+mn-lt"/>
                <a:cs typeface="Arial" panose="020B0604020202020204" pitchFamily="34" charset="0"/>
              </a:rPr>
              <a:t>Jamie</a:t>
            </a:r>
            <a:r>
              <a:rPr lang="ko-KR" alt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ko-KR" altLang="en-US" sz="2400" b="1" dirty="0" err="1">
                <a:latin typeface="+mn-lt"/>
                <a:cs typeface="Arial" panose="020B0604020202020204" pitchFamily="34" charset="0"/>
              </a:rPr>
              <a:t>Chen</a:t>
            </a:r>
            <a:r>
              <a:rPr lang="ko-KR" altLang="en-US" sz="2400" b="1" dirty="0">
                <a:latin typeface="+mn-lt"/>
                <a:cs typeface="Arial" panose="020B0604020202020204" pitchFamily="34" charset="0"/>
              </a:rPr>
              <a:t> - </a:t>
            </a:r>
            <a:r>
              <a:rPr lang="ko-KR" altLang="en-US" sz="2400" b="1" dirty="0" err="1">
                <a:latin typeface="+mn-lt"/>
                <a:cs typeface="Arial" panose="020B0604020202020204" pitchFamily="34" charset="0"/>
              </a:rPr>
              <a:t>Chair</a:t>
            </a:r>
            <a:r>
              <a:rPr lang="ko-KR" altLang="en-US" sz="2400" b="1" dirty="0">
                <a:latin typeface="+mn-lt"/>
                <a:cs typeface="Arial" panose="020B0604020202020204" pitchFamily="34" charset="0"/>
              </a:rPr>
              <a:t> (TRDC)</a:t>
            </a:r>
          </a:p>
          <a:p>
            <a:pPr>
              <a:lnSpc>
                <a:spcPct val="200000"/>
              </a:lnSpc>
            </a:pPr>
            <a:r>
              <a:rPr lang="ko-KR" altLang="en-US" sz="2400" b="1" dirty="0">
                <a:latin typeface="+mn-lt"/>
                <a:cs typeface="Arial" panose="020B0604020202020204" pitchFamily="34" charset="0"/>
              </a:rPr>
              <a:t>Peter </a:t>
            </a:r>
            <a:r>
              <a:rPr lang="ko-KR" altLang="en-US" sz="2400" b="1" dirty="0" err="1">
                <a:latin typeface="+mn-lt"/>
                <a:cs typeface="Arial" panose="020B0604020202020204" pitchFamily="34" charset="0"/>
              </a:rPr>
              <a:t>You</a:t>
            </a:r>
            <a:r>
              <a:rPr lang="ko-KR" altLang="en-US" sz="2400" b="1" dirty="0">
                <a:latin typeface="+mn-lt"/>
                <a:cs typeface="Arial" panose="020B0604020202020204" pitchFamily="34" charset="0"/>
              </a:rPr>
              <a:t> - </a:t>
            </a:r>
            <a:r>
              <a:rPr lang="ko-KR" altLang="en-US" sz="2400" b="1" dirty="0" err="1">
                <a:latin typeface="+mn-lt"/>
                <a:cs typeface="Arial" panose="020B0604020202020204" pitchFamily="34" charset="0"/>
              </a:rPr>
              <a:t>Vice</a:t>
            </a:r>
            <a:r>
              <a:rPr lang="ko-KR" alt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ko-KR" altLang="en-US" sz="2400" b="1" dirty="0" err="1">
                <a:latin typeface="+mn-lt"/>
                <a:cs typeface="Arial" panose="020B0604020202020204" pitchFamily="34" charset="0"/>
              </a:rPr>
              <a:t>Chair</a:t>
            </a:r>
            <a:r>
              <a:rPr lang="ko-KR" altLang="en-US" sz="2400" b="1" dirty="0">
                <a:latin typeface="+mn-lt"/>
                <a:cs typeface="Arial" panose="020B0604020202020204" pitchFamily="34" charset="0"/>
              </a:rPr>
              <a:t> (TRDC)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5582" y="152400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Agenda-18</a:t>
            </a:r>
            <a:endParaRPr lang="ko-KR" altLang="en-US" sz="2000" dirty="0"/>
          </a:p>
        </p:txBody>
      </p:sp>
      <p:pic>
        <p:nvPicPr>
          <p:cNvPr id="7" name="Picture 4" descr="C:\Users\유학렬.유학렬-PC\Desktop\2018_EAHC 총회관련\00_EAHC-TRDC 활동보고서\사본 -Revised TR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1715477" cy="1978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0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22514" y="324363"/>
            <a:ext cx="4833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srgbClr val="22A84C"/>
                </a:solidFill>
                <a:latin typeface="+mn-lt"/>
              </a:rPr>
              <a:t>6. Actions required by SC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159981" y="6400800"/>
            <a:ext cx="984019" cy="365125"/>
          </a:xfrm>
        </p:spPr>
        <p:txBody>
          <a:bodyPr vert="horz" lIns="91440" tIns="45720" rIns="91440" bIns="45720" rtlCol="0" anchor="ctr"/>
          <a:lstStyle/>
          <a:p>
            <a:fld id="{BE9F9FDD-113A-476D-8105-7EDAD6184AB6}" type="slidenum">
              <a:rPr lang="en-US" altLang="ko-KR" sz="2000"/>
              <a:pPr/>
              <a:t>10</a:t>
            </a:fld>
            <a:endParaRPr lang="en-US" altLang="ko-KR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04800" y="1266963"/>
            <a:ext cx="86214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3200" dirty="0">
                <a:latin typeface="+mn-lt"/>
              </a:rPr>
              <a:t>Take note of this report.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>
                <a:latin typeface="+mn-lt"/>
              </a:rPr>
              <a:t>Approve to share the Basic Carto and Hydro Course syllabi and materials with IHO CBSC – RHCs.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>
                <a:latin typeface="+mn-lt"/>
              </a:rPr>
              <a:t>Approve proposed 2020 CBP: </a:t>
            </a:r>
          </a:p>
          <a:p>
            <a:pPr marL="800100" lvl="1" indent="-342900" fontAlgn="ctr" latinLnBrk="1">
              <a:buFont typeface="+mj-lt"/>
              <a:buAutoNum type="alphaLcParenR"/>
            </a:pPr>
            <a:r>
              <a:rPr lang="en-US" sz="1600" b="1" dirty="0"/>
              <a:t>Hydrographic Survey and Data Management for Disaster Relief</a:t>
            </a:r>
            <a:endParaRPr lang="en-SG" sz="1600" dirty="0"/>
          </a:p>
          <a:p>
            <a:pPr marL="800100" lvl="1" indent="-342900" fontAlgn="auto" latinLnBrk="1">
              <a:buFont typeface="+mj-lt"/>
              <a:buAutoNum type="alphaLcParenR"/>
            </a:pPr>
            <a:r>
              <a:rPr lang="en-US" sz="1600" b="1" dirty="0"/>
              <a:t>Seminar on S-100 Migration</a:t>
            </a:r>
            <a:endParaRPr lang="en-SG" sz="1600" dirty="0"/>
          </a:p>
          <a:p>
            <a:pPr marL="800100" lvl="1" indent="-342900" fontAlgn="auto" latinLnBrk="1">
              <a:buFont typeface="+mj-lt"/>
              <a:buAutoNum type="alphaLcParenR"/>
            </a:pPr>
            <a:r>
              <a:rPr lang="en-US" sz="1600" b="1" dirty="0"/>
              <a:t>Workshop on the Regional MSDI </a:t>
            </a:r>
            <a:endParaRPr lang="en-US" altLang="ko-KR" sz="32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>
                <a:latin typeface="+mn-lt"/>
              </a:rPr>
              <a:t>Approve the appointment of the Chair and Vice Chair TRDC-BOD (tenure from 2019 – 2022). </a:t>
            </a:r>
            <a:endParaRPr lang="ko-KR" altLang="en-US" sz="3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800" dirty="0">
              <a:latin typeface="+mn-lt"/>
            </a:endParaRPr>
          </a:p>
        </p:txBody>
      </p:sp>
      <p:pic>
        <p:nvPicPr>
          <p:cNvPr id="5" name="Picture 4" descr="C:\Users\유학렬.유학렬-PC\Desktop\2018_EAHC 총회관련\00_EAHC-TRDC 활동보고서\사본 -Revised TR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454"/>
            <a:ext cx="762000" cy="87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83781" y="6459786"/>
            <a:ext cx="984019" cy="365125"/>
          </a:xfrm>
        </p:spPr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z="2000" smtClean="0"/>
              <a:pPr>
                <a:defRPr/>
              </a:pPr>
              <a:t>2</a:t>
            </a:fld>
            <a:endParaRPr lang="en-US" altLang="ko-KR" sz="3200" dirty="0">
              <a:solidFill>
                <a:srgbClr val="14335A"/>
              </a:solidFill>
            </a:endParaRPr>
          </a:p>
        </p:txBody>
      </p:sp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9F607E3-3F9B-446E-A245-9226FA9FA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97" y="1588"/>
            <a:ext cx="9687297" cy="6458198"/>
          </a:xfrm>
        </p:spPr>
      </p:pic>
    </p:spTree>
    <p:extLst>
      <p:ext uri="{BB962C8B-B14F-4D97-AF65-F5344CB8AC3E}">
        <p14:creationId xmlns:p14="http://schemas.microsoft.com/office/powerpoint/2010/main" val="39011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53143" y="1930192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1. Report on 2018 CB Courses</a:t>
            </a:r>
          </a:p>
          <a:p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altLang="ko-KR" sz="3200" b="1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Update on 2019 CB Courses</a:t>
            </a:r>
          </a:p>
          <a:p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3. Proposed 2020 CB Courses</a:t>
            </a:r>
          </a:p>
          <a:p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4. Review of Basic Hydro &amp; Carto Courses</a:t>
            </a:r>
          </a:p>
          <a:p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5. Review of 5-Year Workplan</a:t>
            </a:r>
          </a:p>
          <a:p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6. Election of Chair and Vice-Chair</a:t>
            </a:r>
          </a:p>
          <a:p>
            <a:r>
              <a:rPr lang="en-US" altLang="ko-KR" sz="3200" dirty="0">
                <a:solidFill>
                  <a:srgbClr val="002060"/>
                </a:solidFill>
                <a:latin typeface="+mn-lt"/>
              </a:rPr>
              <a:t>7. Actions required by the SC</a:t>
            </a:r>
          </a:p>
        </p:txBody>
      </p:sp>
      <p:sp>
        <p:nvSpPr>
          <p:cNvPr id="7" name="Rectangle 6"/>
          <p:cNvSpPr/>
          <p:nvPr/>
        </p:nvSpPr>
        <p:spPr>
          <a:xfrm>
            <a:off x="789002" y="1600200"/>
            <a:ext cx="7653082" cy="130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57518" y="902451"/>
            <a:ext cx="5943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002060"/>
                </a:solidFill>
                <a:latin typeface="+mn-lt"/>
              </a:rPr>
              <a:t>Key Reports and Actions Required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126597" y="6477000"/>
            <a:ext cx="941203" cy="301752"/>
          </a:xfrm>
        </p:spPr>
        <p:txBody>
          <a:bodyPr/>
          <a:lstStyle/>
          <a:p>
            <a:pPr>
              <a:defRPr/>
            </a:pPr>
            <a:fld id="{BE9F9FDD-113A-476D-8105-7EDAD6184AB6}" type="slidenum">
              <a:rPr lang="en-US" altLang="ko-KR" sz="2000" smtClean="0"/>
              <a:pPr>
                <a:defRPr/>
              </a:pPr>
              <a:t>3</a:t>
            </a:fld>
            <a:endParaRPr lang="en-US" altLang="ko-KR" sz="2000" dirty="0"/>
          </a:p>
        </p:txBody>
      </p:sp>
      <p:pic>
        <p:nvPicPr>
          <p:cNvPr id="6" name="Picture 4" descr="C:\Users\유학렬.유학렬-PC\Desktop\2018_EAHC 총회관련\00_EAHC-TRDC 활동보고서\사본 -Revised TR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84" y="140870"/>
            <a:ext cx="838200" cy="966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8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0"/>
            <a:ext cx="56973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>
                <a:solidFill>
                  <a:srgbClr val="22A84C"/>
                </a:solidFill>
                <a:latin typeface="Arial" panose="020B0604020202020204" pitchFamily="34" charset="0"/>
              </a:rPr>
              <a:t>1. Report on 2018 CB Courses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52481"/>
              </p:ext>
            </p:extLst>
          </p:nvPr>
        </p:nvGraphicFramePr>
        <p:xfrm>
          <a:off x="206030" y="784830"/>
          <a:ext cx="8937970" cy="531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770">
                  <a:extLst>
                    <a:ext uri="{9D8B030D-6E8A-4147-A177-3AD203B41FA5}">
                      <a16:colId xmlns:a16="http://schemas.microsoft.com/office/drawing/2014/main" val="3163026413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857646629"/>
                    </a:ext>
                  </a:extLst>
                </a:gridCol>
              </a:tblGrid>
              <a:tr h="5765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Courses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/</a:t>
                      </a:r>
                      <a:r>
                        <a:rPr lang="en-US" altLang="ko-KR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Venue / Participants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26181"/>
                  </a:ext>
                </a:extLst>
              </a:tr>
              <a:tr h="2302433">
                <a:tc>
                  <a:txBody>
                    <a:bodyPr/>
                    <a:lstStyle/>
                    <a:p>
                      <a:endParaRPr lang="ko-KR" altLang="en-US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Use of GNSS for Tide Correction for Survey </a:t>
                      </a:r>
                      <a:r>
                        <a:rPr lang="ko-KR" alt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ko-KR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altLang="ko-KR" sz="20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id-ID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altLang="ko-KR" sz="20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uly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GB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 </a:t>
                      </a:r>
                      <a:r>
                        <a:rPr lang="en-GB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Jakarta, Indonesia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 MSs, 18 trainees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117877"/>
                  </a:ext>
                </a:extLst>
              </a:tr>
              <a:tr h="243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Carto Production DB System Development Workshop </a:t>
                      </a:r>
                      <a:endParaRPr lang="ko-KR" altLang="ko-KR" sz="2400" b="1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altLang="ko-KR" sz="2400" b="1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22- 26 </a:t>
                      </a:r>
                      <a:r>
                        <a:rPr lang="en-US" altLang="zh-CN" sz="2000" b="1" dirty="0"/>
                        <a:t>October  2018 </a:t>
                      </a:r>
                      <a:endParaRPr lang="en-US" altLang="ko-KR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 </a:t>
                      </a:r>
                      <a:r>
                        <a:rPr lang="en-US" altLang="zh-CN" sz="2000" b="1" dirty="0"/>
                        <a:t>Shanghai, China</a:t>
                      </a:r>
                      <a:endParaRPr lang="zh-CN" altLang="en-US" sz="2000" b="1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 </a:t>
                      </a:r>
                      <a:r>
                        <a:rPr lang="en-US" altLang="ko-K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MSs, 46 trainees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556376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134" y="1486351"/>
            <a:ext cx="2866419" cy="196495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942267" y="6432396"/>
            <a:ext cx="984019" cy="365125"/>
          </a:xfrm>
        </p:spPr>
        <p:txBody>
          <a:bodyPr vert="horz" lIns="91440" tIns="45720" rIns="91440" bIns="45720" rtlCol="0" anchor="ctr"/>
          <a:lstStyle/>
          <a:p>
            <a:fld id="{BE9F9FDD-113A-476D-8105-7EDAD6184AB6}" type="slidenum">
              <a:rPr lang="en-US" altLang="ko-KR" sz="2000"/>
              <a:pPr/>
              <a:t>4</a:t>
            </a:fld>
            <a:endParaRPr lang="en-US" altLang="ko-KR" sz="2000" dirty="0"/>
          </a:p>
        </p:txBody>
      </p:sp>
      <p:pic>
        <p:nvPicPr>
          <p:cNvPr id="10" name="Picture 4" descr="C:\Users\유학렬.유학렬-PC\Desktop\2018_EAHC 총회관련\00_EAHC-TRDC 활동보고서\사본 -Revised TR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0"/>
            <a:ext cx="724437" cy="83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392" y="3898314"/>
            <a:ext cx="266418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09600" y="1317544"/>
            <a:ext cx="7653082" cy="130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8274" y="332121"/>
            <a:ext cx="3195234" cy="713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>
                <a:solidFill>
                  <a:srgbClr val="22A84C"/>
                </a:solidFill>
                <a:latin typeface="+mn-lt"/>
              </a:rPr>
              <a:t>3. 2019 CB Courses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07330"/>
              </p:ext>
            </p:extLst>
          </p:nvPr>
        </p:nvGraphicFramePr>
        <p:xfrm>
          <a:off x="163286" y="1524000"/>
          <a:ext cx="8991600" cy="49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2838">
                  <a:extLst>
                    <a:ext uri="{9D8B030D-6E8A-4147-A177-3AD203B41FA5}">
                      <a16:colId xmlns:a16="http://schemas.microsoft.com/office/drawing/2014/main" val="3585947081"/>
                    </a:ext>
                  </a:extLst>
                </a:gridCol>
                <a:gridCol w="3168762">
                  <a:extLst>
                    <a:ext uri="{9D8B030D-6E8A-4147-A177-3AD203B41FA5}">
                      <a16:colId xmlns:a16="http://schemas.microsoft.com/office/drawing/2014/main" val="459191661"/>
                    </a:ext>
                  </a:extLst>
                </a:gridCol>
              </a:tblGrid>
              <a:tr h="795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Courses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Date /</a:t>
                      </a:r>
                      <a:r>
                        <a:rPr lang="en-US" altLang="ko-KR" sz="24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Venue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55158"/>
                  </a:ext>
                </a:extLst>
              </a:tr>
              <a:tr h="819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Maritime Safety Information (MSI) Course</a:t>
                      </a:r>
                      <a:endParaRPr lang="ko-KR" altLang="ko-KR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Aug. / Indonesia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5198103"/>
                  </a:ext>
                </a:extLst>
              </a:tr>
              <a:tr h="696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Management of MSI DB Workshop</a:t>
                      </a:r>
                      <a:endParaRPr lang="ko-KR" altLang="ko-KR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Aug. / Indonesia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788729"/>
                  </a:ext>
                </a:extLst>
              </a:tr>
              <a:tr h="1551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 Risk Assessment for Hydrographic Surveys and Charting Management for the Safety of Navigation</a:t>
                      </a:r>
                      <a:endParaRPr lang="ko-KR" altLang="ko-KR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Oct. / Brunei Darussalam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186515"/>
                  </a:ext>
                </a:extLst>
              </a:tr>
              <a:tr h="1073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 Technical Visit to Cambodia</a:t>
                      </a:r>
                      <a:endParaRPr lang="ko-KR" altLang="ko-KR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TBD /EAHC Chair Office</a:t>
                      </a:r>
                      <a:endParaRPr lang="ko-KR" altLang="ko-KR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106039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077200" y="6459786"/>
            <a:ext cx="984019" cy="365125"/>
          </a:xfrm>
        </p:spPr>
        <p:txBody>
          <a:bodyPr vert="horz" lIns="91440" tIns="45720" rIns="91440" bIns="45720" rtlCol="0" anchor="ctr"/>
          <a:lstStyle/>
          <a:p>
            <a:fld id="{BE9F9FDD-113A-476D-8105-7EDAD6184AB6}" type="slidenum">
              <a:rPr lang="en-US" altLang="ko-KR" sz="2000"/>
              <a:pPr/>
              <a:t>5</a:t>
            </a:fld>
            <a:endParaRPr lang="en-US" altLang="ko-KR" sz="2000" dirty="0"/>
          </a:p>
        </p:txBody>
      </p:sp>
      <p:pic>
        <p:nvPicPr>
          <p:cNvPr id="7" name="Picture 4" descr="C:\Users\유학렬.유학렬-PC\Desktop\2018_EAHC 총회관련\00_EAHC-TRDC 활동보고서\사본 -Revised TR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454"/>
            <a:ext cx="762000" cy="87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382000" cy="1450757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rgbClr val="00B050"/>
                </a:solidFill>
                <a:latin typeface="+mn-lt"/>
              </a:rPr>
              <a:t>4. Review of Basic Hydro &amp; Carto Courses</a:t>
            </a:r>
            <a:br>
              <a:rPr lang="en-US" altLang="ko-KR" sz="2800" b="1" dirty="0">
                <a:solidFill>
                  <a:srgbClr val="00B050"/>
                </a:solidFill>
                <a:latin typeface="+mn-lt"/>
              </a:rPr>
            </a:br>
            <a:r>
              <a:rPr lang="en-US" altLang="ko-KR" sz="2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ko-KR" sz="2400" b="1" dirty="0">
                <a:solidFill>
                  <a:srgbClr val="00B050"/>
                </a:solidFill>
                <a:latin typeface="+mn-lt"/>
              </a:rPr>
              <a:t>- Key points </a:t>
            </a:r>
            <a:endParaRPr lang="en-SG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3600"/>
            <a:ext cx="8915400" cy="5635843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MSs have continued to implement these Basic Courses.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Basic Carto - to include ENC production and S-100 modules.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Hydro survey to include practical components.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Implement a review framework to jointly update course syllabi, content, assessment question bank – Master Trainers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/>
              <a:t>“Basic Cartography and Hydrography Courses” shall be used. </a:t>
            </a:r>
            <a:r>
              <a:rPr lang="en-US" sz="2800" strike="sngStrike" dirty="0">
                <a:solidFill>
                  <a:srgbClr val="FF0000"/>
                </a:solidFill>
              </a:rPr>
              <a:t>“Cat C”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Request by IHO CBSC for Basic Course syllabi and training content – sharing with RHCs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SG" sz="2800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SG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9981" y="6407052"/>
            <a:ext cx="984019" cy="365125"/>
          </a:xfrm>
        </p:spPr>
        <p:txBody>
          <a:bodyPr/>
          <a:lstStyle/>
          <a:p>
            <a:pPr>
              <a:defRPr/>
            </a:pPr>
            <a:fld id="{88F83BB0-B8CB-490D-8932-BDFC9A59B829}" type="slidenum">
              <a:rPr lang="en-US" altLang="ko-KR" sz="2000" smtClean="0"/>
              <a:pPr>
                <a:defRPr/>
              </a:pPr>
              <a:t>6</a:t>
            </a:fld>
            <a:endParaRPr lang="en-US" altLang="ko-KR" sz="3200" dirty="0">
              <a:solidFill>
                <a:srgbClr val="14335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736" y="136975"/>
            <a:ext cx="1292464" cy="108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363246"/>
            <a:ext cx="678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>
                <a:solidFill>
                  <a:schemeClr val="bg1"/>
                </a:solidFill>
              </a:rPr>
              <a:t>Item 6 - For SC’s consideration and approval.</a:t>
            </a:r>
          </a:p>
        </p:txBody>
      </p:sp>
    </p:spTree>
    <p:extLst>
      <p:ext uri="{BB962C8B-B14F-4D97-AF65-F5344CB8AC3E}">
        <p14:creationId xmlns:p14="http://schemas.microsoft.com/office/powerpoint/2010/main" val="202498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457200" y="1484941"/>
            <a:ext cx="7653082" cy="130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9857" y="340960"/>
            <a:ext cx="565411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>
                <a:solidFill>
                  <a:srgbClr val="22A84C"/>
                </a:solidFill>
                <a:latin typeface="Arial" panose="020B0604020202020204" pitchFamily="34" charset="0"/>
              </a:rPr>
              <a:t>5. Proposed 2020 CB Courses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87052"/>
              </p:ext>
            </p:extLst>
          </p:nvPr>
        </p:nvGraphicFramePr>
        <p:xfrm>
          <a:off x="304800" y="1775851"/>
          <a:ext cx="8340352" cy="409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443">
                  <a:extLst>
                    <a:ext uri="{9D8B030D-6E8A-4147-A177-3AD203B41FA5}">
                      <a16:colId xmlns:a16="http://schemas.microsoft.com/office/drawing/2014/main" val="2906895101"/>
                    </a:ext>
                  </a:extLst>
                </a:gridCol>
                <a:gridCol w="7030909">
                  <a:extLst>
                    <a:ext uri="{9D8B030D-6E8A-4147-A177-3AD203B41FA5}">
                      <a16:colId xmlns:a16="http://schemas.microsoft.com/office/drawing/2014/main" val="3585947081"/>
                    </a:ext>
                  </a:extLst>
                </a:gridCol>
              </a:tblGrid>
              <a:tr h="7343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Priority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Courses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55158"/>
                  </a:ext>
                </a:extLst>
              </a:tr>
              <a:tr h="11749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P-1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 pitchFamily="34" charset="0"/>
                        </a:rPr>
                        <a:t>Hydrographic Survey and Data Management for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 pitchFamily="34" charset="0"/>
                        </a:rPr>
                        <a:t>Disaster Relief</a:t>
                      </a:r>
                      <a:endParaRPr lang="en-SG" sz="2400" b="1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5198103"/>
                  </a:ext>
                </a:extLst>
              </a:tr>
              <a:tr h="941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Seminar on S-100 Migration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788729"/>
                  </a:ext>
                </a:extLst>
              </a:tr>
              <a:tr h="123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P-3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Workshop on the Regional MSDI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186515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007581" y="6459786"/>
            <a:ext cx="984019" cy="365125"/>
          </a:xfrm>
        </p:spPr>
        <p:txBody>
          <a:bodyPr vert="horz" lIns="91440" tIns="45720" rIns="91440" bIns="45720" rtlCol="0" anchor="ctr"/>
          <a:lstStyle/>
          <a:p>
            <a:fld id="{BE9F9FDD-113A-476D-8105-7EDAD6184AB6}" type="slidenum">
              <a:rPr lang="en-US" altLang="ko-KR" sz="2000"/>
              <a:pPr/>
              <a:t>7</a:t>
            </a:fld>
            <a:endParaRPr lang="en-US" altLang="ko-KR" sz="2000" dirty="0"/>
          </a:p>
        </p:txBody>
      </p:sp>
      <p:pic>
        <p:nvPicPr>
          <p:cNvPr id="8" name="Picture 4" descr="C:\Users\유학렬.유학렬-PC\Desktop\2018_EAHC 총회관련\00_EAHC-TRDC 활동보고서\사본 -Revised TR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454"/>
            <a:ext cx="762000" cy="87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2009" y="5902986"/>
            <a:ext cx="48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>
                <a:solidFill>
                  <a:srgbClr val="0070C0"/>
                </a:solidFill>
                <a:latin typeface="+mn-lt"/>
              </a:rPr>
              <a:t>For SC’s consideration and approval.</a:t>
            </a:r>
          </a:p>
        </p:txBody>
      </p:sp>
    </p:spTree>
    <p:extLst>
      <p:ext uri="{BB962C8B-B14F-4D97-AF65-F5344CB8AC3E}">
        <p14:creationId xmlns:p14="http://schemas.microsoft.com/office/powerpoint/2010/main" val="221697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301" y="773944"/>
            <a:ext cx="87748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Need for a major joint review to :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Better align TRDC CB Strategy with IHO and EAHC Strategic Goals.  References : SPRWG, STAR.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Assess technology from data acquisition to processing to data mgt.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Review of methods of learning and access to resources </a:t>
            </a:r>
          </a:p>
          <a:p>
            <a:pPr lvl="1"/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ko-KR" sz="2800" b="1" dirty="0" err="1">
                <a:solidFill>
                  <a:srgbClr val="002060"/>
                </a:solidFill>
                <a:latin typeface="+mn-lt"/>
              </a:rPr>
              <a:t>eg</a:t>
            </a: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. e-learning, review of TRDC website, </a:t>
            </a:r>
            <a:r>
              <a:rPr lang="en-US" altLang="ko-KR" sz="2800" b="1" dirty="0" err="1">
                <a:solidFill>
                  <a:srgbClr val="002060"/>
                </a:solidFill>
                <a:latin typeface="+mn-lt"/>
              </a:rPr>
              <a:t>etc</a:t>
            </a: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Users demands – hydrographic and non-hydrographic - MSDI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To hold 1 day meeting to review its CB Strategy and 5 year CBP.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b="1" dirty="0">
                <a:solidFill>
                  <a:srgbClr val="002060"/>
                </a:solidFill>
                <a:latin typeface="+mn-lt"/>
              </a:rPr>
              <a:t>Meeting to be held back to back with the next CHC (Jun/Jul 2019) </a:t>
            </a:r>
            <a:endParaRPr lang="ko-KR" alt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083781" y="6400800"/>
            <a:ext cx="984019" cy="365125"/>
          </a:xfrm>
        </p:spPr>
        <p:txBody>
          <a:bodyPr vert="horz" lIns="91440" tIns="45720" rIns="91440" bIns="45720" rtlCol="0" anchor="ctr"/>
          <a:lstStyle/>
          <a:p>
            <a:fld id="{BE9F9FDD-113A-476D-8105-7EDAD6184AB6}" type="slidenum">
              <a:rPr lang="en-US" altLang="ko-KR" sz="2000"/>
              <a:pPr/>
              <a:t>8</a:t>
            </a:fld>
            <a:endParaRPr lang="en-US" altLang="ko-KR" sz="2000" dirty="0"/>
          </a:p>
        </p:txBody>
      </p:sp>
      <p:sp>
        <p:nvSpPr>
          <p:cNvPr id="10" name="직사각형 5"/>
          <p:cNvSpPr/>
          <p:nvPr/>
        </p:nvSpPr>
        <p:spPr>
          <a:xfrm>
            <a:off x="125929" y="-22830"/>
            <a:ext cx="89418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b="1" dirty="0">
                <a:solidFill>
                  <a:srgbClr val="22A84C"/>
                </a:solidFill>
                <a:latin typeface="Arial" panose="020B0604020202020204" pitchFamily="34" charset="0"/>
              </a:rPr>
              <a:t>6. Review of 5 year CB Programme (2021 - 2025)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957" y="762000"/>
            <a:ext cx="980043" cy="8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747106" y="1763672"/>
            <a:ext cx="7653082" cy="130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6582" y="611652"/>
            <a:ext cx="666560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solidFill>
                  <a:srgbClr val="22A84C"/>
                </a:solidFill>
                <a:latin typeface="+mn-lt"/>
              </a:rPr>
              <a:t>7. Election of Chair and Vice-Chair</a:t>
            </a:r>
          </a:p>
          <a:p>
            <a:r>
              <a:rPr lang="en-US" altLang="ko-KR" sz="3600" b="1" dirty="0">
                <a:solidFill>
                  <a:srgbClr val="22A84C"/>
                </a:solidFill>
                <a:latin typeface="+mn-lt"/>
              </a:rPr>
              <a:t>  (2019 – 2022) </a:t>
            </a:r>
          </a:p>
          <a:p>
            <a:pPr>
              <a:lnSpc>
                <a:spcPct val="150000"/>
              </a:lnSpc>
            </a:pPr>
            <a:endParaRPr lang="en-US" altLang="ko-KR" sz="3600" b="1" dirty="0">
              <a:solidFill>
                <a:srgbClr val="22A84C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38794" y="2970244"/>
            <a:ext cx="8269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n-lt"/>
              </a:rPr>
              <a:t>Nominees are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+mn-lt"/>
              </a:rPr>
              <a:t>Chairman - ROK (Mr. Peter You)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+mn-lt"/>
              </a:rPr>
              <a:t> Vice Chairman - Indonesia (Capt. </a:t>
            </a:r>
            <a:r>
              <a:rPr lang="en-US" altLang="ko-KR" sz="2800" b="1" dirty="0" err="1">
                <a:latin typeface="+mn-lt"/>
              </a:rPr>
              <a:t>Yanur</a:t>
            </a:r>
            <a:r>
              <a:rPr lang="en-US" altLang="ko-KR" sz="2800" b="1" dirty="0">
                <a:latin typeface="+mn-lt"/>
              </a:rPr>
              <a:t> </a:t>
            </a:r>
            <a:r>
              <a:rPr lang="en-US" altLang="ko-KR" sz="2800" b="1" dirty="0" err="1">
                <a:latin typeface="+mn-lt"/>
              </a:rPr>
              <a:t>Handwiono</a:t>
            </a:r>
            <a:r>
              <a:rPr lang="en-US" altLang="ko-KR" sz="2800" b="1" dirty="0">
                <a:latin typeface="+mn-lt"/>
              </a:rPr>
              <a:t>) </a:t>
            </a:r>
            <a:endParaRPr lang="ko-KR" altLang="en-US" sz="2800" b="1" dirty="0">
              <a:latin typeface="+mn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2400" y="2381529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i="1" dirty="0">
                <a:latin typeface="+mn-lt"/>
                <a:ea typeface="Arial" panose="020B0604020202020204" pitchFamily="34" charset="0"/>
              </a:rPr>
              <a:t>TRDC BOD </a:t>
            </a:r>
            <a:r>
              <a:rPr lang="en-US" altLang="ko-KR" sz="2400" i="1" dirty="0" err="1">
                <a:latin typeface="+mn-lt"/>
                <a:ea typeface="Arial" panose="020B0604020202020204" pitchFamily="34" charset="0"/>
              </a:rPr>
              <a:t>RoP</a:t>
            </a:r>
            <a:r>
              <a:rPr lang="en-US" altLang="ko-KR" sz="2400" i="1" dirty="0">
                <a:latin typeface="+mn-lt"/>
                <a:ea typeface="Arial" panose="020B0604020202020204" pitchFamily="34" charset="0"/>
              </a:rPr>
              <a:t>: Chair and Vice Chair maximum 2 terms of max 6 years.</a:t>
            </a:r>
            <a:endParaRPr lang="ko-KR" altLang="en-US" sz="2400" i="1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083781" y="6400800"/>
            <a:ext cx="984019" cy="365125"/>
          </a:xfrm>
        </p:spPr>
        <p:txBody>
          <a:bodyPr vert="horz" lIns="91440" tIns="45720" rIns="91440" bIns="45720" rtlCol="0" anchor="ctr"/>
          <a:lstStyle/>
          <a:p>
            <a:fld id="{BE9F9FDD-113A-476D-8105-7EDAD6184AB6}" type="slidenum">
              <a:rPr lang="en-US" altLang="ko-KR" sz="2000"/>
              <a:pPr/>
              <a:t>9</a:t>
            </a:fld>
            <a:endParaRPr lang="en-US" altLang="ko-K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8005" y="5418877"/>
            <a:ext cx="868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>
                <a:solidFill>
                  <a:srgbClr val="0070C0"/>
                </a:solidFill>
              </a:rPr>
              <a:t>For SC’s consideration and approval of their appointment.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131" y="362109"/>
            <a:ext cx="1292464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2455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0</TotalTime>
  <Words>578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Malgun Gothic</vt:lpstr>
      <vt:lpstr>Arial</vt:lpstr>
      <vt:lpstr>Calibri</vt:lpstr>
      <vt:lpstr>Calibri Light</vt:lpstr>
      <vt:lpstr>Wingdings</vt:lpstr>
      <vt:lpstr>Ppt0000003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Review of Basic Hydro &amp; Carto Courses  - Key points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Marine Science</dc:title>
  <dc:creator/>
  <cp:lastModifiedBy/>
  <cp:revision>45</cp:revision>
  <dcterms:modified xsi:type="dcterms:W3CDTF">2019-02-21T01:53:02Z</dcterms:modified>
</cp:coreProperties>
</file>