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360" r:id="rId3"/>
    <p:sldId id="361" r:id="rId4"/>
    <p:sldId id="346" r:id="rId5"/>
    <p:sldId id="376" r:id="rId6"/>
    <p:sldId id="377" r:id="rId7"/>
    <p:sldId id="385" r:id="rId8"/>
    <p:sldId id="373" r:id="rId9"/>
    <p:sldId id="371" r:id="rId10"/>
    <p:sldId id="400" r:id="rId11"/>
    <p:sldId id="398" r:id="rId12"/>
    <p:sldId id="348" r:id="rId13"/>
    <p:sldId id="394" r:id="rId14"/>
    <p:sldId id="335" r:id="rId15"/>
    <p:sldId id="324" r:id="rId16"/>
    <p:sldId id="399" r:id="rId17"/>
    <p:sldId id="396" r:id="rId18"/>
    <p:sldId id="397" r:id="rId19"/>
  </p:sldIdLst>
  <p:sldSz cx="9144000" cy="6858000" type="screen4x3"/>
  <p:notesSz cx="7315200" cy="9601200"/>
  <p:defaultTextStyle>
    <a:defPPr>
      <a:defRPr lang="id-ID"/>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0BB"/>
    <a:srgbClr val="558ED5"/>
    <a:srgbClr val="EEECE1"/>
    <a:srgbClr val="7F7F7F"/>
    <a:srgbClr val="FFE285"/>
    <a:srgbClr val="CC66FF"/>
    <a:srgbClr val="A3C167"/>
    <a:srgbClr val="FAE923"/>
    <a:srgbClr val="FFFFFF"/>
    <a:srgbClr val="A22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77" autoAdjust="0"/>
    <p:restoredTop sz="86073" autoAdjust="0"/>
  </p:normalViewPr>
  <p:slideViewPr>
    <p:cSldViewPr>
      <p:cViewPr varScale="1">
        <p:scale>
          <a:sx n="56" d="100"/>
          <a:sy n="56" d="100"/>
        </p:scale>
        <p:origin x="1140"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706"/>
    </p:cViewPr>
  </p:sorterViewPr>
  <p:notesViewPr>
    <p:cSldViewPr>
      <p:cViewPr>
        <p:scale>
          <a:sx n="130" d="100"/>
          <a:sy n="130" d="100"/>
        </p:scale>
        <p:origin x="2016" y="1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B93D94-9E76-4BFD-BA4E-F202F0F3AE5D}"/>
              </a:ext>
            </a:extLst>
          </p:cNvPr>
          <p:cNvSpPr>
            <a:spLocks noGrp="1"/>
          </p:cNvSpPr>
          <p:nvPr>
            <p:ph type="hdr" sz="quarter"/>
          </p:nvPr>
        </p:nvSpPr>
        <p:spPr>
          <a:xfrm>
            <a:off x="1" y="0"/>
            <a:ext cx="3169196" cy="481370"/>
          </a:xfrm>
          <a:prstGeom prst="rect">
            <a:avLst/>
          </a:prstGeom>
        </p:spPr>
        <p:txBody>
          <a:bodyPr vert="horz" lIns="95107" tIns="47553" rIns="95107" bIns="47553" rtlCol="0"/>
          <a:lstStyle>
            <a:lvl1pPr algn="l">
              <a:defRPr sz="1200"/>
            </a:lvl1pPr>
          </a:lstStyle>
          <a:p>
            <a:endParaRPr lang="en-ID"/>
          </a:p>
        </p:txBody>
      </p:sp>
      <p:sp>
        <p:nvSpPr>
          <p:cNvPr id="3" name="Date Placeholder 2">
            <a:extLst>
              <a:ext uri="{FF2B5EF4-FFF2-40B4-BE49-F238E27FC236}">
                <a16:creationId xmlns:a16="http://schemas.microsoft.com/office/drawing/2014/main" id="{70B9F76C-8CC4-4E8F-836F-CCB35F6FAC96}"/>
              </a:ext>
            </a:extLst>
          </p:cNvPr>
          <p:cNvSpPr>
            <a:spLocks noGrp="1"/>
          </p:cNvSpPr>
          <p:nvPr>
            <p:ph type="dt" sz="quarter" idx="1"/>
          </p:nvPr>
        </p:nvSpPr>
        <p:spPr>
          <a:xfrm>
            <a:off x="4144334" y="0"/>
            <a:ext cx="3169196" cy="481370"/>
          </a:xfrm>
          <a:prstGeom prst="rect">
            <a:avLst/>
          </a:prstGeom>
        </p:spPr>
        <p:txBody>
          <a:bodyPr vert="horz" lIns="95107" tIns="47553" rIns="95107" bIns="47553" rtlCol="0"/>
          <a:lstStyle>
            <a:lvl1pPr algn="r">
              <a:defRPr sz="1200"/>
            </a:lvl1pPr>
          </a:lstStyle>
          <a:p>
            <a:fld id="{E81FC643-151B-442E-A0B3-B4B0174C7B37}" type="datetimeFigureOut">
              <a:rPr lang="en-ID" smtClean="0"/>
              <a:t>19/02/2019</a:t>
            </a:fld>
            <a:endParaRPr lang="en-ID"/>
          </a:p>
        </p:txBody>
      </p:sp>
      <p:sp>
        <p:nvSpPr>
          <p:cNvPr id="4" name="Footer Placeholder 3">
            <a:extLst>
              <a:ext uri="{FF2B5EF4-FFF2-40B4-BE49-F238E27FC236}">
                <a16:creationId xmlns:a16="http://schemas.microsoft.com/office/drawing/2014/main" id="{AF54F68D-1A75-4AAD-8231-3E9F037DC21E}"/>
              </a:ext>
            </a:extLst>
          </p:cNvPr>
          <p:cNvSpPr>
            <a:spLocks noGrp="1"/>
          </p:cNvSpPr>
          <p:nvPr>
            <p:ph type="ftr" sz="quarter" idx="2"/>
          </p:nvPr>
        </p:nvSpPr>
        <p:spPr>
          <a:xfrm>
            <a:off x="1" y="9119831"/>
            <a:ext cx="3169196" cy="481370"/>
          </a:xfrm>
          <a:prstGeom prst="rect">
            <a:avLst/>
          </a:prstGeom>
        </p:spPr>
        <p:txBody>
          <a:bodyPr vert="horz" lIns="95107" tIns="47553" rIns="95107" bIns="47553"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17431C70-9CD9-4CC6-8848-44AE6029E9D3}"/>
              </a:ext>
            </a:extLst>
          </p:cNvPr>
          <p:cNvSpPr>
            <a:spLocks noGrp="1"/>
          </p:cNvSpPr>
          <p:nvPr>
            <p:ph type="sldNum" sz="quarter" idx="3"/>
          </p:nvPr>
        </p:nvSpPr>
        <p:spPr>
          <a:xfrm>
            <a:off x="4144334" y="9119831"/>
            <a:ext cx="3169196" cy="481370"/>
          </a:xfrm>
          <a:prstGeom prst="rect">
            <a:avLst/>
          </a:prstGeom>
        </p:spPr>
        <p:txBody>
          <a:bodyPr vert="horz" lIns="95107" tIns="47553" rIns="95107" bIns="47553" rtlCol="0" anchor="b"/>
          <a:lstStyle>
            <a:lvl1pPr algn="r">
              <a:defRPr sz="1200"/>
            </a:lvl1pPr>
          </a:lstStyle>
          <a:p>
            <a:fld id="{7137B1FA-97D3-4F99-8BAD-EC8701BC451E}" type="slidenum">
              <a:rPr lang="en-ID" smtClean="0"/>
              <a:t>‹#›</a:t>
            </a:fld>
            <a:endParaRPr lang="en-ID"/>
          </a:p>
        </p:txBody>
      </p:sp>
    </p:spTree>
    <p:extLst>
      <p:ext uri="{BB962C8B-B14F-4D97-AF65-F5344CB8AC3E}">
        <p14:creationId xmlns:p14="http://schemas.microsoft.com/office/powerpoint/2010/main" val="4045241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fontAlgn="auto">
              <a:spcBef>
                <a:spcPts val="0"/>
              </a:spcBef>
              <a:spcAft>
                <a:spcPts val="0"/>
              </a:spcAft>
              <a:defRPr sz="1200">
                <a:latin typeface="+mn-lt"/>
                <a:ea typeface="+mn-ea"/>
                <a:cs typeface="+mn-cs"/>
              </a:defRPr>
            </a:lvl1pPr>
          </a:lstStyle>
          <a:p>
            <a:pPr>
              <a:defRPr/>
            </a:pPr>
            <a:endParaRPr lang="id-ID"/>
          </a:p>
        </p:txBody>
      </p:sp>
      <p:sp>
        <p:nvSpPr>
          <p:cNvPr id="3" name="Date Placeholder 2"/>
          <p:cNvSpPr>
            <a:spLocks noGrp="1"/>
          </p:cNvSpPr>
          <p:nvPr>
            <p:ph type="dt" idx="1"/>
          </p:nvPr>
        </p:nvSpPr>
        <p:spPr>
          <a:xfrm>
            <a:off x="4143588" y="1"/>
            <a:ext cx="3169920" cy="480060"/>
          </a:xfrm>
          <a:prstGeom prst="rect">
            <a:avLst/>
          </a:prstGeom>
        </p:spPr>
        <p:txBody>
          <a:bodyPr vert="horz" wrap="square" lIns="96656" tIns="48328" rIns="96656" bIns="48328" numCol="1" anchor="t" anchorCtr="0" compatLnSpc="1">
            <a:prstTxWarp prst="textNoShape">
              <a:avLst/>
            </a:prstTxWarp>
          </a:bodyPr>
          <a:lstStyle>
            <a:lvl1pPr algn="r">
              <a:defRPr sz="1200">
                <a:cs typeface="+mn-cs"/>
              </a:defRPr>
            </a:lvl1pPr>
          </a:lstStyle>
          <a:p>
            <a:pPr>
              <a:defRPr/>
            </a:pPr>
            <a:fld id="{31F0C0B3-DFA0-46D4-9127-EBE72D421451}" type="datetimeFigureOut">
              <a:rPr lang="id-ID"/>
              <a:pPr>
                <a:defRPr/>
              </a:pPr>
              <a:t>19/02/2019</a:t>
            </a:fld>
            <a:endParaRPr lang="id-ID"/>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pPr lvl="0"/>
            <a:endParaRPr lang="id-ID" noProof="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d-ID"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fontAlgn="auto">
              <a:spcBef>
                <a:spcPts val="0"/>
              </a:spcBef>
              <a:spcAft>
                <a:spcPts val="0"/>
              </a:spcAft>
              <a:defRPr sz="1200">
                <a:latin typeface="+mn-lt"/>
                <a:ea typeface="+mn-ea"/>
                <a:cs typeface="+mn-cs"/>
              </a:defRPr>
            </a:lvl1pPr>
          </a:lstStyle>
          <a:p>
            <a:pPr>
              <a:defRPr/>
            </a:pPr>
            <a:endParaRPr lang="id-ID"/>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wrap="square" lIns="96656" tIns="48328" rIns="96656" bIns="48328" numCol="1" anchor="b" anchorCtr="0" compatLnSpc="1">
            <a:prstTxWarp prst="textNoShape">
              <a:avLst/>
            </a:prstTxWarp>
          </a:bodyPr>
          <a:lstStyle>
            <a:lvl1pPr algn="r">
              <a:defRPr sz="1200">
                <a:cs typeface="+mn-cs"/>
              </a:defRPr>
            </a:lvl1pPr>
          </a:lstStyle>
          <a:p>
            <a:pPr>
              <a:defRPr/>
            </a:pPr>
            <a:fld id="{9D55CC60-DCB3-4C9F-B825-EDEEE989DB1E}" type="slidenum">
              <a:rPr lang="id-ID"/>
              <a:pPr>
                <a:defRPr/>
              </a:pPr>
              <a:t>‹#›</a:t>
            </a:fld>
            <a:endParaRPr lang="id-ID"/>
          </a:p>
        </p:txBody>
      </p:sp>
    </p:spTree>
    <p:extLst>
      <p:ext uri="{BB962C8B-B14F-4D97-AF65-F5344CB8AC3E}">
        <p14:creationId xmlns:p14="http://schemas.microsoft.com/office/powerpoint/2010/main" val="3226024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r>
              <a:rPr lang="en-ID" dirty="0"/>
              <a:t>Thank you for this opportunity.</a:t>
            </a:r>
          </a:p>
          <a:p>
            <a:r>
              <a:rPr lang="en-ID" dirty="0"/>
              <a:t>It is indeed an </a:t>
            </a:r>
            <a:r>
              <a:rPr lang="en-ID" dirty="0" err="1"/>
              <a:t>honor</a:t>
            </a:r>
            <a:r>
              <a:rPr lang="en-ID" dirty="0"/>
              <a:t> for me to deliver issue concerning Routeing Measures proposed to be adopted in Sunda Strait.</a:t>
            </a:r>
          </a:p>
          <a:p>
            <a:endParaRPr lang="en-ID" dirty="0"/>
          </a:p>
          <a:p>
            <a:r>
              <a:rPr lang="en-ID" dirty="0"/>
              <a:t>Hence, I’d like to convey my highest appreciation and thanks to the all members of the Expert Group.</a:t>
            </a:r>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1</a:t>
            </a:fld>
            <a:endParaRPr lang="id-ID"/>
          </a:p>
        </p:txBody>
      </p:sp>
    </p:spTree>
    <p:extLst>
      <p:ext uri="{BB962C8B-B14F-4D97-AF65-F5344CB8AC3E}">
        <p14:creationId xmlns:p14="http://schemas.microsoft.com/office/powerpoint/2010/main" val="198826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D55CC60-DCB3-4C9F-B825-EDEEE989DB1E}" type="slidenum">
              <a:rPr lang="id-ID" smtClean="0"/>
              <a:pPr>
                <a:defRPr/>
              </a:pPr>
              <a:t>10</a:t>
            </a:fld>
            <a:endParaRPr lang="id-ID"/>
          </a:p>
        </p:txBody>
      </p:sp>
    </p:spTree>
    <p:extLst>
      <p:ext uri="{BB962C8B-B14F-4D97-AF65-F5344CB8AC3E}">
        <p14:creationId xmlns:p14="http://schemas.microsoft.com/office/powerpoint/2010/main" val="939433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D55CC60-DCB3-4C9F-B825-EDEEE989DB1E}" type="slidenum">
              <a:rPr lang="id-ID" smtClean="0"/>
              <a:pPr>
                <a:defRPr/>
              </a:pPr>
              <a:t>11</a:t>
            </a:fld>
            <a:endParaRPr lang="id-ID"/>
          </a:p>
        </p:txBody>
      </p:sp>
    </p:spTree>
    <p:extLst>
      <p:ext uri="{BB962C8B-B14F-4D97-AF65-F5344CB8AC3E}">
        <p14:creationId xmlns:p14="http://schemas.microsoft.com/office/powerpoint/2010/main" val="2456049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a:spcBef>
                <a:spcPts val="1248"/>
              </a:spcBef>
            </a:pPr>
            <a:r>
              <a:rPr lang="en-ID" dirty="0"/>
              <a:t>By all those important considerations, and after completed relevant Survey &amp; study, Indonesia is now proposing the establishment of new TSS and Associated Routeing Measure in Sunda Straits for the following objectives :</a:t>
            </a:r>
          </a:p>
          <a:p>
            <a:pPr marL="178325" indent="-178325" defTabSz="951067">
              <a:spcBef>
                <a:spcPts val="1248"/>
              </a:spcBef>
              <a:buFont typeface="Arial" panose="020B0604020202020204" pitchFamily="34" charset="0"/>
              <a:buChar char="•"/>
              <a:defRPr/>
            </a:pPr>
            <a:r>
              <a:rPr lang="en-US" dirty="0">
                <a:ea typeface="Times"/>
                <a:cs typeface="Arial" pitchFamily="34" charset="0"/>
              </a:rPr>
              <a:t>To reduce the number of head-on situations in order to </a:t>
            </a:r>
            <a:r>
              <a:rPr lang="en-US" dirty="0" err="1">
                <a:ea typeface="Times"/>
                <a:cs typeface="Arial" pitchFamily="34" charset="0"/>
              </a:rPr>
              <a:t>to</a:t>
            </a:r>
            <a:r>
              <a:rPr lang="en-US" dirty="0">
                <a:ea typeface="Times"/>
                <a:cs typeface="Arial" pitchFamily="34" charset="0"/>
              </a:rPr>
              <a:t> increase the safety of navigation, by separating opposing traffic streams in the area</a:t>
            </a:r>
            <a:endParaRPr lang="id-ID" dirty="0">
              <a:ea typeface="Times"/>
              <a:cs typeface="Arial" pitchFamily="34" charset="0"/>
            </a:endParaRPr>
          </a:p>
          <a:p>
            <a:pPr marL="178325" indent="-178325" defTabSz="951067">
              <a:spcBef>
                <a:spcPts val="1248"/>
              </a:spcBef>
              <a:buFont typeface="Arial" panose="020B0604020202020204" pitchFamily="34" charset="0"/>
              <a:buChar char="•"/>
              <a:defRPr/>
            </a:pPr>
            <a:r>
              <a:rPr lang="en-US" dirty="0">
                <a:ea typeface="Times"/>
                <a:cs typeface="Arial" pitchFamily="34" charset="0"/>
              </a:rPr>
              <a:t>To reduce, if not eliminate, the risk of accidental ship grounding by keeping ships well away from the coral reef atolls</a:t>
            </a:r>
            <a:endParaRPr lang="id-ID" dirty="0">
              <a:ea typeface="Times"/>
              <a:cs typeface="Arial" pitchFamily="34" charset="0"/>
            </a:endParaRPr>
          </a:p>
          <a:p>
            <a:pPr marL="178325" indent="-178325" defTabSz="951067">
              <a:spcBef>
                <a:spcPts val="1248"/>
              </a:spcBef>
              <a:buFont typeface="Arial" panose="020B0604020202020204" pitchFamily="34" charset="0"/>
              <a:buChar char="•"/>
              <a:defRPr/>
            </a:pPr>
            <a:r>
              <a:rPr lang="en-US" dirty="0">
                <a:ea typeface="Times"/>
                <a:cs typeface="Arial" pitchFamily="34" charset="0"/>
              </a:rPr>
              <a:t>To reduce, if not eliminate, the risk of collision between ships by recommending one precautionary area</a:t>
            </a:r>
            <a:endParaRPr lang="id-ID" dirty="0">
              <a:ea typeface="Times"/>
              <a:cs typeface="Arial" pitchFamily="34" charset="0"/>
            </a:endParaRPr>
          </a:p>
          <a:p>
            <a:pPr marL="178325" indent="-178325" defTabSz="951067">
              <a:spcBef>
                <a:spcPts val="1248"/>
              </a:spcBef>
              <a:buFont typeface="Arial" panose="020B0604020202020204" pitchFamily="34" charset="0"/>
              <a:buChar char="•"/>
              <a:defRPr/>
            </a:pPr>
            <a:r>
              <a:rPr lang="en-GB" dirty="0">
                <a:ea typeface="Times"/>
                <a:cs typeface="Arial" pitchFamily="34" charset="0"/>
              </a:rPr>
              <a:t>To ensure that ships follow the routes that are absolutely free from the known dangers posed by the coral reef atolls of </a:t>
            </a:r>
            <a:r>
              <a:rPr lang="en-GB" dirty="0" err="1">
                <a:ea typeface="Times"/>
                <a:cs typeface="Arial" pitchFamily="34" charset="0"/>
              </a:rPr>
              <a:t>Terumbu</a:t>
            </a:r>
            <a:r>
              <a:rPr lang="en-GB" dirty="0">
                <a:ea typeface="Times"/>
                <a:cs typeface="Arial" pitchFamily="34" charset="0"/>
              </a:rPr>
              <a:t> </a:t>
            </a:r>
            <a:r>
              <a:rPr lang="en-GB" dirty="0" err="1">
                <a:ea typeface="Times"/>
                <a:cs typeface="Arial" pitchFamily="34" charset="0"/>
              </a:rPr>
              <a:t>Koliot</a:t>
            </a:r>
            <a:r>
              <a:rPr lang="en-GB" dirty="0">
                <a:ea typeface="Times"/>
                <a:cs typeface="Arial" pitchFamily="34" charset="0"/>
              </a:rPr>
              <a:t> by </a:t>
            </a:r>
            <a:r>
              <a:rPr lang="en-GB" dirty="0" err="1">
                <a:ea typeface="Times"/>
                <a:cs typeface="Arial" pitchFamily="34" charset="0"/>
              </a:rPr>
              <a:t>AtoN</a:t>
            </a:r>
            <a:r>
              <a:rPr lang="en-GB" dirty="0">
                <a:ea typeface="Times"/>
                <a:cs typeface="Arial" pitchFamily="34" charset="0"/>
              </a:rPr>
              <a:t>.</a:t>
            </a:r>
            <a:endParaRPr lang="id-ID" dirty="0">
              <a:ea typeface="Times"/>
              <a:cs typeface="Arial" pitchFamily="34" charset="0"/>
            </a:endParaRPr>
          </a:p>
          <a:p>
            <a:pPr marL="178325" indent="-178325">
              <a:spcBef>
                <a:spcPts val="1248"/>
              </a:spcBef>
              <a:buFont typeface="Arial" panose="020B0604020202020204" pitchFamily="34" charset="0"/>
              <a:buChar char="•"/>
            </a:pPr>
            <a:endParaRPr lang="en-ID" dirty="0"/>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12</a:t>
            </a:fld>
            <a:endParaRPr lang="id-ID"/>
          </a:p>
        </p:txBody>
      </p:sp>
    </p:spTree>
    <p:extLst>
      <p:ext uri="{BB962C8B-B14F-4D97-AF65-F5344CB8AC3E}">
        <p14:creationId xmlns:p14="http://schemas.microsoft.com/office/powerpoint/2010/main" val="418282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D55CC60-DCB3-4C9F-B825-EDEEE989DB1E}" type="slidenum">
              <a:rPr lang="id-ID" smtClean="0"/>
              <a:pPr>
                <a:defRPr/>
              </a:pPr>
              <a:t>13</a:t>
            </a:fld>
            <a:endParaRPr lang="id-ID"/>
          </a:p>
        </p:txBody>
      </p:sp>
    </p:spTree>
    <p:extLst>
      <p:ext uri="{BB962C8B-B14F-4D97-AF65-F5344CB8AC3E}">
        <p14:creationId xmlns:p14="http://schemas.microsoft.com/office/powerpoint/2010/main" val="402819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algn="just">
              <a:lnSpc>
                <a:spcPct val="120000"/>
              </a:lnSpc>
              <a:spcBef>
                <a:spcPts val="624"/>
              </a:spcBef>
            </a:pPr>
            <a:r>
              <a:rPr lang="en-ID" b="1" dirty="0">
                <a:solidFill>
                  <a:srgbClr val="0070C0"/>
                </a:solidFill>
                <a:cs typeface="Calibri" panose="020F0502020204030204" pitchFamily="34" charset="0"/>
              </a:rPr>
              <a:t>The area of Lombok Strait is well known for its rich environmental features in particular in Nusa Penida and Gili Islands.</a:t>
            </a:r>
          </a:p>
          <a:p>
            <a:pPr algn="just">
              <a:lnSpc>
                <a:spcPct val="120000"/>
              </a:lnSpc>
              <a:spcBef>
                <a:spcPts val="624"/>
              </a:spcBef>
            </a:pPr>
            <a:r>
              <a:rPr lang="en-ID" b="1" dirty="0">
                <a:solidFill>
                  <a:srgbClr val="0070C0"/>
                </a:solidFill>
                <a:cs typeface="Calibri" panose="020F0502020204030204" pitchFamily="34" charset="0"/>
              </a:rPr>
              <a:t>This is some KEY ENVIRONMENT OF </a:t>
            </a:r>
            <a:r>
              <a:rPr lang="id-ID" b="1" dirty="0">
                <a:solidFill>
                  <a:srgbClr val="0070C0"/>
                </a:solidFill>
                <a:cs typeface="Calibri" panose="020F0502020204030204" pitchFamily="34" charset="0"/>
              </a:rPr>
              <a:t>NUSAPENIDA ISLAND</a:t>
            </a:r>
            <a:endParaRPr lang="en-ID" b="1" dirty="0">
              <a:solidFill>
                <a:srgbClr val="0070C0"/>
              </a:solidFill>
              <a:cs typeface="Calibri" panose="020F0502020204030204" pitchFamily="34" charset="0"/>
            </a:endParaRPr>
          </a:p>
          <a:p>
            <a:pPr marL="178325" indent="-178325" algn="just">
              <a:lnSpc>
                <a:spcPct val="120000"/>
              </a:lnSpc>
              <a:spcBef>
                <a:spcPts val="624"/>
              </a:spcBef>
              <a:buFont typeface="Arial" panose="020B0604020202020204" pitchFamily="34" charset="0"/>
              <a:buChar char="•"/>
            </a:pPr>
            <a:r>
              <a:rPr lang="en-US" dirty="0">
                <a:cs typeface="Calibri" panose="020F0502020204030204" pitchFamily="34" charset="0"/>
              </a:rPr>
              <a:t>It was designated as MARINE CONSERVATION AREA in 2014 based on the Decree of Indonesian Minister for Ocean Affairs &amp; Fisheries N</a:t>
            </a:r>
            <a:r>
              <a:rPr lang="id-ID" dirty="0">
                <a:cs typeface="Calibri" panose="020F0502020204030204" pitchFamily="34" charset="0"/>
              </a:rPr>
              <a:t>o.</a:t>
            </a:r>
            <a:r>
              <a:rPr lang="en-US" dirty="0">
                <a:cs typeface="Calibri" panose="020F0502020204030204" pitchFamily="34" charset="0"/>
              </a:rPr>
              <a:t>24. </a:t>
            </a:r>
          </a:p>
          <a:p>
            <a:pPr marL="178325" indent="-178325" algn="just">
              <a:lnSpc>
                <a:spcPct val="120000"/>
              </a:lnSpc>
              <a:spcBef>
                <a:spcPts val="624"/>
              </a:spcBef>
              <a:buFont typeface="Arial" panose="020B0604020202020204" pitchFamily="34" charset="0"/>
              <a:buChar char="•"/>
            </a:pPr>
            <a:r>
              <a:rPr lang="en-ID" dirty="0">
                <a:cs typeface="Calibri" panose="020F0502020204030204" pitchFamily="34" charset="0"/>
              </a:rPr>
              <a:t>It Contains rich </a:t>
            </a:r>
            <a:r>
              <a:rPr lang="id-ID" dirty="0">
                <a:cs typeface="Calibri" panose="020F0502020204030204" pitchFamily="34" charset="0"/>
              </a:rPr>
              <a:t>bio</a:t>
            </a:r>
            <a:r>
              <a:rPr lang="en-ID" dirty="0">
                <a:cs typeface="Calibri" panose="020F0502020204030204" pitchFamily="34" charset="0"/>
              </a:rPr>
              <a:t>-</a:t>
            </a:r>
            <a:r>
              <a:rPr lang="id-ID" dirty="0" err="1">
                <a:cs typeface="Calibri" panose="020F0502020204030204" pitchFamily="34" charset="0"/>
              </a:rPr>
              <a:t>diversity</a:t>
            </a:r>
            <a:r>
              <a:rPr lang="en-ID" dirty="0">
                <a:cs typeface="Calibri" panose="020F0502020204030204" pitchFamily="34" charset="0"/>
              </a:rPr>
              <a:t> and about </a:t>
            </a:r>
            <a:r>
              <a:rPr lang="id-ID" dirty="0">
                <a:cs typeface="Calibri" panose="020F0502020204030204" pitchFamily="34" charset="0"/>
              </a:rPr>
              <a:t>149,05 </a:t>
            </a:r>
            <a:r>
              <a:rPr lang="en-ID" dirty="0">
                <a:cs typeface="Calibri" panose="020F0502020204030204" pitchFamily="34" charset="0"/>
              </a:rPr>
              <a:t>HA</a:t>
            </a:r>
            <a:r>
              <a:rPr lang="id-ID" dirty="0">
                <a:cs typeface="Calibri" panose="020F0502020204030204" pitchFamily="34" charset="0"/>
              </a:rPr>
              <a:t> </a:t>
            </a:r>
            <a:r>
              <a:rPr lang="id-ID" dirty="0" err="1">
                <a:cs typeface="Calibri" panose="020F0502020204030204" pitchFamily="34" charset="0"/>
              </a:rPr>
              <a:t>coral</a:t>
            </a:r>
            <a:r>
              <a:rPr lang="en-ID" dirty="0">
                <a:cs typeface="Calibri" panose="020F0502020204030204" pitchFamily="34" charset="0"/>
              </a:rPr>
              <a:t>-</a:t>
            </a:r>
            <a:r>
              <a:rPr lang="id-ID" dirty="0" err="1">
                <a:cs typeface="Calibri" panose="020F0502020204030204" pitchFamily="34" charset="0"/>
              </a:rPr>
              <a:t>reef</a:t>
            </a:r>
            <a:r>
              <a:rPr lang="id-ID" dirty="0">
                <a:cs typeface="Calibri" panose="020F0502020204030204" pitchFamily="34" charset="0"/>
              </a:rPr>
              <a:t> and </a:t>
            </a:r>
            <a:r>
              <a:rPr lang="id-ID" dirty="0" err="1">
                <a:cs typeface="Calibri" panose="020F0502020204030204" pitchFamily="34" charset="0"/>
              </a:rPr>
              <a:t>more</a:t>
            </a:r>
            <a:r>
              <a:rPr lang="en-ID" dirty="0">
                <a:cs typeface="Calibri" panose="020F0502020204030204" pitchFamily="34" charset="0"/>
              </a:rPr>
              <a:t>.</a:t>
            </a:r>
            <a:r>
              <a:rPr lang="id-ID" dirty="0">
                <a:cs typeface="Calibri" panose="020F0502020204030204" pitchFamily="34" charset="0"/>
              </a:rPr>
              <a:t> </a:t>
            </a:r>
            <a:endParaRPr lang="en-ID" dirty="0">
              <a:cs typeface="Calibri" panose="020F0502020204030204" pitchFamily="34" charset="0"/>
            </a:endParaRPr>
          </a:p>
          <a:p>
            <a:pPr marL="178325" indent="-178325" algn="just">
              <a:lnSpc>
                <a:spcPct val="120000"/>
              </a:lnSpc>
              <a:spcBef>
                <a:spcPts val="624"/>
              </a:spcBef>
              <a:buFont typeface="Arial" panose="020B0604020202020204" pitchFamily="34" charset="0"/>
              <a:buChar char="•"/>
            </a:pPr>
            <a:r>
              <a:rPr lang="en-ID" dirty="0">
                <a:cs typeface="Calibri" panose="020F0502020204030204" pitchFamily="34" charset="0"/>
              </a:rPr>
              <a:t>Its</a:t>
            </a:r>
            <a:r>
              <a:rPr lang="id-ID" dirty="0">
                <a:cs typeface="Calibri" panose="020F0502020204030204" pitchFamily="34" charset="0"/>
              </a:rPr>
              <a:t> Tourism Park </a:t>
            </a:r>
            <a:r>
              <a:rPr lang="en-ID" dirty="0">
                <a:cs typeface="Calibri" panose="020F0502020204030204" pitchFamily="34" charset="0"/>
              </a:rPr>
              <a:t>contains</a:t>
            </a:r>
            <a:r>
              <a:rPr lang="id-ID" dirty="0">
                <a:cs typeface="Calibri" panose="020F0502020204030204" pitchFamily="34" charset="0"/>
              </a:rPr>
              <a:t> a lot </a:t>
            </a:r>
            <a:r>
              <a:rPr lang="id-ID" dirty="0" err="1">
                <a:cs typeface="Calibri" panose="020F0502020204030204" pitchFamily="34" charset="0"/>
              </a:rPr>
              <a:t>of</a:t>
            </a:r>
            <a:r>
              <a:rPr lang="id-ID" dirty="0">
                <a:cs typeface="Calibri" panose="020F0502020204030204" pitchFamily="34" charset="0"/>
              </a:rPr>
              <a:t> </a:t>
            </a:r>
            <a:r>
              <a:rPr lang="id-ID" dirty="0" err="1">
                <a:cs typeface="Calibri" panose="020F0502020204030204" pitchFamily="34" charset="0"/>
              </a:rPr>
              <a:t>potential</a:t>
            </a:r>
            <a:r>
              <a:rPr lang="id-ID" dirty="0">
                <a:cs typeface="Calibri" panose="020F0502020204030204" pitchFamily="34" charset="0"/>
              </a:rPr>
              <a:t> </a:t>
            </a:r>
            <a:r>
              <a:rPr lang="id-ID" dirty="0" err="1">
                <a:cs typeface="Calibri" panose="020F0502020204030204" pitchFamily="34" charset="0"/>
              </a:rPr>
              <a:t>coral</a:t>
            </a:r>
            <a:r>
              <a:rPr lang="en-ID" dirty="0">
                <a:cs typeface="Calibri" panose="020F0502020204030204" pitchFamily="34" charset="0"/>
              </a:rPr>
              <a:t>-</a:t>
            </a:r>
            <a:r>
              <a:rPr lang="id-ID" dirty="0" err="1">
                <a:cs typeface="Calibri" panose="020F0502020204030204" pitchFamily="34" charset="0"/>
              </a:rPr>
              <a:t>reef</a:t>
            </a:r>
            <a:r>
              <a:rPr lang="id-ID" dirty="0">
                <a:cs typeface="Calibri" panose="020F0502020204030204" pitchFamily="34" charset="0"/>
              </a:rPr>
              <a:t>, </a:t>
            </a:r>
            <a:r>
              <a:rPr lang="id-ID" dirty="0" err="1">
                <a:cs typeface="Calibri" panose="020F0502020204030204" pitchFamily="34" charset="0"/>
              </a:rPr>
              <a:t>mangrove</a:t>
            </a:r>
            <a:r>
              <a:rPr lang="id-ID" dirty="0">
                <a:cs typeface="Calibri" panose="020F0502020204030204" pitchFamily="34" charset="0"/>
              </a:rPr>
              <a:t>, </a:t>
            </a:r>
            <a:r>
              <a:rPr lang="id-ID" dirty="0" err="1">
                <a:cs typeface="Calibri" panose="020F0502020204030204" pitchFamily="34" charset="0"/>
              </a:rPr>
              <a:t>sea</a:t>
            </a:r>
            <a:r>
              <a:rPr lang="en-ID" dirty="0">
                <a:cs typeface="Calibri" panose="020F0502020204030204" pitchFamily="34" charset="0"/>
              </a:rPr>
              <a:t> grass</a:t>
            </a:r>
            <a:r>
              <a:rPr lang="id-ID" dirty="0">
                <a:cs typeface="Calibri" panose="020F0502020204030204" pitchFamily="34" charset="0"/>
              </a:rPr>
              <a:t>, and </a:t>
            </a:r>
            <a:r>
              <a:rPr lang="id-ID" dirty="0" err="1">
                <a:cs typeface="Calibri" panose="020F0502020204030204" pitchFamily="34" charset="0"/>
              </a:rPr>
              <a:t>almost</a:t>
            </a:r>
            <a:r>
              <a:rPr lang="id-ID" dirty="0">
                <a:cs typeface="Calibri" panose="020F0502020204030204" pitchFamily="34" charset="0"/>
              </a:rPr>
              <a:t> </a:t>
            </a:r>
            <a:r>
              <a:rPr lang="id-ID" dirty="0" err="1">
                <a:cs typeface="Calibri" panose="020F0502020204030204" pitchFamily="34" charset="0"/>
              </a:rPr>
              <a:t>all</a:t>
            </a:r>
            <a:r>
              <a:rPr lang="id-ID" dirty="0">
                <a:cs typeface="Calibri" panose="020F0502020204030204" pitchFamily="34" charset="0"/>
              </a:rPr>
              <a:t> </a:t>
            </a:r>
            <a:r>
              <a:rPr lang="id-ID" dirty="0" err="1">
                <a:cs typeface="Calibri" panose="020F0502020204030204" pitchFamily="34" charset="0"/>
              </a:rPr>
              <a:t>important</a:t>
            </a:r>
            <a:r>
              <a:rPr lang="id-ID" dirty="0">
                <a:cs typeface="Calibri" panose="020F0502020204030204" pitchFamily="34" charset="0"/>
              </a:rPr>
              <a:t> </a:t>
            </a:r>
            <a:r>
              <a:rPr lang="id-ID" dirty="0" err="1">
                <a:cs typeface="Calibri" panose="020F0502020204030204" pitchFamily="34" charset="0"/>
              </a:rPr>
              <a:t>fisheries</a:t>
            </a:r>
            <a:r>
              <a:rPr lang="id-ID" dirty="0">
                <a:cs typeface="Calibri" panose="020F0502020204030204" pitchFamily="34" charset="0"/>
              </a:rPr>
              <a:t> </a:t>
            </a:r>
            <a:r>
              <a:rPr lang="id-ID" dirty="0" err="1">
                <a:cs typeface="Calibri" panose="020F0502020204030204" pitchFamily="34" charset="0"/>
              </a:rPr>
              <a:t>resources</a:t>
            </a:r>
            <a:r>
              <a:rPr lang="id-ID" dirty="0">
                <a:cs typeface="Calibri" panose="020F0502020204030204" pitchFamily="34" charset="0"/>
              </a:rPr>
              <a:t> </a:t>
            </a:r>
            <a:r>
              <a:rPr lang="id-ID" dirty="0" err="1">
                <a:cs typeface="Calibri" panose="020F0502020204030204" pitchFamily="34" charset="0"/>
              </a:rPr>
              <a:t>including</a:t>
            </a:r>
            <a:r>
              <a:rPr lang="id-ID" dirty="0">
                <a:cs typeface="Calibri" panose="020F0502020204030204" pitchFamily="34" charset="0"/>
              </a:rPr>
              <a:t> </a:t>
            </a:r>
            <a:r>
              <a:rPr lang="id-ID" dirty="0" err="1">
                <a:cs typeface="Calibri" panose="020F0502020204030204" pitchFamily="34" charset="0"/>
              </a:rPr>
              <a:t>sea</a:t>
            </a:r>
            <a:r>
              <a:rPr lang="id-ID" dirty="0">
                <a:cs typeface="Calibri" panose="020F0502020204030204" pitchFamily="34" charset="0"/>
              </a:rPr>
              <a:t> </a:t>
            </a:r>
            <a:r>
              <a:rPr lang="id-ID" dirty="0" err="1">
                <a:cs typeface="Calibri" panose="020F0502020204030204" pitchFamily="34" charset="0"/>
              </a:rPr>
              <a:t>mammals</a:t>
            </a:r>
            <a:r>
              <a:rPr lang="id-ID" dirty="0">
                <a:cs typeface="Calibri" panose="020F0502020204030204" pitchFamily="34" charset="0"/>
              </a:rPr>
              <a:t> </a:t>
            </a:r>
            <a:r>
              <a:rPr lang="id-ID" dirty="0" err="1">
                <a:cs typeface="Calibri" panose="020F0502020204030204" pitchFamily="34" charset="0"/>
              </a:rPr>
              <a:t>like</a:t>
            </a:r>
            <a:r>
              <a:rPr lang="id-ID" dirty="0">
                <a:cs typeface="Calibri" panose="020F0502020204030204" pitchFamily="34" charset="0"/>
              </a:rPr>
              <a:t> </a:t>
            </a:r>
            <a:r>
              <a:rPr lang="id-ID" dirty="0" err="1">
                <a:cs typeface="Calibri" panose="020F0502020204030204" pitchFamily="34" charset="0"/>
              </a:rPr>
              <a:t>whale</a:t>
            </a:r>
            <a:r>
              <a:rPr lang="en-ID" dirty="0">
                <a:cs typeface="Calibri" panose="020F0502020204030204" pitchFamily="34" charset="0"/>
              </a:rPr>
              <a:t>s</a:t>
            </a:r>
            <a:r>
              <a:rPr lang="id-ID" dirty="0">
                <a:cs typeface="Calibri" panose="020F0502020204030204" pitchFamily="34" charset="0"/>
              </a:rPr>
              <a:t> and </a:t>
            </a:r>
            <a:r>
              <a:rPr lang="id-ID" dirty="0" err="1">
                <a:cs typeface="Calibri" panose="020F0502020204030204" pitchFamily="34" charset="0"/>
              </a:rPr>
              <a:t>dolphin</a:t>
            </a:r>
            <a:r>
              <a:rPr lang="en-ID" dirty="0">
                <a:cs typeface="Calibri" panose="020F0502020204030204" pitchFamily="34" charset="0"/>
              </a:rPr>
              <a:t>s</a:t>
            </a:r>
            <a:r>
              <a:rPr lang="id-ID" dirty="0">
                <a:cs typeface="Calibri" panose="020F0502020204030204" pitchFamily="34" charset="0"/>
              </a:rPr>
              <a:t>. </a:t>
            </a:r>
            <a:endParaRPr lang="en-ID" dirty="0">
              <a:cs typeface="Calibri" panose="020F0502020204030204" pitchFamily="34" charset="0"/>
            </a:endParaRPr>
          </a:p>
          <a:p>
            <a:pPr algn="just">
              <a:lnSpc>
                <a:spcPct val="120000"/>
              </a:lnSpc>
              <a:spcBef>
                <a:spcPts val="624"/>
              </a:spcBef>
            </a:pPr>
            <a:r>
              <a:rPr lang="en-ID" dirty="0">
                <a:cs typeface="Calibri" panose="020F0502020204030204" pitchFamily="34" charset="0"/>
              </a:rPr>
              <a:t>There is only a small area allocated for port and shipping activities which would be limited by the size of the vessel.</a:t>
            </a:r>
          </a:p>
          <a:p>
            <a:pPr algn="just">
              <a:lnSpc>
                <a:spcPct val="120000"/>
              </a:lnSpc>
              <a:spcBef>
                <a:spcPts val="624"/>
              </a:spcBef>
            </a:pPr>
            <a:endParaRPr lang="en-ID" dirty="0">
              <a:cs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14</a:t>
            </a:fld>
            <a:endParaRPr lang="id-ID"/>
          </a:p>
        </p:txBody>
      </p:sp>
    </p:spTree>
    <p:extLst>
      <p:ext uri="{BB962C8B-B14F-4D97-AF65-F5344CB8AC3E}">
        <p14:creationId xmlns:p14="http://schemas.microsoft.com/office/powerpoint/2010/main" val="377690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2" y="4560571"/>
            <a:ext cx="6596056" cy="4320540"/>
          </a:xfrm>
        </p:spPr>
        <p:txBody>
          <a:bodyPr/>
          <a:lstStyle/>
          <a:p>
            <a:pPr defTabSz="951067">
              <a:spcBef>
                <a:spcPts val="624"/>
              </a:spcBef>
              <a:defRPr/>
            </a:pPr>
            <a:r>
              <a:rPr lang="en-US" dirty="0">
                <a:latin typeface="Calibri" panose="020F0502020204030204" pitchFamily="34" charset="0"/>
                <a:cs typeface="Calibri" panose="020F0502020204030204" pitchFamily="34" charset="0"/>
              </a:rPr>
              <a:t>This is the Gili Island Area.</a:t>
            </a:r>
          </a:p>
          <a:p>
            <a:pPr>
              <a:spcBef>
                <a:spcPts val="624"/>
              </a:spcBef>
              <a:defRPr/>
            </a:pPr>
            <a:r>
              <a:rPr lang="en-US" dirty="0">
                <a:latin typeface="Calibri" panose="020F0502020204030204" pitchFamily="34" charset="0"/>
                <a:cs typeface="Calibri" panose="020F0502020204030204" pitchFamily="34" charset="0"/>
              </a:rPr>
              <a:t>Designated as </a:t>
            </a:r>
            <a:r>
              <a:rPr lang="en-US" b="1" dirty="0">
                <a:latin typeface="Calibri" panose="020F0502020204030204" pitchFamily="34" charset="0"/>
                <a:cs typeface="Calibri" panose="020F0502020204030204" pitchFamily="34" charset="0"/>
              </a:rPr>
              <a:t>Conservation Area &amp; </a:t>
            </a:r>
            <a:r>
              <a:rPr lang="id-ID" dirty="0">
                <a:latin typeface="Calibri" panose="020F0502020204030204" pitchFamily="34" charset="0"/>
                <a:cs typeface="Calibri" panose="020F0502020204030204" pitchFamily="34" charset="0"/>
              </a:rPr>
              <a:t>Marine Tourism Park</a:t>
            </a:r>
            <a:endParaRPr lang="en-US" b="1" dirty="0">
              <a:latin typeface="Calibri" panose="020F0502020204030204" pitchFamily="34" charset="0"/>
              <a:cs typeface="Calibri" panose="020F0502020204030204" pitchFamily="34" charset="0"/>
            </a:endParaRPr>
          </a:p>
          <a:p>
            <a:pPr>
              <a:spcBef>
                <a:spcPts val="624"/>
              </a:spcBef>
              <a:defRPr/>
            </a:pPr>
            <a:r>
              <a:rPr lang="en-ID" dirty="0">
                <a:latin typeface="Calibri" panose="020F0502020204030204" pitchFamily="34" charset="0"/>
                <a:cs typeface="Calibri" panose="020F0502020204030204" pitchFamily="34" charset="0"/>
              </a:rPr>
              <a:t>It is  </a:t>
            </a:r>
            <a:r>
              <a:rPr lang="id-ID" dirty="0" err="1">
                <a:latin typeface="Calibri" panose="020F0502020204030204" pitchFamily="34" charset="0"/>
                <a:cs typeface="Calibri" panose="020F0502020204030204" pitchFamily="34" charset="0"/>
              </a:rPr>
              <a:t>surrounded</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by</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coral</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reef</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ecosystem</a:t>
            </a:r>
            <a:r>
              <a:rPr lang="id-ID" dirty="0">
                <a:latin typeface="Calibri" panose="020F0502020204030204" pitchFamily="34" charset="0"/>
                <a:cs typeface="Calibri" panose="020F0502020204030204" pitchFamily="34" charset="0"/>
              </a:rPr>
              <a:t> </a:t>
            </a:r>
            <a:r>
              <a:rPr lang="en-ID" dirty="0">
                <a:latin typeface="Calibri" panose="020F0502020204030204" pitchFamily="34" charset="0"/>
                <a:cs typeface="Calibri" panose="020F0502020204030204" pitchFamily="34" charset="0"/>
              </a:rPr>
              <a:t>which</a:t>
            </a:r>
            <a:r>
              <a:rPr lang="id-ID" dirty="0">
                <a:latin typeface="Calibri" panose="020F0502020204030204" pitchFamily="34" charset="0"/>
                <a:cs typeface="Calibri" panose="020F0502020204030204" pitchFamily="34" charset="0"/>
              </a:rPr>
              <a:t> </a:t>
            </a:r>
            <a:r>
              <a:rPr lang="en-ID" dirty="0">
                <a:latin typeface="Calibri" panose="020F0502020204030204" pitchFamily="34" charset="0"/>
                <a:cs typeface="Calibri" panose="020F0502020204030204" pitchFamily="34" charset="0"/>
              </a:rPr>
              <a:t>according to the research, it </a:t>
            </a:r>
            <a:r>
              <a:rPr lang="id-ID" dirty="0" err="1">
                <a:latin typeface="Calibri" panose="020F0502020204030204" pitchFamily="34" charset="0"/>
                <a:cs typeface="Calibri" panose="020F0502020204030204" pitchFamily="34" charset="0"/>
              </a:rPr>
              <a:t>consist</a:t>
            </a:r>
            <a:r>
              <a:rPr lang="en-ID" dirty="0">
                <a:latin typeface="Calibri" panose="020F0502020204030204" pitchFamily="34" charset="0"/>
                <a:cs typeface="Calibri" panose="020F0502020204030204" pitchFamily="34" charset="0"/>
              </a:rPr>
              <a:t>s</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of</a:t>
            </a:r>
            <a:r>
              <a:rPr lang="id-ID" dirty="0">
                <a:latin typeface="Calibri" panose="020F0502020204030204" pitchFamily="34" charset="0"/>
                <a:cs typeface="Calibri" panose="020F0502020204030204" pitchFamily="34" charset="0"/>
              </a:rPr>
              <a:t> </a:t>
            </a:r>
            <a:r>
              <a:rPr lang="en-ID" dirty="0">
                <a:latin typeface="Calibri" panose="020F0502020204030204" pitchFamily="34" charset="0"/>
                <a:cs typeface="Calibri" panose="020F0502020204030204" pitchFamily="34" charset="0"/>
              </a:rPr>
              <a:t>approximately</a:t>
            </a:r>
            <a:r>
              <a:rPr lang="id-ID" dirty="0">
                <a:latin typeface="Calibri" panose="020F0502020204030204" pitchFamily="34" charset="0"/>
                <a:cs typeface="Calibri" panose="020F0502020204030204" pitchFamily="34" charset="0"/>
              </a:rPr>
              <a:t> </a:t>
            </a:r>
            <a:r>
              <a:rPr lang="id-ID" b="1" dirty="0">
                <a:latin typeface="Calibri" panose="020F0502020204030204" pitchFamily="34" charset="0"/>
                <a:cs typeface="Calibri" panose="020F0502020204030204" pitchFamily="34" charset="0"/>
              </a:rPr>
              <a:t>511 </a:t>
            </a:r>
            <a:r>
              <a:rPr lang="en-ID" b="1" dirty="0">
                <a:latin typeface="Calibri" panose="020F0502020204030204" pitchFamily="34" charset="0"/>
                <a:cs typeface="Calibri" panose="020F0502020204030204" pitchFamily="34" charset="0"/>
              </a:rPr>
              <a:t>species </a:t>
            </a:r>
            <a:r>
              <a:rPr lang="id-ID" b="1" dirty="0" err="1">
                <a:latin typeface="Calibri" panose="020F0502020204030204" pitchFamily="34" charset="0"/>
                <a:cs typeface="Calibri" panose="020F0502020204030204" pitchFamily="34" charset="0"/>
              </a:rPr>
              <a:t>of</a:t>
            </a:r>
            <a:r>
              <a:rPr lang="id-ID" b="1" dirty="0">
                <a:latin typeface="Calibri" panose="020F0502020204030204" pitchFamily="34" charset="0"/>
                <a:cs typeface="Calibri" panose="020F0502020204030204" pitchFamily="34" charset="0"/>
              </a:rPr>
              <a:t> </a:t>
            </a:r>
            <a:r>
              <a:rPr lang="id-ID" b="1" dirty="0" err="1">
                <a:latin typeface="Calibri" panose="020F0502020204030204" pitchFamily="34" charset="0"/>
                <a:cs typeface="Calibri" panose="020F0502020204030204" pitchFamily="34" charset="0"/>
              </a:rPr>
              <a:t>fish</a:t>
            </a:r>
            <a:r>
              <a:rPr lang="id-ID" dirty="0">
                <a:latin typeface="Calibri" panose="020F0502020204030204" pitchFamily="34" charset="0"/>
                <a:cs typeface="Calibri" panose="020F0502020204030204" pitchFamily="34" charset="0"/>
              </a:rPr>
              <a:t>.</a:t>
            </a:r>
            <a:r>
              <a:rPr lang="en-ID" dirty="0">
                <a:latin typeface="Calibri" panose="020F0502020204030204" pitchFamily="34" charset="0"/>
                <a:cs typeface="Calibri" panose="020F0502020204030204" pitchFamily="34" charset="0"/>
              </a:rPr>
              <a:t> </a:t>
            </a:r>
          </a:p>
          <a:p>
            <a:pPr defTabSz="951067">
              <a:spcBef>
                <a:spcPts val="624"/>
              </a:spcBef>
              <a:defRPr/>
            </a:pPr>
            <a:r>
              <a:rPr lang="en-ID" dirty="0">
                <a:latin typeface="Calibri" panose="020F0502020204030204" pitchFamily="34" charset="0"/>
                <a:cs typeface="Calibri" panose="020F0502020204030204" pitchFamily="34" charset="0"/>
              </a:rPr>
              <a:t>There are 296 different types</a:t>
            </a:r>
            <a:r>
              <a:rPr lang="id-ID" dirty="0">
                <a:latin typeface="Calibri" panose="020F0502020204030204" pitchFamily="34" charset="0"/>
                <a:cs typeface="Calibri" panose="020F0502020204030204" pitchFamily="34" charset="0"/>
              </a:rPr>
              <a:t> </a:t>
            </a:r>
            <a:r>
              <a:rPr lang="en-ID" dirty="0">
                <a:latin typeface="Calibri" panose="020F0502020204030204" pitchFamily="34" charset="0"/>
                <a:cs typeface="Calibri" panose="020F0502020204030204" pitchFamily="34" charset="0"/>
              </a:rPr>
              <a:t>of corals </a:t>
            </a:r>
            <a:r>
              <a:rPr lang="id-ID" dirty="0" err="1">
                <a:latin typeface="Calibri" panose="020F0502020204030204" pitchFamily="34" charset="0"/>
                <a:cs typeface="Calibri" panose="020F0502020204030204" pitchFamily="34" charset="0"/>
              </a:rPr>
              <a:t>which</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constitue</a:t>
            </a:r>
            <a:r>
              <a:rPr lang="id-ID" dirty="0">
                <a:latin typeface="Calibri" panose="020F0502020204030204" pitchFamily="34" charset="0"/>
                <a:cs typeface="Calibri" panose="020F0502020204030204" pitchFamily="34" charset="0"/>
              </a:rPr>
              <a:t> as </a:t>
            </a:r>
            <a:r>
              <a:rPr lang="id-ID" b="1" i="1" dirty="0" err="1">
                <a:latin typeface="Calibri" panose="020F0502020204030204" pitchFamily="34" charset="0"/>
                <a:cs typeface="Calibri" panose="020F0502020204030204" pitchFamily="34" charset="0"/>
              </a:rPr>
              <a:t>fringing</a:t>
            </a:r>
            <a:r>
              <a:rPr lang="id-ID" b="1" i="1" dirty="0">
                <a:latin typeface="Calibri" panose="020F0502020204030204" pitchFamily="34" charset="0"/>
                <a:cs typeface="Calibri" panose="020F0502020204030204" pitchFamily="34" charset="0"/>
              </a:rPr>
              <a:t> </a:t>
            </a:r>
            <a:r>
              <a:rPr lang="id-ID" b="1" i="1" dirty="0" err="1">
                <a:latin typeface="Calibri" panose="020F0502020204030204" pitchFamily="34" charset="0"/>
                <a:cs typeface="Calibri" panose="020F0502020204030204" pitchFamily="34" charset="0"/>
              </a:rPr>
              <a:t>reef</a:t>
            </a:r>
            <a:r>
              <a:rPr lang="id-ID" b="1" i="1"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with</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potential</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wide</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spread</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of</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coral</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reef</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covered</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more</a:t>
            </a:r>
            <a:r>
              <a:rPr lang="id-ID" dirty="0">
                <a:latin typeface="Calibri" panose="020F0502020204030204" pitchFamily="34" charset="0"/>
                <a:cs typeface="Calibri" panose="020F0502020204030204" pitchFamily="34" charset="0"/>
              </a:rPr>
              <a:t> </a:t>
            </a:r>
            <a:r>
              <a:rPr lang="id-ID" dirty="0" err="1">
                <a:latin typeface="Calibri" panose="020F0502020204030204" pitchFamily="34" charset="0"/>
                <a:cs typeface="Calibri" panose="020F0502020204030204" pitchFamily="34" charset="0"/>
              </a:rPr>
              <a:t>than</a:t>
            </a:r>
            <a:r>
              <a:rPr lang="id-ID" dirty="0">
                <a:latin typeface="Calibri" panose="020F0502020204030204" pitchFamily="34" charset="0"/>
                <a:cs typeface="Calibri" panose="020F0502020204030204" pitchFamily="34" charset="0"/>
              </a:rPr>
              <a:t> </a:t>
            </a:r>
            <a:r>
              <a:rPr lang="en-ID" dirty="0">
                <a:latin typeface="Calibri" panose="020F0502020204030204" pitchFamily="34" charset="0"/>
                <a:cs typeface="Calibri" panose="020F0502020204030204" pitchFamily="34" charset="0"/>
              </a:rPr>
              <a:t>290 HA area.</a:t>
            </a:r>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15</a:t>
            </a:fld>
            <a:endParaRPr lang="id-ID"/>
          </a:p>
        </p:txBody>
      </p:sp>
    </p:spTree>
    <p:extLst>
      <p:ext uri="{BB962C8B-B14F-4D97-AF65-F5344CB8AC3E}">
        <p14:creationId xmlns:p14="http://schemas.microsoft.com/office/powerpoint/2010/main" val="1803977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D55CC60-DCB3-4C9F-B825-EDEEE989DB1E}" type="slidenum">
              <a:rPr lang="id-ID" smtClean="0"/>
              <a:pPr>
                <a:defRPr/>
              </a:pPr>
              <a:t>16</a:t>
            </a:fld>
            <a:endParaRPr lang="id-ID"/>
          </a:p>
        </p:txBody>
      </p:sp>
    </p:spTree>
    <p:extLst>
      <p:ext uri="{BB962C8B-B14F-4D97-AF65-F5344CB8AC3E}">
        <p14:creationId xmlns:p14="http://schemas.microsoft.com/office/powerpoint/2010/main" val="1246563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D55CC60-DCB3-4C9F-B825-EDEEE989DB1E}" type="slidenum">
              <a:rPr lang="id-ID" smtClean="0"/>
              <a:pPr>
                <a:defRPr/>
              </a:pPr>
              <a:t>17</a:t>
            </a:fld>
            <a:endParaRPr lang="id-ID"/>
          </a:p>
        </p:txBody>
      </p:sp>
    </p:spTree>
    <p:extLst>
      <p:ext uri="{BB962C8B-B14F-4D97-AF65-F5344CB8AC3E}">
        <p14:creationId xmlns:p14="http://schemas.microsoft.com/office/powerpoint/2010/main" val="128318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D55CC60-DCB3-4C9F-B825-EDEEE989DB1E}" type="slidenum">
              <a:rPr lang="id-ID" smtClean="0"/>
              <a:pPr>
                <a:defRPr/>
              </a:pPr>
              <a:t>18</a:t>
            </a:fld>
            <a:endParaRPr lang="id-ID"/>
          </a:p>
        </p:txBody>
      </p:sp>
    </p:spTree>
    <p:extLst>
      <p:ext uri="{BB962C8B-B14F-4D97-AF65-F5344CB8AC3E}">
        <p14:creationId xmlns:p14="http://schemas.microsoft.com/office/powerpoint/2010/main" val="167599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marL="178325" indent="-178325">
              <a:spcBef>
                <a:spcPts val="624"/>
              </a:spcBef>
              <a:buFont typeface="Arial" panose="020B0604020202020204" pitchFamily="34" charset="0"/>
              <a:buChar char="•"/>
            </a:pPr>
            <a:r>
              <a:rPr lang="en-US" dirty="0"/>
              <a:t>Article 53 UNCLOS which regulate the Right of Archipelagic Sea Lanes Passage where foreign ships could exercise their rights of to have continuous and expeditious transit between one part of high sea to another high seas.</a:t>
            </a:r>
          </a:p>
          <a:p>
            <a:pPr marL="178325" indent="-178325">
              <a:spcBef>
                <a:spcPts val="624"/>
              </a:spcBef>
              <a:buFont typeface="Arial" panose="020B0604020202020204" pitchFamily="34" charset="0"/>
              <a:buChar char="•"/>
            </a:pPr>
            <a:r>
              <a:rPr lang="en-US" dirty="0"/>
              <a:t>Article 54 UNCLOS which regulate :</a:t>
            </a:r>
          </a:p>
          <a:p>
            <a:pPr marL="373162" lvl="1" indent="-186581">
              <a:spcBef>
                <a:spcPts val="0"/>
              </a:spcBef>
              <a:buFont typeface="Courier New" panose="02070309020205020404" pitchFamily="49" charset="0"/>
              <a:buChar char="o"/>
            </a:pPr>
            <a:r>
              <a:rPr lang="en-US" kern="1200" dirty="0">
                <a:solidFill>
                  <a:schemeClr val="tx1"/>
                </a:solidFill>
                <a:effectLst/>
                <a:latin typeface="+mn-lt"/>
                <a:ea typeface="MS PGothic" pitchFamily="34" charset="-128"/>
                <a:cs typeface="ＭＳ Ｐゴシック" charset="0"/>
              </a:rPr>
              <a:t>Duties of Ships and aircraft during their passage, research and survey activities</a:t>
            </a:r>
          </a:p>
          <a:p>
            <a:pPr marL="373162" lvl="1" indent="-186581">
              <a:spcBef>
                <a:spcPts val="0"/>
              </a:spcBef>
              <a:buFont typeface="Courier New" panose="02070309020205020404" pitchFamily="49" charset="0"/>
              <a:buChar char="o"/>
            </a:pPr>
            <a:r>
              <a:rPr lang="en-US" kern="1200" dirty="0">
                <a:solidFill>
                  <a:schemeClr val="tx1"/>
                </a:solidFill>
                <a:effectLst/>
                <a:latin typeface="+mn-lt"/>
                <a:ea typeface="MS PGothic" pitchFamily="34" charset="-128"/>
                <a:cs typeface="ＭＳ Ｐゴシック" charset="0"/>
              </a:rPr>
              <a:t>Duties of the archipelagic State and Laws and Regulations of the Archipelagic State Relating to the ASL.</a:t>
            </a:r>
          </a:p>
          <a:p>
            <a:pPr marL="178325" indent="-178325">
              <a:spcBef>
                <a:spcPts val="624"/>
              </a:spcBef>
              <a:buFont typeface="Arial" panose="020B0604020202020204" pitchFamily="34" charset="0"/>
              <a:buChar char="•"/>
            </a:pPr>
            <a:r>
              <a:rPr lang="en-US" dirty="0"/>
              <a:t>IMO Resolution A. 572(14) as Amended, on General Provisions for the Adoption, Designation and Substitution of ASL.</a:t>
            </a:r>
          </a:p>
          <a:p>
            <a:pPr marL="178325" indent="-178325">
              <a:spcBef>
                <a:spcPts val="624"/>
              </a:spcBef>
              <a:buFont typeface="Arial" panose="020B0604020202020204" pitchFamily="34" charset="0"/>
              <a:buChar char="•"/>
            </a:pPr>
            <a:r>
              <a:rPr lang="en-US" dirty="0"/>
              <a:t>IMO Resolution MSC. 72(69) adopted on 19 May 1998 on Adoption, Designation and Substitution of Archipelagic Sea Lanes.</a:t>
            </a:r>
          </a:p>
          <a:p>
            <a:pPr marL="178325" indent="-178325">
              <a:spcBef>
                <a:spcPts val="624"/>
              </a:spcBef>
              <a:buFont typeface="Arial" panose="020B0604020202020204" pitchFamily="34" charset="0"/>
              <a:buChar char="•"/>
            </a:pPr>
            <a:r>
              <a:rPr lang="en-US" dirty="0"/>
              <a:t>Rules 10 COLREG that regulate the guidelines for vessel navigating the TSS</a:t>
            </a:r>
          </a:p>
          <a:p>
            <a:pPr marL="178325" indent="-178325">
              <a:spcBef>
                <a:spcPts val="624"/>
              </a:spcBef>
              <a:buFont typeface="Arial" panose="020B0604020202020204" pitchFamily="34" charset="0"/>
              <a:buChar char="•"/>
            </a:pPr>
            <a:r>
              <a:rPr lang="en-US" dirty="0"/>
              <a:t>Regulation 10 Chapter V  SOLAS 74 regulate the General Provision of Ships’ Routeing</a:t>
            </a:r>
          </a:p>
          <a:p>
            <a:pPr marL="178325" indent="-178325">
              <a:spcBef>
                <a:spcPts val="624"/>
              </a:spcBef>
              <a:buFont typeface="Arial" panose="020B0604020202020204" pitchFamily="34" charset="0"/>
              <a:buChar char="•"/>
            </a:pPr>
            <a:r>
              <a:rPr lang="en-US" dirty="0"/>
              <a:t>IMO SN Circ 181 / 1996 regarding the Compliance with Ships Routeing Measures</a:t>
            </a:r>
          </a:p>
          <a:p>
            <a:pPr>
              <a:spcBef>
                <a:spcPts val="624"/>
              </a:spcBef>
            </a:pPr>
            <a:r>
              <a:rPr lang="en-US" dirty="0"/>
              <a:t>These instruments along with other regulations provide a clear guideline for in designating routes and measures to ensure safety passage for international navigation and marine environmental protection in Indonesian waters. </a:t>
            </a:r>
            <a:endParaRPr lang="en-ID" dirty="0"/>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2</a:t>
            </a:fld>
            <a:endParaRPr lang="id-ID"/>
          </a:p>
        </p:txBody>
      </p:sp>
    </p:spTree>
    <p:extLst>
      <p:ext uri="{BB962C8B-B14F-4D97-AF65-F5344CB8AC3E}">
        <p14:creationId xmlns:p14="http://schemas.microsoft.com/office/powerpoint/2010/main" val="290890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eaLnBrk="1" hangingPunct="1">
              <a:lnSpc>
                <a:spcPct val="120000"/>
              </a:lnSpc>
              <a:spcBef>
                <a:spcPts val="624"/>
              </a:spcBef>
            </a:pPr>
            <a:r>
              <a:rPr lang="en-ID" b="1" dirty="0">
                <a:cs typeface="Arial" pitchFamily="34" charset="0"/>
              </a:rPr>
              <a:t>THIS IS THE IASL-I IN SUNDA STRAIT</a:t>
            </a:r>
            <a:endParaRPr lang="en-ID" b="1" dirty="0"/>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3</a:t>
            </a:fld>
            <a:endParaRPr lang="id-ID"/>
          </a:p>
        </p:txBody>
      </p:sp>
    </p:spTree>
    <p:extLst>
      <p:ext uri="{BB962C8B-B14F-4D97-AF65-F5344CB8AC3E}">
        <p14:creationId xmlns:p14="http://schemas.microsoft.com/office/powerpoint/2010/main" val="298364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a:spcBef>
                <a:spcPts val="1248"/>
              </a:spcBef>
            </a:pPr>
            <a:r>
              <a:rPr lang="en-ID" dirty="0"/>
              <a:t>This several example of major incidents occurred in Sunda Straits</a:t>
            </a:r>
          </a:p>
          <a:p>
            <a:pPr marL="178325" indent="-178325">
              <a:spcBef>
                <a:spcPts val="1248"/>
              </a:spcBef>
              <a:buFont typeface="Arial" panose="020B0604020202020204" pitchFamily="34" charset="0"/>
              <a:buChar char="•"/>
            </a:pPr>
            <a:r>
              <a:rPr lang="en-ID" dirty="0"/>
              <a:t>MT </a:t>
            </a:r>
            <a:r>
              <a:rPr lang="en-ID" dirty="0" err="1"/>
              <a:t>Norgas</a:t>
            </a:r>
            <a:r>
              <a:rPr lang="en-ID" dirty="0"/>
              <a:t> </a:t>
            </a:r>
            <a:r>
              <a:rPr lang="en-ID" dirty="0" err="1"/>
              <a:t>Cathinka</a:t>
            </a:r>
            <a:r>
              <a:rPr lang="en-ID" dirty="0"/>
              <a:t> was collided with MV </a:t>
            </a:r>
            <a:r>
              <a:rPr lang="en-ID" dirty="0" err="1"/>
              <a:t>Bahuga</a:t>
            </a:r>
            <a:r>
              <a:rPr lang="en-ID" dirty="0"/>
              <a:t> Jaya in Sunda Straits </a:t>
            </a:r>
            <a:r>
              <a:rPr lang="en-US" dirty="0"/>
              <a:t>(4 Nautical miles east of </a:t>
            </a:r>
            <a:r>
              <a:rPr lang="en-US" dirty="0" err="1"/>
              <a:t>Rimau</a:t>
            </a:r>
            <a:r>
              <a:rPr lang="en-US" dirty="0"/>
              <a:t> </a:t>
            </a:r>
            <a:r>
              <a:rPr lang="en-US" dirty="0" err="1"/>
              <a:t>Balak</a:t>
            </a:r>
            <a:r>
              <a:rPr lang="en-US" dirty="0"/>
              <a:t> Island), Indonesia 26 September 2012.</a:t>
            </a:r>
          </a:p>
          <a:p>
            <a:pPr marL="186581" lvl="1">
              <a:spcBef>
                <a:spcPts val="1248"/>
              </a:spcBef>
            </a:pPr>
            <a:r>
              <a:rPr lang="en-US" dirty="0"/>
              <a:t>In addition to 7 casualties, this incident also caused serious damages on the </a:t>
            </a:r>
            <a:r>
              <a:rPr lang="en-US" dirty="0" err="1"/>
              <a:t>Norgas</a:t>
            </a:r>
            <a:r>
              <a:rPr lang="en-US" dirty="0"/>
              <a:t> </a:t>
            </a:r>
            <a:r>
              <a:rPr lang="en-US" dirty="0" err="1"/>
              <a:t>Cathinka</a:t>
            </a:r>
            <a:r>
              <a:rPr lang="en-US" dirty="0"/>
              <a:t> and sunk of MV. </a:t>
            </a:r>
            <a:r>
              <a:rPr lang="en-US" dirty="0" err="1"/>
              <a:t>Bahuga</a:t>
            </a:r>
            <a:r>
              <a:rPr lang="en-US" dirty="0"/>
              <a:t> Jaya.</a:t>
            </a:r>
            <a:endParaRPr lang="en-ID" dirty="0"/>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4</a:t>
            </a:fld>
            <a:endParaRPr lang="id-ID"/>
          </a:p>
        </p:txBody>
      </p:sp>
    </p:spTree>
    <p:extLst>
      <p:ext uri="{BB962C8B-B14F-4D97-AF65-F5344CB8AC3E}">
        <p14:creationId xmlns:p14="http://schemas.microsoft.com/office/powerpoint/2010/main" val="878799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marL="178325" indent="-178325">
              <a:spcBef>
                <a:spcPts val="1248"/>
              </a:spcBef>
              <a:buFont typeface="Arial" panose="020B0604020202020204" pitchFamily="34" charset="0"/>
              <a:buChar char="•"/>
            </a:pPr>
            <a:r>
              <a:rPr lang="en-ID" dirty="0"/>
              <a:t>In 2014, again a collision between Passenger Ship MARISA NUSANTARA and General Cargo QIHANG that cause severe damage on the hull of the passenger ship.</a:t>
            </a:r>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5</a:t>
            </a:fld>
            <a:endParaRPr lang="id-ID"/>
          </a:p>
        </p:txBody>
      </p:sp>
    </p:spTree>
    <p:extLst>
      <p:ext uri="{BB962C8B-B14F-4D97-AF65-F5344CB8AC3E}">
        <p14:creationId xmlns:p14="http://schemas.microsoft.com/office/powerpoint/2010/main" val="152410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a:spcBef>
                <a:spcPts val="1248"/>
              </a:spcBef>
            </a:pPr>
            <a:r>
              <a:rPr lang="en-ID" dirty="0"/>
              <a:t>In 4</a:t>
            </a:r>
            <a:r>
              <a:rPr lang="en-ID" baseline="30000" dirty="0"/>
              <a:t>th</a:t>
            </a:r>
            <a:r>
              <a:rPr lang="en-ID" dirty="0"/>
              <a:t> December 2015, MV Hanjin Aqua was grounded to Koliot Reef that need a costly &amp; time consuming of cargo transferring before it is released.</a:t>
            </a:r>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6</a:t>
            </a:fld>
            <a:endParaRPr lang="id-ID"/>
          </a:p>
        </p:txBody>
      </p:sp>
    </p:spTree>
    <p:extLst>
      <p:ext uri="{BB962C8B-B14F-4D97-AF65-F5344CB8AC3E}">
        <p14:creationId xmlns:p14="http://schemas.microsoft.com/office/powerpoint/2010/main" val="254899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marL="178325" indent="-178325">
              <a:spcBef>
                <a:spcPts val="1248"/>
              </a:spcBef>
              <a:buFont typeface="Arial" panose="020B0604020202020204" pitchFamily="34" charset="0"/>
              <a:buChar char="•"/>
            </a:pPr>
            <a:r>
              <a:rPr lang="en-ID" dirty="0"/>
              <a:t>This is one of the concerned isolated danger found in Sunda Strait that could endanger the passing vessel. For example the MV Hanjin Aqua that I’ve mentioned before. This reefs is one of important aspects that would be addressed through the proposed TSS and  Routeing Measures.</a:t>
            </a:r>
          </a:p>
          <a:p>
            <a:pPr marL="178325" indent="-178325">
              <a:spcBef>
                <a:spcPts val="1248"/>
              </a:spcBef>
              <a:buFont typeface="Arial" panose="020B0604020202020204" pitchFamily="34" charset="0"/>
              <a:buChar char="•"/>
            </a:pPr>
            <a:r>
              <a:rPr lang="en-ID" dirty="0"/>
              <a:t>Effort to prevent accident has been carried out by installing a beacon. However, the danger is still possibly threating the safety of the ship in particular during the low visibility condition.</a:t>
            </a:r>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7</a:t>
            </a:fld>
            <a:endParaRPr lang="id-ID"/>
          </a:p>
        </p:txBody>
      </p:sp>
    </p:spTree>
    <p:extLst>
      <p:ext uri="{BB962C8B-B14F-4D97-AF65-F5344CB8AC3E}">
        <p14:creationId xmlns:p14="http://schemas.microsoft.com/office/powerpoint/2010/main" val="1533012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marL="297209" indent="-297209">
              <a:spcBef>
                <a:spcPts val="0"/>
              </a:spcBef>
              <a:buFont typeface="Arial" charset="0"/>
              <a:buChar char="•"/>
            </a:pPr>
            <a:r>
              <a:rPr lang="en-ID" dirty="0"/>
              <a:t>This is the beautiful 720 HA Sangiang Island, located 2.8 NM from IASL-I</a:t>
            </a:r>
          </a:p>
          <a:p>
            <a:pPr>
              <a:spcBef>
                <a:spcPts val="0"/>
              </a:spcBef>
            </a:pPr>
            <a:endParaRPr lang="en-ID" dirty="0"/>
          </a:p>
          <a:p>
            <a:pPr marL="297209" indent="-297209">
              <a:spcBef>
                <a:spcPts val="0"/>
              </a:spcBef>
              <a:buFont typeface="Arial" charset="0"/>
              <a:buChar char="•"/>
            </a:pPr>
            <a:r>
              <a:rPr lang="en-ID" dirty="0"/>
              <a:t>It was designated as Natural Tourism Park through he Minister of Forestry Decision </a:t>
            </a:r>
            <a:r>
              <a:rPr lang="en-ID" dirty="0">
                <a:solidFill>
                  <a:schemeClr val="bg1">
                    <a:lumMod val="50000"/>
                  </a:schemeClr>
                </a:solidFill>
              </a:rPr>
              <a:t>Nr. SK </a:t>
            </a:r>
            <a:r>
              <a:rPr lang="en-ID" dirty="0" err="1">
                <a:solidFill>
                  <a:schemeClr val="bg1">
                    <a:lumMod val="50000"/>
                  </a:schemeClr>
                </a:solidFill>
              </a:rPr>
              <a:t>Menhut</a:t>
            </a:r>
            <a:r>
              <a:rPr lang="en-ID" dirty="0">
                <a:solidFill>
                  <a:schemeClr val="bg1">
                    <a:lumMod val="50000"/>
                  </a:schemeClr>
                </a:solidFill>
              </a:rPr>
              <a:t> No. 689/Kpts-11/1991 dated </a:t>
            </a:r>
            <a:r>
              <a:rPr lang="en-ID" dirty="0"/>
              <a:t>12 October 1991.</a:t>
            </a:r>
          </a:p>
          <a:p>
            <a:pPr>
              <a:spcBef>
                <a:spcPts val="0"/>
              </a:spcBef>
            </a:pPr>
            <a:endParaRPr lang="en-ID" dirty="0"/>
          </a:p>
          <a:p>
            <a:pPr marL="297209" indent="-297209">
              <a:spcBef>
                <a:spcPts val="0"/>
              </a:spcBef>
              <a:buFont typeface="Arial" charset="0"/>
              <a:buChar char="•"/>
            </a:pPr>
            <a:r>
              <a:rPr lang="en-ID" dirty="0"/>
              <a:t>It is featured with rich Coral Reefs and Marine Biota</a:t>
            </a:r>
          </a:p>
          <a:p>
            <a:pPr>
              <a:spcBef>
                <a:spcPts val="1248"/>
              </a:spcBef>
            </a:pPr>
            <a:endParaRPr lang="en-ID" dirty="0"/>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8</a:t>
            </a:fld>
            <a:endParaRPr lang="id-ID"/>
          </a:p>
        </p:txBody>
      </p:sp>
    </p:spTree>
    <p:extLst>
      <p:ext uri="{BB962C8B-B14F-4D97-AF65-F5344CB8AC3E}">
        <p14:creationId xmlns:p14="http://schemas.microsoft.com/office/powerpoint/2010/main" val="2190531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394063" y="4560571"/>
            <a:ext cx="6527075" cy="4320540"/>
          </a:xfrm>
        </p:spPr>
        <p:txBody>
          <a:bodyPr>
            <a:normAutofit/>
          </a:bodyPr>
          <a:lstStyle/>
          <a:p>
            <a:pPr>
              <a:spcBef>
                <a:spcPts val="624"/>
              </a:spcBef>
            </a:pPr>
            <a:r>
              <a:rPr lang="en-ID" dirty="0"/>
              <a:t>We all might notice that on 22 December 2018, Mount Krakatau erupted and </a:t>
            </a:r>
            <a:r>
              <a:rPr lang="en-ID" i="1" dirty="0"/>
              <a:t>caused a tsunami of 2 Metres height surged some coast area in West Java where hundreds of casualties, injured and missing person were reported.</a:t>
            </a:r>
          </a:p>
          <a:p>
            <a:pPr>
              <a:spcBef>
                <a:spcPts val="624"/>
              </a:spcBef>
            </a:pPr>
            <a:r>
              <a:rPr lang="en-ID" i="1" dirty="0"/>
              <a:t>In addition to the quick response on the disaster taken by the government and other bodies, a hydrographic survey was conducted to investigate the impact of the eruption and the tsunami to the seabed.</a:t>
            </a:r>
            <a:endParaRPr lang="en-ID" dirty="0"/>
          </a:p>
          <a:p>
            <a:pPr>
              <a:spcBef>
                <a:spcPts val="624"/>
              </a:spcBef>
            </a:pPr>
            <a:r>
              <a:rPr lang="en-ID" i="1" dirty="0"/>
              <a:t>According to its result, impact of the disaster to the seabed was only found within 1 NM from the Karakata. </a:t>
            </a:r>
          </a:p>
          <a:p>
            <a:pPr>
              <a:spcBef>
                <a:spcPts val="624"/>
              </a:spcBef>
            </a:pPr>
            <a:r>
              <a:rPr lang="en-ID" i="1" dirty="0"/>
              <a:t>No marine incident was reported for the said disaster, and </a:t>
            </a:r>
            <a:r>
              <a:rPr lang="en-ID" dirty="0"/>
              <a:t>the proposed TSS area was not affected.</a:t>
            </a:r>
          </a:p>
          <a:p>
            <a:pPr>
              <a:spcBef>
                <a:spcPts val="624"/>
              </a:spcBef>
            </a:pPr>
            <a:r>
              <a:rPr lang="en-ID" dirty="0"/>
              <a:t>The IASL-I lies about 12NM off Mount Anak Krakatau, and the South Entrance of the proposed TSS is located 23NM away NE of the Mount Anak Krakatau.</a:t>
            </a:r>
          </a:p>
          <a:p>
            <a:pPr>
              <a:spcBef>
                <a:spcPts val="624"/>
              </a:spcBef>
            </a:pPr>
            <a:r>
              <a:rPr lang="en-ID" dirty="0"/>
              <a:t>With this, it is likely that the activity of the Mount Krakatau, would only have minor impact to the proposed Routeing Measures.</a:t>
            </a:r>
          </a:p>
          <a:p>
            <a:pPr>
              <a:spcBef>
                <a:spcPts val="624"/>
              </a:spcBef>
            </a:pPr>
            <a:r>
              <a:rPr lang="en-ID" i="1" dirty="0"/>
              <a:t>However, we aware that none of us could predict the nature wills. Therefore, monitoring &amp; warning system have been setup to enable early warning to the concerned parties including the marine traffic.</a:t>
            </a:r>
          </a:p>
        </p:txBody>
      </p:sp>
      <p:sp>
        <p:nvSpPr>
          <p:cNvPr id="4" name="Slide Number Placeholder 3"/>
          <p:cNvSpPr>
            <a:spLocks noGrp="1"/>
          </p:cNvSpPr>
          <p:nvPr>
            <p:ph type="sldNum" sz="quarter" idx="10"/>
          </p:nvPr>
        </p:nvSpPr>
        <p:spPr/>
        <p:txBody>
          <a:bodyPr/>
          <a:lstStyle/>
          <a:p>
            <a:pPr>
              <a:defRPr/>
            </a:pPr>
            <a:fld id="{9D55CC60-DCB3-4C9F-B825-EDEEE989DB1E}" type="slidenum">
              <a:rPr lang="id-ID" smtClean="0"/>
              <a:pPr>
                <a:defRPr/>
              </a:pPr>
              <a:t>9</a:t>
            </a:fld>
            <a:endParaRPr lang="id-ID"/>
          </a:p>
        </p:txBody>
      </p:sp>
    </p:spTree>
    <p:extLst>
      <p:ext uri="{BB962C8B-B14F-4D97-AF65-F5344CB8AC3E}">
        <p14:creationId xmlns:p14="http://schemas.microsoft.com/office/powerpoint/2010/main" val="2297105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id-ID"/>
          </a:p>
        </p:txBody>
      </p:sp>
      <p:sp>
        <p:nvSpPr>
          <p:cNvPr id="4" name="Date Placeholder 3"/>
          <p:cNvSpPr>
            <a:spLocks noGrp="1"/>
          </p:cNvSpPr>
          <p:nvPr>
            <p:ph type="dt" sz="half" idx="10"/>
          </p:nvPr>
        </p:nvSpPr>
        <p:spPr/>
        <p:txBody>
          <a:bodyPr/>
          <a:lstStyle>
            <a:lvl1pPr>
              <a:defRPr/>
            </a:lvl1pPr>
          </a:lstStyle>
          <a:p>
            <a:pPr>
              <a:defRPr/>
            </a:pPr>
            <a:fld id="{4DABE5DD-8E27-43B3-920E-AC73D9EAEA88}" type="datetime1">
              <a:rPr lang="id-ID" smtClean="0"/>
              <a:t>19/02/2019</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9953D9CE-472A-4CC0-9E6D-1173AF16E97E}" type="slidenum">
              <a:rPr lang="id-ID"/>
              <a:pPr>
                <a:defRPr/>
              </a:pPr>
              <a:t>‹#›</a:t>
            </a:fld>
            <a:endParaRPr lang="id-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lvl1pPr>
              <a:defRPr/>
            </a:lvl1pPr>
          </a:lstStyle>
          <a:p>
            <a:pPr>
              <a:defRPr/>
            </a:pPr>
            <a:fld id="{8094EDF6-5DED-43BF-9667-CBFC39E2DC20}" type="datetime1">
              <a:rPr lang="id-ID" smtClean="0"/>
              <a:t>19/02/2019</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AE5D6F56-E78F-4976-BBD4-E18C5256E137}" type="slidenum">
              <a:rPr lang="id-ID"/>
              <a:pPr>
                <a:defRPr/>
              </a:pPr>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lvl1pPr>
              <a:defRPr/>
            </a:lvl1pPr>
          </a:lstStyle>
          <a:p>
            <a:pPr>
              <a:defRPr/>
            </a:pPr>
            <a:fld id="{73D48AA8-DE3B-46A2-94B1-605AB98BE941}" type="datetime1">
              <a:rPr lang="id-ID" smtClean="0"/>
              <a:t>19/02/2019</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5BAAE00A-CE28-42C1-ADBF-5315E48D24D9}" type="slidenum">
              <a:rPr lang="id-ID"/>
              <a:pPr>
                <a:defRPr/>
              </a:pPr>
              <a:t>‹#›</a:t>
            </a:fld>
            <a:endParaRPr 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6C12C18-54D7-48A9-9032-5DB675D757CC}"/>
              </a:ext>
            </a:extLst>
          </p:cNvPr>
          <p:cNvSpPr/>
          <p:nvPr userDrawn="1"/>
        </p:nvSpPr>
        <p:spPr>
          <a:xfrm>
            <a:off x="0" y="6534000"/>
            <a:ext cx="8815241" cy="324000"/>
          </a:xfrm>
          <a:prstGeom prst="rect">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a:xfrm>
            <a:off x="3505200" y="6534001"/>
            <a:ext cx="2133600" cy="324000"/>
          </a:xfrm>
        </p:spPr>
        <p:txBody>
          <a:bodyPr/>
          <a:lstStyle>
            <a:lvl1pPr algn="ctr">
              <a:defRPr/>
            </a:lvl1pPr>
          </a:lstStyle>
          <a:p>
            <a:pPr>
              <a:defRPr/>
            </a:pPr>
            <a:fld id="{272349E8-5BBF-4F0E-B066-5BD2625FB744}" type="datetime1">
              <a:rPr lang="id-ID" smtClean="0"/>
              <a:pPr>
                <a:defRPr/>
              </a:pPr>
              <a:t>19/02/2019</a:t>
            </a:fld>
            <a:endParaRPr lang="id-ID" dirty="0"/>
          </a:p>
        </p:txBody>
      </p:sp>
      <p:sp>
        <p:nvSpPr>
          <p:cNvPr id="5" name="Footer Placeholder 4"/>
          <p:cNvSpPr>
            <a:spLocks noGrp="1"/>
          </p:cNvSpPr>
          <p:nvPr>
            <p:ph type="ftr" sz="quarter" idx="11"/>
          </p:nvPr>
        </p:nvSpPr>
        <p:spPr>
          <a:xfrm>
            <a:off x="0" y="6534000"/>
            <a:ext cx="791580" cy="317506"/>
          </a:xfrm>
        </p:spPr>
        <p:txBody>
          <a:bodyPr/>
          <a:lstStyle>
            <a:lvl1pPr>
              <a:defRPr>
                <a:solidFill>
                  <a:schemeClr val="bg1">
                    <a:lumMod val="65000"/>
                  </a:schemeClr>
                </a:solidFill>
              </a:defRPr>
            </a:lvl1pPr>
          </a:lstStyle>
          <a:p>
            <a:pPr algn="l">
              <a:defRPr/>
            </a:pPr>
            <a:r>
              <a:rPr lang="en-ID" dirty="0"/>
              <a:t>6</a:t>
            </a:r>
            <a:r>
              <a:rPr lang="en-ID" baseline="30000" dirty="0"/>
              <a:t>th</a:t>
            </a:r>
            <a:r>
              <a:rPr lang="en-ID" dirty="0"/>
              <a:t> IMO-NCSR</a:t>
            </a:r>
            <a:endParaRPr lang="id-ID" dirty="0"/>
          </a:p>
        </p:txBody>
      </p:sp>
      <p:sp>
        <p:nvSpPr>
          <p:cNvPr id="6" name="Slide Number Placeholder 5"/>
          <p:cNvSpPr>
            <a:spLocks noGrp="1"/>
          </p:cNvSpPr>
          <p:nvPr>
            <p:ph type="sldNum" sz="quarter" idx="12"/>
          </p:nvPr>
        </p:nvSpPr>
        <p:spPr>
          <a:xfrm>
            <a:off x="8815240" y="6534000"/>
            <a:ext cx="328760" cy="324000"/>
          </a:xfrm>
          <a:solidFill>
            <a:srgbClr val="558ED5"/>
          </a:solidFill>
          <a:ln w="12700">
            <a:solidFill>
              <a:srgbClr val="558ED5"/>
            </a:solidFill>
          </a:ln>
        </p:spPr>
        <p:txBody>
          <a:bodyPr/>
          <a:lstStyle>
            <a:lvl1pPr algn="ctr">
              <a:defRPr sz="1050">
                <a:solidFill>
                  <a:schemeClr val="bg1"/>
                </a:solidFill>
              </a:defRPr>
            </a:lvl1pPr>
          </a:lstStyle>
          <a:p>
            <a:pPr>
              <a:defRPr/>
            </a:pPr>
            <a:fld id="{84D3F437-5F30-428B-A7E0-99F3C0C60055}" type="slidenum">
              <a:rPr lang="id-ID" smtClean="0"/>
              <a:pPr>
                <a:defRPr/>
              </a:pPr>
              <a:t>‹#›</a:t>
            </a:fld>
            <a:endParaRPr lang="id-ID" dirty="0"/>
          </a:p>
        </p:txBody>
      </p:sp>
      <p:grpSp>
        <p:nvGrpSpPr>
          <p:cNvPr id="12" name="Group 11">
            <a:extLst>
              <a:ext uri="{FF2B5EF4-FFF2-40B4-BE49-F238E27FC236}">
                <a16:creationId xmlns:a16="http://schemas.microsoft.com/office/drawing/2014/main" id="{073CDE5B-D08B-442A-897C-7BE8E151FEAF}"/>
              </a:ext>
            </a:extLst>
          </p:cNvPr>
          <p:cNvGrpSpPr/>
          <p:nvPr userDrawn="1"/>
        </p:nvGrpSpPr>
        <p:grpSpPr>
          <a:xfrm>
            <a:off x="0" y="0"/>
            <a:ext cx="9144000" cy="543724"/>
            <a:chOff x="0" y="0"/>
            <a:chExt cx="12192000" cy="543724"/>
          </a:xfrm>
        </p:grpSpPr>
        <p:sp>
          <p:nvSpPr>
            <p:cNvPr id="13" name="Title 1">
              <a:extLst>
                <a:ext uri="{FF2B5EF4-FFF2-40B4-BE49-F238E27FC236}">
                  <a16:creationId xmlns:a16="http://schemas.microsoft.com/office/drawing/2014/main" id="{79FCB24A-3B2B-4AD2-8A05-59102CB2B23D}"/>
                </a:ext>
              </a:extLst>
            </p:cNvPr>
            <p:cNvSpPr txBox="1">
              <a:spLocks/>
            </p:cNvSpPr>
            <p:nvPr/>
          </p:nvSpPr>
          <p:spPr bwMode="auto">
            <a:xfrm>
              <a:off x="0" y="0"/>
              <a:ext cx="720000" cy="540000"/>
            </a:xfrm>
            <a:prstGeom prst="rect">
              <a:avLst/>
            </a:prstGeom>
            <a:solidFill>
              <a:schemeClr val="bg1">
                <a:lumMod val="85000"/>
              </a:schemeClr>
            </a:solidFill>
            <a:ln w="9525">
              <a:noFill/>
              <a:miter lim="800000"/>
              <a:headEnd/>
              <a:tailEnd/>
            </a:ln>
          </p:spPr>
          <p:txBody>
            <a:bodyPr vert="horz" wrap="square" lIns="180000" tIns="45720" rIns="18000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sz="1800" b="1" dirty="0">
                <a:solidFill>
                  <a:schemeClr val="bg1"/>
                </a:solidFill>
                <a:latin typeface="+mn-lt"/>
                <a:cs typeface="+mn-cs"/>
              </a:endParaRPr>
            </a:p>
          </p:txBody>
        </p:sp>
        <p:pic>
          <p:nvPicPr>
            <p:cNvPr id="14" name="Picture 13">
              <a:extLst>
                <a:ext uri="{FF2B5EF4-FFF2-40B4-BE49-F238E27FC236}">
                  <a16:creationId xmlns:a16="http://schemas.microsoft.com/office/drawing/2014/main" id="{D0CA229E-3F30-4B94-AC7D-69E2A62B880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000" y="6953"/>
              <a:ext cx="504000" cy="504000"/>
            </a:xfrm>
            <a:prstGeom prst="rect">
              <a:avLst/>
            </a:prstGeom>
          </p:spPr>
        </p:pic>
        <p:cxnSp>
          <p:nvCxnSpPr>
            <p:cNvPr id="15" name="Straight Connector 14">
              <a:extLst>
                <a:ext uri="{FF2B5EF4-FFF2-40B4-BE49-F238E27FC236}">
                  <a16:creationId xmlns:a16="http://schemas.microsoft.com/office/drawing/2014/main" id="{D938B7CE-56CB-47DC-81F8-616872CB7CC9}"/>
                </a:ext>
              </a:extLst>
            </p:cNvPr>
            <p:cNvCxnSpPr>
              <a:cxnSpLocks/>
            </p:cNvCxnSpPr>
            <p:nvPr/>
          </p:nvCxnSpPr>
          <p:spPr>
            <a:xfrm>
              <a:off x="0" y="543724"/>
              <a:ext cx="1219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1842136-64EB-49C2-95C2-8679F8D0FEDA}" type="datetime1">
              <a:rPr lang="id-ID" smtClean="0"/>
              <a:t>19/02/2019</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66ECBE0C-31C5-4C28-80F9-19FA30CF3A51}" type="slidenum">
              <a:rPr lang="id-ID"/>
              <a:pPr>
                <a:defRPr/>
              </a:pPr>
              <a:t>‹#›</a:t>
            </a:fld>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3"/>
          <p:cNvSpPr>
            <a:spLocks noGrp="1"/>
          </p:cNvSpPr>
          <p:nvPr>
            <p:ph type="dt" sz="half" idx="10"/>
          </p:nvPr>
        </p:nvSpPr>
        <p:spPr/>
        <p:txBody>
          <a:bodyPr/>
          <a:lstStyle>
            <a:lvl1pPr>
              <a:defRPr/>
            </a:lvl1pPr>
          </a:lstStyle>
          <a:p>
            <a:pPr>
              <a:defRPr/>
            </a:pPr>
            <a:fld id="{57196390-505F-4D2A-92C7-934E6196C743}" type="datetime1">
              <a:rPr lang="id-ID" smtClean="0"/>
              <a:t>19/02/2019</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E187F811-4803-42D3-889F-638C6CEB3E6E}" type="slidenum">
              <a:rPr lang="id-ID"/>
              <a:pPr>
                <a:defRPr/>
              </a:pPr>
              <a:t>‹#›</a:t>
            </a:fld>
            <a:endParaRPr lang="id-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3"/>
          <p:cNvSpPr>
            <a:spLocks noGrp="1"/>
          </p:cNvSpPr>
          <p:nvPr>
            <p:ph type="dt" sz="half" idx="10"/>
          </p:nvPr>
        </p:nvSpPr>
        <p:spPr/>
        <p:txBody>
          <a:bodyPr/>
          <a:lstStyle>
            <a:lvl1pPr>
              <a:defRPr/>
            </a:lvl1pPr>
          </a:lstStyle>
          <a:p>
            <a:pPr>
              <a:defRPr/>
            </a:pPr>
            <a:fld id="{CA03C5CE-97AF-4554-9F52-42CD66B85366}" type="datetime1">
              <a:rPr lang="id-ID" smtClean="0"/>
              <a:t>19/02/2019</a:t>
            </a:fld>
            <a:endParaRPr lang="id-ID"/>
          </a:p>
        </p:txBody>
      </p:sp>
      <p:sp>
        <p:nvSpPr>
          <p:cNvPr id="8" name="Footer Placeholder 4"/>
          <p:cNvSpPr>
            <a:spLocks noGrp="1"/>
          </p:cNvSpPr>
          <p:nvPr>
            <p:ph type="ftr" sz="quarter" idx="11"/>
          </p:nvPr>
        </p:nvSpPr>
        <p:spPr/>
        <p:txBody>
          <a:bodyPr/>
          <a:lstStyle>
            <a:lvl1pPr>
              <a:defRPr/>
            </a:lvl1pPr>
          </a:lstStyle>
          <a:p>
            <a:pPr>
              <a:defRPr/>
            </a:pPr>
            <a:endParaRPr lang="id-ID"/>
          </a:p>
        </p:txBody>
      </p:sp>
      <p:sp>
        <p:nvSpPr>
          <p:cNvPr id="9" name="Slide Number Placeholder 5"/>
          <p:cNvSpPr>
            <a:spLocks noGrp="1"/>
          </p:cNvSpPr>
          <p:nvPr>
            <p:ph type="sldNum" sz="quarter" idx="12"/>
          </p:nvPr>
        </p:nvSpPr>
        <p:spPr/>
        <p:txBody>
          <a:bodyPr/>
          <a:lstStyle>
            <a:lvl1pPr>
              <a:defRPr/>
            </a:lvl1pPr>
          </a:lstStyle>
          <a:p>
            <a:pPr>
              <a:defRPr/>
            </a:pPr>
            <a:fld id="{99BDD129-EE15-469E-98F9-9BDBFC5A7129}" type="slidenum">
              <a:rPr lang="id-ID"/>
              <a:pPr>
                <a:defRPr/>
              </a:pPr>
              <a:t>‹#›</a:t>
            </a:fld>
            <a:endParaRPr lang="id-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3"/>
          <p:cNvSpPr>
            <a:spLocks noGrp="1"/>
          </p:cNvSpPr>
          <p:nvPr>
            <p:ph type="dt" sz="half" idx="10"/>
          </p:nvPr>
        </p:nvSpPr>
        <p:spPr/>
        <p:txBody>
          <a:bodyPr/>
          <a:lstStyle>
            <a:lvl1pPr>
              <a:defRPr/>
            </a:lvl1pPr>
          </a:lstStyle>
          <a:p>
            <a:pPr>
              <a:defRPr/>
            </a:pPr>
            <a:fld id="{78A9B01A-9EE8-40EC-985F-20F8C6CF2057}" type="datetime1">
              <a:rPr lang="id-ID" smtClean="0"/>
              <a:t>19/02/2019</a:t>
            </a:fld>
            <a:endParaRPr lang="id-ID"/>
          </a:p>
        </p:txBody>
      </p:sp>
      <p:sp>
        <p:nvSpPr>
          <p:cNvPr id="4" name="Footer Placeholder 4"/>
          <p:cNvSpPr>
            <a:spLocks noGrp="1"/>
          </p:cNvSpPr>
          <p:nvPr>
            <p:ph type="ftr" sz="quarter" idx="11"/>
          </p:nvPr>
        </p:nvSpPr>
        <p:spPr/>
        <p:txBody>
          <a:bodyPr/>
          <a:lstStyle>
            <a:lvl1pPr>
              <a:defRPr/>
            </a:lvl1pPr>
          </a:lstStyle>
          <a:p>
            <a:pPr>
              <a:defRPr/>
            </a:pPr>
            <a:endParaRPr lang="id-ID"/>
          </a:p>
        </p:txBody>
      </p:sp>
      <p:sp>
        <p:nvSpPr>
          <p:cNvPr id="5" name="Slide Number Placeholder 5"/>
          <p:cNvSpPr>
            <a:spLocks noGrp="1"/>
          </p:cNvSpPr>
          <p:nvPr>
            <p:ph type="sldNum" sz="quarter" idx="12"/>
          </p:nvPr>
        </p:nvSpPr>
        <p:spPr/>
        <p:txBody>
          <a:bodyPr/>
          <a:lstStyle>
            <a:lvl1pPr>
              <a:defRPr/>
            </a:lvl1pPr>
          </a:lstStyle>
          <a:p>
            <a:pPr>
              <a:defRPr/>
            </a:pPr>
            <a:fld id="{09CEE889-0989-4C80-A5F8-BA2C790F56E7}" type="slidenum">
              <a:rPr lang="id-ID"/>
              <a:pPr>
                <a:defRPr/>
              </a:pPr>
              <a:t>‹#›</a:t>
            </a:fld>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132344-8BFB-4E10-A1AB-54A6780893E6}" type="datetime1">
              <a:rPr lang="id-ID" smtClean="0"/>
              <a:t>19/02/2019</a:t>
            </a:fld>
            <a:endParaRPr lang="id-ID"/>
          </a:p>
        </p:txBody>
      </p:sp>
      <p:sp>
        <p:nvSpPr>
          <p:cNvPr id="3" name="Footer Placeholder 4"/>
          <p:cNvSpPr>
            <a:spLocks noGrp="1"/>
          </p:cNvSpPr>
          <p:nvPr>
            <p:ph type="ftr" sz="quarter" idx="11"/>
          </p:nvPr>
        </p:nvSpPr>
        <p:spPr/>
        <p:txBody>
          <a:bodyPr/>
          <a:lstStyle>
            <a:lvl1pPr>
              <a:defRPr/>
            </a:lvl1pPr>
          </a:lstStyle>
          <a:p>
            <a:pPr>
              <a:defRPr/>
            </a:pPr>
            <a:endParaRPr lang="id-ID"/>
          </a:p>
        </p:txBody>
      </p:sp>
      <p:sp>
        <p:nvSpPr>
          <p:cNvPr id="4" name="Slide Number Placeholder 5"/>
          <p:cNvSpPr>
            <a:spLocks noGrp="1"/>
          </p:cNvSpPr>
          <p:nvPr>
            <p:ph type="sldNum" sz="quarter" idx="12"/>
          </p:nvPr>
        </p:nvSpPr>
        <p:spPr/>
        <p:txBody>
          <a:bodyPr/>
          <a:lstStyle>
            <a:lvl1pPr>
              <a:defRPr/>
            </a:lvl1pPr>
          </a:lstStyle>
          <a:p>
            <a:pPr>
              <a:defRPr/>
            </a:pPr>
            <a:fld id="{3F95C89C-8224-4B2D-8A1D-F92DE1D7739F}" type="slidenum">
              <a:rPr lang="id-ID"/>
              <a:pPr>
                <a:defRPr/>
              </a:pPr>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endParaRPr lang="id-ID"/>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402E3F-F9A7-445C-AC44-DD07E0DAEF9A}" type="datetime1">
              <a:rPr lang="id-ID" smtClean="0"/>
              <a:t>19/02/2019</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513E3CEF-1CD3-49D0-9E0C-58944D20C116}" type="slidenum">
              <a:rPr lang="id-ID"/>
              <a:pPr>
                <a:defRPr/>
              </a:pPr>
              <a:t>‹#›</a:t>
            </a:fld>
            <a:endParaRPr lang="id-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id-ID"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744304F-8074-46FA-BB0F-A9AA1921BE5C}" type="datetime1">
              <a:rPr lang="id-ID" smtClean="0"/>
              <a:t>19/02/2019</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3AC06128-DCAD-404E-AB0D-D9A97A9AA976}" type="slidenum">
              <a:rPr lang="id-ID"/>
              <a:pPr>
                <a:defRPr/>
              </a:pPr>
              <a:t>‹#›</a:t>
            </a:fld>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id-ID"/>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cs typeface="+mn-cs"/>
              </a:defRPr>
            </a:lvl1pPr>
          </a:lstStyle>
          <a:p>
            <a:pPr>
              <a:defRPr/>
            </a:pPr>
            <a:fld id="{DCC2B1DF-B57D-43EA-AA29-A99F62F440E4}" type="datetime1">
              <a:rPr lang="id-ID" smtClean="0"/>
              <a:t>19/02/2019</a:t>
            </a:fld>
            <a:endParaRPr lang="id-ID"/>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id-ID"/>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cs typeface="+mn-cs"/>
              </a:defRPr>
            </a:lvl1pPr>
          </a:lstStyle>
          <a:p>
            <a:pPr>
              <a:defRPr/>
            </a:pPr>
            <a:fld id="{1C61A13F-E113-4469-9DEA-9A65571AD57D}"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892" algn="ctr"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783" algn="ctr"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675" algn="ctr"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566" algn="ctr"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68" indent="-25716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charset="0"/>
        </a:defRPr>
      </a:lvl1pPr>
      <a:lvl2pPr marL="557199" indent="-214308" algn="l"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id-ID"/>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805798-A33F-4BED-B594-972838C28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57975"/>
          </a:xfrm>
          <a:prstGeom prst="rect">
            <a:avLst/>
          </a:prstGeom>
        </p:spPr>
      </p:pic>
      <p:sp>
        <p:nvSpPr>
          <p:cNvPr id="55299" name="Rectangle 3"/>
          <p:cNvSpPr>
            <a:spLocks noGrp="1" noChangeArrowheads="1"/>
          </p:cNvSpPr>
          <p:nvPr>
            <p:ph type="subTitle" idx="1"/>
          </p:nvPr>
        </p:nvSpPr>
        <p:spPr>
          <a:xfrm>
            <a:off x="-3945" y="1181245"/>
            <a:ext cx="9167318" cy="1746656"/>
          </a:xfrm>
          <a:noFill/>
        </p:spPr>
        <p:txBody>
          <a:bodyPr rtlCol="0" anchor="ctr">
            <a:noAutofit/>
          </a:bodyPr>
          <a:lstStyle/>
          <a:p>
            <a:r>
              <a:rPr lang="en-ID"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Establishment of  </a:t>
            </a:r>
            <a:r>
              <a:rPr lang="en-ID"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Traffic Separation Schemes</a:t>
            </a:r>
            <a:r>
              <a:rPr lang="en-ID"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Associated </a:t>
            </a:r>
            <a:r>
              <a:rPr lang="en-US" sz="2800"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Routeing</a:t>
            </a:r>
            <a:r>
              <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Measures </a:t>
            </a:r>
          </a:p>
          <a:p>
            <a:r>
              <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sz="2800"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Sunda</a:t>
            </a:r>
            <a:r>
              <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Lombok Straits</a:t>
            </a:r>
            <a:endParaRPr lang="en-ID"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5CF16AA4-405B-43F1-A3EC-3C85A6F4C6BC}"/>
              </a:ext>
            </a:extLst>
          </p:cNvPr>
          <p:cNvSpPr>
            <a:spLocks noGrp="1"/>
          </p:cNvSpPr>
          <p:nvPr>
            <p:ph type="sldNum" sz="quarter" idx="12"/>
          </p:nvPr>
        </p:nvSpPr>
        <p:spPr>
          <a:xfrm>
            <a:off x="3505200" y="5624517"/>
            <a:ext cx="2133600" cy="273844"/>
          </a:xfrm>
        </p:spPr>
        <p:txBody>
          <a:bodyPr/>
          <a:lstStyle/>
          <a:p>
            <a:pPr>
              <a:defRPr/>
            </a:pPr>
            <a:fld id="{9953D9CE-472A-4CC0-9E6D-1173AF16E97E}" type="slidenum">
              <a:rPr lang="id-ID" smtClean="0"/>
              <a:pPr>
                <a:defRPr/>
              </a:pPr>
              <a:t>1</a:t>
            </a:fld>
            <a:endParaRPr lang="id-ID" dirty="0"/>
          </a:p>
        </p:txBody>
      </p:sp>
      <p:sp>
        <p:nvSpPr>
          <p:cNvPr id="10" name="Rectangle 3">
            <a:extLst>
              <a:ext uri="{FF2B5EF4-FFF2-40B4-BE49-F238E27FC236}">
                <a16:creationId xmlns:a16="http://schemas.microsoft.com/office/drawing/2014/main" id="{D8F6BF2C-5C4F-4D1B-932A-700D84318E46}"/>
              </a:ext>
            </a:extLst>
          </p:cNvPr>
          <p:cNvSpPr txBox="1">
            <a:spLocks noChangeArrowheads="1"/>
          </p:cNvSpPr>
          <p:nvPr/>
        </p:nvSpPr>
        <p:spPr bwMode="auto">
          <a:xfrm>
            <a:off x="-16632" y="305915"/>
            <a:ext cx="9144000" cy="602917"/>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noAutofit/>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rPr>
              <a:t>6</a:t>
            </a:r>
            <a:r>
              <a:rPr lang="en-US" sz="2400" b="1" baseline="30000" dirty="0">
                <a:solidFill>
                  <a:srgbClr val="FFFF00"/>
                </a:solidFill>
                <a:effectLst>
                  <a:outerShdw blurRad="38100" dist="38100" dir="2700000" algn="tl">
                    <a:srgbClr val="000000">
                      <a:alpha val="43137"/>
                    </a:srgbClr>
                  </a:outerShdw>
                </a:effectLst>
              </a:rPr>
              <a:t>TH</a:t>
            </a:r>
            <a:r>
              <a:rPr lang="en-US" sz="2400" b="1" dirty="0">
                <a:solidFill>
                  <a:srgbClr val="FFFF00"/>
                </a:solidFill>
                <a:effectLst>
                  <a:outerShdw blurRad="38100" dist="38100" dir="2700000" algn="tl">
                    <a:srgbClr val="000000">
                      <a:alpha val="43137"/>
                    </a:srgbClr>
                  </a:outerShdw>
                </a:effectLst>
              </a:rPr>
              <a:t> EAHC STEERING COMMITTEE</a:t>
            </a:r>
            <a:endParaRPr lang="en-US" sz="2400" dirty="0">
              <a:solidFill>
                <a:srgbClr val="FFFF00"/>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3BEA84A8-C502-4DD1-8918-CDEC9AF9B0F7}"/>
              </a:ext>
            </a:extLst>
          </p:cNvPr>
          <p:cNvSpPr txBox="1"/>
          <p:nvPr/>
        </p:nvSpPr>
        <p:spPr>
          <a:xfrm>
            <a:off x="2502348" y="6162378"/>
            <a:ext cx="3571170" cy="461665"/>
          </a:xfrm>
          <a:prstGeom prst="rect">
            <a:avLst/>
          </a:prstGeom>
          <a:noFill/>
        </p:spPr>
        <p:txBody>
          <a:bodyPr wrap="none" rtlCol="0">
            <a:spAutoFit/>
          </a:bodyPr>
          <a:lstStyle/>
          <a:p>
            <a:r>
              <a:rPr lang="en-US" sz="2400" b="1" dirty="0">
                <a:solidFill>
                  <a:schemeClr val="bg1"/>
                </a:solidFill>
              </a:rPr>
              <a:t>Bali, 21</a:t>
            </a:r>
            <a:r>
              <a:rPr lang="en-US" sz="2400" b="1" baseline="30000" dirty="0">
                <a:solidFill>
                  <a:schemeClr val="bg1"/>
                </a:solidFill>
              </a:rPr>
              <a:t>st</a:t>
            </a:r>
            <a:r>
              <a:rPr lang="en-US" sz="2400" b="1" dirty="0">
                <a:solidFill>
                  <a:schemeClr val="bg1"/>
                </a:solidFill>
              </a:rPr>
              <a:t> of February 2019 </a:t>
            </a:r>
          </a:p>
        </p:txBody>
      </p:sp>
      <p:cxnSp>
        <p:nvCxnSpPr>
          <p:cNvPr id="6" name="Straight Connector 5">
            <a:extLst>
              <a:ext uri="{FF2B5EF4-FFF2-40B4-BE49-F238E27FC236}">
                <a16:creationId xmlns:a16="http://schemas.microsoft.com/office/drawing/2014/main" id="{B1A8DDB5-640C-494A-B0E6-BF860E5C3712}"/>
              </a:ext>
            </a:extLst>
          </p:cNvPr>
          <p:cNvCxnSpPr/>
          <p:nvPr/>
        </p:nvCxnSpPr>
        <p:spPr>
          <a:xfrm>
            <a:off x="-16632" y="1052736"/>
            <a:ext cx="9132415"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E998B1-EC03-46C8-A13C-E654179E2723}"/>
              </a:ext>
            </a:extLst>
          </p:cNvPr>
          <p:cNvSpPr>
            <a:spLocks noGrp="1"/>
          </p:cNvSpPr>
          <p:nvPr>
            <p:ph type="sldNum" sz="quarter" idx="12"/>
          </p:nvPr>
        </p:nvSpPr>
        <p:spPr/>
        <p:txBody>
          <a:bodyPr/>
          <a:lstStyle/>
          <a:p>
            <a:pPr>
              <a:defRPr/>
            </a:pPr>
            <a:fld id="{84D3F437-5F30-428B-A7E0-99F3C0C60055}" type="slidenum">
              <a:rPr lang="id-ID" smtClean="0"/>
              <a:pPr>
                <a:defRPr/>
              </a:pPr>
              <a:t>10</a:t>
            </a:fld>
            <a:endParaRPr lang="id-ID" dirty="0"/>
          </a:p>
        </p:txBody>
      </p:sp>
      <p:pic>
        <p:nvPicPr>
          <p:cNvPr id="5" name="VID-20181231-WA0051">
            <a:hlinkClick r:id="" action="ppaction://media"/>
            <a:extLst>
              <a:ext uri="{FF2B5EF4-FFF2-40B4-BE49-F238E27FC236}">
                <a16:creationId xmlns:a16="http://schemas.microsoft.com/office/drawing/2014/main" id="{FF937F08-E775-4209-BE55-3FD10A184E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1389" y="1713683"/>
            <a:ext cx="8441221" cy="4642673"/>
          </a:xfrm>
          <a:prstGeom prst="rect">
            <a:avLst/>
          </a:prstGeom>
        </p:spPr>
      </p:pic>
      <p:sp>
        <p:nvSpPr>
          <p:cNvPr id="6" name="TextBox 5">
            <a:extLst>
              <a:ext uri="{FF2B5EF4-FFF2-40B4-BE49-F238E27FC236}">
                <a16:creationId xmlns:a16="http://schemas.microsoft.com/office/drawing/2014/main" id="{DE10A917-0A44-493D-BC42-7A7302A2B4E8}"/>
              </a:ext>
            </a:extLst>
          </p:cNvPr>
          <p:cNvSpPr txBox="1"/>
          <p:nvPr/>
        </p:nvSpPr>
        <p:spPr>
          <a:xfrm>
            <a:off x="982363" y="1117725"/>
            <a:ext cx="7248203" cy="461665"/>
          </a:xfrm>
          <a:prstGeom prst="rect">
            <a:avLst/>
          </a:prstGeom>
          <a:noFill/>
        </p:spPr>
        <p:txBody>
          <a:bodyPr wrap="none" rtlCol="0">
            <a:spAutoFit/>
          </a:bodyPr>
          <a:lstStyle/>
          <a:p>
            <a:r>
              <a:rPr lang="en-US" sz="2400" b="1" dirty="0"/>
              <a:t>HYDROGRAPHYC SURVEY WAS DONE BY PUSHIDROSAL </a:t>
            </a:r>
          </a:p>
        </p:txBody>
      </p:sp>
      <p:pic>
        <p:nvPicPr>
          <p:cNvPr id="7" name="Picture 6">
            <a:extLst>
              <a:ext uri="{FF2B5EF4-FFF2-40B4-BE49-F238E27FC236}">
                <a16:creationId xmlns:a16="http://schemas.microsoft.com/office/drawing/2014/main" id="{34FE83EB-D51F-4086-AD02-D3A471398E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5488" y="4631170"/>
            <a:ext cx="2497122" cy="1710907"/>
          </a:xfrm>
          <a:prstGeom prst="rect">
            <a:avLst/>
          </a:prstGeom>
        </p:spPr>
      </p:pic>
    </p:spTree>
    <p:extLst>
      <p:ext uri="{BB962C8B-B14F-4D97-AF65-F5344CB8AC3E}">
        <p14:creationId xmlns:p14="http://schemas.microsoft.com/office/powerpoint/2010/main" val="104522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0A4DBF-EB7A-4495-8243-37CCB53B62F8}"/>
              </a:ext>
            </a:extLst>
          </p:cNvPr>
          <p:cNvSpPr>
            <a:spLocks noGrp="1"/>
          </p:cNvSpPr>
          <p:nvPr>
            <p:ph type="sldNum" sz="quarter" idx="12"/>
          </p:nvPr>
        </p:nvSpPr>
        <p:spPr/>
        <p:txBody>
          <a:bodyPr/>
          <a:lstStyle/>
          <a:p>
            <a:pPr>
              <a:defRPr/>
            </a:pPr>
            <a:fld id="{84D3F437-5F30-428B-A7E0-99F3C0C60055}" type="slidenum">
              <a:rPr lang="id-ID" smtClean="0"/>
              <a:pPr>
                <a:defRPr/>
              </a:pPr>
              <a:t>11</a:t>
            </a:fld>
            <a:endParaRPr lang="id-ID" dirty="0"/>
          </a:p>
        </p:txBody>
      </p:sp>
      <p:pic>
        <p:nvPicPr>
          <p:cNvPr id="6" name="Picture 5">
            <a:extLst>
              <a:ext uri="{FF2B5EF4-FFF2-40B4-BE49-F238E27FC236}">
                <a16:creationId xmlns:a16="http://schemas.microsoft.com/office/drawing/2014/main" id="{2BF42283-7AED-4206-A1CC-A06E1C7F2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1180" y="1577981"/>
            <a:ext cx="6041639" cy="5143500"/>
          </a:xfrm>
          <a:prstGeom prst="rect">
            <a:avLst/>
          </a:prstGeom>
        </p:spPr>
      </p:pic>
      <p:sp>
        <p:nvSpPr>
          <p:cNvPr id="5" name="Title 1">
            <a:extLst>
              <a:ext uri="{FF2B5EF4-FFF2-40B4-BE49-F238E27FC236}">
                <a16:creationId xmlns:a16="http://schemas.microsoft.com/office/drawing/2014/main" id="{5BD069FD-A200-4A41-A528-89760A8B8072}"/>
              </a:ext>
            </a:extLst>
          </p:cNvPr>
          <p:cNvSpPr txBox="1">
            <a:spLocks/>
          </p:cNvSpPr>
          <p:nvPr/>
        </p:nvSpPr>
        <p:spPr bwMode="auto">
          <a:xfrm>
            <a:off x="1169" y="1172981"/>
            <a:ext cx="9126990" cy="405000"/>
          </a:xfrm>
          <a:prstGeom prst="rect">
            <a:avLst/>
          </a:prstGeom>
          <a:solidFill>
            <a:schemeClr val="accent1">
              <a:lumMod val="50000"/>
            </a:schemeClr>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1800" b="1" dirty="0">
                <a:solidFill>
                  <a:schemeClr val="bg1"/>
                </a:solidFill>
                <a:latin typeface="+mn-lt"/>
                <a:cs typeface="+mn-cs"/>
              </a:rPr>
              <a:t>HYDROGRAPHIC SURVEY  IN SUNDA STRAIT</a:t>
            </a:r>
            <a:endParaRPr lang="en-US" sz="1800" b="1" dirty="0">
              <a:solidFill>
                <a:schemeClr val="bg1"/>
              </a:solidFill>
              <a:latin typeface="+mn-lt"/>
              <a:cs typeface="+mn-cs"/>
            </a:endParaRPr>
          </a:p>
        </p:txBody>
      </p:sp>
    </p:spTree>
    <p:extLst>
      <p:ext uri="{BB962C8B-B14F-4D97-AF65-F5344CB8AC3E}">
        <p14:creationId xmlns:p14="http://schemas.microsoft.com/office/powerpoint/2010/main" val="109285219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12</a:t>
            </a:fld>
            <a:endParaRPr lang="id-ID" dirty="0"/>
          </a:p>
        </p:txBody>
      </p:sp>
      <p:sp>
        <p:nvSpPr>
          <p:cNvPr id="11" name="Title 1">
            <a:extLst>
              <a:ext uri="{FF2B5EF4-FFF2-40B4-BE49-F238E27FC236}">
                <a16:creationId xmlns:a16="http://schemas.microsoft.com/office/drawing/2014/main" id="{B215226A-A430-4028-B322-FDB32E7C566E}"/>
              </a:ext>
            </a:extLst>
          </p:cNvPr>
          <p:cNvSpPr txBox="1">
            <a:spLocks/>
          </p:cNvSpPr>
          <p:nvPr/>
        </p:nvSpPr>
        <p:spPr bwMode="auto">
          <a:xfrm>
            <a:off x="0" y="1128777"/>
            <a:ext cx="9144000" cy="405000"/>
          </a:xfrm>
          <a:prstGeom prst="rect">
            <a:avLst/>
          </a:prstGeom>
          <a:solidFill>
            <a:schemeClr val="accent1">
              <a:lumMod val="50000"/>
            </a:schemeClr>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1800" b="1" dirty="0">
                <a:solidFill>
                  <a:schemeClr val="bg1"/>
                </a:solidFill>
                <a:latin typeface="+mn-lt"/>
                <a:cs typeface="+mn-cs"/>
              </a:rPr>
              <a:t>OBJECTIVES OF ESTABLISHMENT OF TSS</a:t>
            </a:r>
            <a:endParaRPr lang="en-US" sz="1800" b="1" dirty="0">
              <a:solidFill>
                <a:schemeClr val="bg1"/>
              </a:solidFill>
              <a:latin typeface="+mn-lt"/>
              <a:cs typeface="+mn-cs"/>
            </a:endParaRPr>
          </a:p>
        </p:txBody>
      </p:sp>
      <p:grpSp>
        <p:nvGrpSpPr>
          <p:cNvPr id="5" name="Group 4">
            <a:extLst>
              <a:ext uri="{FF2B5EF4-FFF2-40B4-BE49-F238E27FC236}">
                <a16:creationId xmlns:a16="http://schemas.microsoft.com/office/drawing/2014/main" id="{135F17D0-BD6E-47F5-9434-88FC6E1C93F7}"/>
              </a:ext>
            </a:extLst>
          </p:cNvPr>
          <p:cNvGrpSpPr/>
          <p:nvPr/>
        </p:nvGrpSpPr>
        <p:grpSpPr>
          <a:xfrm>
            <a:off x="616500" y="2177872"/>
            <a:ext cx="7911000" cy="756000"/>
            <a:chOff x="983544" y="1151453"/>
            <a:chExt cx="10548000" cy="1008000"/>
          </a:xfrm>
        </p:grpSpPr>
        <p:sp>
          <p:nvSpPr>
            <p:cNvPr id="14" name="Subtitle 2">
              <a:extLst>
                <a:ext uri="{FF2B5EF4-FFF2-40B4-BE49-F238E27FC236}">
                  <a16:creationId xmlns:a16="http://schemas.microsoft.com/office/drawing/2014/main" id="{65620B6E-E5F0-4FEC-BEE2-C89FFF331C2B}"/>
                </a:ext>
              </a:extLst>
            </p:cNvPr>
            <p:cNvSpPr txBox="1">
              <a:spLocks noChangeAspect="1"/>
            </p:cNvSpPr>
            <p:nvPr/>
          </p:nvSpPr>
          <p:spPr>
            <a:xfrm>
              <a:off x="983544" y="1151453"/>
              <a:ext cx="1008000" cy="1008000"/>
            </a:xfrm>
            <a:prstGeom prst="rect">
              <a:avLst/>
            </a:prstGeom>
            <a:solidFill>
              <a:schemeClr val="tx1">
                <a:lumMod val="50000"/>
                <a:lumOff val="50000"/>
              </a:schemeClr>
            </a:solidFill>
            <a:ln w="9525">
              <a:solidFill>
                <a:schemeClr val="tx1">
                  <a:lumMod val="50000"/>
                  <a:lumOff val="50000"/>
                </a:schemeClr>
              </a:solidFill>
            </a:ln>
          </p:spPr>
          <p:txBody>
            <a:bodyPr anchor="ctr">
              <a:noAutofit/>
            </a:bodyPr>
            <a:lstStyle/>
            <a:p>
              <a:pPr algn="ctr">
                <a:spcBef>
                  <a:spcPts val="0"/>
                </a:spcBef>
                <a:defRPr/>
              </a:pPr>
              <a:r>
                <a:rPr lang="en-US" sz="3300" b="1" dirty="0">
                  <a:solidFill>
                    <a:schemeClr val="bg1"/>
                  </a:solidFill>
                  <a:effectLst>
                    <a:outerShdw blurRad="38100" dist="38100" dir="2700000" algn="tl">
                      <a:srgbClr val="000000">
                        <a:alpha val="43137"/>
                      </a:srgbClr>
                    </a:outerShdw>
                  </a:effectLst>
                  <a:latin typeface="OCR-B 10 BT" panose="020B0601020202020204" pitchFamily="34" charset="0"/>
                </a:rPr>
                <a:t>1</a:t>
              </a:r>
              <a:endParaRPr lang="id-ID" sz="3300" b="1" dirty="0">
                <a:solidFill>
                  <a:schemeClr val="bg1"/>
                </a:solidFill>
                <a:effectLst>
                  <a:outerShdw blurRad="38100" dist="38100" dir="2700000" algn="tl">
                    <a:srgbClr val="000000">
                      <a:alpha val="43137"/>
                    </a:srgbClr>
                  </a:outerShdw>
                </a:effectLst>
                <a:latin typeface="OCR-B 10 BT" panose="020B0601020202020204" pitchFamily="34" charset="0"/>
              </a:endParaRPr>
            </a:p>
          </p:txBody>
        </p:sp>
        <p:sp>
          <p:nvSpPr>
            <p:cNvPr id="17" name="Rectangle 16">
              <a:extLst>
                <a:ext uri="{FF2B5EF4-FFF2-40B4-BE49-F238E27FC236}">
                  <a16:creationId xmlns:a16="http://schemas.microsoft.com/office/drawing/2014/main" id="{F6C33452-7BBC-477F-A753-017974B9E8E4}"/>
                </a:ext>
              </a:extLst>
            </p:cNvPr>
            <p:cNvSpPr>
              <a:spLocks/>
            </p:cNvSpPr>
            <p:nvPr/>
          </p:nvSpPr>
          <p:spPr>
            <a:xfrm>
              <a:off x="1991544" y="1151453"/>
              <a:ext cx="9540000" cy="1008000"/>
            </a:xfrm>
            <a:prstGeom prst="rect">
              <a:avLst/>
            </a:prstGeom>
            <a:solidFill>
              <a:schemeClr val="tx2">
                <a:lumMod val="40000"/>
                <a:lumOff val="60000"/>
              </a:schemeClr>
            </a:solidFill>
            <a:ln w="9525">
              <a:solidFill>
                <a:schemeClr val="tx1">
                  <a:lumMod val="50000"/>
                  <a:lumOff val="50000"/>
                </a:schemeClr>
              </a:solidFill>
            </a:ln>
          </p:spPr>
          <p:txBody>
            <a:bodyPr wrap="square" anchor="ctr">
              <a:noAutofit/>
            </a:bodyPr>
            <a:lstStyle/>
            <a:p>
              <a:pPr>
                <a:spcBef>
                  <a:spcPts val="900"/>
                </a:spcBef>
              </a:pPr>
              <a:r>
                <a:rPr lang="en-US" dirty="0">
                  <a:latin typeface="+mn-lt"/>
                  <a:ea typeface="Times"/>
                  <a:cs typeface="Arial" pitchFamily="34" charset="0"/>
                </a:rPr>
                <a:t>Reduce the number of head-on situations to increase the safety of navigation, by separating opposing traffic streams in the area</a:t>
              </a:r>
              <a:endParaRPr lang="id-ID" dirty="0">
                <a:latin typeface="+mn-lt"/>
                <a:ea typeface="Times"/>
                <a:cs typeface="Arial" pitchFamily="34" charset="0"/>
              </a:endParaRPr>
            </a:p>
          </p:txBody>
        </p:sp>
      </p:grpSp>
      <p:grpSp>
        <p:nvGrpSpPr>
          <p:cNvPr id="7" name="Group 6">
            <a:extLst>
              <a:ext uri="{FF2B5EF4-FFF2-40B4-BE49-F238E27FC236}">
                <a16:creationId xmlns:a16="http://schemas.microsoft.com/office/drawing/2014/main" id="{9021BF8B-42D7-4109-9CDD-517DC9DDC746}"/>
              </a:ext>
            </a:extLst>
          </p:cNvPr>
          <p:cNvGrpSpPr/>
          <p:nvPr/>
        </p:nvGrpSpPr>
        <p:grpSpPr>
          <a:xfrm>
            <a:off x="616500" y="3161333"/>
            <a:ext cx="7911000" cy="756000"/>
            <a:chOff x="983544" y="2294678"/>
            <a:chExt cx="10548000" cy="1008000"/>
          </a:xfrm>
        </p:grpSpPr>
        <p:sp>
          <p:nvSpPr>
            <p:cNvPr id="18" name="Rectangle 17">
              <a:extLst>
                <a:ext uri="{FF2B5EF4-FFF2-40B4-BE49-F238E27FC236}">
                  <a16:creationId xmlns:a16="http://schemas.microsoft.com/office/drawing/2014/main" id="{21B4C17A-3B77-4D15-88F7-92C673332BC8}"/>
                </a:ext>
              </a:extLst>
            </p:cNvPr>
            <p:cNvSpPr>
              <a:spLocks/>
            </p:cNvSpPr>
            <p:nvPr/>
          </p:nvSpPr>
          <p:spPr>
            <a:xfrm>
              <a:off x="1991544" y="2294678"/>
              <a:ext cx="9540000" cy="1008000"/>
            </a:xfrm>
            <a:prstGeom prst="rect">
              <a:avLst/>
            </a:prstGeom>
            <a:solidFill>
              <a:schemeClr val="tx2">
                <a:lumMod val="40000"/>
                <a:lumOff val="60000"/>
              </a:schemeClr>
            </a:solidFill>
            <a:ln w="9525">
              <a:solidFill>
                <a:schemeClr val="tx1">
                  <a:lumMod val="50000"/>
                  <a:lumOff val="50000"/>
                </a:schemeClr>
              </a:solidFill>
            </a:ln>
          </p:spPr>
          <p:txBody>
            <a:bodyPr wrap="square" anchor="ctr">
              <a:noAutofit/>
            </a:bodyPr>
            <a:lstStyle/>
            <a:p>
              <a:pPr>
                <a:spcBef>
                  <a:spcPts val="900"/>
                </a:spcBef>
              </a:pPr>
              <a:r>
                <a:rPr lang="en-US" dirty="0">
                  <a:latin typeface="+mn-lt"/>
                  <a:ea typeface="Times"/>
                  <a:cs typeface="Arial" pitchFamily="34" charset="0"/>
                </a:rPr>
                <a:t>Reduce, if not eliminate, the risk of accidental ship grounding by keeping ships well away from the coral reef atolls</a:t>
              </a:r>
              <a:endParaRPr lang="id-ID" dirty="0">
                <a:latin typeface="+mn-lt"/>
                <a:ea typeface="Times"/>
                <a:cs typeface="Arial" pitchFamily="34" charset="0"/>
              </a:endParaRPr>
            </a:p>
          </p:txBody>
        </p:sp>
        <p:sp>
          <p:nvSpPr>
            <p:cNvPr id="21" name="Subtitle 2">
              <a:extLst>
                <a:ext uri="{FF2B5EF4-FFF2-40B4-BE49-F238E27FC236}">
                  <a16:creationId xmlns:a16="http://schemas.microsoft.com/office/drawing/2014/main" id="{192A2EE1-9295-40BB-81CA-4C6053E9E193}"/>
                </a:ext>
              </a:extLst>
            </p:cNvPr>
            <p:cNvSpPr txBox="1">
              <a:spLocks noChangeAspect="1"/>
            </p:cNvSpPr>
            <p:nvPr/>
          </p:nvSpPr>
          <p:spPr>
            <a:xfrm>
              <a:off x="983544" y="2294678"/>
              <a:ext cx="1008000" cy="1008000"/>
            </a:xfrm>
            <a:prstGeom prst="rect">
              <a:avLst/>
            </a:prstGeom>
            <a:solidFill>
              <a:schemeClr val="tx1">
                <a:lumMod val="50000"/>
                <a:lumOff val="50000"/>
              </a:schemeClr>
            </a:solidFill>
            <a:ln w="9525">
              <a:solidFill>
                <a:schemeClr val="tx1">
                  <a:lumMod val="50000"/>
                  <a:lumOff val="50000"/>
                </a:schemeClr>
              </a:solidFill>
            </a:ln>
          </p:spPr>
          <p:txBody>
            <a:bodyPr anchor="ctr">
              <a:noAutofit/>
            </a:bodyPr>
            <a:lstStyle/>
            <a:p>
              <a:pPr algn="ctr">
                <a:spcBef>
                  <a:spcPts val="0"/>
                </a:spcBef>
                <a:defRPr/>
              </a:pPr>
              <a:r>
                <a:rPr lang="en-US" sz="3300" b="1" dirty="0">
                  <a:solidFill>
                    <a:schemeClr val="bg1"/>
                  </a:solidFill>
                  <a:effectLst>
                    <a:outerShdw blurRad="38100" dist="38100" dir="2700000" algn="tl">
                      <a:srgbClr val="000000">
                        <a:alpha val="43137"/>
                      </a:srgbClr>
                    </a:outerShdw>
                  </a:effectLst>
                  <a:latin typeface="OCR-B 10 BT" panose="020B0601020202020204" pitchFamily="34" charset="0"/>
                </a:rPr>
                <a:t>2</a:t>
              </a:r>
              <a:endParaRPr lang="id-ID" sz="3300" b="1" dirty="0">
                <a:solidFill>
                  <a:schemeClr val="bg1"/>
                </a:solidFill>
                <a:effectLst>
                  <a:outerShdw blurRad="38100" dist="38100" dir="2700000" algn="tl">
                    <a:srgbClr val="000000">
                      <a:alpha val="43137"/>
                    </a:srgbClr>
                  </a:outerShdw>
                </a:effectLst>
                <a:latin typeface="OCR-B 10 BT" panose="020B0601020202020204" pitchFamily="34" charset="0"/>
              </a:endParaRPr>
            </a:p>
          </p:txBody>
        </p:sp>
      </p:grpSp>
      <p:grpSp>
        <p:nvGrpSpPr>
          <p:cNvPr id="8" name="Group 7">
            <a:extLst>
              <a:ext uri="{FF2B5EF4-FFF2-40B4-BE49-F238E27FC236}">
                <a16:creationId xmlns:a16="http://schemas.microsoft.com/office/drawing/2014/main" id="{1DF4D0EB-4FAE-4E31-BCE2-4FA06512B114}"/>
              </a:ext>
            </a:extLst>
          </p:cNvPr>
          <p:cNvGrpSpPr/>
          <p:nvPr/>
        </p:nvGrpSpPr>
        <p:grpSpPr>
          <a:xfrm>
            <a:off x="616500" y="4144793"/>
            <a:ext cx="7911000" cy="756000"/>
            <a:chOff x="983544" y="3437903"/>
            <a:chExt cx="10548000" cy="1008000"/>
          </a:xfrm>
        </p:grpSpPr>
        <p:sp>
          <p:nvSpPr>
            <p:cNvPr id="20" name="Rectangle 19">
              <a:extLst>
                <a:ext uri="{FF2B5EF4-FFF2-40B4-BE49-F238E27FC236}">
                  <a16:creationId xmlns:a16="http://schemas.microsoft.com/office/drawing/2014/main" id="{76A24BF6-7416-48FD-95D1-24F8AFBB09E9}"/>
                </a:ext>
              </a:extLst>
            </p:cNvPr>
            <p:cNvSpPr>
              <a:spLocks/>
            </p:cNvSpPr>
            <p:nvPr/>
          </p:nvSpPr>
          <p:spPr>
            <a:xfrm>
              <a:off x="1991544" y="3437903"/>
              <a:ext cx="9540000" cy="1008000"/>
            </a:xfrm>
            <a:prstGeom prst="rect">
              <a:avLst/>
            </a:prstGeom>
            <a:solidFill>
              <a:schemeClr val="tx2">
                <a:lumMod val="40000"/>
                <a:lumOff val="60000"/>
              </a:schemeClr>
            </a:solidFill>
            <a:ln w="9525">
              <a:solidFill>
                <a:schemeClr val="tx1">
                  <a:lumMod val="50000"/>
                  <a:lumOff val="50000"/>
                </a:schemeClr>
              </a:solidFill>
            </a:ln>
          </p:spPr>
          <p:txBody>
            <a:bodyPr wrap="square" anchor="ctr">
              <a:noAutofit/>
            </a:bodyPr>
            <a:lstStyle/>
            <a:p>
              <a:pPr>
                <a:spcBef>
                  <a:spcPts val="900"/>
                </a:spcBef>
              </a:pPr>
              <a:r>
                <a:rPr lang="en-US" dirty="0">
                  <a:latin typeface="+mn-lt"/>
                  <a:ea typeface="Times"/>
                  <a:cs typeface="Arial" pitchFamily="34" charset="0"/>
                </a:rPr>
                <a:t>Reduce, if not eliminate, the risk of collision between ships by recommending one precautionary area</a:t>
              </a:r>
              <a:endParaRPr lang="id-ID" dirty="0">
                <a:latin typeface="+mn-lt"/>
                <a:ea typeface="Times"/>
                <a:cs typeface="Arial" pitchFamily="34" charset="0"/>
              </a:endParaRPr>
            </a:p>
          </p:txBody>
        </p:sp>
        <p:sp>
          <p:nvSpPr>
            <p:cNvPr id="25" name="Subtitle 2">
              <a:extLst>
                <a:ext uri="{FF2B5EF4-FFF2-40B4-BE49-F238E27FC236}">
                  <a16:creationId xmlns:a16="http://schemas.microsoft.com/office/drawing/2014/main" id="{471425A5-7012-40C2-8988-87540B6C11D6}"/>
                </a:ext>
              </a:extLst>
            </p:cNvPr>
            <p:cNvSpPr txBox="1">
              <a:spLocks noChangeAspect="1"/>
            </p:cNvSpPr>
            <p:nvPr/>
          </p:nvSpPr>
          <p:spPr>
            <a:xfrm>
              <a:off x="983544" y="3437903"/>
              <a:ext cx="1008000" cy="1008000"/>
            </a:xfrm>
            <a:prstGeom prst="rect">
              <a:avLst/>
            </a:prstGeom>
            <a:solidFill>
              <a:schemeClr val="tx1">
                <a:lumMod val="50000"/>
                <a:lumOff val="50000"/>
              </a:schemeClr>
            </a:solidFill>
            <a:ln w="9525">
              <a:solidFill>
                <a:schemeClr val="tx1">
                  <a:lumMod val="50000"/>
                  <a:lumOff val="50000"/>
                </a:schemeClr>
              </a:solidFill>
            </a:ln>
          </p:spPr>
          <p:txBody>
            <a:bodyPr anchor="ctr">
              <a:noAutofit/>
            </a:bodyPr>
            <a:lstStyle/>
            <a:p>
              <a:pPr algn="ctr">
                <a:spcBef>
                  <a:spcPts val="0"/>
                </a:spcBef>
                <a:defRPr/>
              </a:pPr>
              <a:r>
                <a:rPr lang="en-US" sz="3300" b="1" dirty="0">
                  <a:solidFill>
                    <a:schemeClr val="bg1"/>
                  </a:solidFill>
                  <a:effectLst>
                    <a:outerShdw blurRad="38100" dist="38100" dir="2700000" algn="tl">
                      <a:srgbClr val="000000">
                        <a:alpha val="43137"/>
                      </a:srgbClr>
                    </a:outerShdw>
                  </a:effectLst>
                  <a:latin typeface="OCR-B 10 BT" panose="020B0601020202020204" pitchFamily="34" charset="0"/>
                </a:rPr>
                <a:t>3</a:t>
              </a:r>
              <a:endParaRPr lang="id-ID" sz="3300" b="1" dirty="0">
                <a:solidFill>
                  <a:schemeClr val="bg1"/>
                </a:solidFill>
                <a:effectLst>
                  <a:outerShdw blurRad="38100" dist="38100" dir="2700000" algn="tl">
                    <a:srgbClr val="000000">
                      <a:alpha val="43137"/>
                    </a:srgbClr>
                  </a:outerShdw>
                </a:effectLst>
                <a:latin typeface="OCR-B 10 BT" panose="020B0601020202020204" pitchFamily="34" charset="0"/>
              </a:endParaRPr>
            </a:p>
          </p:txBody>
        </p:sp>
      </p:grpSp>
      <p:grpSp>
        <p:nvGrpSpPr>
          <p:cNvPr id="9" name="Group 8">
            <a:extLst>
              <a:ext uri="{FF2B5EF4-FFF2-40B4-BE49-F238E27FC236}">
                <a16:creationId xmlns:a16="http://schemas.microsoft.com/office/drawing/2014/main" id="{A05CD231-9394-4465-BA3C-35CA5E8584A6}"/>
              </a:ext>
            </a:extLst>
          </p:cNvPr>
          <p:cNvGrpSpPr/>
          <p:nvPr/>
        </p:nvGrpSpPr>
        <p:grpSpPr>
          <a:xfrm>
            <a:off x="616500" y="5128254"/>
            <a:ext cx="7911000" cy="756000"/>
            <a:chOff x="983544" y="4581128"/>
            <a:chExt cx="10548000" cy="1008000"/>
          </a:xfrm>
        </p:grpSpPr>
        <p:sp>
          <p:nvSpPr>
            <p:cNvPr id="15" name="Rectangle 14">
              <a:extLst>
                <a:ext uri="{FF2B5EF4-FFF2-40B4-BE49-F238E27FC236}">
                  <a16:creationId xmlns:a16="http://schemas.microsoft.com/office/drawing/2014/main" id="{2B0060F6-7397-4E9B-AFC1-56F5B3EBE528}"/>
                </a:ext>
              </a:extLst>
            </p:cNvPr>
            <p:cNvSpPr>
              <a:spLocks/>
            </p:cNvSpPr>
            <p:nvPr/>
          </p:nvSpPr>
          <p:spPr>
            <a:xfrm>
              <a:off x="1991544" y="4581128"/>
              <a:ext cx="9540000" cy="1008000"/>
            </a:xfrm>
            <a:prstGeom prst="rect">
              <a:avLst/>
            </a:prstGeom>
            <a:solidFill>
              <a:schemeClr val="tx2">
                <a:lumMod val="40000"/>
                <a:lumOff val="60000"/>
              </a:schemeClr>
            </a:solidFill>
            <a:ln w="9525">
              <a:solidFill>
                <a:schemeClr val="tx1">
                  <a:lumMod val="50000"/>
                  <a:lumOff val="50000"/>
                </a:schemeClr>
              </a:solidFill>
            </a:ln>
          </p:spPr>
          <p:txBody>
            <a:bodyPr wrap="square" anchor="ctr">
              <a:noAutofit/>
            </a:bodyPr>
            <a:lstStyle/>
            <a:p>
              <a:pPr>
                <a:spcBef>
                  <a:spcPts val="900"/>
                </a:spcBef>
              </a:pPr>
              <a:r>
                <a:rPr lang="en-GB" dirty="0">
                  <a:latin typeface="+mn-lt"/>
                  <a:ea typeface="Times"/>
                  <a:cs typeface="Arial" pitchFamily="34" charset="0"/>
                </a:rPr>
                <a:t>Ensure that ships follow the routes that are absolutely free from the known dangers posed by the coral reef atolls of </a:t>
              </a:r>
              <a:r>
                <a:rPr lang="en-GB" dirty="0" err="1">
                  <a:latin typeface="+mn-lt"/>
                  <a:ea typeface="Times"/>
                  <a:cs typeface="Arial" pitchFamily="34" charset="0"/>
                </a:rPr>
                <a:t>Terumbu</a:t>
              </a:r>
              <a:r>
                <a:rPr lang="en-GB" dirty="0">
                  <a:latin typeface="+mn-lt"/>
                  <a:ea typeface="Times"/>
                  <a:cs typeface="Arial" pitchFamily="34" charset="0"/>
                </a:rPr>
                <a:t> </a:t>
              </a:r>
              <a:r>
                <a:rPr lang="en-GB" dirty="0" err="1">
                  <a:latin typeface="+mn-lt"/>
                  <a:ea typeface="Times"/>
                  <a:cs typeface="Arial" pitchFamily="34" charset="0"/>
                </a:rPr>
                <a:t>Koliot</a:t>
              </a:r>
              <a:r>
                <a:rPr lang="en-GB" dirty="0">
                  <a:latin typeface="+mn-lt"/>
                  <a:ea typeface="Times"/>
                  <a:cs typeface="Arial" pitchFamily="34" charset="0"/>
                </a:rPr>
                <a:t> by </a:t>
              </a:r>
              <a:r>
                <a:rPr lang="en-GB" dirty="0" err="1">
                  <a:latin typeface="+mn-lt"/>
                  <a:ea typeface="Times"/>
                  <a:cs typeface="Arial" pitchFamily="34" charset="0"/>
                </a:rPr>
                <a:t>AtoN</a:t>
              </a:r>
              <a:r>
                <a:rPr lang="en-GB" dirty="0">
                  <a:latin typeface="+mn-lt"/>
                  <a:ea typeface="Times"/>
                  <a:cs typeface="Arial" pitchFamily="34" charset="0"/>
                </a:rPr>
                <a:t>.</a:t>
              </a:r>
              <a:endParaRPr lang="id-ID" dirty="0">
                <a:latin typeface="+mn-lt"/>
                <a:ea typeface="Times"/>
                <a:cs typeface="Arial" pitchFamily="34" charset="0"/>
              </a:endParaRPr>
            </a:p>
          </p:txBody>
        </p:sp>
        <p:sp>
          <p:nvSpPr>
            <p:cNvPr id="26" name="Subtitle 2">
              <a:extLst>
                <a:ext uri="{FF2B5EF4-FFF2-40B4-BE49-F238E27FC236}">
                  <a16:creationId xmlns:a16="http://schemas.microsoft.com/office/drawing/2014/main" id="{3F6C90EE-F8C6-4517-8B44-7DB36F64B6C7}"/>
                </a:ext>
              </a:extLst>
            </p:cNvPr>
            <p:cNvSpPr txBox="1">
              <a:spLocks noChangeAspect="1"/>
            </p:cNvSpPr>
            <p:nvPr/>
          </p:nvSpPr>
          <p:spPr>
            <a:xfrm>
              <a:off x="983544" y="4581128"/>
              <a:ext cx="1008000" cy="1008000"/>
            </a:xfrm>
            <a:prstGeom prst="rect">
              <a:avLst/>
            </a:prstGeom>
            <a:solidFill>
              <a:schemeClr val="tx1">
                <a:lumMod val="50000"/>
                <a:lumOff val="50000"/>
              </a:schemeClr>
            </a:solidFill>
            <a:ln w="9525">
              <a:solidFill>
                <a:schemeClr val="tx1">
                  <a:lumMod val="50000"/>
                  <a:lumOff val="50000"/>
                </a:schemeClr>
              </a:solidFill>
            </a:ln>
          </p:spPr>
          <p:txBody>
            <a:bodyPr anchor="ctr">
              <a:noAutofit/>
            </a:bodyPr>
            <a:lstStyle/>
            <a:p>
              <a:pPr algn="ctr">
                <a:spcBef>
                  <a:spcPts val="0"/>
                </a:spcBef>
                <a:defRPr/>
              </a:pPr>
              <a:r>
                <a:rPr lang="en-US" sz="3300" b="1" dirty="0">
                  <a:solidFill>
                    <a:schemeClr val="bg1"/>
                  </a:solidFill>
                  <a:effectLst>
                    <a:outerShdw blurRad="38100" dist="38100" dir="2700000" algn="tl">
                      <a:srgbClr val="000000">
                        <a:alpha val="43137"/>
                      </a:srgbClr>
                    </a:outerShdw>
                  </a:effectLst>
                  <a:latin typeface="OCR-B 10 BT" panose="020B0601020202020204" pitchFamily="34" charset="0"/>
                </a:rPr>
                <a:t>4</a:t>
              </a:r>
              <a:endParaRPr lang="id-ID" sz="3300" b="1" dirty="0">
                <a:solidFill>
                  <a:schemeClr val="bg1"/>
                </a:solidFill>
                <a:effectLst>
                  <a:outerShdw blurRad="38100" dist="38100" dir="2700000" algn="tl">
                    <a:srgbClr val="000000">
                      <a:alpha val="43137"/>
                    </a:srgbClr>
                  </a:outerShdw>
                </a:effectLst>
                <a:latin typeface="OCR-B 10 BT" panose="020B0601020202020204" pitchFamily="34" charset="0"/>
              </a:endParaRPr>
            </a:p>
          </p:txBody>
        </p:sp>
      </p:grpSp>
    </p:spTree>
    <p:extLst>
      <p:ext uri="{BB962C8B-B14F-4D97-AF65-F5344CB8AC3E}">
        <p14:creationId xmlns:p14="http://schemas.microsoft.com/office/powerpoint/2010/main" val="37643779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2E45DB-131F-43F5-91D8-816D7E028757}"/>
              </a:ext>
            </a:extLst>
          </p:cNvPr>
          <p:cNvSpPr>
            <a:spLocks noGrp="1"/>
          </p:cNvSpPr>
          <p:nvPr>
            <p:ph type="sldNum" sz="quarter" idx="12"/>
          </p:nvPr>
        </p:nvSpPr>
        <p:spPr/>
        <p:txBody>
          <a:bodyPr/>
          <a:lstStyle/>
          <a:p>
            <a:pPr>
              <a:defRPr/>
            </a:pPr>
            <a:fld id="{84D3F437-5F30-428B-A7E0-99F3C0C60055}" type="slidenum">
              <a:rPr lang="id-ID" smtClean="0"/>
              <a:pPr>
                <a:defRPr/>
              </a:pPr>
              <a:t>13</a:t>
            </a:fld>
            <a:endParaRPr lang="id-ID" dirty="0"/>
          </a:p>
        </p:txBody>
      </p:sp>
      <p:pic>
        <p:nvPicPr>
          <p:cNvPr id="6" name="Picture 5">
            <a:extLst>
              <a:ext uri="{FF2B5EF4-FFF2-40B4-BE49-F238E27FC236}">
                <a16:creationId xmlns:a16="http://schemas.microsoft.com/office/drawing/2014/main" id="{ACFB0056-7543-41AE-A7B6-69135DC45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388" y="1602180"/>
            <a:ext cx="7275223" cy="5143500"/>
          </a:xfrm>
          <a:prstGeom prst="rect">
            <a:avLst/>
          </a:prstGeom>
        </p:spPr>
      </p:pic>
      <p:sp>
        <p:nvSpPr>
          <p:cNvPr id="2" name="TextBox 1">
            <a:extLst>
              <a:ext uri="{FF2B5EF4-FFF2-40B4-BE49-F238E27FC236}">
                <a16:creationId xmlns:a16="http://schemas.microsoft.com/office/drawing/2014/main" id="{C49FFF66-83FE-466C-9BD4-3670DE81D0FE}"/>
              </a:ext>
            </a:extLst>
          </p:cNvPr>
          <p:cNvSpPr txBox="1"/>
          <p:nvPr/>
        </p:nvSpPr>
        <p:spPr>
          <a:xfrm>
            <a:off x="481092" y="1177871"/>
            <a:ext cx="8205708" cy="400110"/>
          </a:xfrm>
          <a:prstGeom prst="rect">
            <a:avLst/>
          </a:prstGeom>
          <a:noFill/>
        </p:spPr>
        <p:txBody>
          <a:bodyPr wrap="none" rtlCol="0">
            <a:spAutoFit/>
          </a:bodyPr>
          <a:lstStyle/>
          <a:p>
            <a:r>
              <a:rPr lang="en-US" sz="2000" b="1" dirty="0"/>
              <a:t>THE TRAFFIC SEPARATION SCHEME IN SUNDA STRAIT  PROPOSED IN NCSR-6</a:t>
            </a:r>
          </a:p>
        </p:txBody>
      </p:sp>
    </p:spTree>
    <p:extLst>
      <p:ext uri="{BB962C8B-B14F-4D97-AF65-F5344CB8AC3E}">
        <p14:creationId xmlns:p14="http://schemas.microsoft.com/office/powerpoint/2010/main" val="42121522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035" t="6813" r="4016" b="5032"/>
          <a:stretch/>
        </p:blipFill>
        <p:spPr>
          <a:xfrm>
            <a:off x="632105" y="1727377"/>
            <a:ext cx="8544770" cy="4495500"/>
          </a:xfrm>
          <a:prstGeom prst="rect">
            <a:avLst/>
          </a:prstGeom>
        </p:spPr>
      </p:pic>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14</a:t>
            </a:fld>
            <a:endParaRPr lang="id-ID" dirty="0"/>
          </a:p>
        </p:txBody>
      </p:sp>
      <p:sp>
        <p:nvSpPr>
          <p:cNvPr id="11" name="Title 1">
            <a:extLst>
              <a:ext uri="{FF2B5EF4-FFF2-40B4-BE49-F238E27FC236}">
                <a16:creationId xmlns:a16="http://schemas.microsoft.com/office/drawing/2014/main" id="{B215226A-A430-4028-B322-FDB32E7C566E}"/>
              </a:ext>
            </a:extLst>
          </p:cNvPr>
          <p:cNvSpPr txBox="1">
            <a:spLocks/>
          </p:cNvSpPr>
          <p:nvPr/>
        </p:nvSpPr>
        <p:spPr bwMode="auto">
          <a:xfrm>
            <a:off x="554425" y="1322376"/>
            <a:ext cx="8622450" cy="405000"/>
          </a:xfrm>
          <a:prstGeom prst="rect">
            <a:avLst/>
          </a:prstGeom>
          <a:solidFill>
            <a:srgbClr val="558ED5"/>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2100" b="1" dirty="0">
                <a:solidFill>
                  <a:schemeClr val="bg1"/>
                </a:solidFill>
                <a:latin typeface="+mn-lt"/>
                <a:cs typeface="+mn-cs"/>
              </a:rPr>
              <a:t>KEY ENVIRONMENT ATTRIBUTES</a:t>
            </a:r>
            <a:endParaRPr lang="en-US" sz="2100" b="1" dirty="0">
              <a:solidFill>
                <a:schemeClr val="bg1"/>
              </a:solidFill>
              <a:latin typeface="+mn-lt"/>
              <a:cs typeface="+mn-cs"/>
            </a:endParaRPr>
          </a:p>
        </p:txBody>
      </p:sp>
      <p:sp>
        <p:nvSpPr>
          <p:cNvPr id="12" name="Content Placeholder 2">
            <a:extLst>
              <a:ext uri="{FF2B5EF4-FFF2-40B4-BE49-F238E27FC236}">
                <a16:creationId xmlns:a16="http://schemas.microsoft.com/office/drawing/2014/main" id="{D49E9093-A43E-4C2C-9CC0-C611A887728D}"/>
              </a:ext>
            </a:extLst>
          </p:cNvPr>
          <p:cNvSpPr txBox="1">
            <a:spLocks/>
          </p:cNvSpPr>
          <p:nvPr/>
        </p:nvSpPr>
        <p:spPr bwMode="auto">
          <a:xfrm rot="16200000">
            <a:off x="-1907709" y="3667960"/>
            <a:ext cx="4480400" cy="599231"/>
          </a:xfrm>
          <a:prstGeom prst="rect">
            <a:avLst/>
          </a:prstGeom>
          <a:solidFill>
            <a:srgbClr val="0070C0"/>
          </a:solidFill>
          <a:ln w="9525">
            <a:no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d-ID" sz="3300" b="1" dirty="0">
                <a:solidFill>
                  <a:srgbClr val="79E9EC"/>
                </a:solidFill>
                <a:latin typeface="Calibri" panose="020F0502020204030204" pitchFamily="34" charset="0"/>
                <a:cs typeface="Calibri" panose="020F0502020204030204" pitchFamily="34" charset="0"/>
              </a:rPr>
              <a:t>NUSAPENIDA ISLAND</a:t>
            </a:r>
            <a:r>
              <a:rPr lang="en-ID" sz="3300" b="1" dirty="0">
                <a:solidFill>
                  <a:srgbClr val="79E9EC"/>
                </a:solidFill>
                <a:latin typeface="Calibri" panose="020F0502020204030204" pitchFamily="34" charset="0"/>
                <a:cs typeface="Calibri" panose="020F0502020204030204" pitchFamily="34" charset="0"/>
              </a:rPr>
              <a:t> </a:t>
            </a:r>
          </a:p>
        </p:txBody>
      </p:sp>
      <p:cxnSp>
        <p:nvCxnSpPr>
          <p:cNvPr id="3" name="Straight Connector 2">
            <a:extLst>
              <a:ext uri="{FF2B5EF4-FFF2-40B4-BE49-F238E27FC236}">
                <a16:creationId xmlns:a16="http://schemas.microsoft.com/office/drawing/2014/main" id="{AA146A1A-D540-4906-938D-10FE5E29CE31}"/>
              </a:ext>
            </a:extLst>
          </p:cNvPr>
          <p:cNvCxnSpPr>
            <a:cxnSpLocks/>
            <a:endCxn id="14" idx="0"/>
          </p:cNvCxnSpPr>
          <p:nvPr/>
        </p:nvCxnSpPr>
        <p:spPr>
          <a:xfrm flipH="1">
            <a:off x="3661569" y="4434186"/>
            <a:ext cx="344625" cy="756084"/>
          </a:xfrm>
          <a:prstGeom prst="line">
            <a:avLst/>
          </a:prstGeom>
          <a:ln w="12700">
            <a:solidFill>
              <a:srgbClr val="1F3BAA"/>
            </a:solidFill>
            <a:prstDash val="sysDash"/>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573DB442-860F-42FC-85E8-22D29C47B7C7}"/>
              </a:ext>
            </a:extLst>
          </p:cNvPr>
          <p:cNvSpPr txBox="1">
            <a:spLocks/>
          </p:cNvSpPr>
          <p:nvPr/>
        </p:nvSpPr>
        <p:spPr bwMode="auto">
          <a:xfrm>
            <a:off x="3221918" y="5190270"/>
            <a:ext cx="879301" cy="432048"/>
          </a:xfrm>
          <a:prstGeom prst="rect">
            <a:avLst/>
          </a:prstGeom>
          <a:noFill/>
          <a:ln w="9525">
            <a:solidFill>
              <a:srgbClr val="1F3BAA"/>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rgbClr val="1F3BAA"/>
                </a:solidFill>
                <a:latin typeface="Calibri" panose="020F0502020204030204" pitchFamily="34" charset="0"/>
                <a:cs typeface="Calibri" panose="020F0502020204030204" pitchFamily="34" charset="0"/>
              </a:rPr>
              <a:t>sub zone of marine tourism </a:t>
            </a:r>
          </a:p>
        </p:txBody>
      </p:sp>
      <p:cxnSp>
        <p:nvCxnSpPr>
          <p:cNvPr id="15" name="Straight Connector 14">
            <a:extLst>
              <a:ext uri="{FF2B5EF4-FFF2-40B4-BE49-F238E27FC236}">
                <a16:creationId xmlns:a16="http://schemas.microsoft.com/office/drawing/2014/main" id="{A28F5196-26DC-444B-91CF-3160A688E97C}"/>
              </a:ext>
            </a:extLst>
          </p:cNvPr>
          <p:cNvCxnSpPr>
            <a:cxnSpLocks/>
            <a:endCxn id="14" idx="0"/>
          </p:cNvCxnSpPr>
          <p:nvPr/>
        </p:nvCxnSpPr>
        <p:spPr>
          <a:xfrm>
            <a:off x="2588888" y="3783876"/>
            <a:ext cx="1072681" cy="1406395"/>
          </a:xfrm>
          <a:prstGeom prst="line">
            <a:avLst/>
          </a:prstGeom>
          <a:ln w="12700">
            <a:solidFill>
              <a:srgbClr val="1F3BAA"/>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30BDCC-9FC6-471D-9B21-3C0C8AC29A80}"/>
              </a:ext>
            </a:extLst>
          </p:cNvPr>
          <p:cNvCxnSpPr>
            <a:cxnSpLocks/>
            <a:endCxn id="14" idx="0"/>
          </p:cNvCxnSpPr>
          <p:nvPr/>
        </p:nvCxnSpPr>
        <p:spPr>
          <a:xfrm>
            <a:off x="2705137" y="3358002"/>
            <a:ext cx="956432" cy="1832269"/>
          </a:xfrm>
          <a:prstGeom prst="line">
            <a:avLst/>
          </a:prstGeom>
          <a:ln w="12700">
            <a:solidFill>
              <a:srgbClr val="1F3BAA"/>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B86C90-35DD-4D8A-BDB4-77A2D028744C}"/>
              </a:ext>
            </a:extLst>
          </p:cNvPr>
          <p:cNvCxnSpPr>
            <a:cxnSpLocks/>
            <a:endCxn id="14" idx="0"/>
          </p:cNvCxnSpPr>
          <p:nvPr/>
        </p:nvCxnSpPr>
        <p:spPr>
          <a:xfrm flipH="1">
            <a:off x="3661568" y="2689029"/>
            <a:ext cx="2455475" cy="2501241"/>
          </a:xfrm>
          <a:prstGeom prst="line">
            <a:avLst/>
          </a:prstGeom>
          <a:ln w="12700">
            <a:solidFill>
              <a:srgbClr val="1F3BAA"/>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2257F7-A195-4DBA-AD41-4161383F3268}"/>
              </a:ext>
            </a:extLst>
          </p:cNvPr>
          <p:cNvCxnSpPr>
            <a:cxnSpLocks/>
            <a:endCxn id="14" idx="0"/>
          </p:cNvCxnSpPr>
          <p:nvPr/>
        </p:nvCxnSpPr>
        <p:spPr>
          <a:xfrm>
            <a:off x="3013654" y="3030030"/>
            <a:ext cx="647915" cy="2160240"/>
          </a:xfrm>
          <a:prstGeom prst="line">
            <a:avLst/>
          </a:prstGeom>
          <a:ln w="12700">
            <a:solidFill>
              <a:srgbClr val="1F3BAA"/>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98FCE48-99E0-451A-91ED-4F1E0523C9DB}"/>
              </a:ext>
            </a:extLst>
          </p:cNvPr>
          <p:cNvCxnSpPr>
            <a:cxnSpLocks/>
            <a:endCxn id="14" idx="0"/>
          </p:cNvCxnSpPr>
          <p:nvPr/>
        </p:nvCxnSpPr>
        <p:spPr>
          <a:xfrm flipH="1">
            <a:off x="3661568" y="3411814"/>
            <a:ext cx="3049541" cy="1778456"/>
          </a:xfrm>
          <a:prstGeom prst="line">
            <a:avLst/>
          </a:prstGeom>
          <a:ln w="12700">
            <a:solidFill>
              <a:srgbClr val="1F3BAA"/>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09B44E9-5DA6-4795-B582-C346B217626C}"/>
              </a:ext>
            </a:extLst>
          </p:cNvPr>
          <p:cNvCxnSpPr>
            <a:cxnSpLocks/>
            <a:endCxn id="14" idx="0"/>
          </p:cNvCxnSpPr>
          <p:nvPr/>
        </p:nvCxnSpPr>
        <p:spPr>
          <a:xfrm>
            <a:off x="3576353" y="2769141"/>
            <a:ext cx="85216" cy="2421129"/>
          </a:xfrm>
          <a:prstGeom prst="line">
            <a:avLst/>
          </a:prstGeom>
          <a:ln w="12700">
            <a:solidFill>
              <a:srgbClr val="1F3BAA"/>
            </a:solidFill>
            <a:prstDash val="sysDash"/>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5BBD46A9-3716-4A5A-BAF1-B4E393D15C29}"/>
              </a:ext>
            </a:extLst>
          </p:cNvPr>
          <p:cNvSpPr txBox="1">
            <a:spLocks/>
          </p:cNvSpPr>
          <p:nvPr/>
        </p:nvSpPr>
        <p:spPr bwMode="auto">
          <a:xfrm>
            <a:off x="1060427" y="1906084"/>
            <a:ext cx="818531" cy="432048"/>
          </a:xfrm>
          <a:prstGeom prst="rect">
            <a:avLst/>
          </a:prstGeom>
          <a:noFill/>
          <a:ln w="9525">
            <a:solidFill>
              <a:schemeClr val="accent3">
                <a:lumMod val="50000"/>
              </a:schemeClr>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accent3">
                    <a:lumMod val="50000"/>
                  </a:schemeClr>
                </a:solidFill>
                <a:latin typeface="Calibri" panose="020F0502020204030204" pitchFamily="34" charset="0"/>
                <a:cs typeface="Calibri" panose="020F0502020204030204" pitchFamily="34" charset="0"/>
              </a:rPr>
              <a:t>sub zone of sea weed cultivation</a:t>
            </a:r>
          </a:p>
        </p:txBody>
      </p:sp>
      <p:cxnSp>
        <p:nvCxnSpPr>
          <p:cNvPr id="30" name="Straight Connector 29">
            <a:extLst>
              <a:ext uri="{FF2B5EF4-FFF2-40B4-BE49-F238E27FC236}">
                <a16:creationId xmlns:a16="http://schemas.microsoft.com/office/drawing/2014/main" id="{27774648-9BE0-4D74-A043-37C80DB7C9A5}"/>
              </a:ext>
            </a:extLst>
          </p:cNvPr>
          <p:cNvCxnSpPr>
            <a:cxnSpLocks/>
            <a:stCxn id="23" idx="2"/>
          </p:cNvCxnSpPr>
          <p:nvPr/>
        </p:nvCxnSpPr>
        <p:spPr>
          <a:xfrm>
            <a:off x="1469693" y="2549554"/>
            <a:ext cx="812924" cy="536854"/>
          </a:xfrm>
          <a:prstGeom prst="line">
            <a:avLst/>
          </a:prstGeom>
          <a:ln>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7E8748-F4A1-49CD-99FB-A2C6057513F3}"/>
              </a:ext>
            </a:extLst>
          </p:cNvPr>
          <p:cNvCxnSpPr>
            <a:cxnSpLocks/>
            <a:endCxn id="36" idx="0"/>
          </p:cNvCxnSpPr>
          <p:nvPr/>
        </p:nvCxnSpPr>
        <p:spPr>
          <a:xfrm>
            <a:off x="2271838" y="3840120"/>
            <a:ext cx="258027" cy="135015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B392A45-C6FE-4702-B4DB-07E9DD66B5D5}"/>
              </a:ext>
            </a:extLst>
          </p:cNvPr>
          <p:cNvSpPr txBox="1">
            <a:spLocks/>
          </p:cNvSpPr>
          <p:nvPr/>
        </p:nvSpPr>
        <p:spPr bwMode="auto">
          <a:xfrm>
            <a:off x="2120600" y="5190270"/>
            <a:ext cx="818531" cy="432048"/>
          </a:xfrm>
          <a:prstGeom prst="rect">
            <a:avLst/>
          </a:prstGeom>
          <a:noFill/>
          <a:ln w="9525">
            <a:solidFill>
              <a:srgbClr val="D1894F"/>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accent6">
                    <a:lumMod val="50000"/>
                  </a:schemeClr>
                </a:solidFill>
                <a:latin typeface="Calibri" panose="020F0502020204030204" pitchFamily="34" charset="0"/>
                <a:cs typeface="Calibri" panose="020F0502020204030204" pitchFamily="34" charset="0"/>
              </a:rPr>
              <a:t>sub zone of traditional fishing</a:t>
            </a:r>
          </a:p>
        </p:txBody>
      </p:sp>
      <p:cxnSp>
        <p:nvCxnSpPr>
          <p:cNvPr id="38" name="Straight Connector 37">
            <a:extLst>
              <a:ext uri="{FF2B5EF4-FFF2-40B4-BE49-F238E27FC236}">
                <a16:creationId xmlns:a16="http://schemas.microsoft.com/office/drawing/2014/main" id="{40EB746A-6403-4B53-A311-48BB7A7026AF}"/>
              </a:ext>
            </a:extLst>
          </p:cNvPr>
          <p:cNvCxnSpPr>
            <a:cxnSpLocks/>
            <a:stCxn id="23" idx="2"/>
          </p:cNvCxnSpPr>
          <p:nvPr/>
        </p:nvCxnSpPr>
        <p:spPr>
          <a:xfrm>
            <a:off x="1469693" y="2549554"/>
            <a:ext cx="973374" cy="43023"/>
          </a:xfrm>
          <a:prstGeom prst="line">
            <a:avLst/>
          </a:prstGeom>
          <a:ln>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B3EF9D9-D9DF-4F0C-B45A-A672E862DCBD}"/>
              </a:ext>
            </a:extLst>
          </p:cNvPr>
          <p:cNvSpPr txBox="1">
            <a:spLocks/>
          </p:cNvSpPr>
          <p:nvPr/>
        </p:nvSpPr>
        <p:spPr bwMode="auto">
          <a:xfrm>
            <a:off x="1060427" y="2333530"/>
            <a:ext cx="818531" cy="216024"/>
          </a:xfrm>
          <a:prstGeom prst="rect">
            <a:avLst/>
          </a:prstGeom>
          <a:solidFill>
            <a:schemeClr val="accent3">
              <a:lumMod val="50000"/>
            </a:schemeClr>
          </a:solidFill>
          <a:ln w="9525">
            <a:solidFill>
              <a:schemeClr val="accent3">
                <a:lumMod val="50000"/>
              </a:schemeClr>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bg1"/>
                </a:solidFill>
                <a:latin typeface="Calibri" panose="020F0502020204030204" pitchFamily="34" charset="0"/>
                <a:cs typeface="Calibri" panose="020F0502020204030204" pitchFamily="34" charset="0"/>
              </a:rPr>
              <a:t>464.25 HA</a:t>
            </a:r>
          </a:p>
        </p:txBody>
      </p:sp>
      <p:sp>
        <p:nvSpPr>
          <p:cNvPr id="24" name="Content Placeholder 2">
            <a:extLst>
              <a:ext uri="{FF2B5EF4-FFF2-40B4-BE49-F238E27FC236}">
                <a16:creationId xmlns:a16="http://schemas.microsoft.com/office/drawing/2014/main" id="{8C67A706-FEB9-437A-9888-7B2BCB5E06ED}"/>
              </a:ext>
            </a:extLst>
          </p:cNvPr>
          <p:cNvSpPr txBox="1">
            <a:spLocks/>
          </p:cNvSpPr>
          <p:nvPr/>
        </p:nvSpPr>
        <p:spPr bwMode="auto">
          <a:xfrm>
            <a:off x="2120600" y="5617716"/>
            <a:ext cx="818531" cy="216024"/>
          </a:xfrm>
          <a:prstGeom prst="rect">
            <a:avLst/>
          </a:prstGeom>
          <a:solidFill>
            <a:srgbClr val="D1894F"/>
          </a:solidFill>
          <a:ln w="9525">
            <a:solidFill>
              <a:srgbClr val="D1894F"/>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bg1"/>
                </a:solidFill>
                <a:latin typeface="Calibri" panose="020F0502020204030204" pitchFamily="34" charset="0"/>
                <a:cs typeface="Calibri" panose="020F0502020204030204" pitchFamily="34" charset="0"/>
              </a:rPr>
              <a:t>16916 HA</a:t>
            </a:r>
          </a:p>
        </p:txBody>
      </p:sp>
      <p:sp>
        <p:nvSpPr>
          <p:cNvPr id="31" name="Content Placeholder 2">
            <a:extLst>
              <a:ext uri="{FF2B5EF4-FFF2-40B4-BE49-F238E27FC236}">
                <a16:creationId xmlns:a16="http://schemas.microsoft.com/office/drawing/2014/main" id="{9B8CDA97-C85D-4E1A-97FE-479322079171}"/>
              </a:ext>
            </a:extLst>
          </p:cNvPr>
          <p:cNvSpPr txBox="1">
            <a:spLocks/>
          </p:cNvSpPr>
          <p:nvPr/>
        </p:nvSpPr>
        <p:spPr bwMode="auto">
          <a:xfrm>
            <a:off x="3215819" y="5617716"/>
            <a:ext cx="883844" cy="216024"/>
          </a:xfrm>
          <a:prstGeom prst="rect">
            <a:avLst/>
          </a:prstGeom>
          <a:solidFill>
            <a:srgbClr val="1F3BAA"/>
          </a:solidFill>
          <a:ln w="9525">
            <a:solidFill>
              <a:srgbClr val="1F3BAA"/>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bg1"/>
                </a:solidFill>
                <a:latin typeface="Calibri" panose="020F0502020204030204" pitchFamily="34" charset="0"/>
                <a:cs typeface="Calibri" panose="020F0502020204030204" pitchFamily="34" charset="0"/>
              </a:rPr>
              <a:t>1221.28 HA</a:t>
            </a:r>
          </a:p>
        </p:txBody>
      </p:sp>
      <p:sp>
        <p:nvSpPr>
          <p:cNvPr id="37" name="Content Placeholder 2">
            <a:extLst>
              <a:ext uri="{FF2B5EF4-FFF2-40B4-BE49-F238E27FC236}">
                <a16:creationId xmlns:a16="http://schemas.microsoft.com/office/drawing/2014/main" id="{560E3900-A316-4076-9262-AD35173B96FF}"/>
              </a:ext>
            </a:extLst>
          </p:cNvPr>
          <p:cNvSpPr txBox="1">
            <a:spLocks/>
          </p:cNvSpPr>
          <p:nvPr/>
        </p:nvSpPr>
        <p:spPr bwMode="auto">
          <a:xfrm>
            <a:off x="3118290" y="1947458"/>
            <a:ext cx="818531" cy="205465"/>
          </a:xfrm>
          <a:prstGeom prst="rect">
            <a:avLst/>
          </a:prstGeom>
          <a:solidFill>
            <a:schemeClr val="accent3">
              <a:lumMod val="50000"/>
            </a:schemeClr>
          </a:solidFill>
          <a:ln w="9525">
            <a:solidFill>
              <a:schemeClr val="accent3">
                <a:lumMod val="50000"/>
              </a:schemeClr>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bg1"/>
                </a:solidFill>
                <a:latin typeface="Calibri" panose="020F0502020204030204" pitchFamily="34" charset="0"/>
                <a:cs typeface="Calibri" panose="020F0502020204030204" pitchFamily="34" charset="0"/>
              </a:rPr>
              <a:t>mangroves</a:t>
            </a:r>
          </a:p>
        </p:txBody>
      </p:sp>
      <p:cxnSp>
        <p:nvCxnSpPr>
          <p:cNvPr id="40" name="Straight Connector 39">
            <a:extLst>
              <a:ext uri="{FF2B5EF4-FFF2-40B4-BE49-F238E27FC236}">
                <a16:creationId xmlns:a16="http://schemas.microsoft.com/office/drawing/2014/main" id="{3F9C94A7-2979-42AA-9172-33C4ACB026AE}"/>
              </a:ext>
            </a:extLst>
          </p:cNvPr>
          <p:cNvCxnSpPr>
            <a:cxnSpLocks/>
            <a:endCxn id="37" idx="2"/>
          </p:cNvCxnSpPr>
          <p:nvPr/>
        </p:nvCxnSpPr>
        <p:spPr>
          <a:xfrm flipV="1">
            <a:off x="3132847" y="2152922"/>
            <a:ext cx="394709" cy="476414"/>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2EF21E1D-5D89-46E0-BD6C-13BBCDD481E2}"/>
              </a:ext>
            </a:extLst>
          </p:cNvPr>
          <p:cNvSpPr txBox="1">
            <a:spLocks/>
          </p:cNvSpPr>
          <p:nvPr/>
        </p:nvSpPr>
        <p:spPr bwMode="auto">
          <a:xfrm>
            <a:off x="4286938" y="1897000"/>
            <a:ext cx="967578" cy="432048"/>
          </a:xfrm>
          <a:prstGeom prst="rect">
            <a:avLst/>
          </a:prstGeom>
          <a:noFill/>
          <a:ln w="9525">
            <a:solidFill>
              <a:srgbClr val="FFF734"/>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tx1"/>
                </a:solidFill>
                <a:latin typeface="Calibri" panose="020F0502020204030204" pitchFamily="34" charset="0"/>
                <a:cs typeface="Calibri" panose="020F0502020204030204" pitchFamily="34" charset="0"/>
              </a:rPr>
              <a:t>sub zone of special marine tourism </a:t>
            </a:r>
          </a:p>
        </p:txBody>
      </p:sp>
      <p:sp>
        <p:nvSpPr>
          <p:cNvPr id="42" name="Content Placeholder 2">
            <a:extLst>
              <a:ext uri="{FF2B5EF4-FFF2-40B4-BE49-F238E27FC236}">
                <a16:creationId xmlns:a16="http://schemas.microsoft.com/office/drawing/2014/main" id="{1695E856-9CBD-4FFD-972C-D4A9EFFC5CC2}"/>
              </a:ext>
            </a:extLst>
          </p:cNvPr>
          <p:cNvSpPr txBox="1">
            <a:spLocks/>
          </p:cNvSpPr>
          <p:nvPr/>
        </p:nvSpPr>
        <p:spPr bwMode="auto">
          <a:xfrm>
            <a:off x="4280840" y="2333530"/>
            <a:ext cx="973676" cy="216024"/>
          </a:xfrm>
          <a:prstGeom prst="rect">
            <a:avLst/>
          </a:prstGeom>
          <a:solidFill>
            <a:srgbClr val="FFF734"/>
          </a:solidFill>
          <a:ln w="9525">
            <a:solidFill>
              <a:srgbClr val="FFF734"/>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tx1"/>
                </a:solidFill>
                <a:latin typeface="Calibri" panose="020F0502020204030204" pitchFamily="34" charset="0"/>
                <a:cs typeface="Calibri" panose="020F0502020204030204" pitchFamily="34" charset="0"/>
              </a:rPr>
              <a:t>905.24 HA</a:t>
            </a:r>
          </a:p>
        </p:txBody>
      </p:sp>
      <p:cxnSp>
        <p:nvCxnSpPr>
          <p:cNvPr id="43" name="Straight Connector 42">
            <a:extLst>
              <a:ext uri="{FF2B5EF4-FFF2-40B4-BE49-F238E27FC236}">
                <a16:creationId xmlns:a16="http://schemas.microsoft.com/office/drawing/2014/main" id="{F6B422B8-EB94-4F5E-8114-6D0B1DCC63C9}"/>
              </a:ext>
            </a:extLst>
          </p:cNvPr>
          <p:cNvCxnSpPr>
            <a:cxnSpLocks/>
          </p:cNvCxnSpPr>
          <p:nvPr/>
        </p:nvCxnSpPr>
        <p:spPr>
          <a:xfrm flipV="1">
            <a:off x="4341515" y="2555819"/>
            <a:ext cx="422228" cy="73515"/>
          </a:xfrm>
          <a:prstGeom prst="line">
            <a:avLst/>
          </a:prstGeom>
          <a:ln w="12700">
            <a:solidFill>
              <a:srgbClr val="FFF734"/>
            </a:solidFill>
            <a:prstDash val="sysDash"/>
          </a:ln>
        </p:spPr>
        <p:style>
          <a:lnRef idx="1">
            <a:schemeClr val="accent1"/>
          </a:lnRef>
          <a:fillRef idx="0">
            <a:schemeClr val="accent1"/>
          </a:fillRef>
          <a:effectRef idx="0">
            <a:schemeClr val="accent1"/>
          </a:effectRef>
          <a:fontRef idx="minor">
            <a:schemeClr val="tx1"/>
          </a:fontRef>
        </p:style>
      </p:cxnSp>
      <p:sp>
        <p:nvSpPr>
          <p:cNvPr id="52" name="Content Placeholder 2">
            <a:extLst>
              <a:ext uri="{FF2B5EF4-FFF2-40B4-BE49-F238E27FC236}">
                <a16:creationId xmlns:a16="http://schemas.microsoft.com/office/drawing/2014/main" id="{F7C03625-DFBC-41B9-8C81-8BD21F86E8D8}"/>
              </a:ext>
            </a:extLst>
          </p:cNvPr>
          <p:cNvSpPr txBox="1">
            <a:spLocks/>
          </p:cNvSpPr>
          <p:nvPr/>
        </p:nvSpPr>
        <p:spPr bwMode="auto">
          <a:xfrm>
            <a:off x="5851847" y="1876395"/>
            <a:ext cx="967578" cy="302329"/>
          </a:xfrm>
          <a:prstGeom prst="rect">
            <a:avLst/>
          </a:prstGeom>
          <a:solidFill>
            <a:srgbClr val="79E9EC"/>
          </a:solidFill>
          <a:ln w="9525">
            <a:solidFill>
              <a:srgbClr val="7030A0"/>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rgbClr val="7030A0"/>
                </a:solidFill>
                <a:latin typeface="Calibri" panose="020F0502020204030204" pitchFamily="34" charset="0"/>
                <a:cs typeface="Calibri" panose="020F0502020204030204" pitchFamily="34" charset="0"/>
              </a:rPr>
              <a:t>sub zone of maritime port</a:t>
            </a:r>
          </a:p>
        </p:txBody>
      </p:sp>
      <p:sp>
        <p:nvSpPr>
          <p:cNvPr id="53" name="Content Placeholder 2">
            <a:extLst>
              <a:ext uri="{FF2B5EF4-FFF2-40B4-BE49-F238E27FC236}">
                <a16:creationId xmlns:a16="http://schemas.microsoft.com/office/drawing/2014/main" id="{F9673B1D-0FB2-4162-B46A-B8AFDAC880B9}"/>
              </a:ext>
            </a:extLst>
          </p:cNvPr>
          <p:cNvSpPr txBox="1">
            <a:spLocks/>
          </p:cNvSpPr>
          <p:nvPr/>
        </p:nvSpPr>
        <p:spPr bwMode="auto">
          <a:xfrm>
            <a:off x="5845748" y="2178724"/>
            <a:ext cx="973676" cy="216024"/>
          </a:xfrm>
          <a:prstGeom prst="rect">
            <a:avLst/>
          </a:prstGeom>
          <a:solidFill>
            <a:srgbClr val="7030A0"/>
          </a:solidFill>
          <a:ln w="9525">
            <a:solidFill>
              <a:srgbClr val="7030A0"/>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bg1"/>
                </a:solidFill>
                <a:latin typeface="Calibri" panose="020F0502020204030204" pitchFamily="34" charset="0"/>
                <a:cs typeface="Calibri" panose="020F0502020204030204" pitchFamily="34" charset="0"/>
              </a:rPr>
              <a:t>35.15 HA</a:t>
            </a:r>
          </a:p>
        </p:txBody>
      </p:sp>
      <p:cxnSp>
        <p:nvCxnSpPr>
          <p:cNvPr id="54" name="Straight Connector 53">
            <a:extLst>
              <a:ext uri="{FF2B5EF4-FFF2-40B4-BE49-F238E27FC236}">
                <a16:creationId xmlns:a16="http://schemas.microsoft.com/office/drawing/2014/main" id="{5E39E139-C8A2-4D7D-95E1-C11AE0ACDBF0}"/>
              </a:ext>
            </a:extLst>
          </p:cNvPr>
          <p:cNvCxnSpPr>
            <a:cxnSpLocks/>
            <a:endCxn id="53" idx="2"/>
          </p:cNvCxnSpPr>
          <p:nvPr/>
        </p:nvCxnSpPr>
        <p:spPr>
          <a:xfrm flipV="1">
            <a:off x="5684996" y="2394748"/>
            <a:ext cx="647591" cy="294281"/>
          </a:xfrm>
          <a:prstGeom prst="line">
            <a:avLst/>
          </a:prstGeom>
          <a:ln w="127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58" name="Content Placeholder 2">
            <a:extLst>
              <a:ext uri="{FF2B5EF4-FFF2-40B4-BE49-F238E27FC236}">
                <a16:creationId xmlns:a16="http://schemas.microsoft.com/office/drawing/2014/main" id="{6AD59BEE-347D-46D7-8CBB-440E81CD2601}"/>
              </a:ext>
            </a:extLst>
          </p:cNvPr>
          <p:cNvSpPr txBox="1">
            <a:spLocks/>
          </p:cNvSpPr>
          <p:nvPr/>
        </p:nvSpPr>
        <p:spPr bwMode="auto">
          <a:xfrm>
            <a:off x="4392991" y="5429848"/>
            <a:ext cx="967578" cy="184781"/>
          </a:xfrm>
          <a:prstGeom prst="rect">
            <a:avLst/>
          </a:prstGeom>
          <a:noFill/>
          <a:ln w="9525">
            <a:solidFill>
              <a:srgbClr val="FF0000"/>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rgbClr val="FF0000"/>
                </a:solidFill>
                <a:latin typeface="Calibri" panose="020F0502020204030204" pitchFamily="34" charset="0"/>
                <a:cs typeface="Calibri" panose="020F0502020204030204" pitchFamily="34" charset="0"/>
              </a:rPr>
              <a:t>core zone</a:t>
            </a:r>
          </a:p>
        </p:txBody>
      </p:sp>
      <p:sp>
        <p:nvSpPr>
          <p:cNvPr id="59" name="Content Placeholder 2">
            <a:extLst>
              <a:ext uri="{FF2B5EF4-FFF2-40B4-BE49-F238E27FC236}">
                <a16:creationId xmlns:a16="http://schemas.microsoft.com/office/drawing/2014/main" id="{710A56A2-97A3-4438-9BB3-7F0D969CE8A0}"/>
              </a:ext>
            </a:extLst>
          </p:cNvPr>
          <p:cNvSpPr txBox="1">
            <a:spLocks/>
          </p:cNvSpPr>
          <p:nvPr/>
        </p:nvSpPr>
        <p:spPr bwMode="auto">
          <a:xfrm>
            <a:off x="4386893" y="5619112"/>
            <a:ext cx="973676" cy="216024"/>
          </a:xfrm>
          <a:prstGeom prst="rect">
            <a:avLst/>
          </a:prstGeom>
          <a:solidFill>
            <a:srgbClr val="FF0000"/>
          </a:solidFill>
          <a:ln w="9525">
            <a:solidFill>
              <a:srgbClr val="FF0000"/>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bg1"/>
                </a:solidFill>
                <a:latin typeface="Calibri" panose="020F0502020204030204" pitchFamily="34" charset="0"/>
                <a:cs typeface="Calibri" panose="020F0502020204030204" pitchFamily="34" charset="0"/>
              </a:rPr>
              <a:t>35.15 HA</a:t>
            </a:r>
          </a:p>
        </p:txBody>
      </p:sp>
      <p:cxnSp>
        <p:nvCxnSpPr>
          <p:cNvPr id="62" name="Straight Connector 61">
            <a:extLst>
              <a:ext uri="{FF2B5EF4-FFF2-40B4-BE49-F238E27FC236}">
                <a16:creationId xmlns:a16="http://schemas.microsoft.com/office/drawing/2014/main" id="{04B19C4D-6622-42BC-9B46-7EDA84B3D870}"/>
              </a:ext>
            </a:extLst>
          </p:cNvPr>
          <p:cNvCxnSpPr>
            <a:cxnSpLocks/>
            <a:stCxn id="58" idx="0"/>
          </p:cNvCxnSpPr>
          <p:nvPr/>
        </p:nvCxnSpPr>
        <p:spPr>
          <a:xfrm flipH="1" flipV="1">
            <a:off x="3397189" y="2858780"/>
            <a:ext cx="1479591" cy="2571069"/>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083C2CF-05FB-47E7-BA0C-EA2AC892F943}"/>
              </a:ext>
            </a:extLst>
          </p:cNvPr>
          <p:cNvCxnSpPr>
            <a:cxnSpLocks/>
            <a:stCxn id="58" idx="0"/>
          </p:cNvCxnSpPr>
          <p:nvPr/>
        </p:nvCxnSpPr>
        <p:spPr>
          <a:xfrm flipV="1">
            <a:off x="4876780" y="4497542"/>
            <a:ext cx="3238485" cy="932307"/>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8" name="Content Placeholder 2">
            <a:extLst>
              <a:ext uri="{FF2B5EF4-FFF2-40B4-BE49-F238E27FC236}">
                <a16:creationId xmlns:a16="http://schemas.microsoft.com/office/drawing/2014/main" id="{397B7EF0-77AD-43E4-9649-0D0982DCAFFD}"/>
              </a:ext>
            </a:extLst>
          </p:cNvPr>
          <p:cNvSpPr txBox="1">
            <a:spLocks noChangeAspect="1"/>
          </p:cNvSpPr>
          <p:nvPr/>
        </p:nvSpPr>
        <p:spPr bwMode="auto">
          <a:xfrm>
            <a:off x="7737223" y="1322377"/>
            <a:ext cx="1439652" cy="1764031"/>
          </a:xfrm>
          <a:prstGeom prst="rect">
            <a:avLst/>
          </a:prstGeom>
          <a:solidFill>
            <a:srgbClr val="0070C0"/>
          </a:solidFill>
          <a:ln w="9525">
            <a:noFill/>
            <a:prstDash val="dash"/>
            <a:miter lim="800000"/>
            <a:headEnd/>
            <a:tailEnd/>
          </a:ln>
        </p:spPr>
        <p:txBody>
          <a:bodyPr vert="horz" wrap="square" lIns="54000" tIns="54000" rIns="54000" bIns="5400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200" b="1" dirty="0">
                <a:solidFill>
                  <a:schemeClr val="bg1"/>
                </a:solidFill>
                <a:latin typeface="Calibri" panose="020F0502020204030204" pitchFamily="34" charset="0"/>
                <a:cs typeface="Calibri" panose="020F0502020204030204" pitchFamily="34" charset="0"/>
              </a:rPr>
              <a:t>DESIGNATED CONSERVATION AREA</a:t>
            </a:r>
          </a:p>
          <a:p>
            <a:pPr>
              <a:spcBef>
                <a:spcPts val="0"/>
              </a:spcBef>
            </a:pPr>
            <a:r>
              <a:rPr lang="en-ID" sz="1200" b="1" dirty="0">
                <a:solidFill>
                  <a:schemeClr val="bg1"/>
                </a:solidFill>
                <a:latin typeface="Calibri" panose="020F0502020204030204" pitchFamily="34" charset="0"/>
                <a:cs typeface="Calibri" panose="020F0502020204030204" pitchFamily="34" charset="0"/>
              </a:rPr>
              <a:t>20057.1 HA</a:t>
            </a:r>
          </a:p>
          <a:p>
            <a:pPr>
              <a:spcBef>
                <a:spcPts val="0"/>
              </a:spcBef>
            </a:pPr>
            <a:r>
              <a:rPr lang="en-US" sz="1200" dirty="0">
                <a:solidFill>
                  <a:srgbClr val="79E9EC"/>
                </a:solidFill>
                <a:latin typeface="Calibri" panose="020F0502020204030204" pitchFamily="34" charset="0"/>
                <a:cs typeface="Calibri" panose="020F0502020204030204" pitchFamily="34" charset="0"/>
              </a:rPr>
              <a:t>Decision of the Indonesian Minister for Ocean Affairs and Fisheries </a:t>
            </a:r>
          </a:p>
          <a:p>
            <a:pPr>
              <a:spcBef>
                <a:spcPts val="0"/>
              </a:spcBef>
            </a:pPr>
            <a:r>
              <a:rPr lang="en-US" sz="1200" dirty="0">
                <a:solidFill>
                  <a:srgbClr val="79E9EC"/>
                </a:solidFill>
                <a:latin typeface="Calibri" panose="020F0502020204030204" pitchFamily="34" charset="0"/>
                <a:cs typeface="Calibri" panose="020F0502020204030204" pitchFamily="34" charset="0"/>
              </a:rPr>
              <a:t>N</a:t>
            </a:r>
            <a:r>
              <a:rPr lang="id-ID" sz="1200" dirty="0">
                <a:solidFill>
                  <a:srgbClr val="79E9EC"/>
                </a:solidFill>
                <a:latin typeface="Calibri" panose="020F0502020204030204" pitchFamily="34" charset="0"/>
                <a:cs typeface="Calibri" panose="020F0502020204030204" pitchFamily="34" charset="0"/>
              </a:rPr>
              <a:t>o.</a:t>
            </a:r>
            <a:r>
              <a:rPr lang="en-ID" sz="1200" dirty="0">
                <a:solidFill>
                  <a:srgbClr val="79E9EC"/>
                </a:solidFill>
                <a:latin typeface="Calibri" panose="020F0502020204030204" pitchFamily="34" charset="0"/>
                <a:cs typeface="Calibri" panose="020F0502020204030204" pitchFamily="34" charset="0"/>
              </a:rPr>
              <a:t>2</a:t>
            </a:r>
            <a:r>
              <a:rPr lang="en-US" sz="1200" dirty="0">
                <a:solidFill>
                  <a:srgbClr val="79E9EC"/>
                </a:solidFill>
                <a:latin typeface="Calibri" panose="020F0502020204030204" pitchFamily="34" charset="0"/>
                <a:cs typeface="Calibri" panose="020F0502020204030204" pitchFamily="34" charset="0"/>
              </a:rPr>
              <a:t>4/2014</a:t>
            </a:r>
            <a:endParaRPr lang="en-ID" sz="1200" b="1" dirty="0">
              <a:solidFill>
                <a:srgbClr val="79E9EC"/>
              </a:solidFill>
              <a:latin typeface="Calibri" panose="020F0502020204030204" pitchFamily="34" charset="0"/>
              <a:cs typeface="Calibri" panose="020F0502020204030204" pitchFamily="34" charset="0"/>
            </a:endParaRPr>
          </a:p>
        </p:txBody>
      </p:sp>
      <p:pic>
        <p:nvPicPr>
          <p:cNvPr id="70" name="Picture 69" descr="Screen Shot 2016-07-26 at 23.02.54.png">
            <a:extLst>
              <a:ext uri="{FF2B5EF4-FFF2-40B4-BE49-F238E27FC236}">
                <a16:creationId xmlns:a16="http://schemas.microsoft.com/office/drawing/2014/main" id="{5DE0F830-62D8-44E2-AE85-01A30E86A1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1407" t="67404" r="4681" b="14826"/>
          <a:stretch/>
        </p:blipFill>
        <p:spPr>
          <a:xfrm>
            <a:off x="7664027" y="5348484"/>
            <a:ext cx="1396291" cy="723785"/>
          </a:xfrm>
          <a:prstGeom prst="rect">
            <a:avLst/>
          </a:prstGeom>
          <a:ln>
            <a:noFill/>
          </a:ln>
          <a:effectLst/>
        </p:spPr>
      </p:pic>
      <p:cxnSp>
        <p:nvCxnSpPr>
          <p:cNvPr id="73" name="Straight Connector 72">
            <a:extLst>
              <a:ext uri="{FF2B5EF4-FFF2-40B4-BE49-F238E27FC236}">
                <a16:creationId xmlns:a16="http://schemas.microsoft.com/office/drawing/2014/main" id="{73252158-535E-4103-B2E0-52C1781971E7}"/>
              </a:ext>
            </a:extLst>
          </p:cNvPr>
          <p:cNvCxnSpPr>
            <a:cxnSpLocks/>
            <a:endCxn id="42" idx="2"/>
          </p:cNvCxnSpPr>
          <p:nvPr/>
        </p:nvCxnSpPr>
        <p:spPr>
          <a:xfrm flipH="1" flipV="1">
            <a:off x="4767678" y="2549554"/>
            <a:ext cx="272322" cy="146063"/>
          </a:xfrm>
          <a:prstGeom prst="line">
            <a:avLst/>
          </a:prstGeom>
          <a:ln w="12700">
            <a:solidFill>
              <a:srgbClr val="FFF734"/>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1FAC17A-AF12-4433-850D-EDC3320CF8D6}"/>
              </a:ext>
            </a:extLst>
          </p:cNvPr>
          <p:cNvCxnSpPr>
            <a:cxnSpLocks/>
            <a:endCxn id="42" idx="1"/>
          </p:cNvCxnSpPr>
          <p:nvPr/>
        </p:nvCxnSpPr>
        <p:spPr>
          <a:xfrm flipV="1">
            <a:off x="3416743" y="2441542"/>
            <a:ext cx="864096" cy="119719"/>
          </a:xfrm>
          <a:prstGeom prst="line">
            <a:avLst/>
          </a:prstGeom>
          <a:ln w="12700">
            <a:solidFill>
              <a:srgbClr val="FFF734"/>
            </a:solidFill>
            <a:prstDash val="sysDash"/>
          </a:ln>
        </p:spPr>
        <p:style>
          <a:lnRef idx="1">
            <a:schemeClr val="accent1"/>
          </a:lnRef>
          <a:fillRef idx="0">
            <a:schemeClr val="accent1"/>
          </a:fillRef>
          <a:effectRef idx="0">
            <a:schemeClr val="accent1"/>
          </a:effectRef>
          <a:fontRef idx="minor">
            <a:schemeClr val="tx1"/>
          </a:fontRef>
        </p:style>
      </p:cxnSp>
      <p:sp>
        <p:nvSpPr>
          <p:cNvPr id="106" name="Content Placeholder 2">
            <a:extLst>
              <a:ext uri="{FF2B5EF4-FFF2-40B4-BE49-F238E27FC236}">
                <a16:creationId xmlns:a16="http://schemas.microsoft.com/office/drawing/2014/main" id="{3D92893A-4284-40AF-843E-80E13512F52B}"/>
              </a:ext>
            </a:extLst>
          </p:cNvPr>
          <p:cNvSpPr txBox="1">
            <a:spLocks/>
          </p:cNvSpPr>
          <p:nvPr/>
        </p:nvSpPr>
        <p:spPr bwMode="auto">
          <a:xfrm>
            <a:off x="4354477" y="2984368"/>
            <a:ext cx="818531" cy="315693"/>
          </a:xfrm>
          <a:prstGeom prst="rect">
            <a:avLst/>
          </a:prstGeom>
          <a:solidFill>
            <a:schemeClr val="accent3">
              <a:lumMod val="50000"/>
            </a:schemeClr>
          </a:solidFill>
          <a:ln w="9525">
            <a:solidFill>
              <a:schemeClr val="accent3">
                <a:lumMod val="50000"/>
              </a:schemeClr>
            </a:solidFill>
            <a:prstDash val="dash"/>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900"/>
              </a:lnSpc>
              <a:spcBef>
                <a:spcPts val="0"/>
              </a:spcBef>
            </a:pPr>
            <a:r>
              <a:rPr lang="en-ID" sz="1050" b="1" dirty="0">
                <a:solidFill>
                  <a:schemeClr val="bg1"/>
                </a:solidFill>
                <a:latin typeface="Calibri" panose="020F0502020204030204" pitchFamily="34" charset="0"/>
                <a:cs typeface="Calibri" panose="020F0502020204030204" pitchFamily="34" charset="0"/>
              </a:rPr>
              <a:t>spiritual area</a:t>
            </a:r>
          </a:p>
        </p:txBody>
      </p:sp>
      <p:cxnSp>
        <p:nvCxnSpPr>
          <p:cNvPr id="107" name="Straight Connector 106">
            <a:extLst>
              <a:ext uri="{FF2B5EF4-FFF2-40B4-BE49-F238E27FC236}">
                <a16:creationId xmlns:a16="http://schemas.microsoft.com/office/drawing/2014/main" id="{45070C0B-FB2F-46F1-8FF9-D1D2199BAAE2}"/>
              </a:ext>
            </a:extLst>
          </p:cNvPr>
          <p:cNvCxnSpPr>
            <a:cxnSpLocks/>
            <a:endCxn id="106" idx="0"/>
          </p:cNvCxnSpPr>
          <p:nvPr/>
        </p:nvCxnSpPr>
        <p:spPr>
          <a:xfrm>
            <a:off x="4658882" y="2695617"/>
            <a:ext cx="104861" cy="288751"/>
          </a:xfrm>
          <a:prstGeom prst="line">
            <a:avLst/>
          </a:prstGeom>
          <a:ln w="127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6" name="Content Placeholder 2">
            <a:extLst>
              <a:ext uri="{FF2B5EF4-FFF2-40B4-BE49-F238E27FC236}">
                <a16:creationId xmlns:a16="http://schemas.microsoft.com/office/drawing/2014/main" id="{397B7EF0-77AD-43E4-9649-0D0982DCAFFD}"/>
              </a:ext>
            </a:extLst>
          </p:cNvPr>
          <p:cNvSpPr txBox="1">
            <a:spLocks noChangeAspect="1"/>
          </p:cNvSpPr>
          <p:nvPr/>
        </p:nvSpPr>
        <p:spPr bwMode="auto">
          <a:xfrm>
            <a:off x="7737224" y="3084036"/>
            <a:ext cx="1439652" cy="582593"/>
          </a:xfrm>
          <a:prstGeom prst="rect">
            <a:avLst/>
          </a:prstGeom>
          <a:noFill/>
          <a:ln w="9525">
            <a:noFill/>
            <a:prstDash val="dash"/>
            <a:miter lim="800000"/>
            <a:headEnd/>
            <a:tailEnd/>
          </a:ln>
        </p:spPr>
        <p:txBody>
          <a:bodyPr vert="horz" wrap="square" lIns="54000" tIns="54000" rIns="54000" bIns="5400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34541" indent="-134541" algn="l">
              <a:spcBef>
                <a:spcPts val="0"/>
              </a:spcBef>
              <a:buFont typeface="Arial" charset="0"/>
              <a:buChar char="•"/>
            </a:pPr>
            <a:r>
              <a:rPr lang="en-ID" sz="1125" b="1" dirty="0">
                <a:solidFill>
                  <a:srgbClr val="0070C0"/>
                </a:solidFill>
                <a:latin typeface="Calibri" panose="020F0502020204030204" pitchFamily="34" charset="0"/>
                <a:cs typeface="Calibri" panose="020F0502020204030204" pitchFamily="34" charset="0"/>
              </a:rPr>
              <a:t>576 fish species</a:t>
            </a:r>
          </a:p>
          <a:p>
            <a:pPr marL="134541" indent="-134541" algn="l">
              <a:spcBef>
                <a:spcPts val="0"/>
              </a:spcBef>
              <a:buFont typeface="Arial" charset="0"/>
              <a:buChar char="•"/>
            </a:pPr>
            <a:r>
              <a:rPr lang="en-ID" sz="1125" b="1" dirty="0">
                <a:solidFill>
                  <a:srgbClr val="0070C0"/>
                </a:solidFill>
                <a:latin typeface="Calibri" panose="020F0502020204030204" pitchFamily="34" charset="0"/>
                <a:cs typeface="Calibri" panose="020F0502020204030204" pitchFamily="34" charset="0"/>
              </a:rPr>
              <a:t>296 coral species</a:t>
            </a:r>
          </a:p>
          <a:p>
            <a:pPr marL="134541" indent="-134541" algn="l">
              <a:spcBef>
                <a:spcPts val="0"/>
              </a:spcBef>
              <a:buFont typeface="Arial" charset="0"/>
              <a:buChar char="•"/>
            </a:pPr>
            <a:r>
              <a:rPr lang="en-ID" sz="1125" b="1" dirty="0">
                <a:solidFill>
                  <a:srgbClr val="0070C0"/>
                </a:solidFill>
                <a:latin typeface="Calibri" panose="020F0502020204030204" pitchFamily="34" charset="0"/>
                <a:cs typeface="Calibri" panose="020F0502020204030204" pitchFamily="34" charset="0"/>
              </a:rPr>
              <a:t>265.000 Tourists</a:t>
            </a:r>
          </a:p>
        </p:txBody>
      </p:sp>
      <p:sp>
        <p:nvSpPr>
          <p:cNvPr id="44" name="TextBox 43">
            <a:extLst>
              <a:ext uri="{FF2B5EF4-FFF2-40B4-BE49-F238E27FC236}">
                <a16:creationId xmlns:a16="http://schemas.microsoft.com/office/drawing/2014/main" id="{87D026E5-D1C1-446D-9EBE-C94CC9349A55}"/>
              </a:ext>
            </a:extLst>
          </p:cNvPr>
          <p:cNvSpPr txBox="1"/>
          <p:nvPr/>
        </p:nvSpPr>
        <p:spPr>
          <a:xfrm>
            <a:off x="9416" y="6247898"/>
            <a:ext cx="3461333" cy="253916"/>
          </a:xfrm>
          <a:prstGeom prst="rect">
            <a:avLst/>
          </a:prstGeom>
          <a:noFill/>
        </p:spPr>
        <p:txBody>
          <a:bodyPr wrap="square" rtlCol="0">
            <a:spAutoFit/>
          </a:bodyPr>
          <a:lstStyle/>
          <a:p>
            <a:r>
              <a:rPr lang="en-US" sz="1050" i="1" dirty="0">
                <a:solidFill>
                  <a:schemeClr val="tx1">
                    <a:lumMod val="50000"/>
                    <a:lumOff val="50000"/>
                  </a:schemeClr>
                </a:solidFill>
              </a:rPr>
              <a:t>Source : Ministry of Ocean &amp; Fisheries Affairs</a:t>
            </a:r>
          </a:p>
        </p:txBody>
      </p:sp>
    </p:spTree>
    <p:extLst>
      <p:ext uri="{BB962C8B-B14F-4D97-AF65-F5344CB8AC3E}">
        <p14:creationId xmlns:p14="http://schemas.microsoft.com/office/powerpoint/2010/main" val="32076289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1668" y="1196752"/>
            <a:ext cx="7542332" cy="5150456"/>
          </a:xfrm>
        </p:spPr>
      </p:pic>
      <p:sp>
        <p:nvSpPr>
          <p:cNvPr id="43" name="Content Placeholder 2">
            <a:extLst>
              <a:ext uri="{FF2B5EF4-FFF2-40B4-BE49-F238E27FC236}">
                <a16:creationId xmlns:a16="http://schemas.microsoft.com/office/drawing/2014/main" id="{4D9F86B5-98F8-45BF-B1BA-845D1DAE9E48}"/>
              </a:ext>
            </a:extLst>
          </p:cNvPr>
          <p:cNvSpPr txBox="1">
            <a:spLocks/>
          </p:cNvSpPr>
          <p:nvPr/>
        </p:nvSpPr>
        <p:spPr bwMode="auto">
          <a:xfrm>
            <a:off x="5827902" y="1613673"/>
            <a:ext cx="1655377" cy="595611"/>
          </a:xfrm>
          <a:prstGeom prst="round2SameRect">
            <a:avLst>
              <a:gd name="adj1" fmla="val 16667"/>
              <a:gd name="adj2" fmla="val 30117"/>
            </a:avLst>
          </a:prstGeom>
          <a:solidFill>
            <a:srgbClr val="376092"/>
          </a:solidFill>
          <a:ln w="28575">
            <a:solidFill>
              <a:schemeClr val="bg1">
                <a:lumMod val="95000"/>
              </a:schemeClr>
            </a:solidFill>
            <a:miter lim="800000"/>
            <a:headEnd/>
            <a:tailEnd/>
          </a:ln>
        </p:spPr>
        <p:txBody>
          <a:bodyPr vert="horz" wrap="square" lIns="68580" tIns="13500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id-ID" sz="1350" dirty="0">
                <a:solidFill>
                  <a:schemeClr val="bg1"/>
                </a:solidFill>
                <a:latin typeface="Calibri" panose="020F0502020204030204" pitchFamily="34" charset="0"/>
                <a:cs typeface="Calibri" panose="020F0502020204030204" pitchFamily="34" charset="0"/>
              </a:rPr>
              <a:t>GILI </a:t>
            </a:r>
            <a:r>
              <a:rPr lang="en-ID" sz="1350" dirty="0">
                <a:solidFill>
                  <a:schemeClr val="bg1"/>
                </a:solidFill>
                <a:latin typeface="Calibri" panose="020F0502020204030204" pitchFamily="34" charset="0"/>
                <a:cs typeface="Calibri" panose="020F0502020204030204" pitchFamily="34" charset="0"/>
              </a:rPr>
              <a:t>MENO</a:t>
            </a:r>
            <a:endParaRPr lang="en-US" sz="1350" dirty="0">
              <a:solidFill>
                <a:schemeClr val="bg1"/>
              </a:solidFill>
              <a:latin typeface="Calibri" panose="020F0502020204030204" pitchFamily="34" charset="0"/>
              <a:cs typeface="Calibri" panose="020F0502020204030204" pitchFamily="34" charset="0"/>
            </a:endParaRPr>
          </a:p>
        </p:txBody>
      </p:sp>
      <p:sp>
        <p:nvSpPr>
          <p:cNvPr id="44" name="Content Placeholder 2">
            <a:extLst>
              <a:ext uri="{FF2B5EF4-FFF2-40B4-BE49-F238E27FC236}">
                <a16:creationId xmlns:a16="http://schemas.microsoft.com/office/drawing/2014/main" id="{93A0C1E3-8E2B-4899-B644-D5D792B091B9}"/>
              </a:ext>
            </a:extLst>
          </p:cNvPr>
          <p:cNvSpPr txBox="1">
            <a:spLocks/>
          </p:cNvSpPr>
          <p:nvPr/>
        </p:nvSpPr>
        <p:spPr bwMode="auto">
          <a:xfrm>
            <a:off x="7483578" y="1613673"/>
            <a:ext cx="1655377" cy="595611"/>
          </a:xfrm>
          <a:prstGeom prst="round2SameRect">
            <a:avLst>
              <a:gd name="adj1" fmla="val 16667"/>
              <a:gd name="adj2" fmla="val 30117"/>
            </a:avLst>
          </a:prstGeom>
          <a:solidFill>
            <a:srgbClr val="376092"/>
          </a:solidFill>
          <a:ln w="28575">
            <a:solidFill>
              <a:schemeClr val="bg1">
                <a:lumMod val="95000"/>
              </a:schemeClr>
            </a:solidFill>
            <a:miter lim="800000"/>
            <a:headEnd/>
            <a:tailEnd/>
          </a:ln>
        </p:spPr>
        <p:txBody>
          <a:bodyPr vert="horz" wrap="square" lIns="68580" tIns="13500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id-ID" sz="1350" dirty="0">
                <a:solidFill>
                  <a:schemeClr val="bg1"/>
                </a:solidFill>
                <a:latin typeface="Calibri" panose="020F0502020204030204" pitchFamily="34" charset="0"/>
                <a:cs typeface="Calibri" panose="020F0502020204030204" pitchFamily="34" charset="0"/>
              </a:rPr>
              <a:t>GILI </a:t>
            </a:r>
            <a:r>
              <a:rPr lang="en-ID" sz="1350" dirty="0">
                <a:solidFill>
                  <a:schemeClr val="bg1"/>
                </a:solidFill>
                <a:latin typeface="Calibri" panose="020F0502020204030204" pitchFamily="34" charset="0"/>
                <a:cs typeface="Calibri" panose="020F0502020204030204" pitchFamily="34" charset="0"/>
              </a:rPr>
              <a:t>TRAWANGAN</a:t>
            </a:r>
            <a:endParaRPr lang="en-US" sz="1350" dirty="0">
              <a:solidFill>
                <a:schemeClr val="bg1"/>
              </a:solidFill>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BCB64F98-E52B-4702-ABBB-F64B0564AD56}"/>
              </a:ext>
            </a:extLst>
          </p:cNvPr>
          <p:cNvSpPr txBox="1">
            <a:spLocks/>
          </p:cNvSpPr>
          <p:nvPr/>
        </p:nvSpPr>
        <p:spPr bwMode="auto">
          <a:xfrm>
            <a:off x="4187550" y="1613673"/>
            <a:ext cx="1655377" cy="595611"/>
          </a:xfrm>
          <a:prstGeom prst="round2SameRect">
            <a:avLst>
              <a:gd name="adj1" fmla="val 16667"/>
              <a:gd name="adj2" fmla="val 30117"/>
            </a:avLst>
          </a:prstGeom>
          <a:solidFill>
            <a:srgbClr val="376092"/>
          </a:solidFill>
          <a:ln w="28575">
            <a:solidFill>
              <a:schemeClr val="bg1">
                <a:lumMod val="95000"/>
              </a:schemeClr>
            </a:solidFill>
            <a:miter lim="800000"/>
            <a:headEnd/>
            <a:tailEnd/>
          </a:ln>
        </p:spPr>
        <p:txBody>
          <a:bodyPr vert="horz" wrap="square" lIns="68580" tIns="13500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id-ID" sz="1350" dirty="0">
                <a:solidFill>
                  <a:schemeClr val="bg1"/>
                </a:solidFill>
                <a:latin typeface="Calibri" panose="020F0502020204030204" pitchFamily="34" charset="0"/>
                <a:cs typeface="Calibri" panose="020F0502020204030204" pitchFamily="34" charset="0"/>
              </a:rPr>
              <a:t>GILI AYER</a:t>
            </a:r>
            <a:endParaRPr lang="en-US" sz="1350" dirty="0">
              <a:solidFill>
                <a:schemeClr val="bg1"/>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15</a:t>
            </a:fld>
            <a:endParaRPr lang="id-ID" dirty="0"/>
          </a:p>
        </p:txBody>
      </p:sp>
      <p:sp>
        <p:nvSpPr>
          <p:cNvPr id="11" name="Title 1">
            <a:extLst>
              <a:ext uri="{FF2B5EF4-FFF2-40B4-BE49-F238E27FC236}">
                <a16:creationId xmlns:a16="http://schemas.microsoft.com/office/drawing/2014/main" id="{B215226A-A430-4028-B322-FDB32E7C566E}"/>
              </a:ext>
            </a:extLst>
          </p:cNvPr>
          <p:cNvSpPr txBox="1">
            <a:spLocks/>
          </p:cNvSpPr>
          <p:nvPr/>
        </p:nvSpPr>
        <p:spPr bwMode="auto">
          <a:xfrm>
            <a:off x="2253992" y="1203708"/>
            <a:ext cx="6890006" cy="405000"/>
          </a:xfrm>
          <a:prstGeom prst="rect">
            <a:avLst/>
          </a:prstGeom>
          <a:solidFill>
            <a:srgbClr val="558ED5"/>
          </a:solidFill>
          <a:ln w="9525">
            <a:solidFill>
              <a:schemeClr val="bg1">
                <a:lumMod val="95000"/>
              </a:schemeClr>
            </a:solid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2100" b="1" dirty="0">
                <a:solidFill>
                  <a:schemeClr val="bg1"/>
                </a:solidFill>
                <a:latin typeface="+mn-lt"/>
                <a:cs typeface="+mn-cs"/>
              </a:rPr>
              <a:t>KEY ENVIRONMENT ATTRIBUTES  |  GILI ISLANDS</a:t>
            </a:r>
            <a:endParaRPr lang="en-US" sz="2100" b="1" dirty="0">
              <a:solidFill>
                <a:schemeClr val="bg1"/>
              </a:solidFill>
              <a:latin typeface="+mn-lt"/>
              <a:cs typeface="+mn-cs"/>
            </a:endParaRPr>
          </a:p>
        </p:txBody>
      </p:sp>
      <p:sp>
        <p:nvSpPr>
          <p:cNvPr id="14" name="Content Placeholder 2">
            <a:extLst>
              <a:ext uri="{FF2B5EF4-FFF2-40B4-BE49-F238E27FC236}">
                <a16:creationId xmlns:a16="http://schemas.microsoft.com/office/drawing/2014/main" id="{A0CC5783-3C08-4B27-86A7-CDF12F23E6D4}"/>
              </a:ext>
            </a:extLst>
          </p:cNvPr>
          <p:cNvSpPr txBox="1">
            <a:spLocks noChangeAspect="1"/>
          </p:cNvSpPr>
          <p:nvPr/>
        </p:nvSpPr>
        <p:spPr bwMode="auto">
          <a:xfrm>
            <a:off x="-3" y="1203708"/>
            <a:ext cx="1699651" cy="1432952"/>
          </a:xfrm>
          <a:prstGeom prst="rect">
            <a:avLst/>
          </a:prstGeom>
          <a:solidFill>
            <a:srgbClr val="376092"/>
          </a:solidFill>
          <a:ln w="9525">
            <a:noFill/>
            <a:prstDash val="dash"/>
            <a:miter lim="800000"/>
            <a:headEnd/>
            <a:tailEnd/>
          </a:ln>
        </p:spPr>
        <p:txBody>
          <a:bodyPr vert="horz" wrap="square" lIns="54000" tIns="54000" rIns="54000" bIns="5400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200" b="1" dirty="0">
                <a:solidFill>
                  <a:schemeClr val="bg1"/>
                </a:solidFill>
                <a:latin typeface="Calibri" panose="020F0502020204030204" pitchFamily="34" charset="0"/>
                <a:cs typeface="Calibri" panose="020F0502020204030204" pitchFamily="34" charset="0"/>
              </a:rPr>
              <a:t>DESIGNATED CONSERVATION AREA  2273.56 HA</a:t>
            </a:r>
          </a:p>
          <a:p>
            <a:pPr>
              <a:spcBef>
                <a:spcPts val="0"/>
              </a:spcBef>
            </a:pPr>
            <a:r>
              <a:rPr lang="en-US" sz="1200" dirty="0">
                <a:solidFill>
                  <a:srgbClr val="C5E7FE"/>
                </a:solidFill>
                <a:latin typeface="Calibri" panose="020F0502020204030204" pitchFamily="34" charset="0"/>
                <a:cs typeface="Calibri" panose="020F0502020204030204" pitchFamily="34" charset="0"/>
              </a:rPr>
              <a:t>Decision of the Indonesian Minister for Ocean Affairs &amp; Fisheries N</a:t>
            </a:r>
            <a:r>
              <a:rPr lang="id-ID" sz="1200" dirty="0">
                <a:solidFill>
                  <a:srgbClr val="C5E7FE"/>
                </a:solidFill>
                <a:latin typeface="Calibri" panose="020F0502020204030204" pitchFamily="34" charset="0"/>
                <a:cs typeface="Calibri" panose="020F0502020204030204" pitchFamily="34" charset="0"/>
              </a:rPr>
              <a:t>o.</a:t>
            </a:r>
            <a:r>
              <a:rPr lang="en-ID" sz="1200" dirty="0">
                <a:solidFill>
                  <a:srgbClr val="C5E7FE"/>
                </a:solidFill>
                <a:latin typeface="Calibri" panose="020F0502020204030204" pitchFamily="34" charset="0"/>
                <a:cs typeface="Calibri" panose="020F0502020204030204" pitchFamily="34" charset="0"/>
              </a:rPr>
              <a:t>57</a:t>
            </a:r>
            <a:r>
              <a:rPr lang="en-US" sz="1200" dirty="0">
                <a:solidFill>
                  <a:srgbClr val="C5E7FE"/>
                </a:solidFill>
                <a:latin typeface="Calibri" panose="020F0502020204030204" pitchFamily="34" charset="0"/>
                <a:cs typeface="Calibri" panose="020F0502020204030204" pitchFamily="34" charset="0"/>
              </a:rPr>
              <a:t>/2014</a:t>
            </a:r>
            <a:endParaRPr lang="en-ID" sz="1200" b="1" dirty="0">
              <a:solidFill>
                <a:srgbClr val="C5E7FE"/>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62DD9320-C6BA-4064-8061-F5862536938A}"/>
              </a:ext>
            </a:extLst>
          </p:cNvPr>
          <p:cNvGrpSpPr/>
          <p:nvPr/>
        </p:nvGrpSpPr>
        <p:grpSpPr>
          <a:xfrm>
            <a:off x="-3" y="4363651"/>
            <a:ext cx="1699651" cy="1395400"/>
            <a:chOff x="0" y="3872723"/>
            <a:chExt cx="2266201" cy="1860533"/>
          </a:xfrm>
        </p:grpSpPr>
        <p:sp>
          <p:nvSpPr>
            <p:cNvPr id="30" name="Content Placeholder 2">
              <a:extLst>
                <a:ext uri="{FF2B5EF4-FFF2-40B4-BE49-F238E27FC236}">
                  <a16:creationId xmlns:a16="http://schemas.microsoft.com/office/drawing/2014/main" id="{9D59AB6D-38A2-4367-A046-604114077117}"/>
                </a:ext>
              </a:extLst>
            </p:cNvPr>
            <p:cNvSpPr txBox="1">
              <a:spLocks/>
            </p:cNvSpPr>
            <p:nvPr/>
          </p:nvSpPr>
          <p:spPr bwMode="auto">
            <a:xfrm>
              <a:off x="0" y="3872723"/>
              <a:ext cx="911424" cy="583919"/>
            </a:xfrm>
            <a:prstGeom prst="rect">
              <a:avLst/>
            </a:prstGeom>
            <a:solidFill>
              <a:srgbClr val="376092"/>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id-ID" sz="1350" b="1" dirty="0">
                  <a:solidFill>
                    <a:schemeClr val="bg1"/>
                  </a:solidFill>
                  <a:latin typeface="Calibri" panose="020F0502020204030204" pitchFamily="34" charset="0"/>
                  <a:cs typeface="Calibri" panose="020F0502020204030204" pitchFamily="34" charset="0"/>
                </a:rPr>
                <a:t>101</a:t>
              </a:r>
              <a:r>
                <a:rPr lang="en-ID" sz="1350" b="1" dirty="0">
                  <a:solidFill>
                    <a:schemeClr val="bg1"/>
                  </a:solidFill>
                  <a:latin typeface="Calibri" panose="020F0502020204030204" pitchFamily="34" charset="0"/>
                  <a:cs typeface="Calibri" panose="020F0502020204030204" pitchFamily="34" charset="0"/>
                </a:rPr>
                <a:t>.</a:t>
              </a:r>
              <a:r>
                <a:rPr lang="id-ID" sz="1350" b="1" dirty="0">
                  <a:solidFill>
                    <a:schemeClr val="bg1"/>
                  </a:solidFill>
                  <a:latin typeface="Calibri" panose="020F0502020204030204" pitchFamily="34" charset="0"/>
                  <a:cs typeface="Calibri" panose="020F0502020204030204" pitchFamily="34" charset="0"/>
                </a:rPr>
                <a:t>27 </a:t>
              </a:r>
              <a:r>
                <a:rPr lang="en-ID" sz="1350" b="1" dirty="0">
                  <a:solidFill>
                    <a:schemeClr val="bg1"/>
                  </a:solidFill>
                  <a:latin typeface="Calibri" panose="020F0502020204030204" pitchFamily="34" charset="0"/>
                  <a:cs typeface="Calibri" panose="020F0502020204030204" pitchFamily="34" charset="0"/>
                </a:rPr>
                <a:t>HA</a:t>
              </a:r>
            </a:p>
          </p:txBody>
        </p:sp>
        <p:sp>
          <p:nvSpPr>
            <p:cNvPr id="31" name="Content Placeholder 2">
              <a:extLst>
                <a:ext uri="{FF2B5EF4-FFF2-40B4-BE49-F238E27FC236}">
                  <a16:creationId xmlns:a16="http://schemas.microsoft.com/office/drawing/2014/main" id="{8540FCA3-2D9F-4007-9E51-D3D2A2DC0DA6}"/>
                </a:ext>
              </a:extLst>
            </p:cNvPr>
            <p:cNvSpPr txBox="1">
              <a:spLocks/>
            </p:cNvSpPr>
            <p:nvPr/>
          </p:nvSpPr>
          <p:spPr bwMode="auto">
            <a:xfrm>
              <a:off x="983432" y="3872723"/>
              <a:ext cx="1282769" cy="583919"/>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125" dirty="0">
                  <a:solidFill>
                    <a:schemeClr val="tx1"/>
                  </a:solidFill>
                  <a:latin typeface="Calibri" panose="020F0502020204030204" pitchFamily="34" charset="0"/>
                  <a:cs typeface="Calibri" panose="020F0502020204030204" pitchFamily="34" charset="0"/>
                </a:rPr>
                <a:t>GILI TRAWANGAN</a:t>
              </a:r>
              <a:endParaRPr lang="en-ID" sz="1125" b="1" dirty="0">
                <a:solidFill>
                  <a:schemeClr val="tx1"/>
                </a:solidFill>
                <a:latin typeface="Calibri" panose="020F0502020204030204" pitchFamily="34" charset="0"/>
                <a:cs typeface="Calibri" panose="020F0502020204030204" pitchFamily="34" charset="0"/>
              </a:endParaRPr>
            </a:p>
          </p:txBody>
        </p:sp>
        <p:sp>
          <p:nvSpPr>
            <p:cNvPr id="32" name="Content Placeholder 2">
              <a:extLst>
                <a:ext uri="{FF2B5EF4-FFF2-40B4-BE49-F238E27FC236}">
                  <a16:creationId xmlns:a16="http://schemas.microsoft.com/office/drawing/2014/main" id="{FF8D46E0-4447-4B26-A401-475DD80F6104}"/>
                </a:ext>
              </a:extLst>
            </p:cNvPr>
            <p:cNvSpPr txBox="1">
              <a:spLocks/>
            </p:cNvSpPr>
            <p:nvPr/>
          </p:nvSpPr>
          <p:spPr bwMode="auto">
            <a:xfrm>
              <a:off x="0" y="4511030"/>
              <a:ext cx="911424" cy="583919"/>
            </a:xfrm>
            <a:prstGeom prst="rect">
              <a:avLst/>
            </a:prstGeom>
            <a:solidFill>
              <a:srgbClr val="376092"/>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350" b="1" dirty="0">
                  <a:solidFill>
                    <a:schemeClr val="bg1"/>
                  </a:solidFill>
                  <a:latin typeface="Calibri" panose="020F0502020204030204" pitchFamily="34" charset="0"/>
                  <a:cs typeface="Calibri" panose="020F0502020204030204" pitchFamily="34" charset="0"/>
                </a:rPr>
                <a:t>58.14</a:t>
              </a:r>
            </a:p>
            <a:p>
              <a:pPr>
                <a:spcBef>
                  <a:spcPts val="0"/>
                </a:spcBef>
              </a:pPr>
              <a:r>
                <a:rPr lang="en-ID" sz="1350" b="1" dirty="0">
                  <a:solidFill>
                    <a:schemeClr val="bg1"/>
                  </a:solidFill>
                  <a:latin typeface="Calibri" panose="020F0502020204030204" pitchFamily="34" charset="0"/>
                  <a:cs typeface="Calibri" panose="020F0502020204030204" pitchFamily="34" charset="0"/>
                </a:rPr>
                <a:t>HA</a:t>
              </a:r>
            </a:p>
          </p:txBody>
        </p:sp>
        <p:sp>
          <p:nvSpPr>
            <p:cNvPr id="33" name="Content Placeholder 2">
              <a:extLst>
                <a:ext uri="{FF2B5EF4-FFF2-40B4-BE49-F238E27FC236}">
                  <a16:creationId xmlns:a16="http://schemas.microsoft.com/office/drawing/2014/main" id="{994E83C3-3AC1-4B81-AD2E-ECE25799BFA5}"/>
                </a:ext>
              </a:extLst>
            </p:cNvPr>
            <p:cNvSpPr txBox="1">
              <a:spLocks/>
            </p:cNvSpPr>
            <p:nvPr/>
          </p:nvSpPr>
          <p:spPr bwMode="auto">
            <a:xfrm>
              <a:off x="983432" y="4511030"/>
              <a:ext cx="1282769" cy="583919"/>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125" dirty="0">
                  <a:solidFill>
                    <a:schemeClr val="tx1"/>
                  </a:solidFill>
                  <a:latin typeface="Calibri" panose="020F0502020204030204" pitchFamily="34" charset="0"/>
                  <a:cs typeface="Calibri" panose="020F0502020204030204" pitchFamily="34" charset="0"/>
                </a:rPr>
                <a:t>GILI MENO</a:t>
              </a:r>
              <a:endParaRPr lang="en-ID" sz="1125" b="1" dirty="0">
                <a:solidFill>
                  <a:schemeClr val="tx1"/>
                </a:solidFill>
                <a:latin typeface="Calibri" panose="020F0502020204030204" pitchFamily="34" charset="0"/>
                <a:cs typeface="Calibri" panose="020F0502020204030204" pitchFamily="34" charset="0"/>
              </a:endParaRPr>
            </a:p>
          </p:txBody>
        </p:sp>
        <p:sp>
          <p:nvSpPr>
            <p:cNvPr id="34" name="Content Placeholder 2">
              <a:extLst>
                <a:ext uri="{FF2B5EF4-FFF2-40B4-BE49-F238E27FC236}">
                  <a16:creationId xmlns:a16="http://schemas.microsoft.com/office/drawing/2014/main" id="{8090FD1C-6978-453B-990C-18FFF2AF171D}"/>
                </a:ext>
              </a:extLst>
            </p:cNvPr>
            <p:cNvSpPr txBox="1">
              <a:spLocks/>
            </p:cNvSpPr>
            <p:nvPr/>
          </p:nvSpPr>
          <p:spPr bwMode="auto">
            <a:xfrm>
              <a:off x="0" y="5149337"/>
              <a:ext cx="911424" cy="583919"/>
            </a:xfrm>
            <a:prstGeom prst="rect">
              <a:avLst/>
            </a:prstGeom>
            <a:solidFill>
              <a:srgbClr val="376092"/>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350" b="1" dirty="0">
                  <a:solidFill>
                    <a:schemeClr val="bg1"/>
                  </a:solidFill>
                  <a:latin typeface="Calibri" panose="020F0502020204030204" pitchFamily="34" charset="0"/>
                  <a:cs typeface="Calibri" panose="020F0502020204030204" pitchFamily="34" charset="0"/>
                </a:rPr>
                <a:t>76.84</a:t>
              </a:r>
            </a:p>
            <a:p>
              <a:pPr>
                <a:spcBef>
                  <a:spcPts val="0"/>
                </a:spcBef>
              </a:pPr>
              <a:r>
                <a:rPr lang="en-ID" sz="1350" b="1" dirty="0">
                  <a:solidFill>
                    <a:schemeClr val="bg1"/>
                  </a:solidFill>
                  <a:latin typeface="Calibri" panose="020F0502020204030204" pitchFamily="34" charset="0"/>
                  <a:cs typeface="Calibri" panose="020F0502020204030204" pitchFamily="34" charset="0"/>
                </a:rPr>
                <a:t>HA</a:t>
              </a:r>
            </a:p>
          </p:txBody>
        </p:sp>
        <p:sp>
          <p:nvSpPr>
            <p:cNvPr id="35" name="Content Placeholder 2">
              <a:extLst>
                <a:ext uri="{FF2B5EF4-FFF2-40B4-BE49-F238E27FC236}">
                  <a16:creationId xmlns:a16="http://schemas.microsoft.com/office/drawing/2014/main" id="{4E4EA4FA-0BBC-4F71-A8FB-67936C2934F7}"/>
                </a:ext>
              </a:extLst>
            </p:cNvPr>
            <p:cNvSpPr txBox="1">
              <a:spLocks/>
            </p:cNvSpPr>
            <p:nvPr/>
          </p:nvSpPr>
          <p:spPr bwMode="auto">
            <a:xfrm>
              <a:off x="983432" y="5149337"/>
              <a:ext cx="1282769" cy="583919"/>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125" dirty="0">
                  <a:solidFill>
                    <a:schemeClr val="tx1"/>
                  </a:solidFill>
                  <a:latin typeface="Calibri" panose="020F0502020204030204" pitchFamily="34" charset="0"/>
                  <a:cs typeface="Calibri" panose="020F0502020204030204" pitchFamily="34" charset="0"/>
                </a:rPr>
                <a:t>GILI AYER</a:t>
              </a:r>
              <a:endParaRPr lang="en-ID" sz="1125" b="1" dirty="0">
                <a:solidFill>
                  <a:schemeClr val="tx1"/>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57E28FD1-7BB2-416A-A62F-B8B6511941A1}"/>
              </a:ext>
            </a:extLst>
          </p:cNvPr>
          <p:cNvGrpSpPr/>
          <p:nvPr/>
        </p:nvGrpSpPr>
        <p:grpSpPr>
          <a:xfrm>
            <a:off x="-3" y="5845203"/>
            <a:ext cx="1704413" cy="502006"/>
            <a:chOff x="0" y="6188659"/>
            <a:chExt cx="2272550" cy="669341"/>
          </a:xfrm>
        </p:grpSpPr>
        <p:sp>
          <p:nvSpPr>
            <p:cNvPr id="25" name="Content Placeholder 2">
              <a:extLst>
                <a:ext uri="{FF2B5EF4-FFF2-40B4-BE49-F238E27FC236}">
                  <a16:creationId xmlns:a16="http://schemas.microsoft.com/office/drawing/2014/main" id="{3725B918-A598-4C91-A901-C201915A3AE9}"/>
                </a:ext>
              </a:extLst>
            </p:cNvPr>
            <p:cNvSpPr txBox="1">
              <a:spLocks/>
            </p:cNvSpPr>
            <p:nvPr/>
          </p:nvSpPr>
          <p:spPr bwMode="auto">
            <a:xfrm>
              <a:off x="0" y="6188659"/>
              <a:ext cx="2272550" cy="336685"/>
            </a:xfrm>
            <a:prstGeom prst="rect">
              <a:avLst/>
            </a:prstGeom>
            <a:solidFill>
              <a:schemeClr val="bg1">
                <a:lumMod val="85000"/>
              </a:schemeClr>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id-ID" sz="1125" b="1" dirty="0">
                  <a:solidFill>
                    <a:schemeClr val="tx1"/>
                  </a:solidFill>
                  <a:latin typeface="Calibri" panose="020F0502020204030204" pitchFamily="34" charset="0"/>
                  <a:cs typeface="Calibri" panose="020F0502020204030204" pitchFamily="34" charset="0"/>
                </a:rPr>
                <a:t>MARINE TOURISM PARK</a:t>
              </a:r>
              <a:endParaRPr lang="en-ID" sz="1125" b="1" dirty="0">
                <a:solidFill>
                  <a:schemeClr val="tx1"/>
                </a:solidFill>
                <a:latin typeface="Calibri" panose="020F0502020204030204" pitchFamily="34" charset="0"/>
                <a:cs typeface="Calibri" panose="020F0502020204030204" pitchFamily="34" charset="0"/>
              </a:endParaRPr>
            </a:p>
          </p:txBody>
        </p:sp>
        <p:sp>
          <p:nvSpPr>
            <p:cNvPr id="36" name="Content Placeholder 2">
              <a:extLst>
                <a:ext uri="{FF2B5EF4-FFF2-40B4-BE49-F238E27FC236}">
                  <a16:creationId xmlns:a16="http://schemas.microsoft.com/office/drawing/2014/main" id="{16E25BB3-E1CA-4120-B012-7977B8020CE2}"/>
                </a:ext>
              </a:extLst>
            </p:cNvPr>
            <p:cNvSpPr txBox="1">
              <a:spLocks/>
            </p:cNvSpPr>
            <p:nvPr/>
          </p:nvSpPr>
          <p:spPr bwMode="auto">
            <a:xfrm>
              <a:off x="0" y="6521315"/>
              <a:ext cx="2272550" cy="336685"/>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en-ID" sz="1125" b="1" dirty="0">
                  <a:solidFill>
                    <a:schemeClr val="tx1"/>
                  </a:solidFill>
                  <a:latin typeface="Calibri" panose="020F0502020204030204" pitchFamily="34" charset="0"/>
                  <a:cs typeface="Calibri" panose="020F0502020204030204" pitchFamily="34" charset="0"/>
                </a:rPr>
                <a:t>445.000 TOURISTS</a:t>
              </a:r>
            </a:p>
          </p:txBody>
        </p:sp>
      </p:grpSp>
      <p:grpSp>
        <p:nvGrpSpPr>
          <p:cNvPr id="5" name="Group 4">
            <a:extLst>
              <a:ext uri="{FF2B5EF4-FFF2-40B4-BE49-F238E27FC236}">
                <a16:creationId xmlns:a16="http://schemas.microsoft.com/office/drawing/2014/main" id="{236522A4-8398-4B39-B602-7F96095EA19F}"/>
              </a:ext>
            </a:extLst>
          </p:cNvPr>
          <p:cNvGrpSpPr/>
          <p:nvPr/>
        </p:nvGrpSpPr>
        <p:grpSpPr>
          <a:xfrm>
            <a:off x="-3" y="3420804"/>
            <a:ext cx="1704413" cy="856696"/>
            <a:chOff x="0" y="3348233"/>
            <a:chExt cx="2272550" cy="1142261"/>
          </a:xfrm>
        </p:grpSpPr>
        <p:sp>
          <p:nvSpPr>
            <p:cNvPr id="21" name="Content Placeholder 2">
              <a:extLst>
                <a:ext uri="{FF2B5EF4-FFF2-40B4-BE49-F238E27FC236}">
                  <a16:creationId xmlns:a16="http://schemas.microsoft.com/office/drawing/2014/main" id="{32E6F4E4-FFA4-45BA-B8E5-0A15378F17BD}"/>
                </a:ext>
              </a:extLst>
            </p:cNvPr>
            <p:cNvSpPr txBox="1">
              <a:spLocks/>
            </p:cNvSpPr>
            <p:nvPr/>
          </p:nvSpPr>
          <p:spPr bwMode="auto">
            <a:xfrm>
              <a:off x="0" y="3348233"/>
              <a:ext cx="2272550" cy="830107"/>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id-ID" sz="1125" dirty="0" err="1">
                  <a:solidFill>
                    <a:schemeClr val="tx1"/>
                  </a:solidFill>
                  <a:latin typeface="Calibri" panose="020F0502020204030204" pitchFamily="34" charset="0"/>
                  <a:cs typeface="Calibri" panose="020F0502020204030204" pitchFamily="34" charset="0"/>
                </a:rPr>
                <a:t>surrounded</a:t>
              </a:r>
              <a:r>
                <a:rPr lang="id-ID" sz="1125" dirty="0">
                  <a:solidFill>
                    <a:schemeClr val="tx1"/>
                  </a:solidFill>
                  <a:latin typeface="Calibri" panose="020F0502020204030204" pitchFamily="34" charset="0"/>
                  <a:cs typeface="Calibri" panose="020F0502020204030204" pitchFamily="34" charset="0"/>
                </a:rPr>
                <a:t> </a:t>
              </a:r>
              <a:r>
                <a:rPr lang="id-ID" sz="1125" dirty="0" err="1">
                  <a:solidFill>
                    <a:schemeClr val="tx1"/>
                  </a:solidFill>
                  <a:latin typeface="Calibri" panose="020F0502020204030204" pitchFamily="34" charset="0"/>
                  <a:cs typeface="Calibri" panose="020F0502020204030204" pitchFamily="34" charset="0"/>
                </a:rPr>
                <a:t>by</a:t>
              </a:r>
              <a:r>
                <a:rPr lang="id-ID" sz="1125" dirty="0">
                  <a:solidFill>
                    <a:schemeClr val="tx1"/>
                  </a:solidFill>
                  <a:latin typeface="Calibri" panose="020F0502020204030204" pitchFamily="34" charset="0"/>
                  <a:cs typeface="Calibri" panose="020F0502020204030204" pitchFamily="34" charset="0"/>
                </a:rPr>
                <a:t> </a:t>
              </a:r>
              <a:endParaRPr lang="en-ID" sz="1125" dirty="0">
                <a:solidFill>
                  <a:schemeClr val="tx1"/>
                </a:solidFill>
                <a:latin typeface="Calibri" panose="020F0502020204030204" pitchFamily="34" charset="0"/>
                <a:cs typeface="Calibri" panose="020F0502020204030204" pitchFamily="34" charset="0"/>
              </a:endParaRPr>
            </a:p>
            <a:p>
              <a:pPr>
                <a:spcBef>
                  <a:spcPts val="0"/>
                </a:spcBef>
              </a:pPr>
              <a:r>
                <a:rPr lang="en-ID" sz="1125" b="1" dirty="0">
                  <a:solidFill>
                    <a:schemeClr val="tx1"/>
                  </a:solidFill>
                  <a:latin typeface="Calibri" panose="020F0502020204030204" pitchFamily="34" charset="0"/>
                  <a:cs typeface="Calibri" panose="020F0502020204030204" pitchFamily="34" charset="0"/>
                </a:rPr>
                <a:t>rich type of </a:t>
              </a:r>
            </a:p>
            <a:p>
              <a:pPr>
                <a:spcBef>
                  <a:spcPts val="0"/>
                </a:spcBef>
              </a:pPr>
              <a:r>
                <a:rPr lang="id-ID" sz="1125" b="1" dirty="0" err="1">
                  <a:solidFill>
                    <a:schemeClr val="tx1"/>
                  </a:solidFill>
                  <a:latin typeface="Calibri" panose="020F0502020204030204" pitchFamily="34" charset="0"/>
                  <a:cs typeface="Calibri" panose="020F0502020204030204" pitchFamily="34" charset="0"/>
                </a:rPr>
                <a:t>coral</a:t>
              </a:r>
              <a:r>
                <a:rPr lang="id-ID" sz="1125" b="1" dirty="0">
                  <a:solidFill>
                    <a:schemeClr val="tx1"/>
                  </a:solidFill>
                  <a:latin typeface="Calibri" panose="020F0502020204030204" pitchFamily="34" charset="0"/>
                  <a:cs typeface="Calibri" panose="020F0502020204030204" pitchFamily="34" charset="0"/>
                </a:rPr>
                <a:t> </a:t>
              </a:r>
              <a:r>
                <a:rPr lang="id-ID" sz="1125" b="1" dirty="0" err="1">
                  <a:solidFill>
                    <a:schemeClr val="tx1"/>
                  </a:solidFill>
                  <a:latin typeface="Calibri" panose="020F0502020204030204" pitchFamily="34" charset="0"/>
                  <a:cs typeface="Calibri" panose="020F0502020204030204" pitchFamily="34" charset="0"/>
                </a:rPr>
                <a:t>reef</a:t>
              </a:r>
              <a:r>
                <a:rPr lang="id-ID" sz="1125" b="1" dirty="0">
                  <a:solidFill>
                    <a:schemeClr val="tx1"/>
                  </a:solidFill>
                  <a:latin typeface="Calibri" panose="020F0502020204030204" pitchFamily="34" charset="0"/>
                  <a:cs typeface="Calibri" panose="020F0502020204030204" pitchFamily="34" charset="0"/>
                </a:rPr>
                <a:t> </a:t>
              </a:r>
              <a:r>
                <a:rPr lang="id-ID" sz="1125" b="1" dirty="0" err="1">
                  <a:solidFill>
                    <a:schemeClr val="tx1"/>
                  </a:solidFill>
                  <a:latin typeface="Calibri" panose="020F0502020204030204" pitchFamily="34" charset="0"/>
                  <a:cs typeface="Calibri" panose="020F0502020204030204" pitchFamily="34" charset="0"/>
                </a:rPr>
                <a:t>ecosystem</a:t>
              </a:r>
              <a:r>
                <a:rPr lang="id-ID" sz="1125" b="1" dirty="0">
                  <a:solidFill>
                    <a:schemeClr val="tx1"/>
                  </a:solidFill>
                  <a:latin typeface="Calibri" panose="020F0502020204030204" pitchFamily="34" charset="0"/>
                  <a:cs typeface="Calibri" panose="020F0502020204030204" pitchFamily="34" charset="0"/>
                </a:rPr>
                <a:t> </a:t>
              </a:r>
              <a:endParaRPr lang="en-ID" sz="1125" b="1" dirty="0">
                <a:solidFill>
                  <a:schemeClr val="tx1"/>
                </a:solidFill>
                <a:latin typeface="Calibri" panose="020F0502020204030204" pitchFamily="34" charset="0"/>
                <a:cs typeface="Calibri" panose="020F0502020204030204" pitchFamily="34" charset="0"/>
              </a:endParaRPr>
            </a:p>
          </p:txBody>
        </p:sp>
        <p:sp>
          <p:nvSpPr>
            <p:cNvPr id="37" name="Content Placeholder 2">
              <a:extLst>
                <a:ext uri="{FF2B5EF4-FFF2-40B4-BE49-F238E27FC236}">
                  <a16:creationId xmlns:a16="http://schemas.microsoft.com/office/drawing/2014/main" id="{3A14C8A4-2A59-4944-A53C-68E6D4777452}"/>
                </a:ext>
              </a:extLst>
            </p:cNvPr>
            <p:cNvSpPr txBox="1">
              <a:spLocks/>
            </p:cNvSpPr>
            <p:nvPr/>
          </p:nvSpPr>
          <p:spPr bwMode="auto">
            <a:xfrm>
              <a:off x="0" y="4153809"/>
              <a:ext cx="2272550" cy="336685"/>
            </a:xfrm>
            <a:prstGeom prst="rect">
              <a:avLst/>
            </a:prstGeom>
            <a:solidFill>
              <a:schemeClr val="bg1">
                <a:lumMod val="85000"/>
              </a:schemeClr>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en-ID" sz="1125" b="1" dirty="0">
                  <a:solidFill>
                    <a:schemeClr val="tx1"/>
                  </a:solidFill>
                  <a:latin typeface="Calibri" panose="020F0502020204030204" pitchFamily="34" charset="0"/>
                  <a:cs typeface="Calibri" panose="020F0502020204030204" pitchFamily="34" charset="0"/>
                </a:rPr>
                <a:t>296 CORAL SPECIES</a:t>
              </a:r>
            </a:p>
          </p:txBody>
        </p:sp>
      </p:grpSp>
      <p:grpSp>
        <p:nvGrpSpPr>
          <p:cNvPr id="7" name="Group 6">
            <a:extLst>
              <a:ext uri="{FF2B5EF4-FFF2-40B4-BE49-F238E27FC236}">
                <a16:creationId xmlns:a16="http://schemas.microsoft.com/office/drawing/2014/main" id="{EB140F56-08C9-4C3F-9F92-846C3C48B4AD}"/>
              </a:ext>
            </a:extLst>
          </p:cNvPr>
          <p:cNvGrpSpPr/>
          <p:nvPr/>
        </p:nvGrpSpPr>
        <p:grpSpPr>
          <a:xfrm>
            <a:off x="-3" y="2722812"/>
            <a:ext cx="1704413" cy="611842"/>
            <a:chOff x="0" y="2025471"/>
            <a:chExt cx="2272550" cy="815789"/>
          </a:xfrm>
        </p:grpSpPr>
        <p:sp>
          <p:nvSpPr>
            <p:cNvPr id="24" name="Content Placeholder 2">
              <a:extLst>
                <a:ext uri="{FF2B5EF4-FFF2-40B4-BE49-F238E27FC236}">
                  <a16:creationId xmlns:a16="http://schemas.microsoft.com/office/drawing/2014/main" id="{70F43D36-74B2-43F0-B7D9-C89825BD265B}"/>
                </a:ext>
              </a:extLst>
            </p:cNvPr>
            <p:cNvSpPr txBox="1">
              <a:spLocks/>
            </p:cNvSpPr>
            <p:nvPr/>
          </p:nvSpPr>
          <p:spPr bwMode="auto">
            <a:xfrm>
              <a:off x="0" y="2348324"/>
              <a:ext cx="2272550" cy="492936"/>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id-ID" sz="1125" dirty="0">
                  <a:solidFill>
                    <a:schemeClr val="tx1"/>
                  </a:solidFill>
                  <a:latin typeface="Calibri" panose="020F0502020204030204" pitchFamily="34" charset="0"/>
                  <a:cs typeface="Calibri" panose="020F0502020204030204" pitchFamily="34" charset="0"/>
                </a:rPr>
                <a:t>Allen </a:t>
              </a:r>
              <a:r>
                <a:rPr lang="en-ID" sz="1125" dirty="0">
                  <a:solidFill>
                    <a:schemeClr val="tx1"/>
                  </a:solidFill>
                  <a:latin typeface="Calibri" panose="020F0502020204030204" pitchFamily="34" charset="0"/>
                  <a:cs typeface="Calibri" panose="020F0502020204030204" pitchFamily="34" charset="0"/>
                </a:rPr>
                <a:t>&amp;</a:t>
              </a:r>
              <a:r>
                <a:rPr lang="id-ID" sz="1125" dirty="0">
                  <a:solidFill>
                    <a:schemeClr val="tx1"/>
                  </a:solidFill>
                  <a:latin typeface="Calibri" panose="020F0502020204030204" pitchFamily="34" charset="0"/>
                  <a:cs typeface="Calibri" panose="020F0502020204030204" pitchFamily="34" charset="0"/>
                </a:rPr>
                <a:t> Werner </a:t>
              </a:r>
              <a:r>
                <a:rPr lang="id-ID" sz="1125" dirty="0" err="1">
                  <a:solidFill>
                    <a:schemeClr val="tx1"/>
                  </a:solidFill>
                  <a:latin typeface="Calibri" panose="020F0502020204030204" pitchFamily="34" charset="0"/>
                  <a:cs typeface="Calibri" panose="020F0502020204030204" pitchFamily="34" charset="0"/>
                </a:rPr>
                <a:t>Calculation</a:t>
              </a:r>
              <a:r>
                <a:rPr lang="id-ID" sz="1125" dirty="0">
                  <a:solidFill>
                    <a:schemeClr val="tx1"/>
                  </a:solidFill>
                  <a:latin typeface="Calibri" panose="020F0502020204030204" pitchFamily="34" charset="0"/>
                  <a:cs typeface="Calibri" panose="020F0502020204030204" pitchFamily="34" charset="0"/>
                </a:rPr>
                <a:t> Formula</a:t>
              </a:r>
              <a:r>
                <a:rPr lang="en-ID" sz="1125" dirty="0">
                  <a:solidFill>
                    <a:schemeClr val="tx1"/>
                  </a:solidFill>
                  <a:latin typeface="Calibri" panose="020F0502020204030204" pitchFamily="34" charset="0"/>
                  <a:cs typeface="Calibri" panose="020F0502020204030204" pitchFamily="34" charset="0"/>
                </a:rPr>
                <a:t> </a:t>
              </a:r>
              <a:r>
                <a:rPr lang="id-ID" sz="1125" dirty="0">
                  <a:solidFill>
                    <a:schemeClr val="tx1"/>
                  </a:solidFill>
                  <a:latin typeface="Calibri" panose="020F0502020204030204" pitchFamily="34" charset="0"/>
                  <a:cs typeface="Calibri" panose="020F0502020204030204" pitchFamily="34" charset="0"/>
                </a:rPr>
                <a:t>2002</a:t>
              </a:r>
              <a:endParaRPr lang="en-ID" sz="1125" dirty="0">
                <a:solidFill>
                  <a:schemeClr val="tx1"/>
                </a:solidFill>
                <a:latin typeface="Calibri" panose="020F0502020204030204" pitchFamily="34" charset="0"/>
                <a:cs typeface="Calibri" panose="020F0502020204030204" pitchFamily="34" charset="0"/>
              </a:endParaRPr>
            </a:p>
          </p:txBody>
        </p:sp>
        <p:sp>
          <p:nvSpPr>
            <p:cNvPr id="38" name="Content Placeholder 2">
              <a:extLst>
                <a:ext uri="{FF2B5EF4-FFF2-40B4-BE49-F238E27FC236}">
                  <a16:creationId xmlns:a16="http://schemas.microsoft.com/office/drawing/2014/main" id="{E8806255-855C-405E-A7D6-2175A3D32CF2}"/>
                </a:ext>
              </a:extLst>
            </p:cNvPr>
            <p:cNvSpPr txBox="1">
              <a:spLocks/>
            </p:cNvSpPr>
            <p:nvPr/>
          </p:nvSpPr>
          <p:spPr bwMode="auto">
            <a:xfrm>
              <a:off x="0" y="2025471"/>
              <a:ext cx="2272550" cy="336685"/>
            </a:xfrm>
            <a:prstGeom prst="rect">
              <a:avLst/>
            </a:prstGeom>
            <a:solidFill>
              <a:schemeClr val="bg1">
                <a:lumMod val="85000"/>
              </a:schemeClr>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en-ID" sz="1125" b="1" dirty="0">
                  <a:solidFill>
                    <a:schemeClr val="tx1"/>
                  </a:solidFill>
                  <a:latin typeface="Calibri" panose="020F0502020204030204" pitchFamily="34" charset="0"/>
                  <a:cs typeface="Calibri" panose="020F0502020204030204" pitchFamily="34" charset="0"/>
                </a:rPr>
                <a:t>511 FISH SPECIES</a:t>
              </a:r>
            </a:p>
          </p:txBody>
        </p:sp>
      </p:grpSp>
      <p:grpSp>
        <p:nvGrpSpPr>
          <p:cNvPr id="26" name="Group 25">
            <a:extLst>
              <a:ext uri="{FF2B5EF4-FFF2-40B4-BE49-F238E27FC236}">
                <a16:creationId xmlns:a16="http://schemas.microsoft.com/office/drawing/2014/main" id="{36F67CC2-6245-4E2F-B027-DE09C285A860}"/>
              </a:ext>
            </a:extLst>
          </p:cNvPr>
          <p:cNvGrpSpPr/>
          <p:nvPr/>
        </p:nvGrpSpPr>
        <p:grpSpPr>
          <a:xfrm>
            <a:off x="1713991" y="1203708"/>
            <a:ext cx="7430006" cy="407793"/>
            <a:chOff x="0" y="0"/>
            <a:chExt cx="9906674" cy="543724"/>
          </a:xfrm>
        </p:grpSpPr>
        <p:sp>
          <p:nvSpPr>
            <p:cNvPr id="27" name="Title 1">
              <a:extLst>
                <a:ext uri="{FF2B5EF4-FFF2-40B4-BE49-F238E27FC236}">
                  <a16:creationId xmlns:a16="http://schemas.microsoft.com/office/drawing/2014/main" id="{0B9E1E48-688F-469F-ACCB-58D99F8A98C0}"/>
                </a:ext>
              </a:extLst>
            </p:cNvPr>
            <p:cNvSpPr txBox="1">
              <a:spLocks/>
            </p:cNvSpPr>
            <p:nvPr/>
          </p:nvSpPr>
          <p:spPr bwMode="auto">
            <a:xfrm>
              <a:off x="0" y="0"/>
              <a:ext cx="720000" cy="540000"/>
            </a:xfrm>
            <a:prstGeom prst="rect">
              <a:avLst/>
            </a:prstGeom>
            <a:solidFill>
              <a:schemeClr val="bg1">
                <a:lumMod val="85000"/>
              </a:schemeClr>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sz="1800" b="1" dirty="0">
                <a:solidFill>
                  <a:schemeClr val="bg1"/>
                </a:solidFill>
                <a:latin typeface="+mn-lt"/>
                <a:cs typeface="+mn-cs"/>
              </a:endParaRPr>
            </a:p>
          </p:txBody>
        </p:sp>
        <p:pic>
          <p:nvPicPr>
            <p:cNvPr id="28" name="Picture 27">
              <a:extLst>
                <a:ext uri="{FF2B5EF4-FFF2-40B4-BE49-F238E27FC236}">
                  <a16:creationId xmlns:a16="http://schemas.microsoft.com/office/drawing/2014/main" id="{042EFE12-326E-45EA-9DAB-85A3817CD5A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000" y="6953"/>
              <a:ext cx="504000" cy="504000"/>
            </a:xfrm>
            <a:prstGeom prst="rect">
              <a:avLst/>
            </a:prstGeom>
          </p:spPr>
        </p:pic>
        <p:cxnSp>
          <p:nvCxnSpPr>
            <p:cNvPr id="29" name="Straight Connector 28">
              <a:extLst>
                <a:ext uri="{FF2B5EF4-FFF2-40B4-BE49-F238E27FC236}">
                  <a16:creationId xmlns:a16="http://schemas.microsoft.com/office/drawing/2014/main" id="{572C78C9-835D-47A2-B8D2-ABF837352889}"/>
                </a:ext>
              </a:extLst>
            </p:cNvPr>
            <p:cNvCxnSpPr>
              <a:cxnSpLocks/>
            </p:cNvCxnSpPr>
            <p:nvPr/>
          </p:nvCxnSpPr>
          <p:spPr>
            <a:xfrm flipV="1">
              <a:off x="0" y="510953"/>
              <a:ext cx="9906674" cy="32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55301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DFD77C-B009-4CA4-86C0-8FABCFC22097}"/>
              </a:ext>
            </a:extLst>
          </p:cNvPr>
          <p:cNvSpPr>
            <a:spLocks noGrp="1"/>
          </p:cNvSpPr>
          <p:nvPr>
            <p:ph type="sldNum" sz="quarter" idx="12"/>
          </p:nvPr>
        </p:nvSpPr>
        <p:spPr/>
        <p:txBody>
          <a:bodyPr/>
          <a:lstStyle/>
          <a:p>
            <a:pPr>
              <a:defRPr/>
            </a:pPr>
            <a:fld id="{84D3F437-5F30-428B-A7E0-99F3C0C60055}" type="slidenum">
              <a:rPr lang="id-ID" smtClean="0"/>
              <a:pPr>
                <a:defRPr/>
              </a:pPr>
              <a:t>16</a:t>
            </a:fld>
            <a:endParaRPr lang="id-ID" dirty="0"/>
          </a:p>
        </p:txBody>
      </p:sp>
      <p:pic>
        <p:nvPicPr>
          <p:cNvPr id="6" name="Picture 5">
            <a:extLst>
              <a:ext uri="{FF2B5EF4-FFF2-40B4-BE49-F238E27FC236}">
                <a16:creationId xmlns:a16="http://schemas.microsoft.com/office/drawing/2014/main" id="{136816B2-39FB-412B-92B6-5A9CBD45C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652" y="1412776"/>
            <a:ext cx="6264696" cy="5729448"/>
          </a:xfrm>
          <a:prstGeom prst="rect">
            <a:avLst/>
          </a:prstGeom>
        </p:spPr>
      </p:pic>
      <p:sp>
        <p:nvSpPr>
          <p:cNvPr id="5" name="Title 1">
            <a:extLst>
              <a:ext uri="{FF2B5EF4-FFF2-40B4-BE49-F238E27FC236}">
                <a16:creationId xmlns:a16="http://schemas.microsoft.com/office/drawing/2014/main" id="{68942D78-9B32-4D55-A7B5-B28630CE9B89}"/>
              </a:ext>
            </a:extLst>
          </p:cNvPr>
          <p:cNvSpPr txBox="1">
            <a:spLocks/>
          </p:cNvSpPr>
          <p:nvPr/>
        </p:nvSpPr>
        <p:spPr bwMode="auto">
          <a:xfrm>
            <a:off x="1169" y="1172981"/>
            <a:ext cx="9126990" cy="405000"/>
          </a:xfrm>
          <a:prstGeom prst="rect">
            <a:avLst/>
          </a:prstGeom>
          <a:solidFill>
            <a:schemeClr val="accent1">
              <a:lumMod val="50000"/>
            </a:schemeClr>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1800" b="1" dirty="0">
                <a:solidFill>
                  <a:schemeClr val="bg1"/>
                </a:solidFill>
                <a:latin typeface="+mn-lt"/>
                <a:cs typeface="+mn-cs"/>
              </a:rPr>
              <a:t>HYDROGRAPHIC SURVEY  IN SUNDA STRAIT</a:t>
            </a:r>
            <a:endParaRPr lang="en-US" sz="1800" b="1" dirty="0">
              <a:solidFill>
                <a:schemeClr val="bg1"/>
              </a:solidFill>
              <a:latin typeface="+mn-lt"/>
              <a:cs typeface="+mn-cs"/>
            </a:endParaRPr>
          </a:p>
        </p:txBody>
      </p:sp>
    </p:spTree>
    <p:extLst>
      <p:ext uri="{BB962C8B-B14F-4D97-AF65-F5344CB8AC3E}">
        <p14:creationId xmlns:p14="http://schemas.microsoft.com/office/powerpoint/2010/main" val="1879034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F3918D-07EE-4DBB-8222-B3D56E0C4EC9}"/>
              </a:ext>
            </a:extLst>
          </p:cNvPr>
          <p:cNvSpPr>
            <a:spLocks noGrp="1"/>
          </p:cNvSpPr>
          <p:nvPr>
            <p:ph type="sldNum" sz="quarter" idx="12"/>
          </p:nvPr>
        </p:nvSpPr>
        <p:spPr/>
        <p:txBody>
          <a:bodyPr/>
          <a:lstStyle/>
          <a:p>
            <a:pPr>
              <a:defRPr/>
            </a:pPr>
            <a:fld id="{3F95C89C-8224-4B2D-8A1D-F92DE1D7739F}" type="slidenum">
              <a:rPr lang="id-ID" smtClean="0"/>
              <a:pPr>
                <a:defRPr/>
              </a:pPr>
              <a:t>17</a:t>
            </a:fld>
            <a:endParaRPr lang="id-ID"/>
          </a:p>
        </p:txBody>
      </p:sp>
      <p:pic>
        <p:nvPicPr>
          <p:cNvPr id="4" name="Picture 3">
            <a:extLst>
              <a:ext uri="{FF2B5EF4-FFF2-40B4-BE49-F238E27FC236}">
                <a16:creationId xmlns:a16="http://schemas.microsoft.com/office/drawing/2014/main" id="{1ED2782B-8920-4DDB-B048-5D25D3275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388" y="1577981"/>
            <a:ext cx="7275223" cy="5143500"/>
          </a:xfrm>
          <a:prstGeom prst="rect">
            <a:avLst/>
          </a:prstGeom>
        </p:spPr>
      </p:pic>
      <p:sp>
        <p:nvSpPr>
          <p:cNvPr id="5" name="TextBox 4">
            <a:extLst>
              <a:ext uri="{FF2B5EF4-FFF2-40B4-BE49-F238E27FC236}">
                <a16:creationId xmlns:a16="http://schemas.microsoft.com/office/drawing/2014/main" id="{181F3556-D19A-4463-A7F7-E267F805EA9E}"/>
              </a:ext>
            </a:extLst>
          </p:cNvPr>
          <p:cNvSpPr txBox="1"/>
          <p:nvPr/>
        </p:nvSpPr>
        <p:spPr>
          <a:xfrm>
            <a:off x="481092" y="1177871"/>
            <a:ext cx="8205708" cy="400110"/>
          </a:xfrm>
          <a:prstGeom prst="rect">
            <a:avLst/>
          </a:prstGeom>
          <a:noFill/>
        </p:spPr>
        <p:txBody>
          <a:bodyPr wrap="none" rtlCol="0">
            <a:spAutoFit/>
          </a:bodyPr>
          <a:lstStyle/>
          <a:p>
            <a:r>
              <a:rPr lang="en-US" sz="2000" b="1" dirty="0"/>
              <a:t>THE TRAFFIC SEPARATION SCHEME IN SUNDA STRAIT  PROPOSED IN NCSR-6</a:t>
            </a:r>
          </a:p>
        </p:txBody>
      </p:sp>
    </p:spTree>
    <p:extLst>
      <p:ext uri="{BB962C8B-B14F-4D97-AF65-F5344CB8AC3E}">
        <p14:creationId xmlns:p14="http://schemas.microsoft.com/office/powerpoint/2010/main" val="42594909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F40069-2702-4FDD-92EE-9C34308EFDDE}"/>
              </a:ext>
            </a:extLst>
          </p:cNvPr>
          <p:cNvSpPr>
            <a:spLocks noGrp="1"/>
          </p:cNvSpPr>
          <p:nvPr>
            <p:ph type="sldNum" sz="quarter" idx="12"/>
          </p:nvPr>
        </p:nvSpPr>
        <p:spPr/>
        <p:txBody>
          <a:bodyPr/>
          <a:lstStyle/>
          <a:p>
            <a:pPr>
              <a:defRPr/>
            </a:pPr>
            <a:fld id="{3F95C89C-8224-4B2D-8A1D-F92DE1D7739F}" type="slidenum">
              <a:rPr lang="id-ID" smtClean="0"/>
              <a:pPr>
                <a:defRPr/>
              </a:pPr>
              <a:t>18</a:t>
            </a:fld>
            <a:endParaRPr lang="id-ID"/>
          </a:p>
        </p:txBody>
      </p:sp>
      <p:pic>
        <p:nvPicPr>
          <p:cNvPr id="4" name="Picture 3">
            <a:extLst>
              <a:ext uri="{FF2B5EF4-FFF2-40B4-BE49-F238E27FC236}">
                <a16:creationId xmlns:a16="http://schemas.microsoft.com/office/drawing/2014/main" id="{54461A53-EAA6-4C5B-BC68-14E60FB4F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855" t="7562" r="9190" b="31742"/>
          <a:stretch/>
        </p:blipFill>
        <p:spPr>
          <a:xfrm rot="21290179">
            <a:off x="-90683" y="1521495"/>
            <a:ext cx="9211506" cy="4947869"/>
          </a:xfrm>
          <a:prstGeom prst="rect">
            <a:avLst/>
          </a:prstGeom>
          <a:effectLst>
            <a:softEdge rad="635000"/>
          </a:effectLst>
        </p:spPr>
      </p:pic>
      <p:pic>
        <p:nvPicPr>
          <p:cNvPr id="5" name="Picture 4">
            <a:extLst>
              <a:ext uri="{FF2B5EF4-FFF2-40B4-BE49-F238E27FC236}">
                <a16:creationId xmlns:a16="http://schemas.microsoft.com/office/drawing/2014/main" id="{881CB244-9806-4231-8172-FA7CEEADE7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59"/>
          <a:stretch/>
        </p:blipFill>
        <p:spPr>
          <a:xfrm>
            <a:off x="6417428" y="816541"/>
            <a:ext cx="2934507" cy="2464326"/>
          </a:xfrm>
          <a:prstGeom prst="rect">
            <a:avLst/>
          </a:prstGeom>
          <a:effectLst>
            <a:softEdge rad="635000"/>
          </a:effectLst>
        </p:spPr>
      </p:pic>
      <p:pic>
        <p:nvPicPr>
          <p:cNvPr id="7" name="Picture 6">
            <a:extLst>
              <a:ext uri="{FF2B5EF4-FFF2-40B4-BE49-F238E27FC236}">
                <a16:creationId xmlns:a16="http://schemas.microsoft.com/office/drawing/2014/main" id="{31265F3F-E4A6-4EBF-B2D4-5AC7BD15EF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49" r="34655"/>
          <a:stretch/>
        </p:blipFill>
        <p:spPr>
          <a:xfrm>
            <a:off x="-248481" y="486682"/>
            <a:ext cx="2012169" cy="2485253"/>
          </a:xfrm>
          <a:prstGeom prst="rect">
            <a:avLst/>
          </a:prstGeom>
          <a:effectLst>
            <a:softEdge rad="635000"/>
          </a:effectLst>
        </p:spPr>
      </p:pic>
      <p:sp>
        <p:nvSpPr>
          <p:cNvPr id="9" name="TextBox 8">
            <a:extLst>
              <a:ext uri="{FF2B5EF4-FFF2-40B4-BE49-F238E27FC236}">
                <a16:creationId xmlns:a16="http://schemas.microsoft.com/office/drawing/2014/main" id="{EF999C9F-8AE2-4723-851D-897E13F9F2A6}"/>
              </a:ext>
            </a:extLst>
          </p:cNvPr>
          <p:cNvSpPr txBox="1"/>
          <p:nvPr/>
        </p:nvSpPr>
        <p:spPr>
          <a:xfrm>
            <a:off x="2912239" y="1792716"/>
            <a:ext cx="3594543" cy="3494764"/>
          </a:xfrm>
          <a:prstGeom prst="rect">
            <a:avLst/>
          </a:prstGeom>
          <a:noFill/>
        </p:spPr>
        <p:txBody>
          <a:bodyPr wrap="none" rtlCol="0">
            <a:prstTxWarp prst="textPlain">
              <a:avLst/>
            </a:prstTxWarp>
            <a:spAutoFit/>
          </a:bodyPr>
          <a:lstStyle/>
          <a:p>
            <a:pPr algn="ctr">
              <a:lnSpc>
                <a:spcPct val="85000"/>
              </a:lnSpc>
            </a:pPr>
            <a:r>
              <a:rPr lang="en-US" sz="5400" b="1" dirty="0">
                <a:ln w="22225">
                  <a:solidFill>
                    <a:srgbClr val="FFFF00"/>
                  </a:solidFill>
                  <a:prstDash val="solid"/>
                </a:ln>
                <a:solidFill>
                  <a:srgbClr val="558ED5"/>
                </a:solidFill>
                <a:latin typeface="Brush Script MT" panose="03060802040406070304" pitchFamily="66" charset="0"/>
              </a:rPr>
              <a:t>Thank you</a:t>
            </a:r>
            <a:endParaRPr lang="id-ID" sz="5400" b="1" dirty="0">
              <a:ln w="22225">
                <a:solidFill>
                  <a:srgbClr val="FFFF00"/>
                </a:solidFill>
                <a:prstDash val="solid"/>
              </a:ln>
              <a:solidFill>
                <a:srgbClr val="558ED5"/>
              </a:solidFill>
              <a:latin typeface="Brush Script MT" panose="03060802040406070304" pitchFamily="66" charset="0"/>
            </a:endParaRPr>
          </a:p>
          <a:p>
            <a:pPr algn="ctr">
              <a:lnSpc>
                <a:spcPct val="85000"/>
              </a:lnSpc>
            </a:pPr>
            <a:r>
              <a:rPr lang="id-ID" sz="5400" b="1" dirty="0">
                <a:ln w="22225">
                  <a:solidFill>
                    <a:srgbClr val="FFFF00"/>
                  </a:solidFill>
                  <a:prstDash val="solid"/>
                </a:ln>
                <a:solidFill>
                  <a:srgbClr val="558ED5"/>
                </a:solidFill>
                <a:latin typeface="Brush Script MT" panose="03060802040406070304" pitchFamily="66" charset="0"/>
              </a:rPr>
              <a:t>&amp; </a:t>
            </a:r>
          </a:p>
          <a:p>
            <a:pPr algn="ctr">
              <a:lnSpc>
                <a:spcPct val="85000"/>
              </a:lnSpc>
            </a:pPr>
            <a:r>
              <a:rPr lang="id-ID" sz="5400" b="1" dirty="0">
                <a:ln w="22225">
                  <a:solidFill>
                    <a:srgbClr val="FFFF00"/>
                  </a:solidFill>
                  <a:prstDash val="solid"/>
                </a:ln>
                <a:solidFill>
                  <a:srgbClr val="558ED5"/>
                </a:solidFill>
                <a:latin typeface="Brush Script MT" panose="03060802040406070304" pitchFamily="66" charset="0"/>
              </a:rPr>
              <a:t>Terima Kasih</a:t>
            </a:r>
            <a:endParaRPr lang="en-US" sz="5400" b="1" dirty="0">
              <a:ln w="22225">
                <a:solidFill>
                  <a:srgbClr val="FFFF00"/>
                </a:solidFill>
                <a:prstDash val="solid"/>
              </a:ln>
              <a:solidFill>
                <a:srgbClr val="558ED5"/>
              </a:solidFill>
              <a:latin typeface="Brush Script MT" panose="03060802040406070304" pitchFamily="66" charset="0"/>
            </a:endParaRPr>
          </a:p>
        </p:txBody>
      </p:sp>
    </p:spTree>
    <p:extLst>
      <p:ext uri="{BB962C8B-B14F-4D97-AF65-F5344CB8AC3E}">
        <p14:creationId xmlns:p14="http://schemas.microsoft.com/office/powerpoint/2010/main" val="1968399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 picture containing text, map&#10;&#10;Description automatically generated">
            <a:extLst>
              <a:ext uri="{FF2B5EF4-FFF2-40B4-BE49-F238E27FC236}">
                <a16:creationId xmlns:a16="http://schemas.microsoft.com/office/drawing/2014/main" id="{460F12D0-677D-4FE5-A79A-1E58196D84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0"/>
          <a:stretch/>
        </p:blipFill>
        <p:spPr>
          <a:xfrm>
            <a:off x="-36288" y="1262227"/>
            <a:ext cx="9180158" cy="4219001"/>
          </a:xfrm>
          <a:prstGeom prst="rect">
            <a:avLst/>
          </a:prstGeom>
        </p:spPr>
      </p:pic>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2</a:t>
            </a:fld>
            <a:endParaRPr lang="id-ID" dirty="0"/>
          </a:p>
        </p:txBody>
      </p:sp>
      <p:sp>
        <p:nvSpPr>
          <p:cNvPr id="11" name="Title 1">
            <a:extLst>
              <a:ext uri="{FF2B5EF4-FFF2-40B4-BE49-F238E27FC236}">
                <a16:creationId xmlns:a16="http://schemas.microsoft.com/office/drawing/2014/main" id="{B215226A-A430-4028-B322-FDB32E7C566E}"/>
              </a:ext>
            </a:extLst>
          </p:cNvPr>
          <p:cNvSpPr txBox="1">
            <a:spLocks/>
          </p:cNvSpPr>
          <p:nvPr/>
        </p:nvSpPr>
        <p:spPr bwMode="auto">
          <a:xfrm>
            <a:off x="-1246" y="1033580"/>
            <a:ext cx="9145115" cy="405000"/>
          </a:xfrm>
          <a:prstGeom prst="rect">
            <a:avLst/>
          </a:prstGeom>
          <a:solidFill>
            <a:srgbClr val="558ED5"/>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1800" b="1" dirty="0">
                <a:solidFill>
                  <a:schemeClr val="bg1"/>
                </a:solidFill>
                <a:latin typeface="+mn-lt"/>
                <a:cs typeface="+mn-cs"/>
              </a:rPr>
              <a:t>INTERNATIONAL SHIPPING ROUTES IN INDONESIAN WATERS</a:t>
            </a:r>
            <a:endParaRPr lang="en-US" sz="1800" b="1" dirty="0">
              <a:solidFill>
                <a:schemeClr val="bg1"/>
              </a:solidFill>
              <a:latin typeface="+mn-lt"/>
              <a:cs typeface="+mn-cs"/>
            </a:endParaRPr>
          </a:p>
        </p:txBody>
      </p:sp>
      <p:sp>
        <p:nvSpPr>
          <p:cNvPr id="14" name="Subtitle 2">
            <a:extLst>
              <a:ext uri="{FF2B5EF4-FFF2-40B4-BE49-F238E27FC236}">
                <a16:creationId xmlns:a16="http://schemas.microsoft.com/office/drawing/2014/main" id="{3115A28E-EF67-4CAE-9D80-08074D90DC35}"/>
              </a:ext>
            </a:extLst>
          </p:cNvPr>
          <p:cNvSpPr txBox="1">
            <a:spLocks/>
          </p:cNvSpPr>
          <p:nvPr/>
        </p:nvSpPr>
        <p:spPr>
          <a:xfrm>
            <a:off x="2177693" y="4283700"/>
            <a:ext cx="270000" cy="270000"/>
          </a:xfrm>
          <a:prstGeom prst="rect">
            <a:avLst/>
          </a:prstGeom>
          <a:noFill/>
          <a:ln w="28575">
            <a:solidFill>
              <a:srgbClr val="FF0000"/>
            </a:solidFill>
          </a:ln>
        </p:spPr>
        <p:txBody>
          <a:bodyPr anchor="ctr">
            <a:noAutofit/>
          </a:bodyPr>
          <a:lstStyle/>
          <a:p>
            <a:pPr algn="ctr">
              <a:spcBef>
                <a:spcPts val="0"/>
              </a:spcBef>
              <a:defRPr/>
            </a:pPr>
            <a:endParaRPr lang="id-ID" sz="900" b="1" dirty="0">
              <a:solidFill>
                <a:srgbClr val="0070C0"/>
              </a:solidFill>
              <a:effectLst>
                <a:outerShdw blurRad="38100" dist="38100" dir="2700000" algn="tl">
                  <a:srgbClr val="000000">
                    <a:alpha val="43137"/>
                  </a:srgbClr>
                </a:outerShdw>
              </a:effectLst>
              <a:latin typeface="OCR-B 10 BT" panose="020B0601020202020204" pitchFamily="34" charset="0"/>
            </a:endParaRPr>
          </a:p>
        </p:txBody>
      </p:sp>
      <p:grpSp>
        <p:nvGrpSpPr>
          <p:cNvPr id="4" name="Group 3">
            <a:extLst>
              <a:ext uri="{FF2B5EF4-FFF2-40B4-BE49-F238E27FC236}">
                <a16:creationId xmlns:a16="http://schemas.microsoft.com/office/drawing/2014/main" id="{57D7BBDB-6F0A-4D29-A63E-02578F005748}"/>
              </a:ext>
            </a:extLst>
          </p:cNvPr>
          <p:cNvGrpSpPr/>
          <p:nvPr/>
        </p:nvGrpSpPr>
        <p:grpSpPr>
          <a:xfrm>
            <a:off x="6948264" y="1520609"/>
            <a:ext cx="972000" cy="809999"/>
            <a:chOff x="407368" y="1636306"/>
            <a:chExt cx="1296000" cy="1079998"/>
          </a:xfrm>
        </p:grpSpPr>
        <p:sp>
          <p:nvSpPr>
            <p:cNvPr id="17" name="Content Placeholder 2">
              <a:extLst>
                <a:ext uri="{FF2B5EF4-FFF2-40B4-BE49-F238E27FC236}">
                  <a16:creationId xmlns:a16="http://schemas.microsoft.com/office/drawing/2014/main" id="{96E3EEB2-CB01-4B76-B21B-6BAD40FEF4EE}"/>
                </a:ext>
              </a:extLst>
            </p:cNvPr>
            <p:cNvSpPr txBox="1">
              <a:spLocks/>
            </p:cNvSpPr>
            <p:nvPr/>
          </p:nvSpPr>
          <p:spPr bwMode="auto">
            <a:xfrm>
              <a:off x="407368" y="1636306"/>
              <a:ext cx="1296000" cy="324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125" dirty="0">
                  <a:solidFill>
                    <a:schemeClr val="tx1"/>
                  </a:solidFill>
                  <a:latin typeface="Calibri" panose="020F0502020204030204" pitchFamily="34" charset="0"/>
                  <a:cs typeface="Calibri" panose="020F0502020204030204" pitchFamily="34" charset="0"/>
                </a:rPr>
                <a:t>UNCLOS</a:t>
              </a:r>
              <a:endParaRPr lang="en-ID" sz="1125" b="1" dirty="0">
                <a:solidFill>
                  <a:schemeClr val="tx1"/>
                </a:solidFill>
                <a:latin typeface="Calibri" panose="020F0502020204030204" pitchFamily="34" charset="0"/>
                <a:cs typeface="Calibri" panose="020F0502020204030204" pitchFamily="34" charset="0"/>
              </a:endParaRPr>
            </a:p>
          </p:txBody>
        </p:sp>
        <p:sp>
          <p:nvSpPr>
            <p:cNvPr id="18" name="Content Placeholder 2">
              <a:extLst>
                <a:ext uri="{FF2B5EF4-FFF2-40B4-BE49-F238E27FC236}">
                  <a16:creationId xmlns:a16="http://schemas.microsoft.com/office/drawing/2014/main" id="{52848894-39A4-47F4-AACE-A45C1830A014}"/>
                </a:ext>
              </a:extLst>
            </p:cNvPr>
            <p:cNvSpPr txBox="1">
              <a:spLocks/>
            </p:cNvSpPr>
            <p:nvPr/>
          </p:nvSpPr>
          <p:spPr bwMode="auto">
            <a:xfrm>
              <a:off x="407368" y="1962816"/>
              <a:ext cx="1296000" cy="324000"/>
            </a:xfrm>
            <a:prstGeom prst="rect">
              <a:avLst/>
            </a:prstGeom>
            <a:solidFill>
              <a:schemeClr val="bg1">
                <a:lumMod val="85000"/>
              </a:schemeClr>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en-ID" sz="1125" b="1" dirty="0">
                  <a:solidFill>
                    <a:schemeClr val="tx1"/>
                  </a:solidFill>
                  <a:latin typeface="Calibri" panose="020F0502020204030204" pitchFamily="34" charset="0"/>
                  <a:cs typeface="Calibri" panose="020F0502020204030204" pitchFamily="34" charset="0"/>
                </a:rPr>
                <a:t>ART.53</a:t>
              </a:r>
            </a:p>
          </p:txBody>
        </p:sp>
        <p:sp>
          <p:nvSpPr>
            <p:cNvPr id="34" name="Content Placeholder 2">
              <a:extLst>
                <a:ext uri="{FF2B5EF4-FFF2-40B4-BE49-F238E27FC236}">
                  <a16:creationId xmlns:a16="http://schemas.microsoft.com/office/drawing/2014/main" id="{5C224962-1C66-495A-963E-5F7D16F4FE3B}"/>
                </a:ext>
              </a:extLst>
            </p:cNvPr>
            <p:cNvSpPr txBox="1">
              <a:spLocks/>
            </p:cNvSpPr>
            <p:nvPr/>
          </p:nvSpPr>
          <p:spPr bwMode="auto">
            <a:xfrm>
              <a:off x="407368" y="2284304"/>
              <a:ext cx="1296000" cy="432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900" dirty="0">
                  <a:solidFill>
                    <a:schemeClr val="tx1"/>
                  </a:solidFill>
                  <a:latin typeface="Calibri" panose="020F0502020204030204" pitchFamily="34" charset="0"/>
                  <a:cs typeface="Calibri" panose="020F0502020204030204" pitchFamily="34" charset="0"/>
                </a:rPr>
                <a:t>Right ASL Passage</a:t>
              </a:r>
              <a:endParaRPr lang="en-ID" sz="900" b="1" dirty="0">
                <a:solidFill>
                  <a:schemeClr val="tx1"/>
                </a:solidFill>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CFADDDDA-69AD-4321-BB10-60AE3F6F13EC}"/>
              </a:ext>
            </a:extLst>
          </p:cNvPr>
          <p:cNvGrpSpPr/>
          <p:nvPr/>
        </p:nvGrpSpPr>
        <p:grpSpPr>
          <a:xfrm>
            <a:off x="8017583" y="1520609"/>
            <a:ext cx="972000" cy="809999"/>
            <a:chOff x="1939300" y="1636306"/>
            <a:chExt cx="1296000" cy="1079998"/>
          </a:xfrm>
        </p:grpSpPr>
        <p:sp>
          <p:nvSpPr>
            <p:cNvPr id="20" name="Content Placeholder 2">
              <a:extLst>
                <a:ext uri="{FF2B5EF4-FFF2-40B4-BE49-F238E27FC236}">
                  <a16:creationId xmlns:a16="http://schemas.microsoft.com/office/drawing/2014/main" id="{B690E6D3-AFA5-407A-A080-9CD95C6FBA86}"/>
                </a:ext>
              </a:extLst>
            </p:cNvPr>
            <p:cNvSpPr txBox="1">
              <a:spLocks/>
            </p:cNvSpPr>
            <p:nvPr/>
          </p:nvSpPr>
          <p:spPr bwMode="auto">
            <a:xfrm>
              <a:off x="1939300" y="1636306"/>
              <a:ext cx="1296000" cy="324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125" dirty="0">
                  <a:solidFill>
                    <a:schemeClr val="tx1"/>
                  </a:solidFill>
                  <a:latin typeface="Calibri" panose="020F0502020204030204" pitchFamily="34" charset="0"/>
                  <a:cs typeface="Calibri" panose="020F0502020204030204" pitchFamily="34" charset="0"/>
                </a:rPr>
                <a:t>UNCLOS</a:t>
              </a:r>
              <a:endParaRPr lang="en-ID" sz="1125" b="1" dirty="0">
                <a:solidFill>
                  <a:schemeClr val="tx1"/>
                </a:solidFill>
                <a:latin typeface="Calibri" panose="020F0502020204030204" pitchFamily="34" charset="0"/>
                <a:cs typeface="Calibri" panose="020F0502020204030204" pitchFamily="34" charset="0"/>
              </a:endParaRPr>
            </a:p>
          </p:txBody>
        </p:sp>
        <p:sp>
          <p:nvSpPr>
            <p:cNvPr id="21" name="Content Placeholder 2">
              <a:extLst>
                <a:ext uri="{FF2B5EF4-FFF2-40B4-BE49-F238E27FC236}">
                  <a16:creationId xmlns:a16="http://schemas.microsoft.com/office/drawing/2014/main" id="{BA4CB9DC-895A-4556-915B-54141F509FC8}"/>
                </a:ext>
              </a:extLst>
            </p:cNvPr>
            <p:cNvSpPr txBox="1">
              <a:spLocks/>
            </p:cNvSpPr>
            <p:nvPr/>
          </p:nvSpPr>
          <p:spPr bwMode="auto">
            <a:xfrm>
              <a:off x="1939300" y="1962816"/>
              <a:ext cx="1296000" cy="324000"/>
            </a:xfrm>
            <a:prstGeom prst="rect">
              <a:avLst/>
            </a:prstGeom>
            <a:solidFill>
              <a:schemeClr val="bg1">
                <a:lumMod val="85000"/>
              </a:schemeClr>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en-ID" sz="1125" b="1" dirty="0">
                  <a:solidFill>
                    <a:schemeClr val="tx1"/>
                  </a:solidFill>
                  <a:latin typeface="Calibri" panose="020F0502020204030204" pitchFamily="34" charset="0"/>
                  <a:cs typeface="Calibri" panose="020F0502020204030204" pitchFamily="34" charset="0"/>
                </a:rPr>
                <a:t>ART.54</a:t>
              </a:r>
            </a:p>
          </p:txBody>
        </p:sp>
        <p:sp>
          <p:nvSpPr>
            <p:cNvPr id="35" name="Content Placeholder 2">
              <a:extLst>
                <a:ext uri="{FF2B5EF4-FFF2-40B4-BE49-F238E27FC236}">
                  <a16:creationId xmlns:a16="http://schemas.microsoft.com/office/drawing/2014/main" id="{E1451B70-757E-405E-8229-7DBDEA2BD775}"/>
                </a:ext>
              </a:extLst>
            </p:cNvPr>
            <p:cNvSpPr txBox="1">
              <a:spLocks/>
            </p:cNvSpPr>
            <p:nvPr/>
          </p:nvSpPr>
          <p:spPr bwMode="auto">
            <a:xfrm>
              <a:off x="1939300" y="2284304"/>
              <a:ext cx="1296000" cy="432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900" dirty="0">
                  <a:solidFill>
                    <a:schemeClr val="tx1"/>
                  </a:solidFill>
                  <a:latin typeface="Calibri" panose="020F0502020204030204" pitchFamily="34" charset="0"/>
                  <a:cs typeface="Calibri" panose="020F0502020204030204" pitchFamily="34" charset="0"/>
                </a:rPr>
                <a:t>Duties of Ship at ASL</a:t>
              </a:r>
              <a:endParaRPr lang="en-ID" sz="900" b="1" dirty="0">
                <a:solidFill>
                  <a:schemeClr val="tx1"/>
                </a:solidFill>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B08DBC0E-AD32-4C84-95F1-CFBFB4CAC876}"/>
              </a:ext>
            </a:extLst>
          </p:cNvPr>
          <p:cNvGrpSpPr/>
          <p:nvPr/>
        </p:nvGrpSpPr>
        <p:grpSpPr>
          <a:xfrm>
            <a:off x="89502" y="5107891"/>
            <a:ext cx="972000" cy="809999"/>
            <a:chOff x="3307452" y="1636306"/>
            <a:chExt cx="1296000" cy="1079998"/>
          </a:xfrm>
        </p:grpSpPr>
        <p:sp>
          <p:nvSpPr>
            <p:cNvPr id="23" name="Content Placeholder 2">
              <a:extLst>
                <a:ext uri="{FF2B5EF4-FFF2-40B4-BE49-F238E27FC236}">
                  <a16:creationId xmlns:a16="http://schemas.microsoft.com/office/drawing/2014/main" id="{17D8F9CE-F00D-4354-BB15-225B84EA3679}"/>
                </a:ext>
              </a:extLst>
            </p:cNvPr>
            <p:cNvSpPr txBox="1">
              <a:spLocks/>
            </p:cNvSpPr>
            <p:nvPr/>
          </p:nvSpPr>
          <p:spPr bwMode="auto">
            <a:xfrm>
              <a:off x="3307452" y="1636306"/>
              <a:ext cx="1296000" cy="324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125" dirty="0">
                  <a:solidFill>
                    <a:schemeClr val="tx1"/>
                  </a:solidFill>
                  <a:latin typeface="Calibri" panose="020F0502020204030204" pitchFamily="34" charset="0"/>
                  <a:cs typeface="Calibri" panose="020F0502020204030204" pitchFamily="34" charset="0"/>
                </a:rPr>
                <a:t>IMO RES</a:t>
              </a:r>
              <a:endParaRPr lang="en-ID" sz="1125" b="1" dirty="0">
                <a:solidFill>
                  <a:schemeClr val="tx1"/>
                </a:solidFill>
                <a:latin typeface="Calibri" panose="020F0502020204030204" pitchFamily="34" charset="0"/>
                <a:cs typeface="Calibri" panose="020F0502020204030204" pitchFamily="34" charset="0"/>
              </a:endParaRPr>
            </a:p>
          </p:txBody>
        </p:sp>
        <p:sp>
          <p:nvSpPr>
            <p:cNvPr id="24" name="Content Placeholder 2">
              <a:extLst>
                <a:ext uri="{FF2B5EF4-FFF2-40B4-BE49-F238E27FC236}">
                  <a16:creationId xmlns:a16="http://schemas.microsoft.com/office/drawing/2014/main" id="{F339D70C-F841-4BF1-A046-A64A4A967DEA}"/>
                </a:ext>
              </a:extLst>
            </p:cNvPr>
            <p:cNvSpPr txBox="1">
              <a:spLocks/>
            </p:cNvSpPr>
            <p:nvPr/>
          </p:nvSpPr>
          <p:spPr bwMode="auto">
            <a:xfrm>
              <a:off x="3307452" y="1962816"/>
              <a:ext cx="1296000" cy="324000"/>
            </a:xfrm>
            <a:prstGeom prst="rect">
              <a:avLst/>
            </a:prstGeom>
            <a:solidFill>
              <a:schemeClr val="bg1">
                <a:lumMod val="85000"/>
              </a:schemeClr>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en-ID" sz="1125" b="1" dirty="0">
                  <a:solidFill>
                    <a:schemeClr val="tx1"/>
                  </a:solidFill>
                  <a:latin typeface="Calibri" panose="020F0502020204030204" pitchFamily="34" charset="0"/>
                  <a:cs typeface="Calibri" panose="020F0502020204030204" pitchFamily="34" charset="0"/>
                </a:rPr>
                <a:t>A.572(14)</a:t>
              </a:r>
            </a:p>
          </p:txBody>
        </p:sp>
        <p:sp>
          <p:nvSpPr>
            <p:cNvPr id="36" name="Content Placeholder 2">
              <a:extLst>
                <a:ext uri="{FF2B5EF4-FFF2-40B4-BE49-F238E27FC236}">
                  <a16:creationId xmlns:a16="http://schemas.microsoft.com/office/drawing/2014/main" id="{A7ECDB2B-2A30-4235-BB06-CB15D19BA8DE}"/>
                </a:ext>
              </a:extLst>
            </p:cNvPr>
            <p:cNvSpPr txBox="1">
              <a:spLocks/>
            </p:cNvSpPr>
            <p:nvPr/>
          </p:nvSpPr>
          <p:spPr bwMode="auto">
            <a:xfrm>
              <a:off x="3307452" y="2284304"/>
              <a:ext cx="1296000" cy="432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900" dirty="0">
                  <a:solidFill>
                    <a:schemeClr val="tx1"/>
                  </a:solidFill>
                  <a:latin typeface="Calibri" panose="020F0502020204030204" pitchFamily="34" charset="0"/>
                  <a:cs typeface="Calibri" panose="020F0502020204030204" pitchFamily="34" charset="0"/>
                </a:rPr>
                <a:t>General Provision ASL</a:t>
              </a:r>
              <a:endParaRPr lang="en-ID" sz="900" b="1" dirty="0">
                <a:solidFill>
                  <a:schemeClr val="tx1"/>
                </a:solidFill>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B52FC132-978C-4FE1-940C-806B4981F4CD}"/>
              </a:ext>
            </a:extLst>
          </p:cNvPr>
          <p:cNvGrpSpPr/>
          <p:nvPr/>
        </p:nvGrpSpPr>
        <p:grpSpPr>
          <a:xfrm>
            <a:off x="1158821" y="5107891"/>
            <a:ext cx="972000" cy="809999"/>
            <a:chOff x="4763149" y="1636306"/>
            <a:chExt cx="1296000" cy="1079998"/>
          </a:xfrm>
        </p:grpSpPr>
        <p:sp>
          <p:nvSpPr>
            <p:cNvPr id="26" name="Content Placeholder 2">
              <a:extLst>
                <a:ext uri="{FF2B5EF4-FFF2-40B4-BE49-F238E27FC236}">
                  <a16:creationId xmlns:a16="http://schemas.microsoft.com/office/drawing/2014/main" id="{F267734D-AC29-48AF-B251-20A5B99F5D83}"/>
                </a:ext>
              </a:extLst>
            </p:cNvPr>
            <p:cNvSpPr txBox="1">
              <a:spLocks/>
            </p:cNvSpPr>
            <p:nvPr/>
          </p:nvSpPr>
          <p:spPr bwMode="auto">
            <a:xfrm>
              <a:off x="4763149" y="1636306"/>
              <a:ext cx="1296000" cy="324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125" dirty="0">
                  <a:solidFill>
                    <a:schemeClr val="tx1"/>
                  </a:solidFill>
                  <a:latin typeface="Calibri" panose="020F0502020204030204" pitchFamily="34" charset="0"/>
                  <a:cs typeface="Calibri" panose="020F0502020204030204" pitchFamily="34" charset="0"/>
                </a:rPr>
                <a:t>IMO RES</a:t>
              </a:r>
              <a:endParaRPr lang="en-ID" sz="1125" b="1" dirty="0">
                <a:solidFill>
                  <a:schemeClr val="tx1"/>
                </a:solidFill>
                <a:latin typeface="Calibri" panose="020F0502020204030204" pitchFamily="34" charset="0"/>
                <a:cs typeface="Calibri" panose="020F0502020204030204" pitchFamily="34" charset="0"/>
              </a:endParaRPr>
            </a:p>
          </p:txBody>
        </p:sp>
        <p:sp>
          <p:nvSpPr>
            <p:cNvPr id="27" name="Content Placeholder 2">
              <a:extLst>
                <a:ext uri="{FF2B5EF4-FFF2-40B4-BE49-F238E27FC236}">
                  <a16:creationId xmlns:a16="http://schemas.microsoft.com/office/drawing/2014/main" id="{27FB8601-3342-418A-BA84-7A5685A8AB89}"/>
                </a:ext>
              </a:extLst>
            </p:cNvPr>
            <p:cNvSpPr txBox="1">
              <a:spLocks/>
            </p:cNvSpPr>
            <p:nvPr/>
          </p:nvSpPr>
          <p:spPr bwMode="auto">
            <a:xfrm>
              <a:off x="4763149" y="1962816"/>
              <a:ext cx="1296000" cy="324000"/>
            </a:xfrm>
            <a:prstGeom prst="rect">
              <a:avLst/>
            </a:prstGeom>
            <a:solidFill>
              <a:schemeClr val="bg1">
                <a:lumMod val="85000"/>
              </a:schemeClr>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en-ID" sz="1125" b="1" dirty="0">
                  <a:solidFill>
                    <a:schemeClr val="tx1"/>
                  </a:solidFill>
                  <a:latin typeface="Calibri" panose="020F0502020204030204" pitchFamily="34" charset="0"/>
                  <a:cs typeface="Calibri" panose="020F0502020204030204" pitchFamily="34" charset="0"/>
                </a:rPr>
                <a:t>MSC.72(69)</a:t>
              </a:r>
            </a:p>
          </p:txBody>
        </p:sp>
        <p:sp>
          <p:nvSpPr>
            <p:cNvPr id="37" name="Content Placeholder 2">
              <a:extLst>
                <a:ext uri="{FF2B5EF4-FFF2-40B4-BE49-F238E27FC236}">
                  <a16:creationId xmlns:a16="http://schemas.microsoft.com/office/drawing/2014/main" id="{BE977212-F268-4A32-9CF3-39D1603BF300}"/>
                </a:ext>
              </a:extLst>
            </p:cNvPr>
            <p:cNvSpPr txBox="1">
              <a:spLocks/>
            </p:cNvSpPr>
            <p:nvPr/>
          </p:nvSpPr>
          <p:spPr bwMode="auto">
            <a:xfrm>
              <a:off x="4763149" y="2284304"/>
              <a:ext cx="1296000" cy="432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900" dirty="0">
                  <a:solidFill>
                    <a:schemeClr val="tx1"/>
                  </a:solidFill>
                  <a:latin typeface="Calibri" panose="020F0502020204030204" pitchFamily="34" charset="0"/>
                  <a:cs typeface="Calibri" panose="020F0502020204030204" pitchFamily="34" charset="0"/>
                </a:rPr>
                <a:t>Adoption ASL</a:t>
              </a:r>
            </a:p>
          </p:txBody>
        </p:sp>
      </p:grpSp>
      <p:grpSp>
        <p:nvGrpSpPr>
          <p:cNvPr id="41" name="Group 40">
            <a:extLst>
              <a:ext uri="{FF2B5EF4-FFF2-40B4-BE49-F238E27FC236}">
                <a16:creationId xmlns:a16="http://schemas.microsoft.com/office/drawing/2014/main" id="{6DD423A8-8BC4-4BDD-9A7F-37F0526BE958}"/>
              </a:ext>
            </a:extLst>
          </p:cNvPr>
          <p:cNvGrpSpPr/>
          <p:nvPr/>
        </p:nvGrpSpPr>
        <p:grpSpPr>
          <a:xfrm>
            <a:off x="2228139" y="5107891"/>
            <a:ext cx="972000" cy="809999"/>
            <a:chOff x="6267913" y="1636306"/>
            <a:chExt cx="1296000" cy="1079998"/>
          </a:xfrm>
        </p:grpSpPr>
        <p:sp>
          <p:nvSpPr>
            <p:cNvPr id="29" name="Content Placeholder 2">
              <a:extLst>
                <a:ext uri="{FF2B5EF4-FFF2-40B4-BE49-F238E27FC236}">
                  <a16:creationId xmlns:a16="http://schemas.microsoft.com/office/drawing/2014/main" id="{006D3D00-E5F9-4131-A95A-861758D2C4F8}"/>
                </a:ext>
              </a:extLst>
            </p:cNvPr>
            <p:cNvSpPr txBox="1">
              <a:spLocks/>
            </p:cNvSpPr>
            <p:nvPr/>
          </p:nvSpPr>
          <p:spPr bwMode="auto">
            <a:xfrm>
              <a:off x="6267913" y="1636306"/>
              <a:ext cx="1296000" cy="324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125" dirty="0">
                  <a:solidFill>
                    <a:schemeClr val="tx1"/>
                  </a:solidFill>
                  <a:latin typeface="Calibri" panose="020F0502020204030204" pitchFamily="34" charset="0"/>
                  <a:cs typeface="Calibri" panose="020F0502020204030204" pitchFamily="34" charset="0"/>
                </a:rPr>
                <a:t>COLREG</a:t>
              </a:r>
              <a:endParaRPr lang="en-ID" sz="1125" b="1" dirty="0">
                <a:solidFill>
                  <a:schemeClr val="tx1"/>
                </a:solidFill>
                <a:latin typeface="Calibri" panose="020F0502020204030204" pitchFamily="34" charset="0"/>
                <a:cs typeface="Calibri" panose="020F0502020204030204" pitchFamily="34" charset="0"/>
              </a:endParaRPr>
            </a:p>
          </p:txBody>
        </p:sp>
        <p:sp>
          <p:nvSpPr>
            <p:cNvPr id="30" name="Content Placeholder 2">
              <a:extLst>
                <a:ext uri="{FF2B5EF4-FFF2-40B4-BE49-F238E27FC236}">
                  <a16:creationId xmlns:a16="http://schemas.microsoft.com/office/drawing/2014/main" id="{0EF65205-7326-45A7-A5EC-D17C8F2D2EC9}"/>
                </a:ext>
              </a:extLst>
            </p:cNvPr>
            <p:cNvSpPr txBox="1">
              <a:spLocks/>
            </p:cNvSpPr>
            <p:nvPr/>
          </p:nvSpPr>
          <p:spPr bwMode="auto">
            <a:xfrm>
              <a:off x="6267913" y="1962816"/>
              <a:ext cx="1296000" cy="324000"/>
            </a:xfrm>
            <a:prstGeom prst="rect">
              <a:avLst/>
            </a:prstGeom>
            <a:solidFill>
              <a:schemeClr val="bg1">
                <a:lumMod val="85000"/>
              </a:schemeClr>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en-ID" sz="1125" b="1" dirty="0">
                  <a:solidFill>
                    <a:schemeClr val="tx1"/>
                  </a:solidFill>
                  <a:latin typeface="Calibri" panose="020F0502020204030204" pitchFamily="34" charset="0"/>
                  <a:cs typeface="Calibri" panose="020F0502020204030204" pitchFamily="34" charset="0"/>
                </a:rPr>
                <a:t>RULE.10</a:t>
              </a:r>
            </a:p>
          </p:txBody>
        </p:sp>
        <p:sp>
          <p:nvSpPr>
            <p:cNvPr id="38" name="Content Placeholder 2">
              <a:extLst>
                <a:ext uri="{FF2B5EF4-FFF2-40B4-BE49-F238E27FC236}">
                  <a16:creationId xmlns:a16="http://schemas.microsoft.com/office/drawing/2014/main" id="{25B4FAC7-6F39-4435-A786-501FFA4F2005}"/>
                </a:ext>
              </a:extLst>
            </p:cNvPr>
            <p:cNvSpPr txBox="1">
              <a:spLocks/>
            </p:cNvSpPr>
            <p:nvPr/>
          </p:nvSpPr>
          <p:spPr bwMode="auto">
            <a:xfrm>
              <a:off x="6267913" y="2284304"/>
              <a:ext cx="1296000" cy="432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900" dirty="0">
                  <a:solidFill>
                    <a:schemeClr val="tx1"/>
                  </a:solidFill>
                  <a:latin typeface="Calibri" panose="020F0502020204030204" pitchFamily="34" charset="0"/>
                  <a:cs typeface="Calibri" panose="020F0502020204030204" pitchFamily="34" charset="0"/>
                </a:rPr>
                <a:t>TSS</a:t>
              </a:r>
            </a:p>
          </p:txBody>
        </p:sp>
      </p:grpSp>
      <p:grpSp>
        <p:nvGrpSpPr>
          <p:cNvPr id="42" name="Group 41">
            <a:extLst>
              <a:ext uri="{FF2B5EF4-FFF2-40B4-BE49-F238E27FC236}">
                <a16:creationId xmlns:a16="http://schemas.microsoft.com/office/drawing/2014/main" id="{4C4706F4-6324-41D4-B9CC-FDCBF2D21757}"/>
              </a:ext>
            </a:extLst>
          </p:cNvPr>
          <p:cNvGrpSpPr/>
          <p:nvPr/>
        </p:nvGrpSpPr>
        <p:grpSpPr>
          <a:xfrm>
            <a:off x="3297459" y="5107891"/>
            <a:ext cx="972000" cy="809999"/>
            <a:chOff x="7771948" y="1636306"/>
            <a:chExt cx="1296000" cy="1079998"/>
          </a:xfrm>
        </p:grpSpPr>
        <p:sp>
          <p:nvSpPr>
            <p:cNvPr id="32" name="Content Placeholder 2">
              <a:extLst>
                <a:ext uri="{FF2B5EF4-FFF2-40B4-BE49-F238E27FC236}">
                  <a16:creationId xmlns:a16="http://schemas.microsoft.com/office/drawing/2014/main" id="{F8E837B9-E714-432F-BE34-D2394D99499D}"/>
                </a:ext>
              </a:extLst>
            </p:cNvPr>
            <p:cNvSpPr txBox="1">
              <a:spLocks/>
            </p:cNvSpPr>
            <p:nvPr/>
          </p:nvSpPr>
          <p:spPr bwMode="auto">
            <a:xfrm>
              <a:off x="7771948" y="1636306"/>
              <a:ext cx="1296000" cy="324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1125" dirty="0">
                  <a:solidFill>
                    <a:schemeClr val="tx1"/>
                  </a:solidFill>
                  <a:latin typeface="Calibri" panose="020F0502020204030204" pitchFamily="34" charset="0"/>
                  <a:cs typeface="Calibri" panose="020F0502020204030204" pitchFamily="34" charset="0"/>
                </a:rPr>
                <a:t>SOLAS 1974</a:t>
              </a:r>
              <a:endParaRPr lang="en-ID" sz="1125" b="1" dirty="0">
                <a:solidFill>
                  <a:schemeClr val="tx1"/>
                </a:solidFill>
                <a:latin typeface="Calibri" panose="020F0502020204030204" pitchFamily="34" charset="0"/>
                <a:cs typeface="Calibri" panose="020F0502020204030204" pitchFamily="34" charset="0"/>
              </a:endParaRPr>
            </a:p>
          </p:txBody>
        </p:sp>
        <p:sp>
          <p:nvSpPr>
            <p:cNvPr id="33" name="Content Placeholder 2">
              <a:extLst>
                <a:ext uri="{FF2B5EF4-FFF2-40B4-BE49-F238E27FC236}">
                  <a16:creationId xmlns:a16="http://schemas.microsoft.com/office/drawing/2014/main" id="{E4BB3755-4FE2-40E0-999B-0BCE738E5E83}"/>
                </a:ext>
              </a:extLst>
            </p:cNvPr>
            <p:cNvSpPr txBox="1">
              <a:spLocks/>
            </p:cNvSpPr>
            <p:nvPr/>
          </p:nvSpPr>
          <p:spPr bwMode="auto">
            <a:xfrm>
              <a:off x="7771948" y="1962816"/>
              <a:ext cx="1296000" cy="324000"/>
            </a:xfrm>
            <a:prstGeom prst="rect">
              <a:avLst/>
            </a:prstGeom>
            <a:solidFill>
              <a:schemeClr val="bg1">
                <a:lumMod val="85000"/>
              </a:schemeClr>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50"/>
                </a:spcBef>
              </a:pPr>
              <a:r>
                <a:rPr lang="en-ID" sz="1125" b="1" dirty="0">
                  <a:solidFill>
                    <a:schemeClr val="tx1"/>
                  </a:solidFill>
                  <a:latin typeface="Calibri" panose="020F0502020204030204" pitchFamily="34" charset="0"/>
                  <a:cs typeface="Calibri" panose="020F0502020204030204" pitchFamily="34" charset="0"/>
                </a:rPr>
                <a:t>CH.5 REG.10</a:t>
              </a:r>
            </a:p>
          </p:txBody>
        </p:sp>
        <p:sp>
          <p:nvSpPr>
            <p:cNvPr id="39" name="Content Placeholder 2">
              <a:extLst>
                <a:ext uri="{FF2B5EF4-FFF2-40B4-BE49-F238E27FC236}">
                  <a16:creationId xmlns:a16="http://schemas.microsoft.com/office/drawing/2014/main" id="{71BD5B59-E72C-415A-BFA3-B31AA48EBBB9}"/>
                </a:ext>
              </a:extLst>
            </p:cNvPr>
            <p:cNvSpPr txBox="1">
              <a:spLocks/>
            </p:cNvSpPr>
            <p:nvPr/>
          </p:nvSpPr>
          <p:spPr bwMode="auto">
            <a:xfrm>
              <a:off x="7771948" y="2284304"/>
              <a:ext cx="1296000" cy="432000"/>
            </a:xfrm>
            <a:prstGeom prst="rect">
              <a:avLst/>
            </a:prstGeom>
            <a:solidFill>
              <a:schemeClr val="bg1"/>
            </a:solidFill>
            <a:ln w="12700">
              <a:solidFill>
                <a:srgbClr val="376092"/>
              </a:solidFill>
              <a:miter lim="800000"/>
              <a:headEnd/>
              <a:tailEnd/>
            </a:ln>
          </p:spPr>
          <p:txBody>
            <a:bodyPr vert="horz" wrap="square" lIns="68580" tIns="34290" rIns="68580" bIns="34290" numCol="1" anchor="ctr"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189"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377"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566"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754"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ID" sz="900" dirty="0">
                  <a:solidFill>
                    <a:schemeClr val="tx1"/>
                  </a:solidFill>
                  <a:latin typeface="Calibri" panose="020F0502020204030204" pitchFamily="34" charset="0"/>
                  <a:cs typeface="Calibri" panose="020F0502020204030204" pitchFamily="34" charset="0"/>
                </a:rPr>
                <a:t>Ship Routeing</a:t>
              </a:r>
            </a:p>
          </p:txBody>
        </p:sp>
      </p:grpSp>
    </p:spTree>
    <p:extLst>
      <p:ext uri="{BB962C8B-B14F-4D97-AF65-F5344CB8AC3E}">
        <p14:creationId xmlns:p14="http://schemas.microsoft.com/office/powerpoint/2010/main" val="2492251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descr="A close up of a map&#10;&#10;Description automatically generated">
            <a:extLst>
              <a:ext uri="{FF2B5EF4-FFF2-40B4-BE49-F238E27FC236}">
                <a16:creationId xmlns:a16="http://schemas.microsoft.com/office/drawing/2014/main" id="{FFEA6740-6B7A-41C3-9BB8-77F6BC6F6935}"/>
              </a:ext>
            </a:extLst>
          </p:cNvPr>
          <p:cNvPicPr>
            <a:picLocks noChangeAspect="1"/>
          </p:cNvPicPr>
          <p:nvPr/>
        </p:nvPicPr>
        <p:blipFill rotWithShape="1">
          <a:blip r:embed="rId3">
            <a:extLst>
              <a:ext uri="{28A0092B-C50C-407E-A947-70E740481C1C}">
                <a14:useLocalDpi xmlns:a14="http://schemas.microsoft.com/office/drawing/2010/main" val="0"/>
              </a:ext>
            </a:extLst>
          </a:blip>
          <a:srcRect l="1675" t="1045" r="358" b="1"/>
          <a:stretch/>
        </p:blipFill>
        <p:spPr>
          <a:xfrm>
            <a:off x="13639" y="1514666"/>
            <a:ext cx="6318702" cy="4495500"/>
          </a:xfrm>
          <a:prstGeom prst="rect">
            <a:avLst/>
          </a:prstGeom>
        </p:spPr>
      </p:pic>
      <p:pic>
        <p:nvPicPr>
          <p:cNvPr id="3" name="Picture 2">
            <a:extLst>
              <a:ext uri="{FF2B5EF4-FFF2-40B4-BE49-F238E27FC236}">
                <a16:creationId xmlns:a16="http://schemas.microsoft.com/office/drawing/2014/main" id="{5288FDDB-A2DB-42E5-97FF-1E9207A415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1905" y="1076573"/>
            <a:ext cx="3972095" cy="5196709"/>
          </a:xfrm>
          <a:prstGeom prst="rect">
            <a:avLst/>
          </a:prstGeom>
        </p:spPr>
      </p:pic>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3</a:t>
            </a:fld>
            <a:endParaRPr lang="id-ID" dirty="0"/>
          </a:p>
        </p:txBody>
      </p:sp>
      <p:sp>
        <p:nvSpPr>
          <p:cNvPr id="11" name="Title 1">
            <a:extLst>
              <a:ext uri="{FF2B5EF4-FFF2-40B4-BE49-F238E27FC236}">
                <a16:creationId xmlns:a16="http://schemas.microsoft.com/office/drawing/2014/main" id="{B215226A-A430-4028-B322-FDB32E7C566E}"/>
              </a:ext>
            </a:extLst>
          </p:cNvPr>
          <p:cNvSpPr txBox="1">
            <a:spLocks/>
          </p:cNvSpPr>
          <p:nvPr/>
        </p:nvSpPr>
        <p:spPr bwMode="auto">
          <a:xfrm>
            <a:off x="13639" y="1062868"/>
            <a:ext cx="5158266" cy="405000"/>
          </a:xfrm>
          <a:prstGeom prst="rect">
            <a:avLst/>
          </a:prstGeom>
          <a:solidFill>
            <a:srgbClr val="558ED5"/>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ID" sz="1800" b="1" dirty="0">
                <a:solidFill>
                  <a:schemeClr val="bg1"/>
                </a:solidFill>
                <a:latin typeface="+mn-lt"/>
                <a:cs typeface="+mn-cs"/>
              </a:rPr>
              <a:t>SUNDA STRAIT  |  IASL-I </a:t>
            </a:r>
            <a:endParaRPr lang="en-US" sz="1800" b="1" dirty="0">
              <a:solidFill>
                <a:schemeClr val="bg1"/>
              </a:solidFill>
              <a:latin typeface="+mn-lt"/>
              <a:cs typeface="+mn-cs"/>
            </a:endParaRPr>
          </a:p>
        </p:txBody>
      </p:sp>
    </p:spTree>
    <p:extLst>
      <p:ext uri="{BB962C8B-B14F-4D97-AF65-F5344CB8AC3E}">
        <p14:creationId xmlns:p14="http://schemas.microsoft.com/office/powerpoint/2010/main" val="18727010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4</a:t>
            </a:fld>
            <a:endParaRPr lang="id-ID" dirty="0"/>
          </a:p>
        </p:txBody>
      </p:sp>
      <p:sp>
        <p:nvSpPr>
          <p:cNvPr id="11" name="Title 1">
            <a:extLst>
              <a:ext uri="{FF2B5EF4-FFF2-40B4-BE49-F238E27FC236}">
                <a16:creationId xmlns:a16="http://schemas.microsoft.com/office/drawing/2014/main" id="{B215226A-A430-4028-B322-FDB32E7C566E}"/>
              </a:ext>
            </a:extLst>
          </p:cNvPr>
          <p:cNvSpPr txBox="1">
            <a:spLocks/>
          </p:cNvSpPr>
          <p:nvPr/>
        </p:nvSpPr>
        <p:spPr bwMode="auto">
          <a:xfrm>
            <a:off x="6743" y="1128144"/>
            <a:ext cx="9144000" cy="405000"/>
          </a:xfrm>
          <a:prstGeom prst="rect">
            <a:avLst/>
          </a:prstGeom>
          <a:solidFill>
            <a:schemeClr val="accent1">
              <a:lumMod val="50000"/>
            </a:schemeClr>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1800" b="1" dirty="0">
                <a:solidFill>
                  <a:schemeClr val="bg1"/>
                </a:solidFill>
                <a:latin typeface="+mn-lt"/>
                <a:cs typeface="+mn-cs"/>
              </a:rPr>
              <a:t>MAJOR INCIDENTS in </a:t>
            </a:r>
            <a:r>
              <a:rPr lang="en-ID" sz="1800" b="1" dirty="0">
                <a:solidFill>
                  <a:schemeClr val="bg1"/>
                </a:solidFill>
              </a:rPr>
              <a:t>SUNDA STRAIT  </a:t>
            </a:r>
            <a:r>
              <a:rPr lang="en-ID" sz="1800" b="1" dirty="0">
                <a:solidFill>
                  <a:schemeClr val="bg1"/>
                </a:solidFill>
                <a:latin typeface="+mn-lt"/>
                <a:cs typeface="+mn-cs"/>
              </a:rPr>
              <a:t> </a:t>
            </a:r>
            <a:endParaRPr lang="en-US" sz="1800" b="1" dirty="0">
              <a:solidFill>
                <a:schemeClr val="bg1"/>
              </a:solidFill>
              <a:latin typeface="+mn-lt"/>
              <a:cs typeface="+mn-cs"/>
            </a:endParaRPr>
          </a:p>
        </p:txBody>
      </p:sp>
      <p:sp>
        <p:nvSpPr>
          <p:cNvPr id="14" name="TextBox 6">
            <a:extLst>
              <a:ext uri="{FF2B5EF4-FFF2-40B4-BE49-F238E27FC236}">
                <a16:creationId xmlns:a16="http://schemas.microsoft.com/office/drawing/2014/main" id="{24F9DD11-440B-439D-BB93-61749B780AF2}"/>
              </a:ext>
            </a:extLst>
          </p:cNvPr>
          <p:cNvSpPr txBox="1">
            <a:spLocks noChangeArrowheads="1"/>
          </p:cNvSpPr>
          <p:nvPr/>
        </p:nvSpPr>
        <p:spPr bwMode="auto">
          <a:xfrm>
            <a:off x="-136586" y="5976545"/>
            <a:ext cx="9144001" cy="369332"/>
          </a:xfrm>
          <a:prstGeom prst="rect">
            <a:avLst/>
          </a:prstGeom>
          <a:noFill/>
          <a:ln w="9525">
            <a:noFill/>
            <a:miter lim="800000"/>
            <a:headEnd/>
            <a:tailEnd/>
          </a:ln>
        </p:spPr>
        <p:txBody>
          <a:bodyPr wrap="square">
            <a:spAutoFit/>
          </a:bodyPr>
          <a:lstStyle/>
          <a:p>
            <a:pPr algn="ctr"/>
            <a:r>
              <a:rPr lang="en-US" b="1" dirty="0"/>
              <a:t>Collision between MT </a:t>
            </a:r>
            <a:r>
              <a:rPr lang="en-US" b="1" dirty="0" err="1"/>
              <a:t>Norgas</a:t>
            </a:r>
            <a:r>
              <a:rPr lang="en-US" b="1" dirty="0"/>
              <a:t> </a:t>
            </a:r>
            <a:r>
              <a:rPr lang="en-US" b="1" dirty="0" err="1"/>
              <a:t>Cathinka</a:t>
            </a:r>
            <a:r>
              <a:rPr lang="en-US" b="1" dirty="0"/>
              <a:t> and MV </a:t>
            </a:r>
            <a:r>
              <a:rPr lang="en-US" b="1" dirty="0" err="1"/>
              <a:t>Bahuga</a:t>
            </a:r>
            <a:r>
              <a:rPr lang="en-US" b="1" dirty="0"/>
              <a:t> Jaya in 2012</a:t>
            </a:r>
            <a:endParaRPr lang="en-US" dirty="0"/>
          </a:p>
        </p:txBody>
      </p:sp>
      <p:pic>
        <p:nvPicPr>
          <p:cNvPr id="13" name="Picture 12">
            <a:extLst>
              <a:ext uri="{FF2B5EF4-FFF2-40B4-BE49-F238E27FC236}">
                <a16:creationId xmlns:a16="http://schemas.microsoft.com/office/drawing/2014/main" id="{EF3D290E-85C0-4DB4-9338-58747563AE28}"/>
              </a:ext>
            </a:extLst>
          </p:cNvPr>
          <p:cNvPicPr>
            <a:picLocks noChangeAspect="1"/>
          </p:cNvPicPr>
          <p:nvPr/>
        </p:nvPicPr>
        <p:blipFill>
          <a:blip r:embed="rId3"/>
          <a:stretch>
            <a:fillRect/>
          </a:stretch>
        </p:blipFill>
        <p:spPr>
          <a:xfrm>
            <a:off x="3466458" y="1862826"/>
            <a:ext cx="2895158" cy="3894924"/>
          </a:xfrm>
          <a:prstGeom prst="rect">
            <a:avLst/>
          </a:prstGeom>
        </p:spPr>
      </p:pic>
      <p:pic>
        <p:nvPicPr>
          <p:cNvPr id="16" name="Picture 15">
            <a:extLst>
              <a:ext uri="{FF2B5EF4-FFF2-40B4-BE49-F238E27FC236}">
                <a16:creationId xmlns:a16="http://schemas.microsoft.com/office/drawing/2014/main" id="{4DC91467-06C4-4A44-9DA1-A6592F3F9866}"/>
              </a:ext>
            </a:extLst>
          </p:cNvPr>
          <p:cNvPicPr>
            <a:picLocks noChangeAspect="1"/>
          </p:cNvPicPr>
          <p:nvPr/>
        </p:nvPicPr>
        <p:blipFill rotWithShape="1">
          <a:blip r:embed="rId4"/>
          <a:srcRect l="6788"/>
          <a:stretch/>
        </p:blipFill>
        <p:spPr>
          <a:xfrm>
            <a:off x="6445348" y="1862598"/>
            <a:ext cx="2698652" cy="3894925"/>
          </a:xfrm>
          <a:prstGeom prst="rect">
            <a:avLst/>
          </a:prstGeom>
        </p:spPr>
      </p:pic>
      <p:pic>
        <p:nvPicPr>
          <p:cNvPr id="17" name="Content Placeholder 5">
            <a:extLst>
              <a:ext uri="{FF2B5EF4-FFF2-40B4-BE49-F238E27FC236}">
                <a16:creationId xmlns:a16="http://schemas.microsoft.com/office/drawing/2014/main" id="{8FE8815B-1F7D-4E0E-9F96-1650C4029A00}"/>
              </a:ext>
            </a:extLst>
          </p:cNvPr>
          <p:cNvPicPr>
            <a:picLocks noGrp="1" noChangeAspect="1"/>
          </p:cNvPicPr>
          <p:nvPr>
            <p:ph idx="1"/>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Lst>
          </a:blip>
          <a:srcRect l="13692" t="31238" r="22612" b="27697"/>
          <a:stretch/>
        </p:blipFill>
        <p:spPr>
          <a:xfrm>
            <a:off x="0" y="1862598"/>
            <a:ext cx="3382725" cy="1613659"/>
          </a:xfrm>
          <a:prstGeom prst="rect">
            <a:avLst/>
          </a:prstGeom>
        </p:spPr>
      </p:pic>
      <p:sp>
        <p:nvSpPr>
          <p:cNvPr id="22" name="TextBox 21">
            <a:extLst>
              <a:ext uri="{FF2B5EF4-FFF2-40B4-BE49-F238E27FC236}">
                <a16:creationId xmlns:a16="http://schemas.microsoft.com/office/drawing/2014/main" id="{8FA87F9E-CC47-4C58-97BD-A68A24E32BD5}"/>
              </a:ext>
            </a:extLst>
          </p:cNvPr>
          <p:cNvSpPr txBox="1"/>
          <p:nvPr/>
        </p:nvSpPr>
        <p:spPr>
          <a:xfrm>
            <a:off x="-23459" y="5782772"/>
            <a:ext cx="3461333" cy="253916"/>
          </a:xfrm>
          <a:prstGeom prst="rect">
            <a:avLst/>
          </a:prstGeom>
          <a:noFill/>
        </p:spPr>
        <p:txBody>
          <a:bodyPr wrap="square" rtlCol="0">
            <a:spAutoFit/>
          </a:bodyPr>
          <a:lstStyle/>
          <a:p>
            <a:r>
              <a:rPr lang="en-US" sz="1050" i="1" dirty="0">
                <a:solidFill>
                  <a:schemeClr val="tx1">
                    <a:lumMod val="50000"/>
                    <a:lumOff val="50000"/>
                  </a:schemeClr>
                </a:solidFill>
              </a:rPr>
              <a:t>Source : National Transport Safety Committee</a:t>
            </a:r>
          </a:p>
        </p:txBody>
      </p:sp>
      <p:pic>
        <p:nvPicPr>
          <p:cNvPr id="2050" name="Picture 2" descr="Ini penyebab tabrakan kapal di Selat Sunda">
            <a:extLst>
              <a:ext uri="{FF2B5EF4-FFF2-40B4-BE49-F238E27FC236}">
                <a16:creationId xmlns:a16="http://schemas.microsoft.com/office/drawing/2014/main" id="{ADB4FF4B-D098-4C64-9378-27C67CF052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01279"/>
            <a:ext cx="3384708" cy="225647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3" name="Subtitle 2">
            <a:extLst>
              <a:ext uri="{FF2B5EF4-FFF2-40B4-BE49-F238E27FC236}">
                <a16:creationId xmlns:a16="http://schemas.microsoft.com/office/drawing/2014/main" id="{33A86FE4-D19D-4091-8DB4-973EC5A1507B}"/>
              </a:ext>
            </a:extLst>
          </p:cNvPr>
          <p:cNvSpPr txBox="1">
            <a:spLocks/>
          </p:cNvSpPr>
          <p:nvPr/>
        </p:nvSpPr>
        <p:spPr>
          <a:xfrm>
            <a:off x="1719548" y="2398880"/>
            <a:ext cx="270000" cy="270000"/>
          </a:xfrm>
          <a:prstGeom prst="ellipse">
            <a:avLst/>
          </a:prstGeom>
          <a:noFill/>
          <a:ln w="28575">
            <a:solidFill>
              <a:srgbClr val="FF0000"/>
            </a:solidFill>
          </a:ln>
        </p:spPr>
        <p:txBody>
          <a:bodyPr anchor="ctr">
            <a:noAutofit/>
          </a:bodyPr>
          <a:lstStyle/>
          <a:p>
            <a:pPr algn="ctr">
              <a:spcBef>
                <a:spcPts val="0"/>
              </a:spcBef>
              <a:defRPr/>
            </a:pPr>
            <a:endParaRPr lang="id-ID" sz="900" b="1" dirty="0">
              <a:solidFill>
                <a:srgbClr val="0070C0"/>
              </a:solidFill>
              <a:effectLst>
                <a:outerShdw blurRad="38100" dist="38100" dir="2700000" algn="tl">
                  <a:srgbClr val="000000">
                    <a:alpha val="43137"/>
                  </a:srgbClr>
                </a:outerShdw>
              </a:effectLst>
              <a:latin typeface="OCR-B 10 BT" panose="020B0601020202020204" pitchFamily="34" charset="0"/>
            </a:endParaRPr>
          </a:p>
        </p:txBody>
      </p:sp>
    </p:spTree>
    <p:extLst>
      <p:ext uri="{BB962C8B-B14F-4D97-AF65-F5344CB8AC3E}">
        <p14:creationId xmlns:p14="http://schemas.microsoft.com/office/powerpoint/2010/main" val="35716774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5</a:t>
            </a:fld>
            <a:endParaRPr lang="id-ID" dirty="0"/>
          </a:p>
        </p:txBody>
      </p:sp>
      <p:pic>
        <p:nvPicPr>
          <p:cNvPr id="15" name="Picture 14">
            <a:extLst>
              <a:ext uri="{FF2B5EF4-FFF2-40B4-BE49-F238E27FC236}">
                <a16:creationId xmlns:a16="http://schemas.microsoft.com/office/drawing/2014/main" id="{58E1CFB9-9849-4467-80F7-8C7C42AE44E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043" t="13030" r="978" b="2422"/>
          <a:stretch/>
        </p:blipFill>
        <p:spPr>
          <a:xfrm>
            <a:off x="-1" y="1646802"/>
            <a:ext cx="9144001" cy="4110949"/>
          </a:xfrm>
          <a:prstGeom prst="rect">
            <a:avLst/>
          </a:prstGeom>
          <a:ln>
            <a:noFill/>
          </a:ln>
        </p:spPr>
      </p:pic>
      <p:sp>
        <p:nvSpPr>
          <p:cNvPr id="18" name="Rectangle 17">
            <a:extLst>
              <a:ext uri="{FF2B5EF4-FFF2-40B4-BE49-F238E27FC236}">
                <a16:creationId xmlns:a16="http://schemas.microsoft.com/office/drawing/2014/main" id="{70FED58B-22DE-4F4F-A786-D52A6169390F}"/>
              </a:ext>
            </a:extLst>
          </p:cNvPr>
          <p:cNvSpPr/>
          <p:nvPr/>
        </p:nvSpPr>
        <p:spPr>
          <a:xfrm>
            <a:off x="-164381" y="5999656"/>
            <a:ext cx="9144001" cy="265457"/>
          </a:xfrm>
          <a:prstGeom prst="rect">
            <a:avLst/>
          </a:prstGeom>
        </p:spPr>
        <p:txBody>
          <a:bodyPr wrap="square">
            <a:spAutoFit/>
          </a:bodyPr>
          <a:lstStyle/>
          <a:p>
            <a:pPr marR="413" algn="ctr"/>
            <a:r>
              <a:rPr lang="en-US" sz="1125" b="1" dirty="0"/>
              <a:t>Impact of collision on the hull of Passenger Ship MARISA NUSANTARA after collided with a general cargo QIHANG ship in 2014 at Sunda Strait</a:t>
            </a:r>
          </a:p>
        </p:txBody>
      </p:sp>
      <p:sp>
        <p:nvSpPr>
          <p:cNvPr id="10" name="TextBox 9">
            <a:extLst>
              <a:ext uri="{FF2B5EF4-FFF2-40B4-BE49-F238E27FC236}">
                <a16:creationId xmlns:a16="http://schemas.microsoft.com/office/drawing/2014/main" id="{98463FCA-EFAA-495C-AF3B-0ED412E2FD09}"/>
              </a:ext>
            </a:extLst>
          </p:cNvPr>
          <p:cNvSpPr txBox="1"/>
          <p:nvPr/>
        </p:nvSpPr>
        <p:spPr>
          <a:xfrm>
            <a:off x="-23459" y="5782772"/>
            <a:ext cx="3461333" cy="253916"/>
          </a:xfrm>
          <a:prstGeom prst="rect">
            <a:avLst/>
          </a:prstGeom>
          <a:noFill/>
        </p:spPr>
        <p:txBody>
          <a:bodyPr wrap="square" rtlCol="0">
            <a:spAutoFit/>
          </a:bodyPr>
          <a:lstStyle/>
          <a:p>
            <a:r>
              <a:rPr lang="en-US" sz="1050" i="1" dirty="0">
                <a:solidFill>
                  <a:schemeClr val="tx1">
                    <a:lumMod val="50000"/>
                    <a:lumOff val="50000"/>
                  </a:schemeClr>
                </a:solidFill>
              </a:rPr>
              <a:t>Source : National Transport Safety Committee</a:t>
            </a:r>
          </a:p>
        </p:txBody>
      </p:sp>
      <p:sp>
        <p:nvSpPr>
          <p:cNvPr id="7" name="Title 1">
            <a:extLst>
              <a:ext uri="{FF2B5EF4-FFF2-40B4-BE49-F238E27FC236}">
                <a16:creationId xmlns:a16="http://schemas.microsoft.com/office/drawing/2014/main" id="{9F831487-EB35-4342-962D-7A9E38348861}"/>
              </a:ext>
            </a:extLst>
          </p:cNvPr>
          <p:cNvSpPr txBox="1">
            <a:spLocks/>
          </p:cNvSpPr>
          <p:nvPr/>
        </p:nvSpPr>
        <p:spPr bwMode="auto">
          <a:xfrm>
            <a:off x="6743" y="1128144"/>
            <a:ext cx="9144000" cy="405000"/>
          </a:xfrm>
          <a:prstGeom prst="rect">
            <a:avLst/>
          </a:prstGeom>
          <a:solidFill>
            <a:schemeClr val="accent1">
              <a:lumMod val="50000"/>
            </a:schemeClr>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1800" b="1" dirty="0">
                <a:solidFill>
                  <a:schemeClr val="bg1"/>
                </a:solidFill>
                <a:latin typeface="+mn-lt"/>
                <a:cs typeface="+mn-cs"/>
              </a:rPr>
              <a:t>MAJOR INCIDENTS in </a:t>
            </a:r>
            <a:r>
              <a:rPr lang="en-ID" sz="1800" b="1" dirty="0">
                <a:solidFill>
                  <a:schemeClr val="bg1"/>
                </a:solidFill>
              </a:rPr>
              <a:t>SUNDA STRAIT  </a:t>
            </a:r>
            <a:r>
              <a:rPr lang="en-ID" sz="1800" b="1" dirty="0">
                <a:solidFill>
                  <a:schemeClr val="bg1"/>
                </a:solidFill>
                <a:latin typeface="+mn-lt"/>
                <a:cs typeface="+mn-cs"/>
              </a:rPr>
              <a:t> </a:t>
            </a:r>
            <a:endParaRPr lang="en-US" sz="1800" b="1" dirty="0">
              <a:solidFill>
                <a:schemeClr val="bg1"/>
              </a:solidFill>
              <a:latin typeface="+mn-lt"/>
              <a:cs typeface="+mn-cs"/>
            </a:endParaRPr>
          </a:p>
        </p:txBody>
      </p:sp>
    </p:spTree>
    <p:extLst>
      <p:ext uri="{BB962C8B-B14F-4D97-AF65-F5344CB8AC3E}">
        <p14:creationId xmlns:p14="http://schemas.microsoft.com/office/powerpoint/2010/main" val="22974922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6</a:t>
            </a:fld>
            <a:endParaRPr lang="id-ID" dirty="0"/>
          </a:p>
        </p:txBody>
      </p:sp>
      <p:sp>
        <p:nvSpPr>
          <p:cNvPr id="21" name="Rectangle 20">
            <a:extLst>
              <a:ext uri="{FF2B5EF4-FFF2-40B4-BE49-F238E27FC236}">
                <a16:creationId xmlns:a16="http://schemas.microsoft.com/office/drawing/2014/main" id="{74FCDEA2-1A29-4F58-AEED-D3AD0DDA4212}"/>
              </a:ext>
            </a:extLst>
          </p:cNvPr>
          <p:cNvSpPr/>
          <p:nvPr/>
        </p:nvSpPr>
        <p:spPr>
          <a:xfrm>
            <a:off x="0" y="1592797"/>
            <a:ext cx="9144000" cy="323165"/>
          </a:xfrm>
          <a:prstGeom prst="rect">
            <a:avLst/>
          </a:prstGeom>
        </p:spPr>
        <p:txBody>
          <a:bodyPr wrap="square">
            <a:spAutoFit/>
          </a:bodyPr>
          <a:lstStyle/>
          <a:p>
            <a:pPr marR="413" algn="ctr"/>
            <a:r>
              <a:rPr lang="en-US" sz="1500" b="1" dirty="0"/>
              <a:t>Grounded of Container ship MV Hanjin Aqua to </a:t>
            </a:r>
            <a:r>
              <a:rPr lang="en-US" sz="1500" b="1" dirty="0" err="1"/>
              <a:t>Koliot</a:t>
            </a:r>
            <a:r>
              <a:rPr lang="en-US" sz="1500" b="1" dirty="0"/>
              <a:t> Reefs in 2015</a:t>
            </a:r>
          </a:p>
        </p:txBody>
      </p:sp>
      <p:pic>
        <p:nvPicPr>
          <p:cNvPr id="10" name="Content Placeholder 5">
            <a:extLst>
              <a:ext uri="{FF2B5EF4-FFF2-40B4-BE49-F238E27FC236}">
                <a16:creationId xmlns:a16="http://schemas.microsoft.com/office/drawing/2014/main" id="{3DF80948-34FA-4D20-B229-808A974A3DC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270" t="10143" r="10835" b="27389"/>
          <a:stretch/>
        </p:blipFill>
        <p:spPr>
          <a:xfrm>
            <a:off x="1810052" y="1915962"/>
            <a:ext cx="5523895" cy="3321078"/>
          </a:xfrm>
          <a:prstGeom prst="rect">
            <a:avLst/>
          </a:prstGeom>
        </p:spPr>
      </p:pic>
      <p:sp>
        <p:nvSpPr>
          <p:cNvPr id="2" name="Rectangle 1">
            <a:extLst>
              <a:ext uri="{FF2B5EF4-FFF2-40B4-BE49-F238E27FC236}">
                <a16:creationId xmlns:a16="http://schemas.microsoft.com/office/drawing/2014/main" id="{DD8225BC-EF3C-4501-8572-B4CF60A6EA25}"/>
              </a:ext>
            </a:extLst>
          </p:cNvPr>
          <p:cNvSpPr/>
          <p:nvPr/>
        </p:nvSpPr>
        <p:spPr>
          <a:xfrm>
            <a:off x="2483768" y="5729856"/>
            <a:ext cx="4572000" cy="1200329"/>
          </a:xfrm>
          <a:prstGeom prst="rect">
            <a:avLst/>
          </a:prstGeom>
        </p:spPr>
        <p:txBody>
          <a:bodyPr>
            <a:spAutoFit/>
          </a:bodyPr>
          <a:lstStyle/>
          <a:p>
            <a:r>
              <a:rPr lang="en-US" dirty="0">
                <a:latin typeface="+mn-lt"/>
              </a:rPr>
              <a:t>Grounding of HANJIN AQUA (IMO Nr. 9632480) at Koliot Reefs, Sunda Strait, Merak Republic of Indonesia, 4 December 2015</a:t>
            </a:r>
            <a:br>
              <a:rPr lang="en-US" dirty="0">
                <a:latin typeface="+mn-lt"/>
              </a:rPr>
            </a:br>
            <a:endParaRPr lang="en-ID" dirty="0">
              <a:latin typeface="+mn-lt"/>
            </a:endParaRPr>
          </a:p>
        </p:txBody>
      </p:sp>
      <p:sp>
        <p:nvSpPr>
          <p:cNvPr id="16" name="TextBox 15">
            <a:extLst>
              <a:ext uri="{FF2B5EF4-FFF2-40B4-BE49-F238E27FC236}">
                <a16:creationId xmlns:a16="http://schemas.microsoft.com/office/drawing/2014/main" id="{8C3B5798-E340-489D-B97E-7CC9F68BA295}"/>
              </a:ext>
            </a:extLst>
          </p:cNvPr>
          <p:cNvSpPr txBox="1"/>
          <p:nvPr/>
        </p:nvSpPr>
        <p:spPr>
          <a:xfrm>
            <a:off x="251520" y="5265203"/>
            <a:ext cx="3461333" cy="253916"/>
          </a:xfrm>
          <a:prstGeom prst="rect">
            <a:avLst/>
          </a:prstGeom>
          <a:noFill/>
        </p:spPr>
        <p:txBody>
          <a:bodyPr wrap="square" rtlCol="0">
            <a:spAutoFit/>
          </a:bodyPr>
          <a:lstStyle/>
          <a:p>
            <a:r>
              <a:rPr lang="en-US" sz="1050" i="1" dirty="0">
                <a:solidFill>
                  <a:schemeClr val="tx1">
                    <a:lumMod val="50000"/>
                    <a:lumOff val="50000"/>
                  </a:schemeClr>
                </a:solidFill>
              </a:rPr>
              <a:t>Source : National Transport Safety Committee</a:t>
            </a:r>
          </a:p>
        </p:txBody>
      </p:sp>
      <p:sp>
        <p:nvSpPr>
          <p:cNvPr id="8" name="Title 1">
            <a:extLst>
              <a:ext uri="{FF2B5EF4-FFF2-40B4-BE49-F238E27FC236}">
                <a16:creationId xmlns:a16="http://schemas.microsoft.com/office/drawing/2014/main" id="{E6D652C1-45F5-4C38-840F-3472EE6384CF}"/>
              </a:ext>
            </a:extLst>
          </p:cNvPr>
          <p:cNvSpPr txBox="1">
            <a:spLocks/>
          </p:cNvSpPr>
          <p:nvPr/>
        </p:nvSpPr>
        <p:spPr bwMode="auto">
          <a:xfrm>
            <a:off x="6743" y="1128144"/>
            <a:ext cx="9144000" cy="405000"/>
          </a:xfrm>
          <a:prstGeom prst="rect">
            <a:avLst/>
          </a:prstGeom>
          <a:solidFill>
            <a:schemeClr val="accent1">
              <a:lumMod val="50000"/>
            </a:schemeClr>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1800" b="1" dirty="0">
                <a:solidFill>
                  <a:schemeClr val="bg1"/>
                </a:solidFill>
                <a:latin typeface="+mn-lt"/>
                <a:cs typeface="+mn-cs"/>
              </a:rPr>
              <a:t>MAJOR INCIDENTS in </a:t>
            </a:r>
            <a:r>
              <a:rPr lang="en-ID" sz="1800" b="1" dirty="0">
                <a:solidFill>
                  <a:schemeClr val="bg1"/>
                </a:solidFill>
              </a:rPr>
              <a:t>SUNDA STRAIT  </a:t>
            </a:r>
            <a:r>
              <a:rPr lang="en-ID" sz="1800" b="1" dirty="0">
                <a:solidFill>
                  <a:schemeClr val="bg1"/>
                </a:solidFill>
                <a:latin typeface="+mn-lt"/>
                <a:cs typeface="+mn-cs"/>
              </a:rPr>
              <a:t> </a:t>
            </a:r>
            <a:endParaRPr lang="en-US" sz="1800" b="1" dirty="0">
              <a:solidFill>
                <a:schemeClr val="bg1"/>
              </a:solidFill>
              <a:latin typeface="+mn-lt"/>
              <a:cs typeface="+mn-cs"/>
            </a:endParaRPr>
          </a:p>
        </p:txBody>
      </p:sp>
    </p:spTree>
    <p:extLst>
      <p:ext uri="{BB962C8B-B14F-4D97-AF65-F5344CB8AC3E}">
        <p14:creationId xmlns:p14="http://schemas.microsoft.com/office/powerpoint/2010/main" val="1416951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Content Placeholder 9">
            <a:extLst>
              <a:ext uri="{FF2B5EF4-FFF2-40B4-BE49-F238E27FC236}">
                <a16:creationId xmlns:a16="http://schemas.microsoft.com/office/drawing/2014/main" id="{1E6FB9BF-DA81-4CF7-A238-36301B3BABA0}"/>
              </a:ext>
            </a:extLst>
          </p:cNvPr>
          <p:cNvPicPr>
            <a:picLocks noGrp="1" noChangeAspect="1"/>
          </p:cNvPicPr>
          <p:nvPr>
            <p:ph idx="1"/>
          </p:nvPr>
        </p:nvPicPr>
        <p:blipFill rotWithShape="1">
          <a:blip r:embed="rId3"/>
          <a:srcRect l="12442"/>
          <a:stretch/>
        </p:blipFill>
        <p:spPr>
          <a:xfrm>
            <a:off x="-36512" y="1748323"/>
            <a:ext cx="8062877" cy="4488989"/>
          </a:xfrm>
        </p:spPr>
      </p:pic>
      <p:pic>
        <p:nvPicPr>
          <p:cNvPr id="4" name="Picture 3" descr="A picture containing sky, outdoor, water, transport&#10;&#10;Description automatically generated">
            <a:extLst>
              <a:ext uri="{FF2B5EF4-FFF2-40B4-BE49-F238E27FC236}">
                <a16:creationId xmlns:a16="http://schemas.microsoft.com/office/drawing/2014/main" id="{495DE9B1-3EF7-400B-80FC-0A133407105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8606" t="15065" r="6012" b="-2213"/>
          <a:stretch/>
        </p:blipFill>
        <p:spPr>
          <a:xfrm>
            <a:off x="7541488" y="1748322"/>
            <a:ext cx="1566000" cy="3726415"/>
          </a:xfrm>
          <a:prstGeom prst="rect">
            <a:avLst/>
          </a:prstGeom>
        </p:spPr>
      </p:pic>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7</a:t>
            </a:fld>
            <a:endParaRPr lang="id-ID" dirty="0"/>
          </a:p>
        </p:txBody>
      </p:sp>
      <p:sp>
        <p:nvSpPr>
          <p:cNvPr id="11" name="Title 1">
            <a:extLst>
              <a:ext uri="{FF2B5EF4-FFF2-40B4-BE49-F238E27FC236}">
                <a16:creationId xmlns:a16="http://schemas.microsoft.com/office/drawing/2014/main" id="{B215226A-A430-4028-B322-FDB32E7C566E}"/>
              </a:ext>
            </a:extLst>
          </p:cNvPr>
          <p:cNvSpPr txBox="1">
            <a:spLocks/>
          </p:cNvSpPr>
          <p:nvPr/>
        </p:nvSpPr>
        <p:spPr bwMode="auto">
          <a:xfrm>
            <a:off x="0" y="1180763"/>
            <a:ext cx="9107488" cy="405000"/>
          </a:xfrm>
          <a:prstGeom prst="rect">
            <a:avLst/>
          </a:prstGeom>
          <a:solidFill>
            <a:schemeClr val="accent1">
              <a:lumMod val="50000"/>
            </a:schemeClr>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1800" b="1" dirty="0">
                <a:solidFill>
                  <a:schemeClr val="bg1"/>
                </a:solidFill>
                <a:latin typeface="+mn-lt"/>
                <a:cs typeface="+mn-cs"/>
              </a:rPr>
              <a:t>  ISOLATED DANGER - KOLIOT REEF</a:t>
            </a:r>
            <a:endParaRPr lang="en-US" sz="1800" b="1" dirty="0">
              <a:solidFill>
                <a:schemeClr val="bg1"/>
              </a:solidFill>
              <a:latin typeface="+mn-lt"/>
              <a:cs typeface="+mn-cs"/>
            </a:endParaRPr>
          </a:p>
        </p:txBody>
      </p:sp>
      <p:sp>
        <p:nvSpPr>
          <p:cNvPr id="23" name="Subtitle 2">
            <a:extLst>
              <a:ext uri="{FF2B5EF4-FFF2-40B4-BE49-F238E27FC236}">
                <a16:creationId xmlns:a16="http://schemas.microsoft.com/office/drawing/2014/main" id="{03DEC633-7DB9-4519-A473-62CDE4DB3F40}"/>
              </a:ext>
            </a:extLst>
          </p:cNvPr>
          <p:cNvSpPr txBox="1">
            <a:spLocks/>
          </p:cNvSpPr>
          <p:nvPr/>
        </p:nvSpPr>
        <p:spPr>
          <a:xfrm>
            <a:off x="4130488" y="4286604"/>
            <a:ext cx="405000" cy="405000"/>
          </a:xfrm>
          <a:prstGeom prst="ellipse">
            <a:avLst/>
          </a:prstGeom>
          <a:noFill/>
          <a:ln w="28575">
            <a:solidFill>
              <a:srgbClr val="FF0000"/>
            </a:solidFill>
          </a:ln>
        </p:spPr>
        <p:txBody>
          <a:bodyPr anchor="ctr">
            <a:noAutofit/>
          </a:bodyPr>
          <a:lstStyle/>
          <a:p>
            <a:pPr algn="ctr">
              <a:spcBef>
                <a:spcPts val="0"/>
              </a:spcBef>
              <a:defRPr/>
            </a:pPr>
            <a:endParaRPr lang="id-ID" sz="900" b="1" dirty="0">
              <a:solidFill>
                <a:srgbClr val="0070C0"/>
              </a:solidFill>
              <a:effectLst>
                <a:outerShdw blurRad="38100" dist="38100" dir="2700000" algn="tl">
                  <a:srgbClr val="000000">
                    <a:alpha val="43137"/>
                  </a:srgbClr>
                </a:outerShdw>
              </a:effectLst>
              <a:latin typeface="OCR-B 10 BT" panose="020B0601020202020204" pitchFamily="34" charset="0"/>
            </a:endParaRPr>
          </a:p>
        </p:txBody>
      </p:sp>
      <p:sp>
        <p:nvSpPr>
          <p:cNvPr id="24" name="Rectangle 23">
            <a:extLst>
              <a:ext uri="{FF2B5EF4-FFF2-40B4-BE49-F238E27FC236}">
                <a16:creationId xmlns:a16="http://schemas.microsoft.com/office/drawing/2014/main" id="{DF81A237-3DBC-478D-B79E-97142634600E}"/>
              </a:ext>
            </a:extLst>
          </p:cNvPr>
          <p:cNvSpPr/>
          <p:nvPr/>
        </p:nvSpPr>
        <p:spPr>
          <a:xfrm>
            <a:off x="7577319" y="5330878"/>
            <a:ext cx="1566682" cy="858920"/>
          </a:xfrm>
          <a:prstGeom prst="rect">
            <a:avLst/>
          </a:prstGeom>
          <a:solidFill>
            <a:srgbClr val="9EBCD8"/>
          </a:solidFill>
          <a:ln w="12700">
            <a:solidFill>
              <a:srgbClr val="9EBCD8"/>
            </a:solidFill>
          </a:ln>
        </p:spPr>
        <p:txBody>
          <a:bodyPr wrap="square" anchor="ctr">
            <a:noAutofit/>
          </a:bodyPr>
          <a:lstStyle/>
          <a:p>
            <a:pPr algn="ctr"/>
            <a:r>
              <a:rPr lang="en-ID" sz="1500" b="1" dirty="0"/>
              <a:t>KOLIOT REEF </a:t>
            </a:r>
          </a:p>
          <a:p>
            <a:pPr algn="ctr"/>
            <a:r>
              <a:rPr lang="en-ID" sz="1500" b="1" dirty="0"/>
              <a:t>LIGHT BEACON</a:t>
            </a:r>
          </a:p>
        </p:txBody>
      </p:sp>
      <p:cxnSp>
        <p:nvCxnSpPr>
          <p:cNvPr id="7" name="Straight Arrow Connector 6">
            <a:extLst>
              <a:ext uri="{FF2B5EF4-FFF2-40B4-BE49-F238E27FC236}">
                <a16:creationId xmlns:a16="http://schemas.microsoft.com/office/drawing/2014/main" id="{41B2D7E7-6F27-4A2C-A387-7C1DFA181201}"/>
              </a:ext>
            </a:extLst>
          </p:cNvPr>
          <p:cNvCxnSpPr>
            <a:stCxn id="23" idx="6"/>
          </p:cNvCxnSpPr>
          <p:nvPr/>
        </p:nvCxnSpPr>
        <p:spPr>
          <a:xfrm flipV="1">
            <a:off x="4535488" y="4232598"/>
            <a:ext cx="2916324" cy="25650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89797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8</a:t>
            </a:fld>
            <a:endParaRPr lang="id-ID" dirty="0"/>
          </a:p>
        </p:txBody>
      </p:sp>
      <p:pic>
        <p:nvPicPr>
          <p:cNvPr id="9" name="Picture 4" descr="Gambar terkait">
            <a:extLst>
              <a:ext uri="{FF2B5EF4-FFF2-40B4-BE49-F238E27FC236}">
                <a16:creationId xmlns:a16="http://schemas.microsoft.com/office/drawing/2014/main" id="{1FE49518-A14C-4C7D-ACBE-6443E7BDC7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87" r="7171"/>
          <a:stretch/>
        </p:blipFill>
        <p:spPr bwMode="auto">
          <a:xfrm>
            <a:off x="1" y="1257891"/>
            <a:ext cx="7270502" cy="44998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asil gambar untuk pulau sangiang">
            <a:extLst>
              <a:ext uri="{FF2B5EF4-FFF2-40B4-BE49-F238E27FC236}">
                <a16:creationId xmlns:a16="http://schemas.microsoft.com/office/drawing/2014/main" id="{FCF282CA-D65A-49E7-BA17-66CE6FE2E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501" y="2078850"/>
            <a:ext cx="1873499" cy="1545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Gambar terkait">
            <a:extLst>
              <a:ext uri="{FF2B5EF4-FFF2-40B4-BE49-F238E27FC236}">
                <a16:creationId xmlns:a16="http://schemas.microsoft.com/office/drawing/2014/main" id="{32ADA4B3-8983-4EEB-B458-4CA39DDBFFAB}"/>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t="30484" b="12357"/>
          <a:stretch/>
        </p:blipFill>
        <p:spPr bwMode="auto">
          <a:xfrm>
            <a:off x="7250787" y="1267255"/>
            <a:ext cx="1893214" cy="8115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645CF3C-F128-4B14-BACD-7440E4FFDFDB}"/>
              </a:ext>
            </a:extLst>
          </p:cNvPr>
          <p:cNvSpPr/>
          <p:nvPr/>
        </p:nvSpPr>
        <p:spPr>
          <a:xfrm>
            <a:off x="7270501" y="3624487"/>
            <a:ext cx="1873499" cy="2133263"/>
          </a:xfrm>
          <a:prstGeom prst="rect">
            <a:avLst/>
          </a:prstGeom>
          <a:solidFill>
            <a:srgbClr val="B5D9DD"/>
          </a:solidFill>
          <a:ln w="12700">
            <a:solidFill>
              <a:srgbClr val="9EBCD8"/>
            </a:solidFill>
          </a:ln>
        </p:spPr>
        <p:txBody>
          <a:bodyPr wrap="square" anchor="ctr">
            <a:noAutofit/>
          </a:bodyPr>
          <a:lstStyle/>
          <a:p>
            <a:pPr algn="ctr">
              <a:spcBef>
                <a:spcPts val="0"/>
              </a:spcBef>
            </a:pPr>
            <a:endParaRPr lang="en-ID" sz="600" b="1" dirty="0"/>
          </a:p>
          <a:p>
            <a:pPr algn="ctr">
              <a:spcBef>
                <a:spcPts val="0"/>
              </a:spcBef>
            </a:pPr>
            <a:r>
              <a:rPr lang="en-ID" b="1" dirty="0"/>
              <a:t>2.8 NM from IASL-I</a:t>
            </a:r>
          </a:p>
          <a:p>
            <a:pPr algn="ctr">
              <a:spcBef>
                <a:spcPts val="0"/>
              </a:spcBef>
            </a:pPr>
            <a:endParaRPr lang="en-ID" sz="1200" b="1" dirty="0"/>
          </a:p>
          <a:p>
            <a:pPr algn="ctr">
              <a:spcBef>
                <a:spcPts val="0"/>
              </a:spcBef>
            </a:pPr>
            <a:r>
              <a:rPr lang="en-ID" sz="1200" b="1" dirty="0"/>
              <a:t>720 HA Island</a:t>
            </a:r>
          </a:p>
          <a:p>
            <a:pPr algn="ctr">
              <a:spcBef>
                <a:spcPts val="0"/>
              </a:spcBef>
            </a:pPr>
            <a:endParaRPr lang="en-ID" sz="1200" b="1" dirty="0"/>
          </a:p>
          <a:p>
            <a:pPr algn="ctr">
              <a:spcBef>
                <a:spcPts val="0"/>
              </a:spcBef>
            </a:pPr>
            <a:r>
              <a:rPr lang="en-ID" sz="1200" b="1" dirty="0"/>
              <a:t>Natural Tourism Park</a:t>
            </a:r>
          </a:p>
          <a:p>
            <a:pPr algn="ctr">
              <a:spcBef>
                <a:spcPts val="0"/>
              </a:spcBef>
            </a:pPr>
            <a:endParaRPr lang="en-ID" sz="1200" b="1" dirty="0"/>
          </a:p>
          <a:p>
            <a:pPr algn="ctr">
              <a:spcBef>
                <a:spcPts val="0"/>
              </a:spcBef>
            </a:pPr>
            <a:r>
              <a:rPr lang="en-ID" sz="1200" b="1" dirty="0"/>
              <a:t>Coral reefs &amp; Marine Biota</a:t>
            </a:r>
          </a:p>
        </p:txBody>
      </p:sp>
      <p:sp>
        <p:nvSpPr>
          <p:cNvPr id="8" name="TextBox 7">
            <a:extLst>
              <a:ext uri="{FF2B5EF4-FFF2-40B4-BE49-F238E27FC236}">
                <a16:creationId xmlns:a16="http://schemas.microsoft.com/office/drawing/2014/main" id="{4CF71778-9B1E-4772-B9B7-2F64E7D11140}"/>
              </a:ext>
            </a:extLst>
          </p:cNvPr>
          <p:cNvSpPr txBox="1"/>
          <p:nvPr/>
        </p:nvSpPr>
        <p:spPr>
          <a:xfrm>
            <a:off x="-23459" y="5782772"/>
            <a:ext cx="1715967" cy="253916"/>
          </a:xfrm>
          <a:prstGeom prst="rect">
            <a:avLst/>
          </a:prstGeom>
          <a:noFill/>
        </p:spPr>
        <p:txBody>
          <a:bodyPr wrap="square" rtlCol="0">
            <a:spAutoFit/>
          </a:bodyPr>
          <a:lstStyle/>
          <a:p>
            <a:r>
              <a:rPr lang="en-US" sz="1050" i="1" dirty="0">
                <a:solidFill>
                  <a:schemeClr val="tx1">
                    <a:lumMod val="50000"/>
                    <a:lumOff val="50000"/>
                  </a:schemeClr>
                </a:solidFill>
              </a:rPr>
              <a:t>Source : </a:t>
            </a:r>
            <a:r>
              <a:rPr lang="en-US" sz="1050" i="1" dirty="0" err="1">
                <a:solidFill>
                  <a:schemeClr val="tx1">
                    <a:lumMod val="50000"/>
                    <a:lumOff val="50000"/>
                  </a:schemeClr>
                </a:solidFill>
              </a:rPr>
              <a:t>Indonesiakaya.com</a:t>
            </a:r>
            <a:endParaRPr lang="en-US" sz="1050" i="1" dirty="0">
              <a:solidFill>
                <a:schemeClr val="tx1">
                  <a:lumMod val="50000"/>
                  <a:lumOff val="50000"/>
                </a:schemeClr>
              </a:solidFill>
            </a:endParaRPr>
          </a:p>
        </p:txBody>
      </p:sp>
      <p:pic>
        <p:nvPicPr>
          <p:cNvPr id="12" name="Picture 11">
            <a:extLst>
              <a:ext uri="{FF2B5EF4-FFF2-40B4-BE49-F238E27FC236}">
                <a16:creationId xmlns:a16="http://schemas.microsoft.com/office/drawing/2014/main" id="{687E810E-FA57-48CE-8F2E-95199C129A41}"/>
              </a:ext>
            </a:extLst>
          </p:cNvPr>
          <p:cNvPicPr>
            <a:picLocks noChangeAspect="1"/>
          </p:cNvPicPr>
          <p:nvPr/>
        </p:nvPicPr>
        <p:blipFill>
          <a:blip r:embed="rId6"/>
          <a:stretch>
            <a:fillRect/>
          </a:stretch>
        </p:blipFill>
        <p:spPr>
          <a:xfrm>
            <a:off x="4343148" y="4077072"/>
            <a:ext cx="2841361" cy="1599642"/>
          </a:xfrm>
          <a:prstGeom prst="rect">
            <a:avLst/>
          </a:prstGeom>
          <a:ln w="28575">
            <a:solidFill>
              <a:schemeClr val="bg1">
                <a:lumMod val="75000"/>
              </a:schemeClr>
            </a:solidFill>
          </a:ln>
        </p:spPr>
      </p:pic>
      <p:sp>
        <p:nvSpPr>
          <p:cNvPr id="11" name="Title 1">
            <a:extLst>
              <a:ext uri="{FF2B5EF4-FFF2-40B4-BE49-F238E27FC236}">
                <a16:creationId xmlns:a16="http://schemas.microsoft.com/office/drawing/2014/main" id="{B215226A-A430-4028-B322-FDB32E7C566E}"/>
              </a:ext>
            </a:extLst>
          </p:cNvPr>
          <p:cNvSpPr txBox="1">
            <a:spLocks/>
          </p:cNvSpPr>
          <p:nvPr/>
        </p:nvSpPr>
        <p:spPr bwMode="auto">
          <a:xfrm>
            <a:off x="17010" y="1268052"/>
            <a:ext cx="7184509" cy="405000"/>
          </a:xfrm>
          <a:prstGeom prst="rect">
            <a:avLst/>
          </a:prstGeom>
          <a:solidFill>
            <a:srgbClr val="558ED5"/>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ID" sz="1800" b="1" dirty="0">
                <a:solidFill>
                  <a:schemeClr val="bg1"/>
                </a:solidFill>
                <a:latin typeface="+mn-lt"/>
                <a:cs typeface="+mn-cs"/>
              </a:rPr>
              <a:t>SANGIANG NATURAL TOURISM PARK AS MARINE PROTECTED AREA</a:t>
            </a:r>
            <a:endParaRPr lang="en-US" sz="1800" b="1" dirty="0">
              <a:solidFill>
                <a:schemeClr val="bg1"/>
              </a:solidFill>
              <a:latin typeface="+mn-lt"/>
              <a:cs typeface="+mn-cs"/>
            </a:endParaRPr>
          </a:p>
        </p:txBody>
      </p:sp>
    </p:spTree>
    <p:extLst>
      <p:ext uri="{BB962C8B-B14F-4D97-AF65-F5344CB8AC3E}">
        <p14:creationId xmlns:p14="http://schemas.microsoft.com/office/powerpoint/2010/main" val="3765767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descr="A close up of a map&#10;&#10;Description automatically generated">
            <a:extLst>
              <a:ext uri="{FF2B5EF4-FFF2-40B4-BE49-F238E27FC236}">
                <a16:creationId xmlns:a16="http://schemas.microsoft.com/office/drawing/2014/main" id="{D83AF53E-DA1F-488D-A0CB-0A48FD5662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50" b="13619"/>
          <a:stretch/>
        </p:blipFill>
        <p:spPr>
          <a:xfrm>
            <a:off x="1" y="1262249"/>
            <a:ext cx="7230050" cy="4495500"/>
          </a:xfrm>
          <a:prstGeom prst="rect">
            <a:avLst/>
          </a:prstGeom>
        </p:spPr>
      </p:pic>
      <p:sp>
        <p:nvSpPr>
          <p:cNvPr id="6" name="Slide Number Placeholder 5">
            <a:extLst>
              <a:ext uri="{FF2B5EF4-FFF2-40B4-BE49-F238E27FC236}">
                <a16:creationId xmlns:a16="http://schemas.microsoft.com/office/drawing/2014/main" id="{90017D53-6E9B-45D7-949B-CB8341042B25}"/>
              </a:ext>
            </a:extLst>
          </p:cNvPr>
          <p:cNvSpPr>
            <a:spLocks noGrp="1"/>
          </p:cNvSpPr>
          <p:nvPr>
            <p:ph type="sldNum" sz="quarter" idx="12"/>
          </p:nvPr>
        </p:nvSpPr>
        <p:spPr/>
        <p:txBody>
          <a:bodyPr/>
          <a:lstStyle/>
          <a:p>
            <a:pPr>
              <a:defRPr/>
            </a:pPr>
            <a:fld id="{84D3F437-5F30-428B-A7E0-99F3C0C60055}" type="slidenum">
              <a:rPr lang="id-ID" smtClean="0"/>
              <a:pPr>
                <a:defRPr/>
              </a:pPr>
              <a:t>9</a:t>
            </a:fld>
            <a:endParaRPr lang="id-ID" dirty="0"/>
          </a:p>
        </p:txBody>
      </p:sp>
      <p:sp>
        <p:nvSpPr>
          <p:cNvPr id="13" name="Rectangle 12">
            <a:extLst>
              <a:ext uri="{FF2B5EF4-FFF2-40B4-BE49-F238E27FC236}">
                <a16:creationId xmlns:a16="http://schemas.microsoft.com/office/drawing/2014/main" id="{2B3C16D7-6AC1-4EDE-9B6C-900560EEB0FA}"/>
              </a:ext>
            </a:extLst>
          </p:cNvPr>
          <p:cNvSpPr/>
          <p:nvPr/>
        </p:nvSpPr>
        <p:spPr>
          <a:xfrm>
            <a:off x="1492108" y="4538673"/>
            <a:ext cx="703128" cy="280664"/>
          </a:xfrm>
          <a:prstGeom prst="rect">
            <a:avLst/>
          </a:prstGeom>
          <a:solidFill>
            <a:srgbClr val="FFFFFF">
              <a:alpha val="40000"/>
            </a:srgbClr>
          </a:solidFill>
          <a:ln w="12700">
            <a:noFill/>
          </a:ln>
        </p:spPr>
        <p:txBody>
          <a:bodyPr wrap="square" lIns="27000" tIns="27000" rIns="27000" bIns="27000" anchor="ctr">
            <a:noAutofit/>
          </a:bodyPr>
          <a:lstStyle/>
          <a:p>
            <a:pPr algn="ctr"/>
            <a:r>
              <a:rPr lang="en-ID" sz="900" b="1" dirty="0">
                <a:solidFill>
                  <a:srgbClr val="7030A0"/>
                </a:solidFill>
              </a:rPr>
              <a:t>MT. ANAK </a:t>
            </a:r>
          </a:p>
          <a:p>
            <a:pPr algn="ctr"/>
            <a:r>
              <a:rPr lang="en-ID" sz="900" b="1" dirty="0">
                <a:solidFill>
                  <a:srgbClr val="7030A0"/>
                </a:solidFill>
              </a:rPr>
              <a:t>KRAKATAU</a:t>
            </a:r>
          </a:p>
        </p:txBody>
      </p:sp>
      <p:sp>
        <p:nvSpPr>
          <p:cNvPr id="14" name="Rectangle 13">
            <a:extLst>
              <a:ext uri="{FF2B5EF4-FFF2-40B4-BE49-F238E27FC236}">
                <a16:creationId xmlns:a16="http://schemas.microsoft.com/office/drawing/2014/main" id="{5226CCA9-0D78-4AE0-AFF6-2CC3ED810895}"/>
              </a:ext>
            </a:extLst>
          </p:cNvPr>
          <p:cNvSpPr/>
          <p:nvPr/>
        </p:nvSpPr>
        <p:spPr>
          <a:xfrm>
            <a:off x="7227001" y="2401722"/>
            <a:ext cx="1917000" cy="3356028"/>
          </a:xfrm>
          <a:prstGeom prst="rect">
            <a:avLst/>
          </a:prstGeom>
          <a:solidFill>
            <a:srgbClr val="A0DCDF"/>
          </a:solidFill>
          <a:ln w="12700">
            <a:solidFill>
              <a:srgbClr val="9EBCD8"/>
            </a:solidFill>
          </a:ln>
        </p:spPr>
        <p:txBody>
          <a:bodyPr wrap="square" anchor="t">
            <a:noAutofit/>
          </a:bodyPr>
          <a:lstStyle/>
          <a:p>
            <a:pPr>
              <a:spcBef>
                <a:spcPts val="0"/>
              </a:spcBef>
            </a:pPr>
            <a:endParaRPr lang="en-ID" sz="600" dirty="0"/>
          </a:p>
          <a:p>
            <a:pPr>
              <a:spcBef>
                <a:spcPts val="0"/>
              </a:spcBef>
            </a:pPr>
            <a:r>
              <a:rPr lang="en-ID" dirty="0"/>
              <a:t>MOUNT KRAKATAU</a:t>
            </a:r>
          </a:p>
          <a:p>
            <a:pPr>
              <a:spcBef>
                <a:spcPts val="0"/>
              </a:spcBef>
            </a:pPr>
            <a:r>
              <a:rPr lang="en-ID" dirty="0"/>
              <a:t>Eruption Dec 2018</a:t>
            </a:r>
          </a:p>
          <a:p>
            <a:pPr marL="135731" indent="-135731">
              <a:spcBef>
                <a:spcPts val="900"/>
              </a:spcBef>
              <a:buFont typeface="Arial" panose="020B0604020202020204" pitchFamily="34" charset="0"/>
              <a:buChar char="•"/>
            </a:pPr>
            <a:r>
              <a:rPr lang="en-ID" sz="1200" dirty="0"/>
              <a:t>Minor impact to navigation activities</a:t>
            </a:r>
          </a:p>
          <a:p>
            <a:pPr marL="135731" indent="-135731">
              <a:spcBef>
                <a:spcPts val="900"/>
              </a:spcBef>
              <a:buFont typeface="Arial" panose="020B0604020202020204" pitchFamily="34" charset="0"/>
              <a:buChar char="•"/>
            </a:pPr>
            <a:r>
              <a:rPr lang="en-ID" sz="1200" dirty="0"/>
              <a:t>Landslide of Seabed away from the IASL-I and the proposed TSS</a:t>
            </a:r>
          </a:p>
          <a:p>
            <a:pPr marL="135731" indent="-135731">
              <a:spcBef>
                <a:spcPts val="900"/>
              </a:spcBef>
              <a:buFont typeface="Arial" panose="020B0604020202020204" pitchFamily="34" charset="0"/>
              <a:buChar char="•"/>
            </a:pPr>
            <a:r>
              <a:rPr lang="en-ID" sz="1200" dirty="0"/>
              <a:t>Continuously Observed &amp; Monitored</a:t>
            </a:r>
          </a:p>
        </p:txBody>
      </p:sp>
      <p:sp>
        <p:nvSpPr>
          <p:cNvPr id="15" name="Subtitle 2">
            <a:extLst>
              <a:ext uri="{FF2B5EF4-FFF2-40B4-BE49-F238E27FC236}">
                <a16:creationId xmlns:a16="http://schemas.microsoft.com/office/drawing/2014/main" id="{7BA6C819-6FDB-4866-BD3E-D4E0AEB727B3}"/>
              </a:ext>
            </a:extLst>
          </p:cNvPr>
          <p:cNvSpPr txBox="1">
            <a:spLocks/>
          </p:cNvSpPr>
          <p:nvPr/>
        </p:nvSpPr>
        <p:spPr>
          <a:xfrm>
            <a:off x="2061154" y="4267986"/>
            <a:ext cx="324000" cy="324000"/>
          </a:xfrm>
          <a:prstGeom prst="ellipse">
            <a:avLst/>
          </a:prstGeom>
          <a:noFill/>
          <a:ln w="28575">
            <a:solidFill>
              <a:srgbClr val="A229FD"/>
            </a:solidFill>
            <a:prstDash val="sysDot"/>
          </a:ln>
        </p:spPr>
        <p:txBody>
          <a:bodyPr anchor="ctr">
            <a:noAutofit/>
          </a:bodyPr>
          <a:lstStyle/>
          <a:p>
            <a:pPr algn="ctr">
              <a:spcBef>
                <a:spcPts val="0"/>
              </a:spcBef>
              <a:defRPr/>
            </a:pPr>
            <a:endParaRPr lang="id-ID" sz="900" b="1" dirty="0">
              <a:solidFill>
                <a:srgbClr val="0070C0"/>
              </a:solidFill>
              <a:effectLst>
                <a:outerShdw blurRad="38100" dist="38100" dir="2700000" algn="tl">
                  <a:srgbClr val="000000">
                    <a:alpha val="43137"/>
                  </a:srgbClr>
                </a:outerShdw>
              </a:effectLst>
              <a:latin typeface="OCR-B 10 BT" panose="020B0601020202020204" pitchFamily="34" charset="0"/>
            </a:endParaRPr>
          </a:p>
        </p:txBody>
      </p:sp>
      <p:cxnSp>
        <p:nvCxnSpPr>
          <p:cNvPr id="3" name="Straight Connector 2">
            <a:extLst>
              <a:ext uri="{FF2B5EF4-FFF2-40B4-BE49-F238E27FC236}">
                <a16:creationId xmlns:a16="http://schemas.microsoft.com/office/drawing/2014/main" id="{344B68BD-7F63-45D9-A892-E8975B9C55DB}"/>
              </a:ext>
            </a:extLst>
          </p:cNvPr>
          <p:cNvCxnSpPr>
            <a:cxnSpLocks/>
          </p:cNvCxnSpPr>
          <p:nvPr/>
        </p:nvCxnSpPr>
        <p:spPr>
          <a:xfrm flipV="1">
            <a:off x="3869923" y="1268761"/>
            <a:ext cx="2772893" cy="4488989"/>
          </a:xfrm>
          <a:prstGeom prst="line">
            <a:avLst/>
          </a:prstGeom>
          <a:ln w="28575">
            <a:solidFill>
              <a:srgbClr val="C489FE"/>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C64F7F-F0E2-48A0-9BF9-88D832D01949}"/>
              </a:ext>
            </a:extLst>
          </p:cNvPr>
          <p:cNvCxnSpPr>
            <a:cxnSpLocks/>
          </p:cNvCxnSpPr>
          <p:nvPr/>
        </p:nvCxnSpPr>
        <p:spPr>
          <a:xfrm>
            <a:off x="2379928" y="4494823"/>
            <a:ext cx="1671467" cy="912593"/>
          </a:xfrm>
          <a:prstGeom prst="line">
            <a:avLst/>
          </a:prstGeom>
          <a:ln w="28575">
            <a:solidFill>
              <a:srgbClr val="C489F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8C5469-B260-4E98-A882-AEEE682C0E23}"/>
              </a:ext>
            </a:extLst>
          </p:cNvPr>
          <p:cNvCxnSpPr>
            <a:cxnSpLocks/>
          </p:cNvCxnSpPr>
          <p:nvPr/>
        </p:nvCxnSpPr>
        <p:spPr>
          <a:xfrm flipV="1">
            <a:off x="2379928" y="2996953"/>
            <a:ext cx="3164180" cy="1370213"/>
          </a:xfrm>
          <a:prstGeom prst="line">
            <a:avLst/>
          </a:prstGeom>
          <a:ln w="28575">
            <a:solidFill>
              <a:srgbClr val="C489FE"/>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9AA58C0-2405-4894-A878-2415AEE8A6A7}"/>
              </a:ext>
            </a:extLst>
          </p:cNvPr>
          <p:cNvSpPr/>
          <p:nvPr/>
        </p:nvSpPr>
        <p:spPr>
          <a:xfrm rot="1720169">
            <a:off x="2796972" y="4859852"/>
            <a:ext cx="770953" cy="133512"/>
          </a:xfrm>
          <a:prstGeom prst="rect">
            <a:avLst/>
          </a:prstGeom>
          <a:solidFill>
            <a:schemeClr val="bg1"/>
          </a:solidFill>
          <a:ln w="12700">
            <a:noFill/>
          </a:ln>
        </p:spPr>
        <p:txBody>
          <a:bodyPr wrap="square" lIns="27000" tIns="27000" rIns="27000" bIns="27000" anchor="ctr">
            <a:noAutofit/>
          </a:bodyPr>
          <a:lstStyle/>
          <a:p>
            <a:pPr algn="ctr"/>
            <a:r>
              <a:rPr lang="en-ID" sz="900" b="1" dirty="0">
                <a:solidFill>
                  <a:srgbClr val="A229FD"/>
                </a:solidFill>
              </a:rPr>
              <a:t>12 NM AT 118⁰</a:t>
            </a:r>
          </a:p>
        </p:txBody>
      </p:sp>
      <p:sp>
        <p:nvSpPr>
          <p:cNvPr id="26" name="Rectangle 25">
            <a:extLst>
              <a:ext uri="{FF2B5EF4-FFF2-40B4-BE49-F238E27FC236}">
                <a16:creationId xmlns:a16="http://schemas.microsoft.com/office/drawing/2014/main" id="{5B7575C5-E802-462F-851B-781EF159902B}"/>
              </a:ext>
            </a:extLst>
          </p:cNvPr>
          <p:cNvSpPr/>
          <p:nvPr/>
        </p:nvSpPr>
        <p:spPr>
          <a:xfrm rot="20150981">
            <a:off x="3420743" y="3716046"/>
            <a:ext cx="777838" cy="55999"/>
          </a:xfrm>
          <a:prstGeom prst="rect">
            <a:avLst/>
          </a:prstGeom>
          <a:solidFill>
            <a:schemeClr val="bg1"/>
          </a:solidFill>
          <a:ln w="12700">
            <a:noFill/>
          </a:ln>
        </p:spPr>
        <p:txBody>
          <a:bodyPr wrap="square" lIns="27000" tIns="27000" rIns="27000" bIns="27000" anchor="ctr">
            <a:noAutofit/>
          </a:bodyPr>
          <a:lstStyle/>
          <a:p>
            <a:pPr algn="ctr"/>
            <a:r>
              <a:rPr lang="en-ID" sz="900" b="1" dirty="0">
                <a:solidFill>
                  <a:srgbClr val="A229FD"/>
                </a:solidFill>
              </a:rPr>
              <a:t>23 NM AT 247⁰</a:t>
            </a:r>
          </a:p>
        </p:txBody>
      </p:sp>
      <p:sp>
        <p:nvSpPr>
          <p:cNvPr id="19" name="Rectangle 18">
            <a:extLst>
              <a:ext uri="{FF2B5EF4-FFF2-40B4-BE49-F238E27FC236}">
                <a16:creationId xmlns:a16="http://schemas.microsoft.com/office/drawing/2014/main" id="{CFF3F084-8AA7-4EEE-8E37-F269926769D9}"/>
              </a:ext>
            </a:extLst>
          </p:cNvPr>
          <p:cNvSpPr/>
          <p:nvPr/>
        </p:nvSpPr>
        <p:spPr>
          <a:xfrm rot="18126338">
            <a:off x="4349742" y="4500717"/>
            <a:ext cx="530336" cy="122762"/>
          </a:xfrm>
          <a:prstGeom prst="rect">
            <a:avLst/>
          </a:prstGeom>
          <a:solidFill>
            <a:schemeClr val="bg1"/>
          </a:solidFill>
          <a:ln w="12700">
            <a:noFill/>
          </a:ln>
        </p:spPr>
        <p:txBody>
          <a:bodyPr wrap="square" lIns="27000" tIns="27000" rIns="27000" bIns="27000" anchor="ctr">
            <a:noAutofit/>
          </a:bodyPr>
          <a:lstStyle/>
          <a:p>
            <a:pPr algn="ctr"/>
            <a:r>
              <a:rPr lang="en-ID" sz="1050" b="1" dirty="0">
                <a:solidFill>
                  <a:srgbClr val="A229FD"/>
                </a:solidFill>
              </a:rPr>
              <a:t>IASL - I</a:t>
            </a:r>
          </a:p>
        </p:txBody>
      </p:sp>
      <p:sp>
        <p:nvSpPr>
          <p:cNvPr id="24" name="Rectangle 23">
            <a:extLst>
              <a:ext uri="{FF2B5EF4-FFF2-40B4-BE49-F238E27FC236}">
                <a16:creationId xmlns:a16="http://schemas.microsoft.com/office/drawing/2014/main" id="{7FEDA98D-F80D-49A4-AFD2-640A7C51FAA8}"/>
              </a:ext>
            </a:extLst>
          </p:cNvPr>
          <p:cNvSpPr/>
          <p:nvPr/>
        </p:nvSpPr>
        <p:spPr>
          <a:xfrm>
            <a:off x="5314369" y="2997752"/>
            <a:ext cx="869426" cy="700276"/>
          </a:xfrm>
          <a:prstGeom prst="rect">
            <a:avLst/>
          </a:prstGeom>
          <a:solidFill>
            <a:srgbClr val="FFFFFF">
              <a:alpha val="30196"/>
            </a:srgbClr>
          </a:solidFill>
          <a:ln w="12700">
            <a:noFill/>
          </a:ln>
        </p:spPr>
        <p:txBody>
          <a:bodyPr wrap="square" lIns="27000" tIns="27000" rIns="27000" bIns="27000" anchor="ctr">
            <a:noAutofit/>
          </a:bodyPr>
          <a:lstStyle/>
          <a:p>
            <a:pPr algn="ctr"/>
            <a:r>
              <a:rPr lang="en-ID" sz="900" b="1" dirty="0">
                <a:solidFill>
                  <a:srgbClr val="7030A0"/>
                </a:solidFill>
              </a:rPr>
              <a:t>SOUTH </a:t>
            </a:r>
          </a:p>
          <a:p>
            <a:pPr algn="ctr"/>
            <a:r>
              <a:rPr lang="en-ID" sz="900" b="1" dirty="0">
                <a:solidFill>
                  <a:srgbClr val="7030A0"/>
                </a:solidFill>
              </a:rPr>
              <a:t>ENTERANCE</a:t>
            </a:r>
          </a:p>
          <a:p>
            <a:pPr algn="ctr"/>
            <a:r>
              <a:rPr lang="en-ID" sz="900" b="1" dirty="0">
                <a:solidFill>
                  <a:srgbClr val="7030A0"/>
                </a:solidFill>
              </a:rPr>
              <a:t>OF THE </a:t>
            </a:r>
          </a:p>
          <a:p>
            <a:pPr algn="ctr"/>
            <a:r>
              <a:rPr lang="en-ID" sz="900" b="1" dirty="0">
                <a:solidFill>
                  <a:srgbClr val="7030A0"/>
                </a:solidFill>
              </a:rPr>
              <a:t>PROPOSEDTSS</a:t>
            </a:r>
          </a:p>
        </p:txBody>
      </p:sp>
      <p:sp>
        <p:nvSpPr>
          <p:cNvPr id="21" name="Freeform: Shape 20">
            <a:extLst>
              <a:ext uri="{FF2B5EF4-FFF2-40B4-BE49-F238E27FC236}">
                <a16:creationId xmlns:a16="http://schemas.microsoft.com/office/drawing/2014/main" id="{44FCE4CC-2EA8-4822-A164-7F0BE6166BC3}"/>
              </a:ext>
            </a:extLst>
          </p:cNvPr>
          <p:cNvSpPr/>
          <p:nvPr/>
        </p:nvSpPr>
        <p:spPr>
          <a:xfrm>
            <a:off x="5517709" y="1587776"/>
            <a:ext cx="1043609" cy="1440180"/>
          </a:xfrm>
          <a:custGeom>
            <a:avLst/>
            <a:gdLst>
              <a:gd name="connsiteX0" fmla="*/ 922352 w 1391479"/>
              <a:gd name="connsiteY0" fmla="*/ 0 h 1920240"/>
              <a:gd name="connsiteX1" fmla="*/ 1391479 w 1391479"/>
              <a:gd name="connsiteY1" fmla="*/ 294198 h 1920240"/>
              <a:gd name="connsiteX2" fmla="*/ 1089329 w 1391479"/>
              <a:gd name="connsiteY2" fmla="*/ 781215 h 1920240"/>
              <a:gd name="connsiteX3" fmla="*/ 659959 w 1391479"/>
              <a:gd name="connsiteY3" fmla="*/ 1212574 h 1920240"/>
              <a:gd name="connsiteX4" fmla="*/ 222637 w 1391479"/>
              <a:gd name="connsiteY4" fmla="*/ 1920240 h 1920240"/>
              <a:gd name="connsiteX5" fmla="*/ 0 w 1391479"/>
              <a:gd name="connsiteY5" fmla="*/ 1773141 h 1920240"/>
              <a:gd name="connsiteX6" fmla="*/ 433346 w 1391479"/>
              <a:gd name="connsiteY6" fmla="*/ 1071438 h 1920240"/>
              <a:gd name="connsiteX7" fmla="*/ 618214 w 1391479"/>
              <a:gd name="connsiteY7" fmla="*/ 479066 h 1920240"/>
              <a:gd name="connsiteX8" fmla="*/ 922352 w 1391479"/>
              <a:gd name="connsiteY8" fmla="*/ 0 h 1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479" h="1920240">
                <a:moveTo>
                  <a:pt x="922352" y="0"/>
                </a:moveTo>
                <a:lnTo>
                  <a:pt x="1391479" y="294198"/>
                </a:lnTo>
                <a:lnTo>
                  <a:pt x="1089329" y="781215"/>
                </a:lnTo>
                <a:lnTo>
                  <a:pt x="659959" y="1212574"/>
                </a:lnTo>
                <a:lnTo>
                  <a:pt x="222637" y="1920240"/>
                </a:lnTo>
                <a:lnTo>
                  <a:pt x="0" y="1773141"/>
                </a:lnTo>
                <a:lnTo>
                  <a:pt x="433346" y="1071438"/>
                </a:lnTo>
                <a:lnTo>
                  <a:pt x="618214" y="479066"/>
                </a:lnTo>
                <a:lnTo>
                  <a:pt x="922352" y="0"/>
                </a:lnTo>
                <a:close/>
              </a:path>
            </a:pathLst>
          </a:custGeom>
          <a:solidFill>
            <a:srgbClr val="A229FD">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Rectangle 31">
            <a:extLst>
              <a:ext uri="{FF2B5EF4-FFF2-40B4-BE49-F238E27FC236}">
                <a16:creationId xmlns:a16="http://schemas.microsoft.com/office/drawing/2014/main" id="{CE3BB976-596B-4652-AAB8-35764E63F353}"/>
              </a:ext>
            </a:extLst>
          </p:cNvPr>
          <p:cNvSpPr/>
          <p:nvPr/>
        </p:nvSpPr>
        <p:spPr>
          <a:xfrm>
            <a:off x="1980955" y="4096340"/>
            <a:ext cx="455789" cy="201844"/>
          </a:xfrm>
          <a:prstGeom prst="rect">
            <a:avLst/>
          </a:prstGeom>
          <a:solidFill>
            <a:srgbClr val="FFFFFF">
              <a:alpha val="40000"/>
            </a:srgbClr>
          </a:solidFill>
          <a:ln w="12700">
            <a:noFill/>
          </a:ln>
        </p:spPr>
        <p:txBody>
          <a:bodyPr wrap="square" lIns="27000" tIns="27000" rIns="27000" bIns="27000" anchor="ctr">
            <a:noAutofit/>
          </a:bodyPr>
          <a:lstStyle/>
          <a:p>
            <a:pPr algn="ctr"/>
            <a:r>
              <a:rPr lang="en-ID" sz="900" b="1" dirty="0">
                <a:solidFill>
                  <a:srgbClr val="7030A0"/>
                </a:solidFill>
              </a:rPr>
              <a:t>± 1 NM </a:t>
            </a:r>
          </a:p>
        </p:txBody>
      </p:sp>
      <p:sp>
        <p:nvSpPr>
          <p:cNvPr id="11" name="Title 1">
            <a:extLst>
              <a:ext uri="{FF2B5EF4-FFF2-40B4-BE49-F238E27FC236}">
                <a16:creationId xmlns:a16="http://schemas.microsoft.com/office/drawing/2014/main" id="{B215226A-A430-4028-B322-FDB32E7C566E}"/>
              </a:ext>
            </a:extLst>
          </p:cNvPr>
          <p:cNvSpPr txBox="1">
            <a:spLocks/>
          </p:cNvSpPr>
          <p:nvPr/>
        </p:nvSpPr>
        <p:spPr bwMode="auto">
          <a:xfrm>
            <a:off x="-21629" y="1091769"/>
            <a:ext cx="9165627" cy="405000"/>
          </a:xfrm>
          <a:prstGeom prst="rect">
            <a:avLst/>
          </a:prstGeom>
          <a:solidFill>
            <a:schemeClr val="accent1">
              <a:lumMod val="50000"/>
            </a:schemeClr>
          </a:solidFill>
          <a:ln w="9525">
            <a:noFill/>
            <a:miter lim="800000"/>
            <a:headEnd/>
            <a:tailEnd/>
          </a:ln>
        </p:spPr>
        <p:txBody>
          <a:bodyPr vert="horz" wrap="square" lIns="135000" tIns="34290" rIns="13500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lang="en-ID" sz="1800" b="1" dirty="0">
                <a:solidFill>
                  <a:schemeClr val="bg1"/>
                </a:solidFill>
                <a:latin typeface="+mn-lt"/>
                <a:cs typeface="+mn-cs"/>
              </a:rPr>
              <a:t>IMPACT OF KRAKATAU ERUPTION</a:t>
            </a:r>
            <a:endParaRPr lang="en-US" sz="1800" b="1" dirty="0">
              <a:solidFill>
                <a:schemeClr val="bg1"/>
              </a:solidFill>
              <a:latin typeface="+mn-lt"/>
              <a:cs typeface="+mn-cs"/>
            </a:endParaRPr>
          </a:p>
        </p:txBody>
      </p:sp>
      <p:pic>
        <p:nvPicPr>
          <p:cNvPr id="17" name="Picture 16">
            <a:extLst>
              <a:ext uri="{FF2B5EF4-FFF2-40B4-BE49-F238E27FC236}">
                <a16:creationId xmlns:a16="http://schemas.microsoft.com/office/drawing/2014/main" id="{CA858CFE-24BB-4EF0-81E8-1CC3ED694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5" y="5420746"/>
            <a:ext cx="3028950" cy="1514475"/>
          </a:xfrm>
          <a:prstGeom prst="rect">
            <a:avLst/>
          </a:prstGeom>
        </p:spPr>
      </p:pic>
    </p:spTree>
    <p:extLst>
      <p:ext uri="{BB962C8B-B14F-4D97-AF65-F5344CB8AC3E}">
        <p14:creationId xmlns:p14="http://schemas.microsoft.com/office/powerpoint/2010/main" val="3983611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27531</TotalTime>
  <Words>1626</Words>
  <Application>Microsoft Office PowerPoint</Application>
  <PresentationFormat>On-screen Show (4:3)</PresentationFormat>
  <Paragraphs>213</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Brush Script MT</vt:lpstr>
      <vt:lpstr>Calibri</vt:lpstr>
      <vt:lpstr>Courier New</vt:lpstr>
      <vt:lpstr>OCR-B 10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Adit</dc:creator>
  <cp:lastModifiedBy>dyan primana</cp:lastModifiedBy>
  <cp:revision>780</cp:revision>
  <cp:lastPrinted>2019-02-21T03:06:40Z</cp:lastPrinted>
  <dcterms:created xsi:type="dcterms:W3CDTF">2012-12-03T09:18:35Z</dcterms:created>
  <dcterms:modified xsi:type="dcterms:W3CDTF">2019-02-21T03:30:01Z</dcterms:modified>
</cp:coreProperties>
</file>