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3" r:id="rId8"/>
    <p:sldId id="262" r:id="rId9"/>
    <p:sldId id="263" r:id="rId10"/>
    <p:sldId id="266" r:id="rId11"/>
    <p:sldId id="27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5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ACG_Title_Header_Shape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alibri Light" panose="020F0302020204030204" pitchFamily="34" charset="0"/>
              </a:rPr>
              <a:t>UNCLASSIFIED</a:t>
            </a:r>
          </a:p>
        </p:txBody>
      </p:sp>
      <p:sp>
        <p:nvSpPr>
          <p:cNvPr id="8" name="AACG_Title_Footer_Shape"/>
          <p:cNvSpPr txBox="1"/>
          <p:nvPr userDrawn="1"/>
        </p:nvSpPr>
        <p:spPr>
          <a:xfrm>
            <a:off x="0" y="6568301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alibri Light" panose="020F03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615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8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63" y="5907999"/>
            <a:ext cx="437911" cy="438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12192000" cy="279400"/>
          </a:xfrm>
        </p:spPr>
        <p:txBody>
          <a:bodyPr anchor="ctr">
            <a:normAutofit/>
          </a:bodyPr>
          <a:lstStyle>
            <a:lvl1pPr algn="r">
              <a:defRPr sz="1733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12192000" cy="279400"/>
          </a:xfrm>
        </p:spPr>
        <p:txBody>
          <a:bodyPr anchor="ctr">
            <a:normAutofit/>
          </a:bodyPr>
          <a:lstStyle>
            <a:lvl1pPr>
              <a:defRPr sz="1733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3" y="5913670"/>
            <a:ext cx="414529" cy="4328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18" y="5909098"/>
            <a:ext cx="384049" cy="4419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63" y="5899954"/>
            <a:ext cx="377953" cy="46024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165599"/>
          </a:xfrm>
        </p:spPr>
        <p:txBody>
          <a:bodyPr/>
          <a:lstStyle>
            <a:lvl2pPr marL="457200">
              <a:defRPr/>
            </a:lvl2pPr>
            <a:lvl3pPr marL="914400">
              <a:defRPr/>
            </a:lvl3pPr>
            <a:lvl4pPr marL="1371600"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975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5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8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rgbClr val="E9EDE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672A-CB2D-412E-85A0-290C3222BBB5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ACG_Header_Shape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alibri Light" panose="020F0302020204030204" pitchFamily="34" charset="0"/>
              </a:rPr>
              <a:t>UNCLASSIFIED</a:t>
            </a:r>
          </a:p>
        </p:txBody>
      </p:sp>
      <p:sp>
        <p:nvSpPr>
          <p:cNvPr id="8" name="AACG_Footer_Shape"/>
          <p:cNvSpPr txBox="1"/>
          <p:nvPr userDrawn="1"/>
        </p:nvSpPr>
        <p:spPr>
          <a:xfrm>
            <a:off x="0" y="6568301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alibri Light" panose="020F0302020204030204" pitchFamily="34" charset="0"/>
              </a:rPr>
              <a:t>UNCLASSIFIED</a:t>
            </a:r>
          </a:p>
        </p:txBody>
      </p:sp>
      <p:sp>
        <p:nvSpPr>
          <p:cNvPr id="9" name="AACG_CaveatHeader_Shape"/>
          <p:cNvSpPr txBox="1"/>
          <p:nvPr userDrawn="1"/>
        </p:nvSpPr>
        <p:spPr>
          <a:xfrm>
            <a:off x="0" y="27940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200" b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0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ngdc.noaa.gov/viewers/iho_dcdb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abed2030.gebco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East Asia Hydrographic Commission</a:t>
            </a:r>
            <a:br>
              <a:rPr lang="en-US" dirty="0"/>
            </a:br>
            <a:r>
              <a:rPr lang="en-US" dirty="0"/>
              <a:t>Steering Committee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National Report by </a:t>
            </a:r>
          </a:p>
          <a:p>
            <a:r>
              <a:rPr lang="en-US" sz="3200" dirty="0"/>
              <a:t>United States of America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978769"/>
            <a:ext cx="434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 Hydrograph Organization</a:t>
            </a:r>
          </a:p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Hydrographique</a:t>
            </a:r>
            <a:r>
              <a:rPr lang="en-US" dirty="0"/>
              <a:t> International</a:t>
            </a:r>
          </a:p>
        </p:txBody>
      </p:sp>
      <p:pic>
        <p:nvPicPr>
          <p:cNvPr id="7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630" y="5791200"/>
            <a:ext cx="873369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2701" y="5978769"/>
            <a:ext cx="441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East Asia Hydrographic Commission</a:t>
            </a:r>
          </a:p>
          <a:p>
            <a:r>
              <a:rPr lang="en-US" dirty="0"/>
              <a:t>Commission </a:t>
            </a:r>
            <a:r>
              <a:rPr lang="en-US" dirty="0" err="1"/>
              <a:t>Hydroraphique</a:t>
            </a:r>
            <a:r>
              <a:rPr lang="en-US" dirty="0"/>
              <a:t> de l’ </a:t>
            </a:r>
            <a:r>
              <a:rPr lang="en-US" dirty="0" err="1"/>
              <a:t>Asie</a:t>
            </a:r>
            <a:r>
              <a:rPr lang="en-US" dirty="0"/>
              <a:t> </a:t>
            </a:r>
            <a:r>
              <a:rPr lang="en-US" dirty="0" err="1"/>
              <a:t>l’est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5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49383" cy="1325563"/>
          </a:xfrm>
        </p:spPr>
        <p:txBody>
          <a:bodyPr/>
          <a:lstStyle/>
          <a:p>
            <a:pPr algn="ctr"/>
            <a:r>
              <a:rPr lang="en-US" dirty="0"/>
              <a:t>Geodesy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5" y="1825625"/>
            <a:ext cx="750146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World Magnetic Model (WMM) helps define the difference between true north and magnetic north, and predicts the change over time.  </a:t>
            </a:r>
          </a:p>
          <a:p>
            <a:r>
              <a:rPr lang="en-US" dirty="0"/>
              <a:t>This correction is required to safely navigate </a:t>
            </a:r>
          </a:p>
          <a:p>
            <a:pPr marL="457200" lvl="1" indent="0">
              <a:buNone/>
            </a:pPr>
            <a:r>
              <a:rPr lang="en-US" sz="2800" dirty="0"/>
              <a:t>across the Earth surface. </a:t>
            </a:r>
          </a:p>
          <a:p>
            <a:r>
              <a:rPr lang="en-US" dirty="0"/>
              <a:t>Out of cycle version of the WWM was released in February 4, 2019 due to increasing inaccuracies </a:t>
            </a:r>
          </a:p>
          <a:p>
            <a:r>
              <a:rPr lang="en-US" dirty="0"/>
              <a:t>Current plan to is to release the regular 5 year release of </a:t>
            </a:r>
            <a:r>
              <a:rPr lang="en-US" sz="2800" dirty="0"/>
              <a:t>the WMM in 2020 on schedule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1" y="89960"/>
            <a:ext cx="4868328" cy="6736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59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GEBCO Seabed 2030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38794" y="663579"/>
            <a:ext cx="3308963" cy="931862"/>
          </a:xfrm>
        </p:spPr>
        <p:txBody>
          <a:bodyPr anchor="ctr"/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https://seabed2030.gebco.net/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https://maps.ngdc.noaa.gov/viewers/iho_dcdb/</a:t>
            </a:r>
            <a:r>
              <a:rPr lang="en-US" sz="16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40" y="2159000"/>
            <a:ext cx="5826579" cy="4228043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908900-234C-A247-B7EB-46F9AEBFB362}"/>
              </a:ext>
            </a:extLst>
          </p:cNvPr>
          <p:cNvSpPr txBox="1">
            <a:spLocks/>
          </p:cNvSpPr>
          <p:nvPr/>
        </p:nvSpPr>
        <p:spPr>
          <a:xfrm>
            <a:off x="12707" y="1592798"/>
            <a:ext cx="6337733" cy="526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Bring together available bathymetric data to produce the definitive map of the world ocean floor</a:t>
            </a:r>
          </a:p>
          <a:p>
            <a:r>
              <a:rPr lang="en-US" dirty="0"/>
              <a:t>Encourage data collectors and data managers of governmental, academic and private inters to work together to improve the quality of publicly available data and grid of the ocean floor.</a:t>
            </a:r>
          </a:p>
          <a:p>
            <a:r>
              <a:rPr lang="en-US" dirty="0"/>
              <a:t>Create partnerships and cooperation between Interested parties</a:t>
            </a:r>
          </a:p>
          <a:p>
            <a:r>
              <a:rPr lang="en-US" dirty="0"/>
              <a:t>Empower sustainable ocean management</a:t>
            </a:r>
          </a:p>
        </p:txBody>
      </p:sp>
    </p:spTree>
    <p:extLst>
      <p:ext uri="{BB962C8B-B14F-4D97-AF65-F5344CB8AC3E}">
        <p14:creationId xmlns:p14="http://schemas.microsoft.com/office/powerpoint/2010/main" val="117428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383"/>
          </a:xfrm>
        </p:spPr>
        <p:txBody>
          <a:bodyPr/>
          <a:lstStyle/>
          <a:p>
            <a:pPr algn="ctr"/>
            <a:r>
              <a:rPr lang="en-US" dirty="0"/>
              <a:t>U.S. Hydrographic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425"/>
            <a:ext cx="9186333" cy="52226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NOAA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Director, Office of Coast Survey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Rear Admiral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Shep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Smith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Deputy Director, Office of Coast Survey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Katie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Ries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Senior GEOINT Authority-Maritime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John Lowell 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Director, Maritime Office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Captain Richard Kennedy 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(replaced Brian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Connon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dirty="0"/>
              <a:t>NAVY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Commander Naval Meteorological and Oceanography  Command (CNMOC) </a:t>
            </a:r>
          </a:p>
          <a:p>
            <a:pPr marL="457200" lvl="1" indent="0"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Oceanographer of the Navy, Hydrographer of the Navy, and Navigator of the Navy</a:t>
            </a:r>
          </a:p>
          <a:p>
            <a:pPr lvl="2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Rear Admiral John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Okon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Deputy Hydrographer of the Navy (Acting)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Mathew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Borbash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(replaced Stan Harvey)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5968" y="1320624"/>
            <a:ext cx="1206035" cy="150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951" y="3025595"/>
            <a:ext cx="1193232" cy="11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950" y="4661709"/>
            <a:ext cx="1193053" cy="14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2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12883" cy="1006475"/>
          </a:xfrm>
        </p:spPr>
        <p:txBody>
          <a:bodyPr/>
          <a:lstStyle/>
          <a:p>
            <a:pPr algn="ctr"/>
            <a:r>
              <a:rPr lang="en-US"/>
              <a:t>New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8" y="948280"/>
            <a:ext cx="6527795" cy="511712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U.S. Charting Plan – an ENC product rationalization effort and data clean up effort to improve U.S. nautical chart products, coverage and distribution</a:t>
            </a:r>
          </a:p>
          <a:p>
            <a:pPr lvl="1"/>
            <a:r>
              <a:rPr lang="en-US" dirty="0"/>
              <a:t>Within EAHC; U.S produces complete suite of nautical products over Guam, Northern Marianas, Wake island </a:t>
            </a:r>
          </a:p>
          <a:p>
            <a:endParaRPr lang="en-US" dirty="0"/>
          </a:p>
          <a:p>
            <a:r>
              <a:rPr lang="en-US" dirty="0"/>
              <a:t>U.S. produces ENCs in areas where the U.S. functions as the Primary  Charting Authority </a:t>
            </a:r>
          </a:p>
          <a:p>
            <a:pPr lvl="1"/>
            <a:r>
              <a:rPr lang="en-US" dirty="0"/>
              <a:t>Within the EAHC; Palau, FSM and Marshal Islands building ENC portfolio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0D4140-3B23-2341-A16E-EA5ACF36C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105" y="3280833"/>
            <a:ext cx="5597058" cy="3238549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71FC5BA-287D-B540-AFCF-DDA9861C4A20}"/>
              </a:ext>
            </a:extLst>
          </p:cNvPr>
          <p:cNvSpPr txBox="1">
            <a:spLocks/>
          </p:cNvSpPr>
          <p:nvPr/>
        </p:nvSpPr>
        <p:spPr bwMode="auto">
          <a:xfrm>
            <a:off x="6551083" y="1426599"/>
            <a:ext cx="3153787" cy="10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defTabSz="914400"/>
            <a:r>
              <a:rPr lang="en-US" sz="3600" b="1" dirty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Create an Orderly Layout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4F7A51-E0D3-BC4B-B9A3-F548292C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853" y="1567690"/>
            <a:ext cx="786319" cy="7741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723B07-45B2-924A-9BCC-957A9268C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501" y="4937242"/>
            <a:ext cx="1383499" cy="15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472889"/>
            <a:ext cx="9806475" cy="5017799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1"/>
            <a:ext cx="6762750" cy="1325563"/>
          </a:xfrm>
        </p:spPr>
        <p:txBody>
          <a:bodyPr/>
          <a:lstStyle/>
          <a:p>
            <a:pPr algn="ctr"/>
            <a:r>
              <a:rPr lang="en-US" dirty="0"/>
              <a:t>U.S. Charting Plan - Products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472889"/>
            <a:ext cx="9810750" cy="5019986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356" y="4690850"/>
            <a:ext cx="1510475" cy="16434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656279" y="1547728"/>
            <a:ext cx="3306801" cy="11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US" sz="3600" b="1" dirty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Create an</a:t>
            </a:r>
          </a:p>
          <a:p>
            <a:pPr defTabSz="914400"/>
            <a:r>
              <a:rPr lang="en-US" sz="3600" b="1" dirty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Orderly Layout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605" y="1711316"/>
            <a:ext cx="786319" cy="7741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3903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5" y="195797"/>
            <a:ext cx="6559548" cy="1325563"/>
          </a:xfrm>
        </p:spPr>
        <p:txBody>
          <a:bodyPr/>
          <a:lstStyle/>
          <a:p>
            <a:pPr algn="ctr"/>
            <a:r>
              <a:rPr lang="en-US" dirty="0"/>
              <a:t>U.S. Charting Plan -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17" y="1432604"/>
            <a:ext cx="8900583" cy="506027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114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269878"/>
            <a:ext cx="5659967" cy="1325563"/>
          </a:xfrm>
        </p:spPr>
        <p:txBody>
          <a:bodyPr/>
          <a:lstStyle/>
          <a:p>
            <a:pPr algn="ctr"/>
            <a:r>
              <a:rPr lang="en-US" dirty="0"/>
              <a:t>Best Available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0" y="1486336"/>
            <a:ext cx="8961619" cy="5094337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984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lowchart: Connector 167"/>
          <p:cNvSpPr/>
          <p:nvPr/>
        </p:nvSpPr>
        <p:spPr>
          <a:xfrm>
            <a:off x="5300601" y="1429300"/>
            <a:ext cx="2411012" cy="2411012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33000">
                <a:srgbClr val="FFE389">
                  <a:alpha val="49804"/>
                </a:srgbClr>
              </a:gs>
              <a:gs pos="69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 rot="889596" flipH="1">
            <a:off x="5499173" y="2559800"/>
            <a:ext cx="695798" cy="522587"/>
            <a:chOff x="5503782" y="5659160"/>
            <a:chExt cx="1026255" cy="770777"/>
          </a:xfrm>
        </p:grpSpPr>
        <p:sp>
          <p:nvSpPr>
            <p:cNvPr id="147" name="Trapezoid 146"/>
            <p:cNvSpPr/>
            <p:nvPr/>
          </p:nvSpPr>
          <p:spPr>
            <a:xfrm rot="20700000">
              <a:off x="5780491" y="5810942"/>
              <a:ext cx="749546" cy="618995"/>
            </a:xfrm>
            <a:prstGeom prst="trapezoid">
              <a:avLst>
                <a:gd name="adj" fmla="val 35467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49000">
                  <a:srgbClr val="E8EFF5">
                    <a:lumMod val="50000"/>
                    <a:lumOff val="50000"/>
                    <a:alpha val="50000"/>
                  </a:srgbClr>
                </a:gs>
                <a:gs pos="89000">
                  <a:schemeClr val="bg1"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 rot="20760000" flipH="1">
              <a:off x="5503782" y="5659160"/>
              <a:ext cx="984172" cy="194298"/>
            </a:xfrm>
            <a:custGeom>
              <a:avLst/>
              <a:gdLst>
                <a:gd name="connsiteX0" fmla="*/ 22474 w 1024133"/>
                <a:gd name="connsiteY0" fmla="*/ 55001 h 202187"/>
                <a:gd name="connsiteX1" fmla="*/ 15329 w 1024133"/>
                <a:gd name="connsiteY1" fmla="*/ 59920 h 202187"/>
                <a:gd name="connsiteX2" fmla="*/ 563 w 1024133"/>
                <a:gd name="connsiteY2" fmla="*/ 122096 h 202187"/>
                <a:gd name="connsiteX3" fmla="*/ 13565 w 1024133"/>
                <a:gd name="connsiteY3" fmla="*/ 191469 h 202187"/>
                <a:gd name="connsiteX4" fmla="*/ 48479 w 1024133"/>
                <a:gd name="connsiteY4" fmla="*/ 193749 h 202187"/>
                <a:gd name="connsiteX5" fmla="*/ 62128 w 1024133"/>
                <a:gd name="connsiteY5" fmla="*/ 174570 h 202187"/>
                <a:gd name="connsiteX6" fmla="*/ 62544 w 1024133"/>
                <a:gd name="connsiteY6" fmla="*/ 172838 h 202187"/>
                <a:gd name="connsiteX7" fmla="*/ 92974 w 1024133"/>
                <a:gd name="connsiteY7" fmla="*/ 190664 h 202187"/>
                <a:gd name="connsiteX8" fmla="*/ 930782 w 1024133"/>
                <a:gd name="connsiteY8" fmla="*/ 202187 h 202187"/>
                <a:gd name="connsiteX9" fmla="*/ 986325 w 1024133"/>
                <a:gd name="connsiteY9" fmla="*/ 186911 h 202187"/>
                <a:gd name="connsiteX10" fmla="*/ 1024085 w 1024133"/>
                <a:gd name="connsiteY10" fmla="*/ 134647 h 202187"/>
                <a:gd name="connsiteX11" fmla="*/ 978785 w 1024133"/>
                <a:gd name="connsiteY11" fmla="*/ 74938 h 202187"/>
                <a:gd name="connsiteX12" fmla="*/ 911887 w 1024133"/>
                <a:gd name="connsiteY12" fmla="*/ 59738 h 202187"/>
                <a:gd name="connsiteX13" fmla="*/ 309788 w 1024133"/>
                <a:gd name="connsiteY13" fmla="*/ 67485 h 202187"/>
                <a:gd name="connsiteX14" fmla="*/ 309788 w 1024133"/>
                <a:gd name="connsiteY14" fmla="*/ 8922 h 202187"/>
                <a:gd name="connsiteX15" fmla="*/ 300866 w 1024133"/>
                <a:gd name="connsiteY15" fmla="*/ 0 h 202187"/>
                <a:gd name="connsiteX16" fmla="*/ 256255 w 1024133"/>
                <a:gd name="connsiteY16" fmla="*/ 0 h 202187"/>
                <a:gd name="connsiteX17" fmla="*/ 256255 w 1024133"/>
                <a:gd name="connsiteY17" fmla="*/ 68174 h 202187"/>
                <a:gd name="connsiteX18" fmla="*/ 88295 w 1024133"/>
                <a:gd name="connsiteY18" fmla="*/ 70335 h 202187"/>
                <a:gd name="connsiteX19" fmla="*/ 69232 w 1024133"/>
                <a:gd name="connsiteY19" fmla="*/ 85656 h 202187"/>
                <a:gd name="connsiteX20" fmla="*/ 68428 w 1024133"/>
                <a:gd name="connsiteY20" fmla="*/ 78072 h 202187"/>
                <a:gd name="connsiteX21" fmla="*/ 57389 w 1024133"/>
                <a:gd name="connsiteY21" fmla="*/ 57281 h 202187"/>
                <a:gd name="connsiteX22" fmla="*/ 57389 w 1024133"/>
                <a:gd name="connsiteY22" fmla="*/ 57281 h 202187"/>
                <a:gd name="connsiteX23" fmla="*/ 57389 w 1024133"/>
                <a:gd name="connsiteY23" fmla="*/ 57281 h 2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4133" h="202187">
                  <a:moveTo>
                    <a:pt x="22474" y="55001"/>
                  </a:moveTo>
                  <a:cubicBezTo>
                    <a:pt x="20064" y="54844"/>
                    <a:pt x="17644" y="56603"/>
                    <a:pt x="15329" y="59920"/>
                  </a:cubicBezTo>
                  <a:cubicBezTo>
                    <a:pt x="8388" y="69869"/>
                    <a:pt x="2408" y="93832"/>
                    <a:pt x="563" y="122096"/>
                  </a:cubicBezTo>
                  <a:cubicBezTo>
                    <a:pt x="-1898" y="159780"/>
                    <a:pt x="3924" y="190840"/>
                    <a:pt x="13565" y="191469"/>
                  </a:cubicBezTo>
                  <a:cubicBezTo>
                    <a:pt x="25203" y="192229"/>
                    <a:pt x="36841" y="192989"/>
                    <a:pt x="48479" y="193749"/>
                  </a:cubicBezTo>
                  <a:cubicBezTo>
                    <a:pt x="53300" y="194064"/>
                    <a:pt x="58163" y="186712"/>
                    <a:pt x="62128" y="174570"/>
                  </a:cubicBezTo>
                  <a:lnTo>
                    <a:pt x="62544" y="172838"/>
                  </a:lnTo>
                  <a:lnTo>
                    <a:pt x="92974" y="190664"/>
                  </a:lnTo>
                  <a:lnTo>
                    <a:pt x="930782" y="202187"/>
                  </a:lnTo>
                  <a:cubicBezTo>
                    <a:pt x="949296" y="197095"/>
                    <a:pt x="970775" y="198167"/>
                    <a:pt x="986325" y="186911"/>
                  </a:cubicBezTo>
                  <a:cubicBezTo>
                    <a:pt x="1001876" y="175654"/>
                    <a:pt x="1025342" y="153310"/>
                    <a:pt x="1024085" y="134647"/>
                  </a:cubicBezTo>
                  <a:cubicBezTo>
                    <a:pt x="1022828" y="115985"/>
                    <a:pt x="997485" y="87423"/>
                    <a:pt x="978785" y="74938"/>
                  </a:cubicBezTo>
                  <a:cubicBezTo>
                    <a:pt x="960086" y="62453"/>
                    <a:pt x="919131" y="60119"/>
                    <a:pt x="911887" y="59738"/>
                  </a:cubicBezTo>
                  <a:lnTo>
                    <a:pt x="309788" y="67485"/>
                  </a:lnTo>
                  <a:lnTo>
                    <a:pt x="309788" y="8922"/>
                  </a:lnTo>
                  <a:lnTo>
                    <a:pt x="300866" y="0"/>
                  </a:lnTo>
                  <a:lnTo>
                    <a:pt x="256255" y="0"/>
                  </a:lnTo>
                  <a:lnTo>
                    <a:pt x="256255" y="68174"/>
                  </a:lnTo>
                  <a:lnTo>
                    <a:pt x="88295" y="70335"/>
                  </a:lnTo>
                  <a:lnTo>
                    <a:pt x="69232" y="85656"/>
                  </a:lnTo>
                  <a:lnTo>
                    <a:pt x="68428" y="78072"/>
                  </a:lnTo>
                  <a:cubicBezTo>
                    <a:pt x="66075" y="65518"/>
                    <a:pt x="62210" y="57596"/>
                    <a:pt x="57389" y="57281"/>
                  </a:cubicBezTo>
                  <a:lnTo>
                    <a:pt x="57389" y="57281"/>
                  </a:lnTo>
                  <a:lnTo>
                    <a:pt x="57389" y="57281"/>
                  </a:lnTo>
                  <a:close/>
                </a:path>
              </a:pathLst>
            </a:custGeom>
            <a:solidFill>
              <a:srgbClr val="D8DB5D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Trapezoid 165"/>
          <p:cNvSpPr/>
          <p:nvPr/>
        </p:nvSpPr>
        <p:spPr>
          <a:xfrm rot="13033838">
            <a:off x="5655447" y="3187896"/>
            <a:ext cx="4948143" cy="3349485"/>
          </a:xfrm>
          <a:prstGeom prst="trapezoid">
            <a:avLst>
              <a:gd name="adj" fmla="val 6599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38000">
                <a:schemeClr val="accent4">
                  <a:lumMod val="20000"/>
                  <a:lumOff val="80000"/>
                  <a:alpha val="80000"/>
                </a:schemeClr>
              </a:gs>
              <a:gs pos="90000">
                <a:schemeClr val="bg1">
                  <a:alpha val="0"/>
                </a:scheme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3"/>
            <a:ext cx="5655640" cy="1325563"/>
          </a:xfrm>
        </p:spPr>
        <p:txBody>
          <a:bodyPr/>
          <a:lstStyle/>
          <a:p>
            <a:pPr algn="ctr"/>
            <a:r>
              <a:rPr lang="en-US" dirty="0"/>
              <a:t>Marine Spatial Data Infrastructure</a:t>
            </a:r>
          </a:p>
        </p:txBody>
      </p:sp>
      <p:sp>
        <p:nvSpPr>
          <p:cNvPr id="6" name="Flowchart: Manual Operation 5"/>
          <p:cNvSpPr/>
          <p:nvPr/>
        </p:nvSpPr>
        <p:spPr>
          <a:xfrm rot="17775181">
            <a:off x="8095770" y="1320316"/>
            <a:ext cx="1452589" cy="4815726"/>
          </a:xfrm>
          <a:prstGeom prst="flowChartManualOperation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  <a:alpha val="65000"/>
                </a:schemeClr>
              </a:gs>
              <a:gs pos="100000">
                <a:schemeClr val="accent5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an 88"/>
          <p:cNvSpPr/>
          <p:nvPr/>
        </p:nvSpPr>
        <p:spPr>
          <a:xfrm>
            <a:off x="10547485" y="4360713"/>
            <a:ext cx="884349" cy="86443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0518215" y="5236926"/>
            <a:ext cx="942887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Marine Spatial</a:t>
            </a:r>
            <a:endParaRPr kumimoji="0" lang="en-US" sz="1100" i="0" u="none" strike="noStrike" kern="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Database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9683459" y="3992630"/>
            <a:ext cx="468149" cy="488943"/>
            <a:chOff x="8698004" y="2306068"/>
            <a:chExt cx="616108" cy="643474"/>
          </a:xfrm>
        </p:grpSpPr>
        <p:sp>
          <p:nvSpPr>
            <p:cNvPr id="93" name="Oval 92"/>
            <p:cNvSpPr/>
            <p:nvPr/>
          </p:nvSpPr>
          <p:spPr>
            <a:xfrm rot="752713">
              <a:off x="8961685" y="2527276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752713">
              <a:off x="9033521" y="2638430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 rot="752713">
              <a:off x="8821919" y="2496175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752713">
              <a:off x="8931578" y="2616976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 rot="752713">
              <a:off x="9250232" y="2503315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 rot="752713">
              <a:off x="8841171" y="2778149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752713">
              <a:off x="8908353" y="2603468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752713">
              <a:off x="8744030" y="2580406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752713">
              <a:off x="8777868" y="2719050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rot="752713">
              <a:off x="9086001" y="2561483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rot="752713">
              <a:off x="9036684" y="2379106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752713">
              <a:off x="9194272" y="2400692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752713">
              <a:off x="8923297" y="2306068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 rot="752713">
              <a:off x="8939916" y="2729186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 rot="752713">
              <a:off x="8742906" y="2885662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752713">
              <a:off x="8701926" y="2754586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rot="752713">
              <a:off x="8824984" y="2343991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 rot="752713">
              <a:off x="9220115" y="2475117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rot="752713">
              <a:off x="8744383" y="250402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rot="752713">
              <a:off x="8773946" y="2609795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 rot="752713">
              <a:off x="8977296" y="2384935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752713">
              <a:off x="9110925" y="2405155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752713">
              <a:off x="8830927" y="236201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 rot="752713">
              <a:off x="8748471" y="2796183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752713">
              <a:off x="8698004" y="2645332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 rot="752713">
              <a:off x="8779044" y="233911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rot="752713">
              <a:off x="8931569" y="2376143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 rot="752713">
              <a:off x="9025854" y="2546007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 rot="752713">
              <a:off x="8852730" y="234143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 rot="752713">
              <a:off x="8923910" y="2524552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 rot="752713">
              <a:off x="8817012" y="2682055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752713">
              <a:off x="8844915" y="2525130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 rot="752713">
              <a:off x="9065216" y="2462567"/>
              <a:ext cx="63880" cy="638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 rot="752713">
              <a:off x="8932248" y="2636763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550" y="3714879"/>
            <a:ext cx="309744" cy="412992"/>
          </a:xfrm>
          <a:prstGeom prst="rect">
            <a:avLst/>
          </a:prstGeom>
        </p:spPr>
      </p:pic>
      <p:sp>
        <p:nvSpPr>
          <p:cNvPr id="128" name="Freeform 127"/>
          <p:cNvSpPr/>
          <p:nvPr/>
        </p:nvSpPr>
        <p:spPr>
          <a:xfrm rot="19800000">
            <a:off x="7880570" y="3180674"/>
            <a:ext cx="787727" cy="486003"/>
          </a:xfrm>
          <a:custGeom>
            <a:avLst/>
            <a:gdLst>
              <a:gd name="connsiteX0" fmla="*/ 1420238 w 2149813"/>
              <a:gd name="connsiteY0" fmla="*/ 671209 h 1313235"/>
              <a:gd name="connsiteX1" fmla="*/ 1517515 w 2149813"/>
              <a:gd name="connsiteY1" fmla="*/ 690664 h 1313235"/>
              <a:gd name="connsiteX2" fmla="*/ 1507787 w 2149813"/>
              <a:gd name="connsiteY2" fmla="*/ 797669 h 1313235"/>
              <a:gd name="connsiteX3" fmla="*/ 1449421 w 2149813"/>
              <a:gd name="connsiteY3" fmla="*/ 856035 h 1313235"/>
              <a:gd name="connsiteX4" fmla="*/ 1342417 w 2149813"/>
              <a:gd name="connsiteY4" fmla="*/ 875490 h 1313235"/>
              <a:gd name="connsiteX5" fmla="*/ 1342417 w 2149813"/>
              <a:gd name="connsiteY5" fmla="*/ 749030 h 1313235"/>
              <a:gd name="connsiteX6" fmla="*/ 719847 w 2149813"/>
              <a:gd name="connsiteY6" fmla="*/ 535022 h 1313235"/>
              <a:gd name="connsiteX7" fmla="*/ 729575 w 2149813"/>
              <a:gd name="connsiteY7" fmla="*/ 642026 h 1313235"/>
              <a:gd name="connsiteX8" fmla="*/ 826851 w 2149813"/>
              <a:gd name="connsiteY8" fmla="*/ 778213 h 1313235"/>
              <a:gd name="connsiteX9" fmla="*/ 768485 w 2149813"/>
              <a:gd name="connsiteY9" fmla="*/ 943584 h 1313235"/>
              <a:gd name="connsiteX10" fmla="*/ 603115 w 2149813"/>
              <a:gd name="connsiteY10" fmla="*/ 1031133 h 1313235"/>
              <a:gd name="connsiteX11" fmla="*/ 437745 w 2149813"/>
              <a:gd name="connsiteY11" fmla="*/ 865762 h 1313235"/>
              <a:gd name="connsiteX12" fmla="*/ 544749 w 2149813"/>
              <a:gd name="connsiteY12" fmla="*/ 787941 h 1313235"/>
              <a:gd name="connsiteX13" fmla="*/ 466928 w 2149813"/>
              <a:gd name="connsiteY13" fmla="*/ 690664 h 1313235"/>
              <a:gd name="connsiteX14" fmla="*/ 525294 w 2149813"/>
              <a:gd name="connsiteY14" fmla="*/ 612843 h 1313235"/>
              <a:gd name="connsiteX15" fmla="*/ 2042809 w 2149813"/>
              <a:gd name="connsiteY15" fmla="*/ 97277 h 1313235"/>
              <a:gd name="connsiteX16" fmla="*/ 2081719 w 2149813"/>
              <a:gd name="connsiteY16" fmla="*/ 258972 h 1313235"/>
              <a:gd name="connsiteX17" fmla="*/ 2071992 w 2149813"/>
              <a:gd name="connsiteY17" fmla="*/ 363599 h 1313235"/>
              <a:gd name="connsiteX18" fmla="*/ 2149813 w 2149813"/>
              <a:gd name="connsiteY18" fmla="*/ 553828 h 1313235"/>
              <a:gd name="connsiteX19" fmla="*/ 2149813 w 2149813"/>
              <a:gd name="connsiteY19" fmla="*/ 1313235 h 1313235"/>
              <a:gd name="connsiteX20" fmla="*/ 1437721 w 2149813"/>
              <a:gd name="connsiteY20" fmla="*/ 1313235 h 1313235"/>
              <a:gd name="connsiteX21" fmla="*/ 1381328 w 2149813"/>
              <a:gd name="connsiteY21" fmla="*/ 1134030 h 1313235"/>
              <a:gd name="connsiteX22" fmla="*/ 1507787 w 2149813"/>
              <a:gd name="connsiteY22" fmla="*/ 1124519 h 1313235"/>
              <a:gd name="connsiteX23" fmla="*/ 1585609 w 2149813"/>
              <a:gd name="connsiteY23" fmla="*/ 991358 h 1313235"/>
              <a:gd name="connsiteX24" fmla="*/ 1634247 w 2149813"/>
              <a:gd name="connsiteY24" fmla="*/ 791616 h 1313235"/>
              <a:gd name="connsiteX25" fmla="*/ 1819073 w 2149813"/>
              <a:gd name="connsiteY25" fmla="*/ 629921 h 1313235"/>
              <a:gd name="connsiteX26" fmla="*/ 1634247 w 2149813"/>
              <a:gd name="connsiteY26" fmla="*/ 468225 h 1313235"/>
              <a:gd name="connsiteX27" fmla="*/ 1750979 w 2149813"/>
              <a:gd name="connsiteY27" fmla="*/ 325552 h 1313235"/>
              <a:gd name="connsiteX28" fmla="*/ 0 w 2149813"/>
              <a:gd name="connsiteY28" fmla="*/ 0 h 1313235"/>
              <a:gd name="connsiteX29" fmla="*/ 598693 w 2149813"/>
              <a:gd name="connsiteY29" fmla="*/ 0 h 1313235"/>
              <a:gd name="connsiteX30" fmla="*/ 535021 w 2149813"/>
              <a:gd name="connsiteY30" fmla="*/ 155642 h 1313235"/>
              <a:gd name="connsiteX31" fmla="*/ 291830 w 2149813"/>
              <a:gd name="connsiteY31" fmla="*/ 359923 h 1313235"/>
              <a:gd name="connsiteX32" fmla="*/ 233464 w 2149813"/>
              <a:gd name="connsiteY32" fmla="*/ 651752 h 1313235"/>
              <a:gd name="connsiteX33" fmla="*/ 0 w 2149813"/>
              <a:gd name="connsiteY33" fmla="*/ 768484 h 131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49813" h="1313235">
                <a:moveTo>
                  <a:pt x="1420238" y="671209"/>
                </a:moveTo>
                <a:lnTo>
                  <a:pt x="1517515" y="690664"/>
                </a:lnTo>
                <a:lnTo>
                  <a:pt x="1507787" y="797669"/>
                </a:lnTo>
                <a:lnTo>
                  <a:pt x="1449421" y="856035"/>
                </a:lnTo>
                <a:lnTo>
                  <a:pt x="1342417" y="875490"/>
                </a:lnTo>
                <a:lnTo>
                  <a:pt x="1342417" y="749030"/>
                </a:lnTo>
                <a:close/>
                <a:moveTo>
                  <a:pt x="719847" y="535022"/>
                </a:moveTo>
                <a:lnTo>
                  <a:pt x="729575" y="642026"/>
                </a:lnTo>
                <a:lnTo>
                  <a:pt x="826851" y="778213"/>
                </a:lnTo>
                <a:lnTo>
                  <a:pt x="768485" y="943584"/>
                </a:lnTo>
                <a:lnTo>
                  <a:pt x="603115" y="1031133"/>
                </a:lnTo>
                <a:lnTo>
                  <a:pt x="437745" y="865762"/>
                </a:lnTo>
                <a:lnTo>
                  <a:pt x="544749" y="787941"/>
                </a:lnTo>
                <a:lnTo>
                  <a:pt x="466928" y="690664"/>
                </a:lnTo>
                <a:lnTo>
                  <a:pt x="525294" y="612843"/>
                </a:lnTo>
                <a:close/>
                <a:moveTo>
                  <a:pt x="2042809" y="97277"/>
                </a:moveTo>
                <a:lnTo>
                  <a:pt x="2081719" y="258972"/>
                </a:lnTo>
                <a:lnTo>
                  <a:pt x="2071992" y="363599"/>
                </a:lnTo>
                <a:lnTo>
                  <a:pt x="2149813" y="553828"/>
                </a:lnTo>
                <a:lnTo>
                  <a:pt x="2149813" y="1313235"/>
                </a:lnTo>
                <a:lnTo>
                  <a:pt x="1437721" y="1313235"/>
                </a:lnTo>
                <a:lnTo>
                  <a:pt x="1381328" y="1134030"/>
                </a:lnTo>
                <a:lnTo>
                  <a:pt x="1507787" y="1124519"/>
                </a:lnTo>
                <a:lnTo>
                  <a:pt x="1585609" y="991358"/>
                </a:lnTo>
                <a:lnTo>
                  <a:pt x="1634247" y="791616"/>
                </a:lnTo>
                <a:lnTo>
                  <a:pt x="1819073" y="629921"/>
                </a:lnTo>
                <a:lnTo>
                  <a:pt x="1634247" y="468225"/>
                </a:lnTo>
                <a:lnTo>
                  <a:pt x="1750979" y="325552"/>
                </a:lnTo>
                <a:close/>
                <a:moveTo>
                  <a:pt x="0" y="0"/>
                </a:moveTo>
                <a:lnTo>
                  <a:pt x="598693" y="0"/>
                </a:lnTo>
                <a:lnTo>
                  <a:pt x="535021" y="155642"/>
                </a:lnTo>
                <a:lnTo>
                  <a:pt x="291830" y="359923"/>
                </a:lnTo>
                <a:lnTo>
                  <a:pt x="233464" y="651752"/>
                </a:lnTo>
                <a:lnTo>
                  <a:pt x="0" y="76848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 rot="19800000">
            <a:off x="7901265" y="3375124"/>
            <a:ext cx="651316" cy="401842"/>
          </a:xfrm>
          <a:custGeom>
            <a:avLst/>
            <a:gdLst>
              <a:gd name="connsiteX0" fmla="*/ 665663 w 2149813"/>
              <a:gd name="connsiteY0" fmla="*/ 454465 h 1313235"/>
              <a:gd name="connsiteX1" fmla="*/ 700393 w 2149813"/>
              <a:gd name="connsiteY1" fmla="*/ 457201 h 1313235"/>
              <a:gd name="connsiteX2" fmla="*/ 856035 w 2149813"/>
              <a:gd name="connsiteY2" fmla="*/ 632298 h 1313235"/>
              <a:gd name="connsiteX3" fmla="*/ 933857 w 2149813"/>
              <a:gd name="connsiteY3" fmla="*/ 768486 h 1313235"/>
              <a:gd name="connsiteX4" fmla="*/ 972767 w 2149813"/>
              <a:gd name="connsiteY4" fmla="*/ 894945 h 1313235"/>
              <a:gd name="connsiteX5" fmla="*/ 924129 w 2149813"/>
              <a:gd name="connsiteY5" fmla="*/ 1011677 h 1313235"/>
              <a:gd name="connsiteX6" fmla="*/ 797669 w 2149813"/>
              <a:gd name="connsiteY6" fmla="*/ 1196503 h 1313235"/>
              <a:gd name="connsiteX7" fmla="*/ 680937 w 2149813"/>
              <a:gd name="connsiteY7" fmla="*/ 1206230 h 1313235"/>
              <a:gd name="connsiteX8" fmla="*/ 476657 w 2149813"/>
              <a:gd name="connsiteY8" fmla="*/ 1108954 h 1313235"/>
              <a:gd name="connsiteX9" fmla="*/ 408563 w 2149813"/>
              <a:gd name="connsiteY9" fmla="*/ 1001950 h 1313235"/>
              <a:gd name="connsiteX10" fmla="*/ 359925 w 2149813"/>
              <a:gd name="connsiteY10" fmla="*/ 865762 h 1313235"/>
              <a:gd name="connsiteX11" fmla="*/ 398835 w 2149813"/>
              <a:gd name="connsiteY11" fmla="*/ 778213 h 1313235"/>
              <a:gd name="connsiteX12" fmla="*/ 369652 w 2149813"/>
              <a:gd name="connsiteY12" fmla="*/ 671209 h 1313235"/>
              <a:gd name="connsiteX13" fmla="*/ 398835 w 2149813"/>
              <a:gd name="connsiteY13" fmla="*/ 612843 h 1313235"/>
              <a:gd name="connsiteX14" fmla="*/ 564205 w 2149813"/>
              <a:gd name="connsiteY14" fmla="*/ 515567 h 1313235"/>
              <a:gd name="connsiteX15" fmla="*/ 665663 w 2149813"/>
              <a:gd name="connsiteY15" fmla="*/ 454465 h 1313235"/>
              <a:gd name="connsiteX16" fmla="*/ 1899029 w 2149813"/>
              <a:gd name="connsiteY16" fmla="*/ 0 h 1313235"/>
              <a:gd name="connsiteX17" fmla="*/ 2149813 w 2149813"/>
              <a:gd name="connsiteY17" fmla="*/ 0 h 1313235"/>
              <a:gd name="connsiteX18" fmla="*/ 2149813 w 2149813"/>
              <a:gd name="connsiteY18" fmla="*/ 1313235 h 1313235"/>
              <a:gd name="connsiteX19" fmla="*/ 1235041 w 2149813"/>
              <a:gd name="connsiteY19" fmla="*/ 1313235 h 1313235"/>
              <a:gd name="connsiteX20" fmla="*/ 1228727 w 2149813"/>
              <a:gd name="connsiteY20" fmla="*/ 1281012 h 1313235"/>
              <a:gd name="connsiteX21" fmla="*/ 1215959 w 2149813"/>
              <a:gd name="connsiteY21" fmla="*/ 1186775 h 1313235"/>
              <a:gd name="connsiteX22" fmla="*/ 1245141 w 2149813"/>
              <a:gd name="connsiteY22" fmla="*/ 1089499 h 1313235"/>
              <a:gd name="connsiteX23" fmla="*/ 1186776 w 2149813"/>
              <a:gd name="connsiteY23" fmla="*/ 894945 h 1313235"/>
              <a:gd name="connsiteX24" fmla="*/ 1167320 w 2149813"/>
              <a:gd name="connsiteY24" fmla="*/ 768486 h 1313235"/>
              <a:gd name="connsiteX25" fmla="*/ 1303508 w 2149813"/>
              <a:gd name="connsiteY25" fmla="*/ 603116 h 1313235"/>
              <a:gd name="connsiteX26" fmla="*/ 1507788 w 2149813"/>
              <a:gd name="connsiteY26" fmla="*/ 554477 h 1313235"/>
              <a:gd name="connsiteX27" fmla="*/ 1546699 w 2149813"/>
              <a:gd name="connsiteY27" fmla="*/ 418290 h 1313235"/>
              <a:gd name="connsiteX28" fmla="*/ 1634248 w 2149813"/>
              <a:gd name="connsiteY28" fmla="*/ 204281 h 1313235"/>
              <a:gd name="connsiteX29" fmla="*/ 1799618 w 2149813"/>
              <a:gd name="connsiteY29" fmla="*/ 97277 h 1313235"/>
              <a:gd name="connsiteX30" fmla="*/ 1869536 w 2149813"/>
              <a:gd name="connsiteY30" fmla="*/ 31616 h 1313235"/>
              <a:gd name="connsiteX31" fmla="*/ 0 w 2149813"/>
              <a:gd name="connsiteY31" fmla="*/ 0 h 1313235"/>
              <a:gd name="connsiteX32" fmla="*/ 708603 w 2149813"/>
              <a:gd name="connsiteY32" fmla="*/ 0 h 1313235"/>
              <a:gd name="connsiteX33" fmla="*/ 703053 w 2149813"/>
              <a:gd name="connsiteY33" fmla="*/ 35567 h 1313235"/>
              <a:gd name="connsiteX34" fmla="*/ 651755 w 2149813"/>
              <a:gd name="connsiteY34" fmla="*/ 204281 h 1313235"/>
              <a:gd name="connsiteX35" fmla="*/ 535023 w 2149813"/>
              <a:gd name="connsiteY35" fmla="*/ 359924 h 1313235"/>
              <a:gd name="connsiteX36" fmla="*/ 418292 w 2149813"/>
              <a:gd name="connsiteY36" fmla="*/ 389107 h 1313235"/>
              <a:gd name="connsiteX37" fmla="*/ 330743 w 2149813"/>
              <a:gd name="connsiteY37" fmla="*/ 583660 h 1313235"/>
              <a:gd name="connsiteX38" fmla="*/ 291832 w 2149813"/>
              <a:gd name="connsiteY38" fmla="*/ 729575 h 1313235"/>
              <a:gd name="connsiteX39" fmla="*/ 204283 w 2149813"/>
              <a:gd name="connsiteY39" fmla="*/ 768486 h 1313235"/>
              <a:gd name="connsiteX40" fmla="*/ 58368 w 2149813"/>
              <a:gd name="connsiteY40" fmla="*/ 826852 h 1313235"/>
              <a:gd name="connsiteX41" fmla="*/ 19458 w 2149813"/>
              <a:gd name="connsiteY41" fmla="*/ 856035 h 1313235"/>
              <a:gd name="connsiteX42" fmla="*/ 0 w 2149813"/>
              <a:gd name="connsiteY42" fmla="*/ 875493 h 131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49813" h="1313235">
                <a:moveTo>
                  <a:pt x="665663" y="454465"/>
                </a:moveTo>
                <a:cubicBezTo>
                  <a:pt x="676783" y="451932"/>
                  <a:pt x="688234" y="452337"/>
                  <a:pt x="700393" y="457201"/>
                </a:cubicBezTo>
                <a:cubicBezTo>
                  <a:pt x="749031" y="476656"/>
                  <a:pt x="818746" y="585281"/>
                  <a:pt x="856035" y="632298"/>
                </a:cubicBezTo>
                <a:lnTo>
                  <a:pt x="933857" y="768486"/>
                </a:lnTo>
                <a:cubicBezTo>
                  <a:pt x="953312" y="812261"/>
                  <a:pt x="971146" y="864141"/>
                  <a:pt x="972767" y="894945"/>
                </a:cubicBezTo>
                <a:cubicBezTo>
                  <a:pt x="971146" y="935477"/>
                  <a:pt x="953312" y="961417"/>
                  <a:pt x="924129" y="1011677"/>
                </a:cubicBezTo>
                <a:cubicBezTo>
                  <a:pt x="894946" y="1061937"/>
                  <a:pt x="838201" y="1164078"/>
                  <a:pt x="797669" y="1196503"/>
                </a:cubicBezTo>
                <a:cubicBezTo>
                  <a:pt x="757137" y="1228928"/>
                  <a:pt x="729575" y="1219200"/>
                  <a:pt x="680937" y="1206230"/>
                </a:cubicBezTo>
                <a:lnTo>
                  <a:pt x="476657" y="1108954"/>
                </a:lnTo>
                <a:cubicBezTo>
                  <a:pt x="453959" y="1073286"/>
                  <a:pt x="428018" y="1042482"/>
                  <a:pt x="408563" y="1001950"/>
                </a:cubicBezTo>
                <a:cubicBezTo>
                  <a:pt x="389108" y="961418"/>
                  <a:pt x="361546" y="903051"/>
                  <a:pt x="359925" y="865762"/>
                </a:cubicBezTo>
                <a:cubicBezTo>
                  <a:pt x="358304" y="828473"/>
                  <a:pt x="397214" y="810638"/>
                  <a:pt x="398835" y="778213"/>
                </a:cubicBezTo>
                <a:cubicBezTo>
                  <a:pt x="400456" y="745788"/>
                  <a:pt x="369652" y="698771"/>
                  <a:pt x="369652" y="671209"/>
                </a:cubicBezTo>
                <a:cubicBezTo>
                  <a:pt x="369652" y="643647"/>
                  <a:pt x="366410" y="638783"/>
                  <a:pt x="398835" y="612843"/>
                </a:cubicBezTo>
                <a:cubicBezTo>
                  <a:pt x="431261" y="586903"/>
                  <a:pt x="513945" y="541507"/>
                  <a:pt x="564205" y="515567"/>
                </a:cubicBezTo>
                <a:cubicBezTo>
                  <a:pt x="601900" y="496112"/>
                  <a:pt x="632300" y="462065"/>
                  <a:pt x="665663" y="454465"/>
                </a:cubicBezTo>
                <a:close/>
                <a:moveTo>
                  <a:pt x="1899029" y="0"/>
                </a:moveTo>
                <a:lnTo>
                  <a:pt x="2149813" y="0"/>
                </a:lnTo>
                <a:lnTo>
                  <a:pt x="2149813" y="1313235"/>
                </a:lnTo>
                <a:lnTo>
                  <a:pt x="1235041" y="1313235"/>
                </a:lnTo>
                <a:lnTo>
                  <a:pt x="1228727" y="1281012"/>
                </a:lnTo>
                <a:cubicBezTo>
                  <a:pt x="1221634" y="1244331"/>
                  <a:pt x="1215149" y="1207041"/>
                  <a:pt x="1215959" y="1186775"/>
                </a:cubicBezTo>
                <a:cubicBezTo>
                  <a:pt x="1220823" y="1172183"/>
                  <a:pt x="1250005" y="1138137"/>
                  <a:pt x="1245141" y="1089499"/>
                </a:cubicBezTo>
                <a:cubicBezTo>
                  <a:pt x="1240277" y="1040861"/>
                  <a:pt x="1199746" y="948447"/>
                  <a:pt x="1186776" y="894945"/>
                </a:cubicBezTo>
                <a:cubicBezTo>
                  <a:pt x="1173806" y="841443"/>
                  <a:pt x="1147865" y="817124"/>
                  <a:pt x="1167320" y="768486"/>
                </a:cubicBezTo>
                <a:cubicBezTo>
                  <a:pt x="1186775" y="719848"/>
                  <a:pt x="1246763" y="638784"/>
                  <a:pt x="1303508" y="603116"/>
                </a:cubicBezTo>
                <a:cubicBezTo>
                  <a:pt x="1360253" y="567448"/>
                  <a:pt x="1467256" y="585281"/>
                  <a:pt x="1507788" y="554477"/>
                </a:cubicBezTo>
                <a:cubicBezTo>
                  <a:pt x="1548320" y="523673"/>
                  <a:pt x="1525622" y="476656"/>
                  <a:pt x="1546699" y="418290"/>
                </a:cubicBezTo>
                <a:cubicBezTo>
                  <a:pt x="1567776" y="359924"/>
                  <a:pt x="1592095" y="257783"/>
                  <a:pt x="1634248" y="204281"/>
                </a:cubicBezTo>
                <a:cubicBezTo>
                  <a:pt x="1676401" y="150779"/>
                  <a:pt x="1750980" y="136188"/>
                  <a:pt x="1799618" y="97277"/>
                </a:cubicBezTo>
                <a:cubicBezTo>
                  <a:pt x="1823937" y="77822"/>
                  <a:pt x="1847851" y="54314"/>
                  <a:pt x="1869536" y="31616"/>
                </a:cubicBezTo>
                <a:close/>
                <a:moveTo>
                  <a:pt x="0" y="0"/>
                </a:moveTo>
                <a:lnTo>
                  <a:pt x="708603" y="0"/>
                </a:lnTo>
                <a:lnTo>
                  <a:pt x="703053" y="35567"/>
                </a:lnTo>
                <a:cubicBezTo>
                  <a:pt x="692794" y="88157"/>
                  <a:pt x="673643" y="158075"/>
                  <a:pt x="651755" y="204281"/>
                </a:cubicBezTo>
                <a:cubicBezTo>
                  <a:pt x="622572" y="265889"/>
                  <a:pt x="573934" y="329120"/>
                  <a:pt x="535023" y="359924"/>
                </a:cubicBezTo>
                <a:cubicBezTo>
                  <a:pt x="496113" y="390728"/>
                  <a:pt x="452339" y="351818"/>
                  <a:pt x="418292" y="389107"/>
                </a:cubicBezTo>
                <a:cubicBezTo>
                  <a:pt x="384245" y="426396"/>
                  <a:pt x="351820" y="526915"/>
                  <a:pt x="330743" y="583660"/>
                </a:cubicBezTo>
                <a:cubicBezTo>
                  <a:pt x="309666" y="640405"/>
                  <a:pt x="329373" y="692034"/>
                  <a:pt x="291832" y="729575"/>
                </a:cubicBezTo>
                <a:cubicBezTo>
                  <a:pt x="268710" y="752697"/>
                  <a:pt x="243194" y="752273"/>
                  <a:pt x="204283" y="768486"/>
                </a:cubicBezTo>
                <a:cubicBezTo>
                  <a:pt x="165372" y="784699"/>
                  <a:pt x="94036" y="807397"/>
                  <a:pt x="58368" y="826852"/>
                </a:cubicBezTo>
                <a:cubicBezTo>
                  <a:pt x="40534" y="836580"/>
                  <a:pt x="29186" y="846307"/>
                  <a:pt x="19458" y="856035"/>
                </a:cubicBezTo>
                <a:lnTo>
                  <a:pt x="0" y="875493"/>
                </a:lnTo>
                <a:close/>
              </a:path>
            </a:pathLst>
          </a:cu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8234923" y="3433280"/>
            <a:ext cx="156316" cy="468947"/>
          </a:xfrm>
          <a:custGeom>
            <a:avLst/>
            <a:gdLst>
              <a:gd name="connsiteX0" fmla="*/ 0 w 182880"/>
              <a:gd name="connsiteY0" fmla="*/ 548640 h 548640"/>
              <a:gd name="connsiteX1" fmla="*/ 182880 w 182880"/>
              <a:gd name="connsiteY1" fmla="*/ 246888 h 548640"/>
              <a:gd name="connsiteX2" fmla="*/ 64008 w 182880"/>
              <a:gd name="connsiteY2" fmla="*/ 137160 h 548640"/>
              <a:gd name="connsiteX3" fmla="*/ 27432 w 182880"/>
              <a:gd name="connsiteY3" fmla="*/ 0 h 548640"/>
              <a:gd name="connsiteX4" fmla="*/ 27432 w 18288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" h="548640">
                <a:moveTo>
                  <a:pt x="0" y="548640"/>
                </a:moveTo>
                <a:lnTo>
                  <a:pt x="182880" y="246888"/>
                </a:lnTo>
                <a:lnTo>
                  <a:pt x="64008" y="137160"/>
                </a:lnTo>
                <a:lnTo>
                  <a:pt x="27432" y="0"/>
                </a:lnTo>
                <a:lnTo>
                  <a:pt x="27432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6643022" y="1783735"/>
            <a:ext cx="621877" cy="857063"/>
            <a:chOff x="5857388" y="1308401"/>
            <a:chExt cx="770238" cy="1061532"/>
          </a:xfrm>
        </p:grpSpPr>
        <p:grpSp>
          <p:nvGrpSpPr>
            <p:cNvPr id="133" name="Group 132"/>
            <p:cNvGrpSpPr/>
            <p:nvPr/>
          </p:nvGrpSpPr>
          <p:grpSpPr>
            <a:xfrm>
              <a:off x="5936659" y="1308401"/>
              <a:ext cx="690967" cy="685556"/>
              <a:chOff x="5909363" y="1130977"/>
              <a:chExt cx="690967" cy="685556"/>
            </a:xfrm>
          </p:grpSpPr>
          <p:sp>
            <p:nvSpPr>
              <p:cNvPr id="136" name="Freeform 135"/>
              <p:cNvSpPr/>
              <p:nvPr/>
            </p:nvSpPr>
            <p:spPr>
              <a:xfrm rot="303340" flipH="1">
                <a:off x="6043390" y="1130977"/>
                <a:ext cx="556940" cy="178732"/>
              </a:xfrm>
              <a:custGeom>
                <a:avLst/>
                <a:gdLst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478942 w 2504661"/>
                  <a:gd name="connsiteY37" fmla="*/ 206734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44112 w 2504661"/>
                  <a:gd name="connsiteY15" fmla="*/ 664126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612"/>
                  <a:gd name="connsiteX1" fmla="*/ 1868556 w 2504661"/>
                  <a:gd name="connsiteY1" fmla="*/ 15902 h 739612"/>
                  <a:gd name="connsiteX2" fmla="*/ 1640980 w 2504661"/>
                  <a:gd name="connsiteY2" fmla="*/ 201678 h 739612"/>
                  <a:gd name="connsiteX3" fmla="*/ 2504661 w 2504661"/>
                  <a:gd name="connsiteY3" fmla="*/ 143123 h 739612"/>
                  <a:gd name="connsiteX4" fmla="*/ 2401294 w 2504661"/>
                  <a:gd name="connsiteY4" fmla="*/ 174928 h 739612"/>
                  <a:gd name="connsiteX5" fmla="*/ 1596603 w 2504661"/>
                  <a:gd name="connsiteY5" fmla="*/ 237904 h 739612"/>
                  <a:gd name="connsiteX6" fmla="*/ 1586086 w 2504661"/>
                  <a:gd name="connsiteY6" fmla="*/ 246490 h 739612"/>
                  <a:gd name="connsiteX7" fmla="*/ 1630017 w 2504661"/>
                  <a:gd name="connsiteY7" fmla="*/ 246490 h 739612"/>
                  <a:gd name="connsiteX8" fmla="*/ 1709530 w 2504661"/>
                  <a:gd name="connsiteY8" fmla="*/ 318052 h 739612"/>
                  <a:gd name="connsiteX9" fmla="*/ 1908313 w 2504661"/>
                  <a:gd name="connsiteY9" fmla="*/ 341906 h 739612"/>
                  <a:gd name="connsiteX10" fmla="*/ 1924215 w 2504661"/>
                  <a:gd name="connsiteY10" fmla="*/ 405516 h 739612"/>
                  <a:gd name="connsiteX11" fmla="*/ 2059388 w 2504661"/>
                  <a:gd name="connsiteY11" fmla="*/ 461175 h 739612"/>
                  <a:gd name="connsiteX12" fmla="*/ 2115047 w 2504661"/>
                  <a:gd name="connsiteY12" fmla="*/ 540688 h 739612"/>
                  <a:gd name="connsiteX13" fmla="*/ 2305878 w 2504661"/>
                  <a:gd name="connsiteY13" fmla="*/ 572494 h 739612"/>
                  <a:gd name="connsiteX14" fmla="*/ 2321781 w 2504661"/>
                  <a:gd name="connsiteY14" fmla="*/ 620201 h 739612"/>
                  <a:gd name="connsiteX15" fmla="*/ 2244112 w 2504661"/>
                  <a:gd name="connsiteY15" fmla="*/ 664126 h 739612"/>
                  <a:gd name="connsiteX16" fmla="*/ 1924215 w 2504661"/>
                  <a:gd name="connsiteY16" fmla="*/ 715617 h 739612"/>
                  <a:gd name="connsiteX17" fmla="*/ 1558455 w 2504661"/>
                  <a:gd name="connsiteY17" fmla="*/ 739471 h 739612"/>
                  <a:gd name="connsiteX18" fmla="*/ 962108 w 2504661"/>
                  <a:gd name="connsiteY18" fmla="*/ 707666 h 739612"/>
                  <a:gd name="connsiteX19" fmla="*/ 548640 w 2504661"/>
                  <a:gd name="connsiteY19" fmla="*/ 636104 h 739612"/>
                  <a:gd name="connsiteX20" fmla="*/ 556591 w 2504661"/>
                  <a:gd name="connsiteY20" fmla="*/ 715617 h 739612"/>
                  <a:gd name="connsiteX21" fmla="*/ 437321 w 2504661"/>
                  <a:gd name="connsiteY21" fmla="*/ 699714 h 739612"/>
                  <a:gd name="connsiteX22" fmla="*/ 413468 w 2504661"/>
                  <a:gd name="connsiteY22" fmla="*/ 620201 h 739612"/>
                  <a:gd name="connsiteX23" fmla="*/ 262393 w 2504661"/>
                  <a:gd name="connsiteY23" fmla="*/ 659958 h 739612"/>
                  <a:gd name="connsiteX24" fmla="*/ 0 w 2504661"/>
                  <a:gd name="connsiteY24" fmla="*/ 572494 h 739612"/>
                  <a:gd name="connsiteX25" fmla="*/ 135172 w 2504661"/>
                  <a:gd name="connsiteY25" fmla="*/ 421419 h 739612"/>
                  <a:gd name="connsiteX26" fmla="*/ 135172 w 2504661"/>
                  <a:gd name="connsiteY26" fmla="*/ 166977 h 739612"/>
                  <a:gd name="connsiteX27" fmla="*/ 278295 w 2504661"/>
                  <a:gd name="connsiteY27" fmla="*/ 174928 h 739612"/>
                  <a:gd name="connsiteX28" fmla="*/ 405516 w 2504661"/>
                  <a:gd name="connsiteY28" fmla="*/ 429370 h 739612"/>
                  <a:gd name="connsiteX29" fmla="*/ 485029 w 2504661"/>
                  <a:gd name="connsiteY29" fmla="*/ 429370 h 739612"/>
                  <a:gd name="connsiteX30" fmla="*/ 516834 w 2504661"/>
                  <a:gd name="connsiteY30" fmla="*/ 492981 h 739612"/>
                  <a:gd name="connsiteX31" fmla="*/ 787179 w 2504661"/>
                  <a:gd name="connsiteY31" fmla="*/ 500932 h 739612"/>
                  <a:gd name="connsiteX32" fmla="*/ 1144988 w 2504661"/>
                  <a:gd name="connsiteY32" fmla="*/ 389614 h 739612"/>
                  <a:gd name="connsiteX33" fmla="*/ 1319916 w 2504661"/>
                  <a:gd name="connsiteY33" fmla="*/ 278295 h 739612"/>
                  <a:gd name="connsiteX34" fmla="*/ 1429248 w 2504661"/>
                  <a:gd name="connsiteY34" fmla="*/ 249140 h 739612"/>
                  <a:gd name="connsiteX35" fmla="*/ 532737 w 2504661"/>
                  <a:gd name="connsiteY35" fmla="*/ 190831 h 739612"/>
                  <a:gd name="connsiteX36" fmla="*/ 755374 w 2504661"/>
                  <a:gd name="connsiteY36" fmla="*/ 159026 h 739612"/>
                  <a:gd name="connsiteX37" fmla="*/ 1502796 w 2504661"/>
                  <a:gd name="connsiteY37" fmla="*/ 238539 h 739612"/>
                  <a:gd name="connsiteX38" fmla="*/ 1551830 w 2504661"/>
                  <a:gd name="connsiteY38" fmla="*/ 214023 h 739612"/>
                  <a:gd name="connsiteX39" fmla="*/ 1566407 w 2504661"/>
                  <a:gd name="connsiteY39" fmla="*/ 206734 h 739612"/>
                  <a:gd name="connsiteX40" fmla="*/ 1567019 w 2504661"/>
                  <a:gd name="connsiteY40" fmla="*/ 206693 h 739612"/>
                  <a:gd name="connsiteX41" fmla="*/ 1677725 w 2504661"/>
                  <a:gd name="connsiteY41" fmla="*/ 103367 h 739612"/>
                  <a:gd name="connsiteX42" fmla="*/ 1709530 w 2504661"/>
                  <a:gd name="connsiteY42" fmla="*/ 0 h 739612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504661" h="742283">
                    <a:moveTo>
                      <a:pt x="1709530" y="0"/>
                    </a:moveTo>
                    <a:lnTo>
                      <a:pt x="1868556" y="15902"/>
                    </a:lnTo>
                    <a:lnTo>
                      <a:pt x="1640980" y="201678"/>
                    </a:lnTo>
                    <a:lnTo>
                      <a:pt x="2504661" y="143123"/>
                    </a:lnTo>
                    <a:lnTo>
                      <a:pt x="2401294" y="174928"/>
                    </a:lnTo>
                    <a:lnTo>
                      <a:pt x="1596603" y="237904"/>
                    </a:lnTo>
                    <a:lnTo>
                      <a:pt x="1586086" y="246490"/>
                    </a:lnTo>
                    <a:lnTo>
                      <a:pt x="1630017" y="246490"/>
                    </a:lnTo>
                    <a:lnTo>
                      <a:pt x="1709530" y="318052"/>
                    </a:lnTo>
                    <a:lnTo>
                      <a:pt x="1908313" y="341906"/>
                    </a:lnTo>
                    <a:lnTo>
                      <a:pt x="1924215" y="405516"/>
                    </a:lnTo>
                    <a:cubicBezTo>
                      <a:pt x="1949394" y="425394"/>
                      <a:pt x="2027583" y="438646"/>
                      <a:pt x="2059388" y="461175"/>
                    </a:cubicBezTo>
                    <a:cubicBezTo>
                      <a:pt x="2091193" y="483704"/>
                      <a:pt x="2073965" y="522135"/>
                      <a:pt x="2115047" y="540688"/>
                    </a:cubicBezTo>
                    <a:lnTo>
                      <a:pt x="2305878" y="572494"/>
                    </a:lnTo>
                    <a:cubicBezTo>
                      <a:pt x="2340334" y="585746"/>
                      <a:pt x="2332075" y="604929"/>
                      <a:pt x="2321781" y="620201"/>
                    </a:cubicBezTo>
                    <a:cubicBezTo>
                      <a:pt x="2311487" y="635473"/>
                      <a:pt x="2310373" y="648223"/>
                      <a:pt x="2244112" y="664126"/>
                    </a:cubicBezTo>
                    <a:lnTo>
                      <a:pt x="1924215" y="715617"/>
                    </a:lnTo>
                    <a:cubicBezTo>
                      <a:pt x="1809939" y="728175"/>
                      <a:pt x="1757237" y="750073"/>
                      <a:pt x="1558455" y="739471"/>
                    </a:cubicBezTo>
                    <a:lnTo>
                      <a:pt x="962108" y="707666"/>
                    </a:lnTo>
                    <a:cubicBezTo>
                      <a:pt x="763326" y="697064"/>
                      <a:pt x="616226" y="634779"/>
                      <a:pt x="548640" y="636104"/>
                    </a:cubicBezTo>
                    <a:lnTo>
                      <a:pt x="556591" y="715617"/>
                    </a:lnTo>
                    <a:lnTo>
                      <a:pt x="437321" y="699714"/>
                    </a:lnTo>
                    <a:lnTo>
                      <a:pt x="413468" y="620201"/>
                    </a:lnTo>
                    <a:lnTo>
                      <a:pt x="262393" y="659958"/>
                    </a:lnTo>
                    <a:lnTo>
                      <a:pt x="0" y="572494"/>
                    </a:lnTo>
                    <a:lnTo>
                      <a:pt x="135172" y="421419"/>
                    </a:lnTo>
                    <a:lnTo>
                      <a:pt x="135172" y="166977"/>
                    </a:lnTo>
                    <a:lnTo>
                      <a:pt x="278295" y="174928"/>
                    </a:lnTo>
                    <a:lnTo>
                      <a:pt x="405516" y="429370"/>
                    </a:lnTo>
                    <a:lnTo>
                      <a:pt x="485029" y="429370"/>
                    </a:lnTo>
                    <a:lnTo>
                      <a:pt x="516834" y="492981"/>
                    </a:lnTo>
                    <a:lnTo>
                      <a:pt x="787179" y="500932"/>
                    </a:lnTo>
                    <a:cubicBezTo>
                      <a:pt x="891871" y="483704"/>
                      <a:pt x="1056199" y="426720"/>
                      <a:pt x="1144988" y="389614"/>
                    </a:cubicBezTo>
                    <a:cubicBezTo>
                      <a:pt x="1233777" y="352508"/>
                      <a:pt x="1272539" y="301707"/>
                      <a:pt x="1319916" y="278295"/>
                    </a:cubicBezTo>
                    <a:lnTo>
                      <a:pt x="1429248" y="249140"/>
                    </a:lnTo>
                    <a:lnTo>
                      <a:pt x="532737" y="190831"/>
                    </a:lnTo>
                    <a:lnTo>
                      <a:pt x="755374" y="159026"/>
                    </a:lnTo>
                    <a:lnTo>
                      <a:pt x="1502796" y="238539"/>
                    </a:lnTo>
                    <a:lnTo>
                      <a:pt x="1551830" y="214023"/>
                    </a:lnTo>
                    <a:lnTo>
                      <a:pt x="1566407" y="206734"/>
                    </a:lnTo>
                    <a:lnTo>
                      <a:pt x="1567019" y="206693"/>
                    </a:lnTo>
                    <a:lnTo>
                      <a:pt x="1677725" y="103367"/>
                    </a:lnTo>
                    <a:lnTo>
                      <a:pt x="1709530" y="0"/>
                    </a:lnTo>
                    <a:close/>
                  </a:path>
                </a:pathLst>
              </a:custGeom>
              <a:solidFill>
                <a:srgbClr val="FF66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21034224">
                <a:off x="6394767" y="1375634"/>
                <a:ext cx="113674" cy="355184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chemeClr val="bg1">
                        <a:alpha val="25000"/>
                      </a:schemeClr>
                    </a:gs>
                    <a:gs pos="93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>
              <a:xfrm rot="21371138" flipH="1">
                <a:off x="6197411" y="1388704"/>
                <a:ext cx="69213" cy="427829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chemeClr val="bg1">
                        <a:alpha val="25000"/>
                      </a:schemeClr>
                    </a:gs>
                    <a:gs pos="93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>
              <a:xfrm rot="21371138" flipH="1">
                <a:off x="5909363" y="1377949"/>
                <a:ext cx="250599" cy="255012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chemeClr val="bg1">
                        <a:alpha val="25000"/>
                      </a:schemeClr>
                    </a:gs>
                    <a:gs pos="52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</p:grpSp>
        <p:sp>
          <p:nvSpPr>
            <p:cNvPr id="134" name="Freeform 133"/>
            <p:cNvSpPr/>
            <p:nvPr/>
          </p:nvSpPr>
          <p:spPr>
            <a:xfrm>
              <a:off x="6044216" y="2116972"/>
              <a:ext cx="332635" cy="184322"/>
            </a:xfrm>
            <a:custGeom>
              <a:avLst/>
              <a:gdLst>
                <a:gd name="connsiteX0" fmla="*/ 239726 w 1414643"/>
                <a:gd name="connsiteY0" fmla="*/ 0 h 783891"/>
                <a:gd name="connsiteX1" fmla="*/ 473406 w 1414643"/>
                <a:gd name="connsiteY1" fmla="*/ 50800 h 783891"/>
                <a:gd name="connsiteX2" fmla="*/ 493726 w 1414643"/>
                <a:gd name="connsiteY2" fmla="*/ 182880 h 783891"/>
                <a:gd name="connsiteX3" fmla="*/ 1083006 w 1414643"/>
                <a:gd name="connsiteY3" fmla="*/ 335280 h 783891"/>
                <a:gd name="connsiteX4" fmla="*/ 1296366 w 1414643"/>
                <a:gd name="connsiteY4" fmla="*/ 457200 h 783891"/>
                <a:gd name="connsiteX5" fmla="*/ 1377646 w 1414643"/>
                <a:gd name="connsiteY5" fmla="*/ 599440 h 783891"/>
                <a:gd name="connsiteX6" fmla="*/ 1400506 w 1414643"/>
                <a:gd name="connsiteY6" fmla="*/ 675005 h 783891"/>
                <a:gd name="connsiteX7" fmla="*/ 1414643 w 1414643"/>
                <a:gd name="connsiteY7" fmla="*/ 736097 h 783891"/>
                <a:gd name="connsiteX8" fmla="*/ 1366136 w 1414643"/>
                <a:gd name="connsiteY8" fmla="*/ 754539 h 783891"/>
                <a:gd name="connsiteX9" fmla="*/ 1296366 w 1414643"/>
                <a:gd name="connsiteY9" fmla="*/ 772160 h 783891"/>
                <a:gd name="connsiteX10" fmla="*/ 1011886 w 1414643"/>
                <a:gd name="connsiteY10" fmla="*/ 772160 h 783891"/>
                <a:gd name="connsiteX11" fmla="*/ 625806 w 1414643"/>
                <a:gd name="connsiteY11" fmla="*/ 670560 h 783891"/>
                <a:gd name="connsiteX12" fmla="*/ 56846 w 1414643"/>
                <a:gd name="connsiteY12" fmla="*/ 447040 h 783891"/>
                <a:gd name="connsiteX13" fmla="*/ 0 w 1414643"/>
                <a:gd name="connsiteY13" fmla="*/ 411137 h 783891"/>
                <a:gd name="connsiteX14" fmla="*/ 26366 w 1414643"/>
                <a:gd name="connsiteY14" fmla="*/ 50800 h 783891"/>
                <a:gd name="connsiteX15" fmla="*/ 239726 w 1414643"/>
                <a:gd name="connsiteY15" fmla="*/ 0 h 78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643" h="783891">
                  <a:moveTo>
                    <a:pt x="239726" y="0"/>
                  </a:moveTo>
                  <a:lnTo>
                    <a:pt x="473406" y="50800"/>
                  </a:lnTo>
                  <a:lnTo>
                    <a:pt x="493726" y="182880"/>
                  </a:lnTo>
                  <a:lnTo>
                    <a:pt x="1083006" y="335280"/>
                  </a:lnTo>
                  <a:cubicBezTo>
                    <a:pt x="1216779" y="381000"/>
                    <a:pt x="1247259" y="413173"/>
                    <a:pt x="1296366" y="457200"/>
                  </a:cubicBezTo>
                  <a:cubicBezTo>
                    <a:pt x="1345473" y="501227"/>
                    <a:pt x="1357326" y="550333"/>
                    <a:pt x="1377646" y="599440"/>
                  </a:cubicBezTo>
                  <a:cubicBezTo>
                    <a:pt x="1387806" y="623994"/>
                    <a:pt x="1394579" y="649394"/>
                    <a:pt x="1400506" y="675005"/>
                  </a:cubicBezTo>
                  <a:lnTo>
                    <a:pt x="1414643" y="736097"/>
                  </a:lnTo>
                  <a:lnTo>
                    <a:pt x="1366136" y="754539"/>
                  </a:lnTo>
                  <a:cubicBezTo>
                    <a:pt x="1342192" y="762847"/>
                    <a:pt x="1318379" y="769620"/>
                    <a:pt x="1296366" y="772160"/>
                  </a:cubicBezTo>
                  <a:cubicBezTo>
                    <a:pt x="1208313" y="782320"/>
                    <a:pt x="1150739" y="792480"/>
                    <a:pt x="1011886" y="772160"/>
                  </a:cubicBezTo>
                  <a:cubicBezTo>
                    <a:pt x="873033" y="751840"/>
                    <a:pt x="784979" y="724747"/>
                    <a:pt x="625806" y="670560"/>
                  </a:cubicBezTo>
                  <a:cubicBezTo>
                    <a:pt x="466633" y="616373"/>
                    <a:pt x="121193" y="487680"/>
                    <a:pt x="56846" y="447040"/>
                  </a:cubicBezTo>
                  <a:lnTo>
                    <a:pt x="0" y="411137"/>
                  </a:lnTo>
                  <a:lnTo>
                    <a:pt x="26366" y="50800"/>
                  </a:lnTo>
                  <a:lnTo>
                    <a:pt x="239726" y="0"/>
                  </a:lnTo>
                  <a:close/>
                </a:path>
              </a:pathLst>
            </a:custGeom>
            <a:solidFill>
              <a:srgbClr val="FF66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 rot="926268">
              <a:off x="5857388" y="2108823"/>
              <a:ext cx="697727" cy="26111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30000">
                    <a:schemeClr val="bg1">
                      <a:alpha val="25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0" name="Freeform 139"/>
          <p:cNvSpPr/>
          <p:nvPr/>
        </p:nvSpPr>
        <p:spPr>
          <a:xfrm rot="13500000">
            <a:off x="5881476" y="1853809"/>
            <a:ext cx="736111" cy="647416"/>
          </a:xfrm>
          <a:custGeom>
            <a:avLst/>
            <a:gdLst>
              <a:gd name="connsiteX0" fmla="*/ 2196420 w 2196420"/>
              <a:gd name="connsiteY0" fmla="*/ 1931771 h 1931771"/>
              <a:gd name="connsiteX1" fmla="*/ 1516649 w 2196420"/>
              <a:gd name="connsiteY1" fmla="*/ 1502769 h 1931771"/>
              <a:gd name="connsiteX2" fmla="*/ 1249036 w 2196420"/>
              <a:gd name="connsiteY2" fmla="*/ 1357365 h 1931771"/>
              <a:gd name="connsiteX3" fmla="*/ 1234360 w 2196420"/>
              <a:gd name="connsiteY3" fmla="*/ 1367226 h 1931771"/>
              <a:gd name="connsiteX4" fmla="*/ 1174096 w 2196420"/>
              <a:gd name="connsiteY4" fmla="*/ 1362329 h 1931771"/>
              <a:gd name="connsiteX5" fmla="*/ 1159953 w 2196420"/>
              <a:gd name="connsiteY5" fmla="*/ 1351993 h 1931771"/>
              <a:gd name="connsiteX6" fmla="*/ 891331 w 2196420"/>
              <a:gd name="connsiteY6" fmla="*/ 1494254 h 1931771"/>
              <a:gd name="connsiteX7" fmla="*/ 256824 w 2196420"/>
              <a:gd name="connsiteY7" fmla="*/ 1711909 h 1931771"/>
              <a:gd name="connsiteX8" fmla="*/ 898542 w 2196420"/>
              <a:gd name="connsiteY8" fmla="*/ 1402608 h 1931771"/>
              <a:gd name="connsiteX9" fmla="*/ 1121372 w 2196420"/>
              <a:gd name="connsiteY9" fmla="*/ 1276170 h 1931771"/>
              <a:gd name="connsiteX10" fmla="*/ 1122231 w 2196420"/>
              <a:gd name="connsiteY10" fmla="*/ 1263249 h 1931771"/>
              <a:gd name="connsiteX11" fmla="*/ 1134974 w 2196420"/>
              <a:gd name="connsiteY11" fmla="*/ 1241457 h 1931771"/>
              <a:gd name="connsiteX12" fmla="*/ 1148274 w 2196420"/>
              <a:gd name="connsiteY12" fmla="*/ 1228157 h 1931771"/>
              <a:gd name="connsiteX13" fmla="*/ 162516 w 2196420"/>
              <a:gd name="connsiteY13" fmla="*/ 242399 h 1931771"/>
              <a:gd name="connsiteX14" fmla="*/ 157353 w 2196420"/>
              <a:gd name="connsiteY14" fmla="*/ 246073 h 1931771"/>
              <a:gd name="connsiteX15" fmla="*/ 127888 w 2196420"/>
              <a:gd name="connsiteY15" fmla="*/ 253357 h 1931771"/>
              <a:gd name="connsiteX16" fmla="*/ 1946 w 2196420"/>
              <a:gd name="connsiteY16" fmla="*/ 127415 h 1931771"/>
              <a:gd name="connsiteX17" fmla="*/ 48997 w 2196420"/>
              <a:gd name="connsiteY17" fmla="*/ 48997 h 1931771"/>
              <a:gd name="connsiteX18" fmla="*/ 127415 w 2196420"/>
              <a:gd name="connsiteY18" fmla="*/ 1946 h 1931771"/>
              <a:gd name="connsiteX19" fmla="*/ 253357 w 2196420"/>
              <a:gd name="connsiteY19" fmla="*/ 127888 h 1931771"/>
              <a:gd name="connsiteX20" fmla="*/ 246073 w 2196420"/>
              <a:gd name="connsiteY20" fmla="*/ 157352 h 1931771"/>
              <a:gd name="connsiteX21" fmla="*/ 242400 w 2196420"/>
              <a:gd name="connsiteY21" fmla="*/ 162514 h 1931771"/>
              <a:gd name="connsiteX22" fmla="*/ 1178456 w 2196420"/>
              <a:gd name="connsiteY22" fmla="*/ 1098570 h 1931771"/>
              <a:gd name="connsiteX23" fmla="*/ 1222716 w 2196420"/>
              <a:gd name="connsiteY23" fmla="*/ 830617 h 1931771"/>
              <a:gd name="connsiteX24" fmla="*/ 1454767 w 2196420"/>
              <a:gd name="connsiteY24" fmla="*/ 128025 h 1931771"/>
              <a:gd name="connsiteX25" fmla="*/ 1297789 w 2196420"/>
              <a:gd name="connsiteY25" fmla="*/ 897161 h 1931771"/>
              <a:gd name="connsiteX26" fmla="*/ 1262022 w 2196420"/>
              <a:gd name="connsiteY26" fmla="*/ 1160870 h 1931771"/>
              <a:gd name="connsiteX27" fmla="*/ 1284147 w 2196420"/>
              <a:gd name="connsiteY27" fmla="*/ 1138745 h 1931771"/>
              <a:gd name="connsiteX28" fmla="*/ 1336925 w 2196420"/>
              <a:gd name="connsiteY28" fmla="*/ 1170412 h 1931771"/>
              <a:gd name="connsiteX29" fmla="*/ 1368591 w 2196420"/>
              <a:gd name="connsiteY29" fmla="*/ 1223190 h 1931771"/>
              <a:gd name="connsiteX30" fmla="*/ 1308459 w 2196420"/>
              <a:gd name="connsiteY30" fmla="*/ 1283322 h 1931771"/>
              <a:gd name="connsiteX31" fmla="*/ 1604724 w 2196420"/>
              <a:gd name="connsiteY31" fmla="*/ 1455353 h 19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96420" h="1931771">
                <a:moveTo>
                  <a:pt x="2196420" y="1931771"/>
                </a:moveTo>
                <a:lnTo>
                  <a:pt x="1516649" y="1502769"/>
                </a:lnTo>
                <a:lnTo>
                  <a:pt x="1249036" y="1357365"/>
                </a:lnTo>
                <a:lnTo>
                  <a:pt x="1234360" y="1367226"/>
                </a:lnTo>
                <a:cubicBezTo>
                  <a:pt x="1216811" y="1374680"/>
                  <a:pt x="1194647" y="1372778"/>
                  <a:pt x="1174096" y="1362329"/>
                </a:cubicBezTo>
                <a:lnTo>
                  <a:pt x="1159953" y="1351993"/>
                </a:lnTo>
                <a:lnTo>
                  <a:pt x="891331" y="1494254"/>
                </a:lnTo>
                <a:lnTo>
                  <a:pt x="256824" y="1711909"/>
                </a:lnTo>
                <a:lnTo>
                  <a:pt x="898542" y="1402608"/>
                </a:lnTo>
                <a:lnTo>
                  <a:pt x="1121372" y="1276170"/>
                </a:lnTo>
                <a:lnTo>
                  <a:pt x="1122231" y="1263249"/>
                </a:lnTo>
                <a:cubicBezTo>
                  <a:pt x="1124625" y="1255028"/>
                  <a:pt x="1128849" y="1247582"/>
                  <a:pt x="1134974" y="1241457"/>
                </a:cubicBezTo>
                <a:lnTo>
                  <a:pt x="1148274" y="1228157"/>
                </a:lnTo>
                <a:lnTo>
                  <a:pt x="162516" y="242399"/>
                </a:lnTo>
                <a:lnTo>
                  <a:pt x="157353" y="246073"/>
                </a:lnTo>
                <a:cubicBezTo>
                  <a:pt x="143162" y="254587"/>
                  <a:pt x="132219" y="257688"/>
                  <a:pt x="127888" y="253357"/>
                </a:cubicBezTo>
                <a:lnTo>
                  <a:pt x="1946" y="127415"/>
                </a:lnTo>
                <a:cubicBezTo>
                  <a:pt x="-6716" y="118753"/>
                  <a:pt x="14350" y="83644"/>
                  <a:pt x="48997" y="48997"/>
                </a:cubicBezTo>
                <a:cubicBezTo>
                  <a:pt x="83645" y="14349"/>
                  <a:pt x="118753" y="-6716"/>
                  <a:pt x="127415" y="1946"/>
                </a:cubicBezTo>
                <a:lnTo>
                  <a:pt x="253357" y="127888"/>
                </a:lnTo>
                <a:cubicBezTo>
                  <a:pt x="257688" y="132219"/>
                  <a:pt x="254588" y="143161"/>
                  <a:pt x="246073" y="157352"/>
                </a:cubicBezTo>
                <a:lnTo>
                  <a:pt x="242400" y="162514"/>
                </a:lnTo>
                <a:lnTo>
                  <a:pt x="1178456" y="1098570"/>
                </a:lnTo>
                <a:lnTo>
                  <a:pt x="1222716" y="830617"/>
                </a:lnTo>
                <a:lnTo>
                  <a:pt x="1454767" y="128025"/>
                </a:lnTo>
                <a:lnTo>
                  <a:pt x="1297789" y="897161"/>
                </a:lnTo>
                <a:lnTo>
                  <a:pt x="1262022" y="1160870"/>
                </a:lnTo>
                <a:lnTo>
                  <a:pt x="1284147" y="1138745"/>
                </a:lnTo>
                <a:cubicBezTo>
                  <a:pt x="1289976" y="1132916"/>
                  <a:pt x="1313606" y="1147094"/>
                  <a:pt x="1336925" y="1170412"/>
                </a:cubicBezTo>
                <a:cubicBezTo>
                  <a:pt x="1360243" y="1193730"/>
                  <a:pt x="1374420" y="1217360"/>
                  <a:pt x="1368591" y="1223190"/>
                </a:cubicBezTo>
                <a:lnTo>
                  <a:pt x="1308459" y="1283322"/>
                </a:lnTo>
                <a:lnTo>
                  <a:pt x="1604724" y="1455353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6228619" y="2765167"/>
            <a:ext cx="636744" cy="594599"/>
            <a:chOff x="5036223" y="2411907"/>
            <a:chExt cx="636744" cy="594599"/>
          </a:xfrm>
        </p:grpSpPr>
        <p:sp>
          <p:nvSpPr>
            <p:cNvPr id="142" name="Freeform 141"/>
            <p:cNvSpPr/>
            <p:nvPr/>
          </p:nvSpPr>
          <p:spPr>
            <a:xfrm rot="17703207">
              <a:off x="5021313" y="2747569"/>
              <a:ext cx="95246" cy="65425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 rot="21394323" flipH="1">
              <a:off x="5107292" y="2943448"/>
              <a:ext cx="178320" cy="63058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221102" y="2764851"/>
              <a:ext cx="243556" cy="125065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085087" y="2411907"/>
              <a:ext cx="587880" cy="299485"/>
            </a:xfrm>
            <a:custGeom>
              <a:avLst/>
              <a:gdLst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911436 w 1618660"/>
                <a:gd name="connsiteY5" fmla="*/ 0 h 787400"/>
                <a:gd name="connsiteX6" fmla="*/ 902969 w 1618660"/>
                <a:gd name="connsiteY6" fmla="*/ 42333 h 787400"/>
                <a:gd name="connsiteX7" fmla="*/ 869103 w 1618660"/>
                <a:gd name="connsiteY7" fmla="*/ 55033 h 787400"/>
                <a:gd name="connsiteX8" fmla="*/ 860636 w 1618660"/>
                <a:gd name="connsiteY8" fmla="*/ 245533 h 787400"/>
                <a:gd name="connsiteX9" fmla="*/ 878893 w 1618660"/>
                <a:gd name="connsiteY9" fmla="*/ 344124 h 787400"/>
                <a:gd name="connsiteX10" fmla="*/ 887140 w 1618660"/>
                <a:gd name="connsiteY10" fmla="*/ 340728 h 787400"/>
                <a:gd name="connsiteX11" fmla="*/ 1205193 w 1618660"/>
                <a:gd name="connsiteY11" fmla="*/ 372533 h 787400"/>
                <a:gd name="connsiteX12" fmla="*/ 1205193 w 1618660"/>
                <a:gd name="connsiteY12" fmla="*/ 428191 h 787400"/>
                <a:gd name="connsiteX13" fmla="*/ 1507342 w 1618660"/>
                <a:gd name="connsiteY13" fmla="*/ 452046 h 787400"/>
                <a:gd name="connsiteX14" fmla="*/ 1618660 w 1618660"/>
                <a:gd name="connsiteY14" fmla="*/ 499753 h 787400"/>
                <a:gd name="connsiteX15" fmla="*/ 1531196 w 1618660"/>
                <a:gd name="connsiteY15" fmla="*/ 714438 h 787400"/>
                <a:gd name="connsiteX16" fmla="*/ 1475650 w 1618660"/>
                <a:gd name="connsiteY16" fmla="*/ 754115 h 787400"/>
                <a:gd name="connsiteX17" fmla="*/ 1300903 w 1618660"/>
                <a:gd name="connsiteY17" fmla="*/ 787400 h 787400"/>
                <a:gd name="connsiteX18" fmla="*/ 754803 w 1618660"/>
                <a:gd name="connsiteY18" fmla="*/ 778933 h 787400"/>
                <a:gd name="connsiteX19" fmla="*/ 35136 w 1618660"/>
                <a:gd name="connsiteY19" fmla="*/ 673100 h 787400"/>
                <a:gd name="connsiteX20" fmla="*/ 5246 w 1618660"/>
                <a:gd name="connsiteY20" fmla="*/ 666126 h 787400"/>
                <a:gd name="connsiteX21" fmla="*/ 1331 w 1618660"/>
                <a:gd name="connsiteY21" fmla="*/ 641033 h 787400"/>
                <a:gd name="connsiteX22" fmla="*/ 12497 w 1618660"/>
                <a:gd name="connsiteY22" fmla="*/ 555412 h 787400"/>
                <a:gd name="connsiteX23" fmla="*/ 266071 w 1618660"/>
                <a:gd name="connsiteY23" fmla="*/ 483892 h 787400"/>
                <a:gd name="connsiteX24" fmla="*/ 246802 w 1618660"/>
                <a:gd name="connsiteY24" fmla="*/ 423333 h 787400"/>
                <a:gd name="connsiteX25" fmla="*/ 225636 w 1618660"/>
                <a:gd name="connsiteY25" fmla="*/ 385233 h 787400"/>
                <a:gd name="connsiteX26" fmla="*/ 174836 w 1618660"/>
                <a:gd name="connsiteY26" fmla="*/ 355600 h 787400"/>
                <a:gd name="connsiteX27" fmla="*/ 272202 w 1618660"/>
                <a:gd name="connsiteY27" fmla="*/ 372533 h 787400"/>
                <a:gd name="connsiteX28" fmla="*/ 287257 w 1618660"/>
                <a:gd name="connsiteY28" fmla="*/ 477916 h 787400"/>
                <a:gd name="connsiteX29" fmla="*/ 322597 w 1618660"/>
                <a:gd name="connsiteY29" fmla="*/ 467948 h 787400"/>
                <a:gd name="connsiteX30" fmla="*/ 751968 w 1618660"/>
                <a:gd name="connsiteY30" fmla="*/ 523608 h 787400"/>
                <a:gd name="connsiteX31" fmla="*/ 744017 w 1618660"/>
                <a:gd name="connsiteY31" fmla="*/ 467948 h 787400"/>
                <a:gd name="connsiteX32" fmla="*/ 744941 w 1618660"/>
                <a:gd name="connsiteY32" fmla="*/ 459635 h 787400"/>
                <a:gd name="connsiteX33" fmla="*/ 489827 w 1618660"/>
                <a:gd name="connsiteY33" fmla="*/ 436231 h 787400"/>
                <a:gd name="connsiteX34" fmla="*/ 476844 w 1618660"/>
                <a:gd name="connsiteY34" fmla="*/ 449214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457862 w 1618660"/>
                <a:gd name="connsiteY38" fmla="*/ 430233 h 787400"/>
                <a:gd name="connsiteX39" fmla="*/ 835519 w 1618660"/>
                <a:gd name="connsiteY39" fmla="*/ 52576 h 787400"/>
                <a:gd name="connsiteX40" fmla="*/ 835236 w 1618660"/>
                <a:gd name="connsiteY40" fmla="*/ 2540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36231 h 787400"/>
                <a:gd name="connsiteX35" fmla="*/ 476844 w 1618660"/>
                <a:gd name="connsiteY35" fmla="*/ 449214 h 787400"/>
                <a:gd name="connsiteX36" fmla="*/ 461237 w 1618660"/>
                <a:gd name="connsiteY36" fmla="*/ 433608 h 787400"/>
                <a:gd name="connsiteX37" fmla="*/ 441536 w 1618660"/>
                <a:gd name="connsiteY37" fmla="*/ 431800 h 787400"/>
                <a:gd name="connsiteX38" fmla="*/ 459430 w 1618660"/>
                <a:gd name="connsiteY38" fmla="*/ 431800 h 787400"/>
                <a:gd name="connsiteX39" fmla="*/ 835519 w 1618660"/>
                <a:gd name="connsiteY39" fmla="*/ 52576 h 787400"/>
                <a:gd name="connsiteX40" fmla="*/ 835236 w 1618660"/>
                <a:gd name="connsiteY40" fmla="*/ 25400 h 787400"/>
                <a:gd name="connsiteX41" fmla="*/ 911436 w 1618660"/>
                <a:gd name="connsiteY41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36231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506760 w 1618660"/>
                <a:gd name="connsiteY34" fmla="*/ 423531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511191 w 1618660"/>
                <a:gd name="connsiteY1" fmla="*/ 423334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511191 w 1618660"/>
                <a:gd name="connsiteY1" fmla="*/ 423334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0025 w 1618660"/>
                <a:gd name="connsiteY1" fmla="*/ 427567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0025 w 1618660"/>
                <a:gd name="connsiteY1" fmla="*/ 427567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59430 w 1618660"/>
                <a:gd name="connsiteY36" fmla="*/ 431800 h 787400"/>
                <a:gd name="connsiteX37" fmla="*/ 835519 w 1618660"/>
                <a:gd name="connsiteY37" fmla="*/ 52576 h 787400"/>
                <a:gd name="connsiteX38" fmla="*/ 835236 w 1618660"/>
                <a:gd name="connsiteY38" fmla="*/ 25400 h 787400"/>
                <a:gd name="connsiteX39" fmla="*/ 911436 w 1618660"/>
                <a:gd name="connsiteY39" fmla="*/ 0 h 787400"/>
                <a:gd name="connsiteX0" fmla="*/ 835911 w 1618660"/>
                <a:gd name="connsiteY0" fmla="*/ 90147 h 791879"/>
                <a:gd name="connsiteX1" fmla="*/ 490025 w 1618660"/>
                <a:gd name="connsiteY1" fmla="*/ 427567 h 791879"/>
                <a:gd name="connsiteX2" fmla="*/ 748033 w 1618660"/>
                <a:gd name="connsiteY2" fmla="*/ 431800 h 791879"/>
                <a:gd name="connsiteX3" fmla="*/ 751968 w 1618660"/>
                <a:gd name="connsiteY3" fmla="*/ 396386 h 791879"/>
                <a:gd name="connsiteX4" fmla="*/ 838728 w 1618660"/>
                <a:gd name="connsiteY4" fmla="*/ 360662 h 791879"/>
                <a:gd name="connsiteX5" fmla="*/ 835911 w 1618660"/>
                <a:gd name="connsiteY5" fmla="*/ 90147 h 791879"/>
                <a:gd name="connsiteX6" fmla="*/ 911436 w 1618660"/>
                <a:gd name="connsiteY6" fmla="*/ 0 h 791879"/>
                <a:gd name="connsiteX7" fmla="*/ 902969 w 1618660"/>
                <a:gd name="connsiteY7" fmla="*/ 42333 h 791879"/>
                <a:gd name="connsiteX8" fmla="*/ 869103 w 1618660"/>
                <a:gd name="connsiteY8" fmla="*/ 55033 h 791879"/>
                <a:gd name="connsiteX9" fmla="*/ 860636 w 1618660"/>
                <a:gd name="connsiteY9" fmla="*/ 245533 h 791879"/>
                <a:gd name="connsiteX10" fmla="*/ 878893 w 1618660"/>
                <a:gd name="connsiteY10" fmla="*/ 344124 h 791879"/>
                <a:gd name="connsiteX11" fmla="*/ 887140 w 1618660"/>
                <a:gd name="connsiteY11" fmla="*/ 340728 h 791879"/>
                <a:gd name="connsiteX12" fmla="*/ 1205193 w 1618660"/>
                <a:gd name="connsiteY12" fmla="*/ 372533 h 791879"/>
                <a:gd name="connsiteX13" fmla="*/ 1205193 w 1618660"/>
                <a:gd name="connsiteY13" fmla="*/ 428191 h 791879"/>
                <a:gd name="connsiteX14" fmla="*/ 1507342 w 1618660"/>
                <a:gd name="connsiteY14" fmla="*/ 452046 h 791879"/>
                <a:gd name="connsiteX15" fmla="*/ 1618660 w 1618660"/>
                <a:gd name="connsiteY15" fmla="*/ 499753 h 791879"/>
                <a:gd name="connsiteX16" fmla="*/ 1531196 w 1618660"/>
                <a:gd name="connsiteY16" fmla="*/ 714438 h 791879"/>
                <a:gd name="connsiteX17" fmla="*/ 1475650 w 1618660"/>
                <a:gd name="connsiteY17" fmla="*/ 754115 h 791879"/>
                <a:gd name="connsiteX18" fmla="*/ 1300903 w 1618660"/>
                <a:gd name="connsiteY18" fmla="*/ 787400 h 791879"/>
                <a:gd name="connsiteX19" fmla="*/ 754803 w 1618660"/>
                <a:gd name="connsiteY19" fmla="*/ 778933 h 791879"/>
                <a:gd name="connsiteX20" fmla="*/ 35136 w 1618660"/>
                <a:gd name="connsiteY20" fmla="*/ 673100 h 791879"/>
                <a:gd name="connsiteX21" fmla="*/ 5246 w 1618660"/>
                <a:gd name="connsiteY21" fmla="*/ 666126 h 791879"/>
                <a:gd name="connsiteX22" fmla="*/ 1331 w 1618660"/>
                <a:gd name="connsiteY22" fmla="*/ 641033 h 791879"/>
                <a:gd name="connsiteX23" fmla="*/ 12497 w 1618660"/>
                <a:gd name="connsiteY23" fmla="*/ 555412 h 791879"/>
                <a:gd name="connsiteX24" fmla="*/ 266071 w 1618660"/>
                <a:gd name="connsiteY24" fmla="*/ 483892 h 791879"/>
                <a:gd name="connsiteX25" fmla="*/ 246802 w 1618660"/>
                <a:gd name="connsiteY25" fmla="*/ 423333 h 791879"/>
                <a:gd name="connsiteX26" fmla="*/ 225636 w 1618660"/>
                <a:gd name="connsiteY26" fmla="*/ 385233 h 791879"/>
                <a:gd name="connsiteX27" fmla="*/ 174836 w 1618660"/>
                <a:gd name="connsiteY27" fmla="*/ 355600 h 791879"/>
                <a:gd name="connsiteX28" fmla="*/ 272202 w 1618660"/>
                <a:gd name="connsiteY28" fmla="*/ 372533 h 791879"/>
                <a:gd name="connsiteX29" fmla="*/ 287257 w 1618660"/>
                <a:gd name="connsiteY29" fmla="*/ 477916 h 791879"/>
                <a:gd name="connsiteX30" fmla="*/ 322597 w 1618660"/>
                <a:gd name="connsiteY30" fmla="*/ 467948 h 791879"/>
                <a:gd name="connsiteX31" fmla="*/ 751968 w 1618660"/>
                <a:gd name="connsiteY31" fmla="*/ 523608 h 791879"/>
                <a:gd name="connsiteX32" fmla="*/ 744017 w 1618660"/>
                <a:gd name="connsiteY32" fmla="*/ 467948 h 791879"/>
                <a:gd name="connsiteX33" fmla="*/ 744941 w 1618660"/>
                <a:gd name="connsiteY33" fmla="*/ 459635 h 791879"/>
                <a:gd name="connsiteX34" fmla="*/ 481361 w 1618660"/>
                <a:gd name="connsiteY34" fmla="*/ 444697 h 791879"/>
                <a:gd name="connsiteX35" fmla="*/ 461237 w 1618660"/>
                <a:gd name="connsiteY35" fmla="*/ 433608 h 791879"/>
                <a:gd name="connsiteX36" fmla="*/ 459430 w 1618660"/>
                <a:gd name="connsiteY36" fmla="*/ 431800 h 791879"/>
                <a:gd name="connsiteX37" fmla="*/ 835519 w 1618660"/>
                <a:gd name="connsiteY37" fmla="*/ 52576 h 791879"/>
                <a:gd name="connsiteX38" fmla="*/ 835236 w 1618660"/>
                <a:gd name="connsiteY38" fmla="*/ 25400 h 791879"/>
                <a:gd name="connsiteX39" fmla="*/ 911436 w 1618660"/>
                <a:gd name="connsiteY39" fmla="*/ 0 h 79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8660" h="791879">
                  <a:moveTo>
                    <a:pt x="835911" y="90147"/>
                  </a:moveTo>
                  <a:lnTo>
                    <a:pt x="490025" y="427567"/>
                  </a:lnTo>
                  <a:lnTo>
                    <a:pt x="748033" y="431800"/>
                  </a:lnTo>
                  <a:lnTo>
                    <a:pt x="751968" y="396386"/>
                  </a:lnTo>
                  <a:lnTo>
                    <a:pt x="838728" y="360662"/>
                  </a:lnTo>
                  <a:lnTo>
                    <a:pt x="835911" y="90147"/>
                  </a:lnTo>
                  <a:close/>
                  <a:moveTo>
                    <a:pt x="911436" y="0"/>
                  </a:moveTo>
                  <a:lnTo>
                    <a:pt x="902969" y="42333"/>
                  </a:lnTo>
                  <a:lnTo>
                    <a:pt x="869103" y="55033"/>
                  </a:lnTo>
                  <a:lnTo>
                    <a:pt x="860636" y="245533"/>
                  </a:lnTo>
                  <a:lnTo>
                    <a:pt x="878893" y="344124"/>
                  </a:lnTo>
                  <a:lnTo>
                    <a:pt x="887140" y="340728"/>
                  </a:lnTo>
                  <a:lnTo>
                    <a:pt x="1205193" y="372533"/>
                  </a:lnTo>
                  <a:lnTo>
                    <a:pt x="1205193" y="428191"/>
                  </a:lnTo>
                  <a:lnTo>
                    <a:pt x="1507342" y="452046"/>
                  </a:lnTo>
                  <a:lnTo>
                    <a:pt x="1618660" y="499753"/>
                  </a:lnTo>
                  <a:lnTo>
                    <a:pt x="1531196" y="714438"/>
                  </a:lnTo>
                  <a:lnTo>
                    <a:pt x="1475650" y="754115"/>
                  </a:lnTo>
                  <a:lnTo>
                    <a:pt x="1300903" y="787400"/>
                  </a:lnTo>
                  <a:cubicBezTo>
                    <a:pt x="1180762" y="791536"/>
                    <a:pt x="965764" y="797983"/>
                    <a:pt x="754803" y="778933"/>
                  </a:cubicBezTo>
                  <a:cubicBezTo>
                    <a:pt x="543842" y="759883"/>
                    <a:pt x="160062" y="691901"/>
                    <a:pt x="35136" y="673100"/>
                  </a:cubicBezTo>
                  <a:lnTo>
                    <a:pt x="5246" y="666126"/>
                  </a:lnTo>
                  <a:lnTo>
                    <a:pt x="1331" y="641033"/>
                  </a:lnTo>
                  <a:cubicBezTo>
                    <a:pt x="-1518" y="613018"/>
                    <a:pt x="-645" y="581641"/>
                    <a:pt x="12497" y="555412"/>
                  </a:cubicBezTo>
                  <a:lnTo>
                    <a:pt x="266071" y="483892"/>
                  </a:lnTo>
                  <a:lnTo>
                    <a:pt x="246802" y="423333"/>
                  </a:lnTo>
                  <a:lnTo>
                    <a:pt x="225636" y="385233"/>
                  </a:lnTo>
                  <a:lnTo>
                    <a:pt x="174836" y="355600"/>
                  </a:lnTo>
                  <a:lnTo>
                    <a:pt x="272202" y="372533"/>
                  </a:lnTo>
                  <a:lnTo>
                    <a:pt x="287257" y="477916"/>
                  </a:lnTo>
                  <a:lnTo>
                    <a:pt x="322597" y="467948"/>
                  </a:lnTo>
                  <a:lnTo>
                    <a:pt x="751968" y="523608"/>
                  </a:lnTo>
                  <a:lnTo>
                    <a:pt x="744017" y="467948"/>
                  </a:lnTo>
                  <a:lnTo>
                    <a:pt x="744941" y="459635"/>
                  </a:lnTo>
                  <a:lnTo>
                    <a:pt x="481361" y="444697"/>
                  </a:lnTo>
                  <a:lnTo>
                    <a:pt x="461237" y="433608"/>
                  </a:lnTo>
                  <a:lnTo>
                    <a:pt x="459430" y="431800"/>
                  </a:lnTo>
                  <a:lnTo>
                    <a:pt x="835519" y="52576"/>
                  </a:lnTo>
                  <a:cubicBezTo>
                    <a:pt x="835425" y="43517"/>
                    <a:pt x="835330" y="34459"/>
                    <a:pt x="835236" y="25400"/>
                  </a:cubicBezTo>
                  <a:lnTo>
                    <a:pt x="9114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5839797" y="1394063"/>
            <a:ext cx="1390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Marine Data Users</a:t>
            </a:r>
          </a:p>
        </p:txBody>
      </p:sp>
      <p:sp>
        <p:nvSpPr>
          <p:cNvPr id="155" name="Flowchart: Manual Operation 154"/>
          <p:cNvSpPr/>
          <p:nvPr/>
        </p:nvSpPr>
        <p:spPr>
          <a:xfrm rot="15259385">
            <a:off x="8637134" y="886589"/>
            <a:ext cx="656072" cy="3491389"/>
          </a:xfrm>
          <a:prstGeom prst="flowChartManualOperation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  <a:alpha val="65000"/>
                </a:schemeClr>
              </a:gs>
              <a:gs pos="100000">
                <a:schemeClr val="accent5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Can 157"/>
          <p:cNvSpPr/>
          <p:nvPr/>
        </p:nvSpPr>
        <p:spPr>
          <a:xfrm>
            <a:off x="9527394" y="1901419"/>
            <a:ext cx="480776" cy="469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an 158"/>
          <p:cNvSpPr/>
          <p:nvPr/>
        </p:nvSpPr>
        <p:spPr>
          <a:xfrm>
            <a:off x="10226093" y="1901418"/>
            <a:ext cx="480776" cy="469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Can 155"/>
          <p:cNvSpPr/>
          <p:nvPr/>
        </p:nvSpPr>
        <p:spPr>
          <a:xfrm>
            <a:off x="9878917" y="2062642"/>
            <a:ext cx="480776" cy="469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7313527" y="3344145"/>
            <a:ext cx="3860756" cy="1301435"/>
            <a:chOff x="7313527" y="3344145"/>
            <a:chExt cx="3860756" cy="1301435"/>
          </a:xfrm>
        </p:grpSpPr>
        <p:sp>
          <p:nvSpPr>
            <p:cNvPr id="131" name="TextBox 130"/>
            <p:cNvSpPr txBox="1"/>
            <p:nvPr/>
          </p:nvSpPr>
          <p:spPr>
            <a:xfrm rot="1795345">
              <a:off x="9486000" y="3344145"/>
              <a:ext cx="168828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90A440"/>
                  </a:solidFill>
                  <a:latin typeface="Franklin Gothic Medium Cond" panose="020B0606030402020204" pitchFamily="34" charset="0"/>
                </a:rPr>
                <a:t>(standardized data)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90A440"/>
                </a:solidFill>
                <a:effectLst/>
                <a:uLnTx/>
                <a:uFillTx/>
                <a:latin typeface="Franklin Gothic Medium Cond" panose="020B06060304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90A440"/>
                  </a:solidFill>
                  <a:effectLst/>
                  <a:uLnTx/>
                  <a:uFillTx/>
                  <a:latin typeface="Franklin Gothic Medium Cond" panose="020B0606030402020204" pitchFamily="34" charset="0"/>
                </a:rPr>
                <a:t>Marine Spatial Data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 rot="1343833">
              <a:off x="7313527" y="4122360"/>
              <a:ext cx="1672254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90A440"/>
                  </a:solidFill>
                  <a:effectLst/>
                  <a:uLnTx/>
                  <a:uFillTx/>
                  <a:latin typeface="Franklin Gothic Medium Cond" panose="020B0606030402020204" pitchFamily="34" charset="0"/>
                </a:rPr>
                <a:t>Web Services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srgbClr val="90A440"/>
                  </a:solidFill>
                  <a:latin typeface="Franklin Gothic Medium Cond" panose="020B0606030402020204" pitchFamily="34" charset="0"/>
                </a:rPr>
                <a:t>(standardized distribution)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7017945" y="2591852"/>
            <a:ext cx="13292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90A44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90A44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Interoperability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9487647" y="1414869"/>
            <a:ext cx="125226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Other Marine Spatial</a:t>
            </a:r>
            <a:endParaRPr kumimoji="0" lang="en-US" sz="1100" i="0" u="none" strike="noStrike" kern="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Databases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  <p:sp>
        <p:nvSpPr>
          <p:cNvPr id="164" name="Vertical Scroll 163"/>
          <p:cNvSpPr/>
          <p:nvPr/>
        </p:nvSpPr>
        <p:spPr>
          <a:xfrm>
            <a:off x="6493840" y="5101492"/>
            <a:ext cx="1218971" cy="1305606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5676235" y="5484943"/>
            <a:ext cx="9765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Policy,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Procedure,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Documentation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298426" y="1863412"/>
            <a:ext cx="757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Access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537FD18-B30E-7F47-B424-35A9DD96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33" y="1420293"/>
            <a:ext cx="5614547" cy="5156134"/>
          </a:xfrm>
        </p:spPr>
        <p:txBody>
          <a:bodyPr>
            <a:normAutofit/>
          </a:bodyPr>
          <a:lstStyle/>
          <a:p>
            <a:r>
              <a:rPr lang="en-US" dirty="0"/>
              <a:t>U.S. Open Data Policy</a:t>
            </a:r>
          </a:p>
          <a:p>
            <a:pPr lvl="1"/>
            <a:r>
              <a:rPr lang="en-US" dirty="0"/>
              <a:t>Principles:  Discoverable, Accessible, Described, Reusable, Complete, Timely, Managed Post Release</a:t>
            </a:r>
          </a:p>
          <a:p>
            <a:r>
              <a:rPr lang="en-US" dirty="0"/>
              <a:t>Supporting non-traditional users of nautical chat information – ENC Direct to GIS</a:t>
            </a:r>
          </a:p>
          <a:p>
            <a:pPr lvl="1"/>
            <a:r>
              <a:rPr lang="en-US" dirty="0"/>
              <a:t>ENC and other derived theme layers are distributed via OGC Compliant Web Services</a:t>
            </a:r>
          </a:p>
          <a:p>
            <a:r>
              <a:rPr lang="en-US" dirty="0"/>
              <a:t>Open Geospatial Consortium (OGC) Marine Spatial Data Infrastructure – Concept Development Study</a:t>
            </a:r>
          </a:p>
        </p:txBody>
      </p:sp>
    </p:spTree>
    <p:extLst>
      <p:ext uri="{BB962C8B-B14F-4D97-AF65-F5344CB8AC3E}">
        <p14:creationId xmlns:p14="http://schemas.microsoft.com/office/powerpoint/2010/main" val="313407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2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6" grpId="0" animBg="1"/>
      <p:bldP spid="6" grpId="0" animBg="1"/>
      <p:bldP spid="89" grpId="0" animBg="1"/>
      <p:bldP spid="91" grpId="0"/>
      <p:bldP spid="128" grpId="0" animBg="1"/>
      <p:bldP spid="129" grpId="0" animBg="1"/>
      <p:bldP spid="130" grpId="0" animBg="1"/>
      <p:bldP spid="140" grpId="0" animBg="1"/>
      <p:bldP spid="149" grpId="0"/>
      <p:bldP spid="155" grpId="0" animBg="1"/>
      <p:bldP spid="158" grpId="0" animBg="1"/>
      <p:bldP spid="159" grpId="0" animBg="1"/>
      <p:bldP spid="156" grpId="0" animBg="1"/>
      <p:bldP spid="161" grpId="0"/>
      <p:bldP spid="162" grpId="0"/>
      <p:bldP spid="164" grpId="0" animBg="1"/>
      <p:bldP spid="167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9967" cy="900967"/>
          </a:xfrm>
        </p:spPr>
        <p:txBody>
          <a:bodyPr/>
          <a:lstStyle/>
          <a:p>
            <a:pPr algn="ctr"/>
            <a:r>
              <a:rPr lang="en-US" dirty="0"/>
              <a:t>Capacity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9991"/>
            <a:ext cx="7514167" cy="4409586"/>
          </a:xfrm>
        </p:spPr>
        <p:txBody>
          <a:bodyPr>
            <a:normAutofit/>
          </a:bodyPr>
          <a:lstStyle/>
          <a:p>
            <a:r>
              <a:rPr lang="en-US" dirty="0"/>
              <a:t>U.S. supports the IHO Maritime Safety Information training courses</a:t>
            </a:r>
          </a:p>
          <a:p>
            <a:pPr lvl="1"/>
            <a:r>
              <a:rPr lang="en-US" dirty="0"/>
              <a:t>NGA -  S-8 Category-B Competence for Nautical Cartography</a:t>
            </a:r>
          </a:p>
          <a:p>
            <a:pPr lvl="1"/>
            <a:r>
              <a:rPr lang="en-US" dirty="0"/>
              <a:t>NOAA – S-8 Category-B Competence for Nautical Cartography, Chart Adequacy Workshop</a:t>
            </a:r>
          </a:p>
          <a:p>
            <a:pPr lvl="1"/>
            <a:r>
              <a:rPr lang="en-US" dirty="0"/>
              <a:t>U.S. Navy – S-5 Category-B International Hydrographic Management and engineering Program</a:t>
            </a:r>
          </a:p>
          <a:p>
            <a:pPr lvl="1"/>
            <a:r>
              <a:rPr lang="en-US" dirty="0"/>
              <a:t>S-5 Category A</a:t>
            </a:r>
          </a:p>
          <a:p>
            <a:pPr lvl="2"/>
            <a:r>
              <a:rPr lang="en-US" dirty="0"/>
              <a:t>University of Southern Mississippi</a:t>
            </a:r>
          </a:p>
          <a:p>
            <a:pPr lvl="2"/>
            <a:r>
              <a:rPr lang="en-US" dirty="0"/>
              <a:t>University of New Hampshire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56C606-D607-5E46-BFD6-DFC402F2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521" y="3317685"/>
            <a:ext cx="4768479" cy="3389254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C4579D-D38F-E049-AED9-AD8BE47C9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521" y="-33400"/>
            <a:ext cx="4768479" cy="3072194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224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38800" cy="968135"/>
          </a:xfrm>
        </p:spPr>
        <p:txBody>
          <a:bodyPr/>
          <a:lstStyle/>
          <a:p>
            <a:pPr algn="ctr"/>
            <a:r>
              <a:rPr lang="en-US" dirty="0"/>
              <a:t>Geodesy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8" y="1925923"/>
            <a:ext cx="6675951" cy="3545657"/>
          </a:xfrm>
        </p:spPr>
        <p:txBody>
          <a:bodyPr/>
          <a:lstStyle/>
          <a:p>
            <a:r>
              <a:rPr lang="en-US" dirty="0"/>
              <a:t>New Earth Gravity Model (EGM) </a:t>
            </a:r>
          </a:p>
          <a:p>
            <a:pPr lvl="1"/>
            <a:r>
              <a:rPr lang="en-US" dirty="0"/>
              <a:t>in 2020, important for MSL and WGS  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Earth Gravity Model </a:t>
            </a:r>
            <a:r>
              <a:rPr lang="en-US" dirty="0"/>
              <a:t>is updated to reflect the variance in gravity based on the uneven mass distributions found across the irregular shaped Earth</a:t>
            </a:r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241F1EE7-B73A-C442-80D9-52197F1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824" y="1100426"/>
            <a:ext cx="4812591" cy="47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534</Words>
  <Application>Microsoft Macintosh PowerPoint</Application>
  <PresentationFormat>Custom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6th East Asia Hydrographic Commission Steering Committee Meeting</vt:lpstr>
      <vt:lpstr>U.S. Hydrographic Leadership</vt:lpstr>
      <vt:lpstr>New Directions</vt:lpstr>
      <vt:lpstr>U.S. Charting Plan - Products</vt:lpstr>
      <vt:lpstr>U.S. Charting Plan - Data</vt:lpstr>
      <vt:lpstr>Best Available Data</vt:lpstr>
      <vt:lpstr>Marine Spatial Data Infrastructure</vt:lpstr>
      <vt:lpstr>Capacity Building</vt:lpstr>
      <vt:lpstr>Geodesy Update</vt:lpstr>
      <vt:lpstr>Geodesy Update</vt:lpstr>
      <vt:lpstr>GEBCO Seabed 2030</vt:lpstr>
    </vt:vector>
  </TitlesOfParts>
  <Company>U.S.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East Asia Hydrographic Commission Steering Committee Meeting</dc:title>
  <dc:creator>Cain Suzanne Ms NGA-SFDWA USA CIV</dc:creator>
  <cp:lastModifiedBy>Michelle Cain</cp:lastModifiedBy>
  <cp:revision>30</cp:revision>
  <cp:lastPrinted>2019-02-13T16:40:15Z</cp:lastPrinted>
  <dcterms:created xsi:type="dcterms:W3CDTF">2019-02-01T16:21:22Z</dcterms:created>
  <dcterms:modified xsi:type="dcterms:W3CDTF">2019-02-20T02:38:00Z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PortionWaiver">
    <vt:lpwstr/>
  </property>
  <property fmtid="{D5CDD505-2E9C-101B-9397-08002B2CF9AE}" pid="15" name="AACG_OrconOriginator">
    <vt:lpwstr/>
  </property>
  <property fmtid="{D5CDD505-2E9C-101B-9397-08002B2CF9AE}" pid="16" name="AACG_OrconRecipients">
    <vt:lpwstr/>
  </property>
  <property fmtid="{D5CDD505-2E9C-101B-9397-08002B2CF9AE}" pid="17" name="AACG_SatWarningType">
    <vt:lpwstr/>
  </property>
  <property fmtid="{D5CDD505-2E9C-101B-9397-08002B2CF9AE}" pid="18" name="AACG_NatoWarningClassLevel">
    <vt:lpwstr/>
  </property>
  <property fmtid="{D5CDD505-2E9C-101B-9397-08002B2CF9AE}" pid="19" name="AACG_Version">
    <vt:lpwstr>201810</vt:lpwstr>
  </property>
  <property fmtid="{D5CDD505-2E9C-101B-9397-08002B2CF9AE}" pid="20" name="AACG_CustomClassXMLPart">
    <vt:lpwstr>{A8A0C335-B958-4FF8-AF4F-608B21BACB86}</vt:lpwstr>
  </property>
</Properties>
</file>