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5" r:id="rId7"/>
    <p:sldId id="267" r:id="rId8"/>
    <p:sldId id="26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 Amafo" initials="MA" lastIdx="1" clrIdx="0"/>
  <p:cmAuthor id="1" name="Ryan Fung A Loi" initials="RFA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8C605-DC72-4388-BC61-B1431280FE7F}" type="datetimeFigureOut">
              <a:rPr lang="nl-NL" smtClean="0"/>
              <a:t>8-12-2014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BFEC8-5B8B-45CB-A304-406EAE07F32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07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747C-F108-49A7-934E-C4662514E6FB}" type="datetime1">
              <a:rPr lang="nl-NL" smtClean="0"/>
              <a:t>8-12-2014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25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8D4-9836-4B73-A135-A4ACB2E4D4B9}" type="datetime1">
              <a:rPr lang="nl-NL" smtClean="0"/>
              <a:t>8-12-2014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4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D8AF-AABC-4EC9-9B24-2705E82A350D}" type="datetime1">
              <a:rPr lang="nl-NL" smtClean="0"/>
              <a:t>8-12-2014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25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31CE-2AAA-4B81-B684-4757FA19E36F}" type="datetime1">
              <a:rPr lang="nl-NL" smtClean="0"/>
              <a:t>8-12-2014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70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9131-1452-42D8-BA47-F37365F32E48}" type="datetime1">
              <a:rPr lang="nl-NL" smtClean="0"/>
              <a:t>8-12-2014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15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B3B1-6963-486C-9B74-7937F912D64E}" type="datetime1">
              <a:rPr lang="nl-NL" smtClean="0"/>
              <a:t>8-12-2014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216-014A-453C-854D-4EAD46C48E21}" type="datetime1">
              <a:rPr lang="nl-NL" smtClean="0"/>
              <a:t>8-12-2014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92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8CAC-F731-430E-A606-5703F7593AD7}" type="datetime1">
              <a:rPr lang="nl-NL" smtClean="0"/>
              <a:t>8-12-2014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73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B8E-6F71-4CA8-8B0B-B6591D6A357C}" type="datetime1">
              <a:rPr lang="nl-NL" smtClean="0"/>
              <a:t>8-12-2014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89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1D5D-84F4-4DA1-91CD-FC4B7968ECBA}" type="datetime1">
              <a:rPr lang="nl-NL" smtClean="0"/>
              <a:t>8-12-2014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426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584F-E807-4E91-8A1C-E4BDE7CEF7E3}" type="datetime1">
              <a:rPr lang="nl-NL" smtClean="0"/>
              <a:t>8-12-2014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01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1514E-CFC3-483D-961F-EFF11C88DAB1}" type="datetime1">
              <a:rPr lang="nl-NL" smtClean="0"/>
              <a:t>8-12-2014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37A4-CBC9-4992-B4F6-87B413D5081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53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o.int/mtg_docs/com_wg/IRCC/IRCC6/IRCC6-Report-AnnexD-List_of_Decisions.pdf" TargetMode="External"/><Relationship Id="rId2" Type="http://schemas.openxmlformats.org/officeDocument/2006/relationships/hyperlink" Target="http://www.iho.int/mtg_docs/com_wg/IRCC/IRCC6/IRCC6-Report-AnnexC-List_of_Actio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ho.int/mtg_docs/com_wg/IRCC/IRCC6/IRCC6-06J-MACHC_report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IRCC 6 Report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 MACHC</a:t>
            </a:r>
          </a:p>
          <a:p>
            <a:r>
              <a:rPr lang="en-US" dirty="0" smtClean="0"/>
              <a:t>Dec 2014</a:t>
            </a:r>
          </a:p>
          <a:p>
            <a:r>
              <a:rPr lang="en-US" dirty="0" smtClean="0"/>
              <a:t>Mexico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5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Report IRCC6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Report presented after consultation with the chair of the three working groups.</a:t>
            </a:r>
          </a:p>
          <a:p>
            <a:r>
              <a:rPr lang="en-US" dirty="0" smtClean="0"/>
              <a:t>The IRCC 6 report on the Website with all </a:t>
            </a:r>
            <a:r>
              <a:rPr lang="en-US" dirty="0"/>
              <a:t>decisions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www.iho.int/mtg_docs/com_wg/IRCC/IRCC6/IRCC6-Report-AnnexC-List_of_Actions.pdf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www.iho.int/mtg_docs/com_wg/IRCC/IRCC6/IRCC6-Report-AnnexD-List_of_Decisions.pdf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MACHC report to IRCC 6 on website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www.iho.int/mtg_docs/com_wg/IRCC/IRCC6/IRCC6-06J-MACHC_report.pdf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Actionable items MACHC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3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96200" cy="5957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IRCC5 actions (1)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920420"/>
              </p:ext>
            </p:extLst>
          </p:nvPr>
        </p:nvGraphicFramePr>
        <p:xfrm>
          <a:off x="609600" y="1219200"/>
          <a:ext cx="8077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177554"/>
                <a:gridCol w="1124108"/>
                <a:gridCol w="1251538"/>
              </a:tblGrid>
              <a:tr h="3419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1234440">
                <a:tc>
                  <a:txBody>
                    <a:bodyPr/>
                    <a:lstStyle/>
                    <a:p>
                      <a:r>
                        <a:rPr lang="nl-NL" dirty="0" smtClean="0"/>
                        <a:t>IRCC6/01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the approval of pending</a:t>
                      </a:r>
                    </a:p>
                    <a:p>
                      <a:r>
                        <a:rPr lang="en-US" dirty="0" smtClean="0"/>
                        <a:t>applications for IHO membership </a:t>
                      </a:r>
                    </a:p>
                    <a:p>
                      <a:r>
                        <a:rPr lang="en-US" dirty="0" smtClean="0"/>
                        <a:t>(Chair MACHC)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</a:t>
                      </a:r>
                    </a:p>
                    <a:p>
                      <a:r>
                        <a:rPr lang="en-US" dirty="0" smtClean="0"/>
                        <a:t>IRCC Chair</a:t>
                      </a:r>
                    </a:p>
                    <a:p>
                      <a:r>
                        <a:rPr lang="en-US" dirty="0" smtClean="0"/>
                        <a:t>Dec 2014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</a:p>
                  </a:txBody>
                  <a:tcPr/>
                </a:tc>
              </a:tr>
              <a:tr h="1299463">
                <a:tc>
                  <a:txBody>
                    <a:bodyPr/>
                    <a:lstStyle/>
                    <a:p>
                      <a:r>
                        <a:rPr lang="en-US" dirty="0" smtClean="0"/>
                        <a:t>IRCC6/02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 to engage pending</a:t>
                      </a:r>
                    </a:p>
                    <a:p>
                      <a:r>
                        <a:rPr lang="en-US" dirty="0" smtClean="0"/>
                        <a:t>applicants in their region to</a:t>
                      </a:r>
                    </a:p>
                    <a:p>
                      <a:r>
                        <a:rPr lang="en-US" dirty="0" smtClean="0"/>
                        <a:t>encourage the ratification of the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IHO Convention(Chair MACHC)</a:t>
                      </a:r>
                      <a:endParaRPr lang="nl-NL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</a:t>
                      </a:r>
                    </a:p>
                    <a:p>
                      <a:r>
                        <a:rPr lang="en-US" dirty="0" smtClean="0"/>
                        <a:t>IRCC Chair</a:t>
                      </a:r>
                    </a:p>
                    <a:p>
                      <a:r>
                        <a:rPr lang="en-US" dirty="0" smtClean="0"/>
                        <a:t>Dec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</a:p>
                  </a:txBody>
                  <a:tcPr/>
                </a:tc>
              </a:tr>
              <a:tr h="1299463">
                <a:tc>
                  <a:txBody>
                    <a:bodyPr/>
                    <a:lstStyle/>
                    <a:p>
                      <a:r>
                        <a:rPr lang="en-US" dirty="0" smtClean="0"/>
                        <a:t>IRCC6/03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the participation of</a:t>
                      </a:r>
                    </a:p>
                    <a:p>
                      <a:r>
                        <a:rPr lang="en-US" dirty="0" smtClean="0"/>
                        <a:t>stakeholders at the RHC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Conferences (Chair MACHC)</a:t>
                      </a:r>
                      <a:endParaRPr lang="nl-NL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</a:t>
                      </a:r>
                    </a:p>
                    <a:p>
                      <a:r>
                        <a:rPr lang="en-US" dirty="0" smtClean="0"/>
                        <a:t>IRCC Chair</a:t>
                      </a:r>
                    </a:p>
                    <a:p>
                      <a:r>
                        <a:rPr lang="en-US" dirty="0" smtClean="0"/>
                        <a:t>Dec 2014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1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IRCC6 actions (2)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4</a:t>
            </a:fld>
            <a:endParaRPr lang="nl-N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785103"/>
              </p:ext>
            </p:extLst>
          </p:nvPr>
        </p:nvGraphicFramePr>
        <p:xfrm>
          <a:off x="533400" y="1310925"/>
          <a:ext cx="8077200" cy="516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4101354"/>
                <a:gridCol w="1124108"/>
                <a:gridCol w="1251538"/>
              </a:tblGrid>
              <a:tr h="4572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1279875">
                <a:tc>
                  <a:txBody>
                    <a:bodyPr/>
                    <a:lstStyle/>
                    <a:p>
                      <a:r>
                        <a:rPr lang="nl-NL" dirty="0" smtClean="0"/>
                        <a:t>IRCC6/04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 to engage suspended</a:t>
                      </a:r>
                    </a:p>
                    <a:p>
                      <a:r>
                        <a:rPr lang="en-US" dirty="0" smtClean="0"/>
                        <a:t>Member States in their region to</a:t>
                      </a:r>
                    </a:p>
                    <a:p>
                      <a:r>
                        <a:rPr lang="en-US" dirty="0" smtClean="0"/>
                        <a:t>encourage their re-insertion in IHO (MACHC)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</a:t>
                      </a:r>
                    </a:p>
                    <a:p>
                      <a:r>
                        <a:rPr lang="en-US" dirty="0" smtClean="0"/>
                        <a:t>IRCC Chair</a:t>
                      </a:r>
                    </a:p>
                    <a:p>
                      <a:r>
                        <a:rPr lang="en-US" dirty="0" smtClean="0"/>
                        <a:t>Dec 2014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IRCC6/05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the IRCC Chair with</a:t>
                      </a:r>
                    </a:p>
                    <a:p>
                      <a:r>
                        <a:rPr lang="en-US" dirty="0" smtClean="0"/>
                        <a:t>progress reports on the relevant</a:t>
                      </a:r>
                    </a:p>
                    <a:p>
                      <a:r>
                        <a:rPr lang="en-US" dirty="0" smtClean="0"/>
                        <a:t>tasks in the IHO 2014 Work</a:t>
                      </a:r>
                    </a:p>
                    <a:p>
                      <a:r>
                        <a:rPr lang="en-US" dirty="0" err="1" smtClean="0"/>
                        <a:t>Programme</a:t>
                      </a:r>
                      <a:r>
                        <a:rPr lang="en-US" dirty="0" smtClean="0"/>
                        <a:t> (10) (MACHC)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2015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Permanent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2026635">
                <a:tc>
                  <a:txBody>
                    <a:bodyPr/>
                    <a:lstStyle/>
                    <a:p>
                      <a:r>
                        <a:rPr lang="en-US" dirty="0" smtClean="0"/>
                        <a:t>IRCC6/07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to the IRCC Chair the</a:t>
                      </a:r>
                    </a:p>
                    <a:p>
                      <a:r>
                        <a:rPr lang="en-US" dirty="0" smtClean="0"/>
                        <a:t>estimated values of SPIs and agreed WPIs as of 31 December 2014 and target values for 31 December 2017, complemented by the comments on the difficulties encountered and suggestions for a way forward (</a:t>
                      </a:r>
                      <a:r>
                        <a:rPr lang="en-US" dirty="0" err="1" smtClean="0"/>
                        <a:t>ChairMACHC</a:t>
                      </a:r>
                      <a:r>
                        <a:rPr lang="en-US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2015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2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IRCC6 (3)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5</a:t>
            </a:fld>
            <a:endParaRPr lang="nl-N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21756"/>
              </p:ext>
            </p:extLst>
          </p:nvPr>
        </p:nvGraphicFramePr>
        <p:xfrm>
          <a:off x="457200" y="1600200"/>
          <a:ext cx="80772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177554"/>
                <a:gridCol w="1124108"/>
                <a:gridCol w="1251538"/>
              </a:tblGrid>
              <a:tr h="6096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nl-NL" dirty="0" smtClean="0"/>
                        <a:t>IRCC6/08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Invite GEBCO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Guiding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Committee</a:t>
                      </a:r>
                      <a:endParaRPr lang="nl-N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Bathymetric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</a:t>
                      </a:r>
                    </a:p>
                    <a:p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Chairs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attend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  <a:endParaRPr lang="nl-N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RHCs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meetings,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aiming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</a:t>
                      </a:r>
                    </a:p>
                    <a:p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strengthening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collaboration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priority on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improving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high</a:t>
                      </a:r>
                    </a:p>
                    <a:p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shallow</a:t>
                      </a: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water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bathymetry at the regional level (6)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</a:t>
                      </a:r>
                    </a:p>
                    <a:p>
                      <a:r>
                        <a:rPr lang="en-US" dirty="0" smtClean="0"/>
                        <a:t>IRCC Chair</a:t>
                      </a:r>
                    </a:p>
                    <a:p>
                      <a:r>
                        <a:rPr lang="en-US" dirty="0" smtClean="0"/>
                        <a:t>Dec 2014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IRCC6/09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MSs and representatives of industry and academia to</a:t>
                      </a:r>
                    </a:p>
                    <a:p>
                      <a:r>
                        <a:rPr lang="en-US" dirty="0" smtClean="0"/>
                        <a:t>promote and to work together to</a:t>
                      </a:r>
                    </a:p>
                    <a:p>
                      <a:r>
                        <a:rPr lang="en-US" dirty="0" smtClean="0"/>
                        <a:t>ensure that the best possible use is</a:t>
                      </a:r>
                    </a:p>
                    <a:p>
                      <a:r>
                        <a:rPr lang="en-US" dirty="0" smtClean="0"/>
                        <a:t>made of Satellite Derived</a:t>
                      </a:r>
                    </a:p>
                    <a:p>
                      <a:r>
                        <a:rPr lang="en-US" dirty="0" smtClean="0"/>
                        <a:t>Bathymetry (11) (Chair MACHC)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</a:t>
                      </a:r>
                    </a:p>
                    <a:p>
                      <a:r>
                        <a:rPr lang="en-US" dirty="0" smtClean="0"/>
                        <a:t>IRCC Chair</a:t>
                      </a:r>
                    </a:p>
                    <a:p>
                      <a:r>
                        <a:rPr lang="en-US" dirty="0" smtClean="0"/>
                        <a:t>Dec 2014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Permanent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8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IRCC6 (4)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6</a:t>
            </a:fld>
            <a:endParaRPr lang="nl-N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377884"/>
              </p:ext>
            </p:extLst>
          </p:nvPr>
        </p:nvGraphicFramePr>
        <p:xfrm>
          <a:off x="457200" y="1600200"/>
          <a:ext cx="8077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177554"/>
                <a:gridCol w="1124108"/>
                <a:gridCol w="1251538"/>
              </a:tblGrid>
              <a:tr h="6096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nl-NL" dirty="0" smtClean="0"/>
                        <a:t>IRCC6/15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material to the IHB to</a:t>
                      </a:r>
                    </a:p>
                    <a:p>
                      <a:r>
                        <a:rPr lang="en-US" dirty="0" smtClean="0"/>
                        <a:t>promote the achievements of IRCC</a:t>
                      </a:r>
                    </a:p>
                    <a:p>
                      <a:r>
                        <a:rPr lang="en-US" dirty="0" smtClean="0"/>
                        <a:t>bodies including CBSC, GEBCO</a:t>
                      </a:r>
                    </a:p>
                    <a:p>
                      <a:r>
                        <a:rPr lang="en-US" dirty="0" smtClean="0"/>
                        <a:t>(Chair MACHC and WG)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</a:t>
                      </a:r>
                    </a:p>
                    <a:p>
                      <a:r>
                        <a:rPr lang="en-US" dirty="0" smtClean="0"/>
                        <a:t>IRCC Chair</a:t>
                      </a:r>
                    </a:p>
                    <a:p>
                      <a:r>
                        <a:rPr lang="en-US" dirty="0" smtClean="0"/>
                        <a:t>Dec 2014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IRCC6/17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Invite Hydrographic Office representatives to be prepared to discuss Proposals 4 (Crowd Sourced Bathymetry - CSB) and 6</a:t>
                      </a:r>
                    </a:p>
                    <a:p>
                      <a:r>
                        <a:rPr lang="en-US" dirty="0" smtClean="0"/>
                        <a:t>(Satellite Derived </a:t>
                      </a:r>
                      <a:r>
                        <a:rPr lang="en-US" dirty="0" err="1" smtClean="0"/>
                        <a:t>BathymetrySDB</a:t>
                      </a:r>
                      <a:r>
                        <a:rPr lang="en-US" dirty="0" smtClean="0"/>
                        <a:t>) during EIHC5 (</a:t>
                      </a:r>
                      <a:r>
                        <a:rPr lang="en-US" dirty="0" err="1" smtClean="0"/>
                        <a:t>ChairMACHC</a:t>
                      </a:r>
                      <a:r>
                        <a:rPr lang="en-US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EIHC5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IRCC6/18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Hydrographic Office representatives to be ready to present the regional view on CSB</a:t>
                      </a:r>
                    </a:p>
                    <a:p>
                      <a:r>
                        <a:rPr lang="en-US" dirty="0" smtClean="0"/>
                        <a:t>and SDB during EIHC5 (MACHC)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EIHC5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6927"/>
            <a:ext cx="8229600" cy="845127"/>
          </a:xfrm>
        </p:spPr>
        <p:txBody>
          <a:bodyPr/>
          <a:lstStyle/>
          <a:p>
            <a:r>
              <a:rPr lang="en-US" dirty="0" smtClean="0"/>
              <a:t>IRCC6 (5)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742056"/>
              </p:ext>
            </p:extLst>
          </p:nvPr>
        </p:nvGraphicFramePr>
        <p:xfrm>
          <a:off x="609600" y="838200"/>
          <a:ext cx="80772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177554"/>
                <a:gridCol w="1124108"/>
                <a:gridCol w="1251538"/>
              </a:tblGrid>
              <a:tr h="6096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nl-NL" dirty="0" smtClean="0"/>
                        <a:t>IRCC6/28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National </a:t>
                      </a:r>
                      <a:r>
                        <a:rPr lang="en-US" dirty="0" err="1" smtClean="0"/>
                        <a:t>Hydrographers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to invest in English language</a:t>
                      </a:r>
                    </a:p>
                    <a:p>
                      <a:r>
                        <a:rPr lang="en-US" dirty="0" smtClean="0"/>
                        <a:t>training in order to increase the</a:t>
                      </a:r>
                    </a:p>
                    <a:p>
                      <a:r>
                        <a:rPr lang="en-US" dirty="0" smtClean="0"/>
                        <a:t>chances of their candidates being</a:t>
                      </a:r>
                    </a:p>
                    <a:p>
                      <a:r>
                        <a:rPr lang="en-US" dirty="0" smtClean="0"/>
                        <a:t>selected to Cat A and Cat B training</a:t>
                      </a:r>
                    </a:p>
                    <a:p>
                      <a:r>
                        <a:rPr lang="en-US" dirty="0" smtClean="0"/>
                        <a:t>courses delivered in English (Chair MACHC)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1493520">
                <a:tc>
                  <a:txBody>
                    <a:bodyPr/>
                    <a:lstStyle/>
                    <a:p>
                      <a:r>
                        <a:rPr lang="en-US" dirty="0" smtClean="0"/>
                        <a:t>IRCC6/40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Facilitate resolution of</a:t>
                      </a:r>
                    </a:p>
                    <a:p>
                      <a:r>
                        <a:rPr lang="en-US" dirty="0" smtClean="0"/>
                        <a:t>inconsistencies between paper</a:t>
                      </a:r>
                    </a:p>
                    <a:p>
                      <a:r>
                        <a:rPr lang="en-US" dirty="0" smtClean="0"/>
                        <a:t>charts and ENCs and between</a:t>
                      </a:r>
                    </a:p>
                    <a:p>
                      <a:r>
                        <a:rPr lang="en-US" dirty="0" smtClean="0"/>
                        <a:t>ENCs from different producers (Chair MACHC)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IRCC6/41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opportunities to interact</a:t>
                      </a:r>
                    </a:p>
                    <a:p>
                      <a:r>
                        <a:rPr lang="en-US" dirty="0" smtClean="0"/>
                        <a:t>with stakeholders in 2014 and</a:t>
                      </a:r>
                    </a:p>
                    <a:p>
                      <a:r>
                        <a:rPr lang="en-US" dirty="0" smtClean="0"/>
                        <a:t>encourage participation in the</a:t>
                      </a:r>
                    </a:p>
                    <a:p>
                      <a:r>
                        <a:rPr lang="en-US" dirty="0" smtClean="0"/>
                        <a:t>relevant events (action MACHC)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3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IRCC6 (6)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7A4-CBC9-4992-B4F6-87B413D50813}" type="slidenum">
              <a:rPr lang="nl-NL" smtClean="0"/>
              <a:t>8</a:t>
            </a:fld>
            <a:endParaRPr lang="nl-N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990511"/>
              </p:ext>
            </p:extLst>
          </p:nvPr>
        </p:nvGraphicFramePr>
        <p:xfrm>
          <a:off x="457200" y="1600200"/>
          <a:ext cx="8077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177554"/>
                <a:gridCol w="1124108"/>
                <a:gridCol w="1251538"/>
              </a:tblGrid>
              <a:tr h="6096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nl-NL" dirty="0" smtClean="0"/>
                        <a:t>IRCC6/42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Notify Member States in their regions of opportunities for interaction and encourage participation with relevant</a:t>
                      </a:r>
                    </a:p>
                    <a:p>
                      <a:r>
                        <a:rPr lang="en-US" dirty="0" smtClean="0"/>
                        <a:t>stakeholders in accordance with CL</a:t>
                      </a:r>
                    </a:p>
                    <a:p>
                      <a:r>
                        <a:rPr lang="en-US" dirty="0" smtClean="0"/>
                        <a:t>8/2014  (Chair</a:t>
                      </a:r>
                      <a:r>
                        <a:rPr lang="en-US" baseline="0" dirty="0" smtClean="0"/>
                        <a:t> MACHC)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IRCC6/46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MSs in their respective regions to use the Risk Assessment methodology to establish Hydrographic Survey priorities</a:t>
                      </a:r>
                    </a:p>
                    <a:p>
                      <a:r>
                        <a:rPr lang="en-US" dirty="0" smtClean="0"/>
                        <a:t>(Chair MACHC)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2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574</Words>
  <Application>Microsoft Office PowerPoint</Application>
  <PresentationFormat>On-screen Show (4:3)</PresentationFormat>
  <Paragraphs>159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IRCC 6 Report</vt:lpstr>
      <vt:lpstr>Chair Report IRCC6</vt:lpstr>
      <vt:lpstr>IRCC5 actions (1)</vt:lpstr>
      <vt:lpstr>IRCC6 actions (2)</vt:lpstr>
      <vt:lpstr>IRCC6 (3)</vt:lpstr>
      <vt:lpstr>IRCC6 (4)</vt:lpstr>
      <vt:lpstr>IRCC6 (5)</vt:lpstr>
      <vt:lpstr>IRCC6 (6)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IRCC 5 Report</dc:title>
  <dc:creator>Michel Amafo</dc:creator>
  <cp:lastModifiedBy>Ryan Fung A Loi</cp:lastModifiedBy>
  <cp:revision>25</cp:revision>
  <dcterms:created xsi:type="dcterms:W3CDTF">2013-12-09T19:10:16Z</dcterms:created>
  <dcterms:modified xsi:type="dcterms:W3CDTF">2014-12-09T02:04:55Z</dcterms:modified>
</cp:coreProperties>
</file>