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6"/>
  </p:notesMasterIdLst>
  <p:sldIdLst>
    <p:sldId id="256" r:id="rId2"/>
    <p:sldId id="269" r:id="rId3"/>
    <p:sldId id="257" r:id="rId4"/>
    <p:sldId id="259" r:id="rId5"/>
    <p:sldId id="258" r:id="rId6"/>
    <p:sldId id="267" r:id="rId7"/>
    <p:sldId id="268" r:id="rId8"/>
    <p:sldId id="260" r:id="rId9"/>
    <p:sldId id="261" r:id="rId10"/>
    <p:sldId id="262" r:id="rId11"/>
    <p:sldId id="263" r:id="rId12"/>
    <p:sldId id="264" r:id="rId13"/>
    <p:sldId id="265" r:id="rId14"/>
    <p:sldId id="266" r:id="rId1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329F3E-C0D3-422F-BC23-ACEB817734AB}" type="datetimeFigureOut">
              <a:rPr lang="pt-BR" smtClean="0"/>
              <a:pPr/>
              <a:t>11/12/2014</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6CB467-962D-4157-A61D-4B258367546D}"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D26CB467-962D-4157-A61D-4B258367546D}" type="slidenum">
              <a:rPr lang="pt-BR" smtClean="0"/>
              <a:pPr/>
              <a:t>6</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0AEC3E02-7603-4FFE-8798-981B14458437}" type="datetimeFigureOut">
              <a:rPr lang="pt-BR" smtClean="0"/>
              <a:pPr/>
              <a:t>11/12/2014</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43A9E31B-C897-4936-B504-AAD130A2BD39}"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0AEC3E02-7603-4FFE-8798-981B14458437}" type="datetimeFigureOut">
              <a:rPr lang="pt-BR" smtClean="0"/>
              <a:pPr/>
              <a:t>11/12/2014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3A9E31B-C897-4936-B504-AAD130A2BD39}"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0AEC3E02-7603-4FFE-8798-981B14458437}" type="datetimeFigureOut">
              <a:rPr lang="pt-BR" smtClean="0"/>
              <a:pPr/>
              <a:t>11/12/2014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3A9E31B-C897-4936-B504-AAD130A2BD39}"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0AEC3E02-7603-4FFE-8798-981B14458437}" type="datetimeFigureOut">
              <a:rPr lang="pt-BR" smtClean="0"/>
              <a:pPr/>
              <a:t>11/12/2014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3A9E31B-C897-4936-B504-AAD130A2BD39}"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0AEC3E02-7603-4FFE-8798-981B14458437}" type="datetimeFigureOut">
              <a:rPr lang="pt-BR" smtClean="0"/>
              <a:pPr/>
              <a:t>11/12/2014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3A9E31B-C897-4936-B504-AAD130A2BD39}"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0AEC3E02-7603-4FFE-8798-981B14458437}" type="datetimeFigureOut">
              <a:rPr lang="pt-BR" smtClean="0"/>
              <a:pPr/>
              <a:t>11/12/2014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3A9E31B-C897-4936-B504-AAD130A2BD39}"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fld id="{0AEC3E02-7603-4FFE-8798-981B14458437}" type="datetimeFigureOut">
              <a:rPr lang="pt-BR" smtClean="0"/>
              <a:pPr/>
              <a:t>11/12/2014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3A9E31B-C897-4936-B504-AAD130A2BD39}"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0AEC3E02-7603-4FFE-8798-981B14458437}" type="datetimeFigureOut">
              <a:rPr lang="pt-BR" smtClean="0"/>
              <a:pPr/>
              <a:t>11/12/2014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3A9E31B-C897-4936-B504-AAD130A2BD39}"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AEC3E02-7603-4FFE-8798-981B14458437}" type="datetimeFigureOut">
              <a:rPr lang="pt-BR" smtClean="0"/>
              <a:pPr/>
              <a:t>11/12/2014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3A9E31B-C897-4936-B504-AAD130A2BD39}"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0AEC3E02-7603-4FFE-8798-981B14458437}" type="datetimeFigureOut">
              <a:rPr lang="pt-BR" smtClean="0"/>
              <a:pPr/>
              <a:t>11/12/2014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3A9E31B-C897-4936-B504-AAD130A2BD39}"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Retângulo com Único Canto Aparado e Arredondad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smtClean="0"/>
              <a:t>Clique para editar o estilo do título mestre</a:t>
            </a:r>
            <a:endParaRPr kumimoji="0" lang="en-US"/>
          </a:p>
        </p:txBody>
      </p:sp>
      <p:sp>
        <p:nvSpPr>
          <p:cNvPr id="4" name="Espaço Reservado para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0AEC3E02-7603-4FFE-8798-981B14458437}" type="datetimeFigureOut">
              <a:rPr lang="pt-BR" smtClean="0"/>
              <a:pPr/>
              <a:t>11/12/2014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077200" y="6356350"/>
            <a:ext cx="609600" cy="365125"/>
          </a:xfrm>
        </p:spPr>
        <p:txBody>
          <a:bodyPr/>
          <a:lstStyle/>
          <a:p>
            <a:fld id="{43A9E31B-C897-4936-B504-AAD130A2BD39}" type="slidenum">
              <a:rPr lang="pt-BR" smtClean="0"/>
              <a:pPr/>
              <a:t>‹nº›</a:t>
            </a:fld>
            <a:endParaRPr lang="pt-B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smtClean="0"/>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ço Reservado para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AEC3E02-7603-4FFE-8798-981B14458437}" type="datetimeFigureOut">
              <a:rPr lang="pt-BR" smtClean="0"/>
              <a:pPr/>
              <a:t>11/12/2014</a:t>
            </a:fld>
            <a:endParaRPr lang="pt-BR"/>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3A9E31B-C897-4936-B504-AAD130A2BD39}" type="slidenum">
              <a:rPr lang="pt-BR" smtClean="0"/>
              <a:pPr/>
              <a:t>‹nº›</a:t>
            </a:fld>
            <a:endParaRPr lang="pt-BR"/>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827584" y="4365104"/>
            <a:ext cx="7851648" cy="1828800"/>
          </a:xfrm>
        </p:spPr>
        <p:txBody>
          <a:bodyPr>
            <a:noAutofit/>
          </a:bodyPr>
          <a:lstStyle/>
          <a:p>
            <a:pPr algn="just"/>
            <a:r>
              <a:rPr lang="pt-BR" sz="2000" dirty="0" smtClean="0">
                <a:solidFill>
                  <a:schemeClr val="tx1"/>
                </a:solidFill>
              </a:rPr>
              <a:t/>
            </a:r>
            <a:br>
              <a:rPr lang="pt-BR" sz="2000" dirty="0" smtClean="0">
                <a:solidFill>
                  <a:schemeClr val="tx1"/>
                </a:solidFill>
              </a:rPr>
            </a:br>
            <a:r>
              <a:rPr lang="en-US" sz="2000" dirty="0" smtClean="0">
                <a:solidFill>
                  <a:schemeClr val="tx1"/>
                </a:solidFill>
              </a:rPr>
              <a:t> </a:t>
            </a:r>
            <a:r>
              <a:rPr lang="en-US" sz="2200" dirty="0" smtClean="0">
                <a:solidFill>
                  <a:schemeClr val="bg1"/>
                </a:solidFill>
                <a:effectLst>
                  <a:outerShdw blurRad="38100" dist="38100" dir="2700000" algn="tl">
                    <a:srgbClr val="000000">
                      <a:alpha val="43137"/>
                    </a:srgbClr>
                  </a:outerShdw>
                </a:effectLst>
              </a:rPr>
              <a:t>The sixth meeting of the Hydrographic Services and Standards Committee (HSSC) took place in </a:t>
            </a:r>
            <a:r>
              <a:rPr lang="en-US" sz="2200" dirty="0" err="1" smtClean="0">
                <a:solidFill>
                  <a:schemeClr val="bg1"/>
                </a:solidFill>
                <a:effectLst>
                  <a:outerShdw blurRad="38100" dist="38100" dir="2700000" algn="tl">
                    <a:srgbClr val="000000">
                      <a:alpha val="43137"/>
                    </a:srgbClr>
                  </a:outerShdw>
                </a:effectLst>
              </a:rPr>
              <a:t>Viña</a:t>
            </a:r>
            <a:r>
              <a:rPr lang="en-US" sz="2200" dirty="0" smtClean="0">
                <a:solidFill>
                  <a:schemeClr val="bg1"/>
                </a:solidFill>
                <a:effectLst>
                  <a:outerShdw blurRad="38100" dist="38100" dir="2700000" algn="tl">
                    <a:srgbClr val="000000">
                      <a:alpha val="43137"/>
                    </a:srgbClr>
                  </a:outerShdw>
                </a:effectLst>
              </a:rPr>
              <a:t> del Mar, Chile, hosted by the Hydrographic Office of Chile (</a:t>
            </a:r>
            <a:r>
              <a:rPr lang="en-US" sz="2200" dirty="0" err="1" smtClean="0">
                <a:solidFill>
                  <a:schemeClr val="bg1"/>
                </a:solidFill>
                <a:effectLst>
                  <a:outerShdw blurRad="38100" dist="38100" dir="2700000" algn="tl">
                    <a:srgbClr val="000000">
                      <a:alpha val="43137"/>
                    </a:srgbClr>
                  </a:outerShdw>
                </a:effectLst>
              </a:rPr>
              <a:t>Servicio</a:t>
            </a:r>
            <a:r>
              <a:rPr lang="en-US" sz="2200" dirty="0" smtClean="0">
                <a:solidFill>
                  <a:schemeClr val="bg1"/>
                </a:solidFill>
                <a:effectLst>
                  <a:outerShdw blurRad="38100" dist="38100" dir="2700000" algn="tl">
                    <a:srgbClr val="000000">
                      <a:alpha val="43137"/>
                    </a:srgbClr>
                  </a:outerShdw>
                </a:effectLst>
              </a:rPr>
              <a:t> </a:t>
            </a:r>
            <a:r>
              <a:rPr lang="en-US" sz="2200" dirty="0" err="1" smtClean="0">
                <a:solidFill>
                  <a:schemeClr val="bg1"/>
                </a:solidFill>
                <a:effectLst>
                  <a:outerShdw blurRad="38100" dist="38100" dir="2700000" algn="tl">
                    <a:srgbClr val="000000">
                      <a:alpha val="43137"/>
                    </a:srgbClr>
                  </a:outerShdw>
                </a:effectLst>
              </a:rPr>
              <a:t>Hidrográfico</a:t>
            </a:r>
            <a:r>
              <a:rPr lang="en-US" sz="2200" dirty="0" smtClean="0">
                <a:solidFill>
                  <a:schemeClr val="bg1"/>
                </a:solidFill>
                <a:effectLst>
                  <a:outerShdw blurRad="38100" dist="38100" dir="2700000" algn="tl">
                    <a:srgbClr val="000000">
                      <a:alpha val="43137"/>
                    </a:srgbClr>
                  </a:outerShdw>
                </a:effectLst>
              </a:rPr>
              <a:t> y </a:t>
            </a:r>
            <a:r>
              <a:rPr lang="en-US" sz="2200" dirty="0" err="1" smtClean="0">
                <a:solidFill>
                  <a:schemeClr val="bg1"/>
                </a:solidFill>
                <a:effectLst>
                  <a:outerShdw blurRad="38100" dist="38100" dir="2700000" algn="tl">
                    <a:srgbClr val="000000">
                      <a:alpha val="43137"/>
                    </a:srgbClr>
                  </a:outerShdw>
                </a:effectLst>
              </a:rPr>
              <a:t>Oceanográfico</a:t>
            </a:r>
            <a:r>
              <a:rPr lang="en-US" sz="2200" dirty="0" smtClean="0">
                <a:solidFill>
                  <a:schemeClr val="bg1"/>
                </a:solidFill>
                <a:effectLst>
                  <a:outerShdw blurRad="38100" dist="38100" dir="2700000" algn="tl">
                    <a:srgbClr val="000000">
                      <a:alpha val="43137"/>
                    </a:srgbClr>
                  </a:outerShdw>
                </a:effectLst>
              </a:rPr>
              <a:t> de la Armada - SHOA), from 10 to 14 November 2014. Rear Admiral Patricio Carrasco, </a:t>
            </a:r>
            <a:r>
              <a:rPr lang="en-US" sz="2200" dirty="0" err="1" smtClean="0">
                <a:solidFill>
                  <a:schemeClr val="bg1"/>
                </a:solidFill>
                <a:effectLst>
                  <a:outerShdw blurRad="38100" dist="38100" dir="2700000" algn="tl">
                    <a:srgbClr val="000000">
                      <a:alpha val="43137"/>
                    </a:srgbClr>
                  </a:outerShdw>
                </a:effectLst>
              </a:rPr>
              <a:t>Hydrographer</a:t>
            </a:r>
            <a:r>
              <a:rPr lang="en-US" sz="2200" dirty="0" smtClean="0">
                <a:solidFill>
                  <a:schemeClr val="bg1"/>
                </a:solidFill>
                <a:effectLst>
                  <a:outerShdw blurRad="38100" dist="38100" dir="2700000" algn="tl">
                    <a:srgbClr val="000000">
                      <a:alpha val="43137"/>
                    </a:srgbClr>
                  </a:outerShdw>
                </a:effectLst>
              </a:rPr>
              <a:t> of Chile and Director of SHOA, welcomed delegates at the meeting which was chaired by Dr Mathias Jonas, </a:t>
            </a:r>
            <a:r>
              <a:rPr lang="en-US" sz="2200" dirty="0" err="1" smtClean="0">
                <a:solidFill>
                  <a:schemeClr val="bg1"/>
                </a:solidFill>
                <a:effectLst>
                  <a:outerShdw blurRad="38100" dist="38100" dir="2700000" algn="tl">
                    <a:srgbClr val="000000">
                      <a:alpha val="43137"/>
                    </a:srgbClr>
                  </a:outerShdw>
                </a:effectLst>
              </a:rPr>
              <a:t>Hydrographer</a:t>
            </a:r>
            <a:r>
              <a:rPr lang="en-US" sz="2200" dirty="0" smtClean="0">
                <a:solidFill>
                  <a:schemeClr val="bg1"/>
                </a:solidFill>
                <a:effectLst>
                  <a:outerShdw blurRad="38100" dist="38100" dir="2700000" algn="tl">
                    <a:srgbClr val="000000">
                      <a:alpha val="43137"/>
                    </a:srgbClr>
                  </a:outerShdw>
                </a:effectLst>
              </a:rPr>
              <a:t> of Germany. 44 representatives - from 18 Member States, the IHB, and six international organizations accredited as observers - were present. Director Gilles </a:t>
            </a:r>
            <a:r>
              <a:rPr lang="en-US" sz="2200" dirty="0" err="1" smtClean="0">
                <a:solidFill>
                  <a:schemeClr val="bg1"/>
                </a:solidFill>
                <a:effectLst>
                  <a:outerShdw blurRad="38100" dist="38100" dir="2700000" algn="tl">
                    <a:srgbClr val="000000">
                      <a:alpha val="43137"/>
                    </a:srgbClr>
                  </a:outerShdw>
                </a:effectLst>
              </a:rPr>
              <a:t>Bessero</a:t>
            </a:r>
            <a:r>
              <a:rPr lang="en-US" sz="2200" dirty="0" smtClean="0">
                <a:solidFill>
                  <a:schemeClr val="bg1"/>
                </a:solidFill>
                <a:effectLst>
                  <a:outerShdw blurRad="38100" dist="38100" dir="2700000" algn="tl">
                    <a:srgbClr val="000000">
                      <a:alpha val="43137"/>
                    </a:srgbClr>
                  </a:outerShdw>
                </a:effectLst>
              </a:rPr>
              <a:t> and Assistant Directors Yves </a:t>
            </a:r>
            <a:r>
              <a:rPr lang="en-US" sz="2200" dirty="0" err="1" smtClean="0">
                <a:solidFill>
                  <a:schemeClr val="bg1"/>
                </a:solidFill>
                <a:effectLst>
                  <a:outerShdw blurRad="38100" dist="38100" dir="2700000" algn="tl">
                    <a:srgbClr val="000000">
                      <a:alpha val="43137"/>
                    </a:srgbClr>
                  </a:outerShdw>
                </a:effectLst>
              </a:rPr>
              <a:t>Guillam</a:t>
            </a:r>
            <a:r>
              <a:rPr lang="en-US" sz="2200" dirty="0" smtClean="0">
                <a:solidFill>
                  <a:schemeClr val="bg1"/>
                </a:solidFill>
                <a:effectLst>
                  <a:outerShdw blurRad="38100" dist="38100" dir="2700000" algn="tl">
                    <a:srgbClr val="000000">
                      <a:alpha val="43137"/>
                    </a:srgbClr>
                  </a:outerShdw>
                </a:effectLst>
              </a:rPr>
              <a:t> and Tony Pharaoh represented the IHB. </a:t>
            </a:r>
            <a:endParaRPr lang="pt-BR" sz="2200" dirty="0">
              <a:solidFill>
                <a:schemeClr val="bg1"/>
              </a:solidFill>
              <a:effectLst>
                <a:outerShdw blurRad="38100" dist="38100" dir="2700000" algn="tl">
                  <a:srgbClr val="000000">
                    <a:alpha val="43137"/>
                  </a:srgbClr>
                </a:outerShdw>
              </a:effectLst>
            </a:endParaRPr>
          </a:p>
        </p:txBody>
      </p:sp>
      <p:pic>
        <p:nvPicPr>
          <p:cNvPr id="1028" name="Picture 4" descr="http://www.iho.int/mtg_docs/com_wg/HSSC/HSSC6/banner_HSSC.png"/>
          <p:cNvPicPr>
            <a:picLocks noChangeAspect="1" noChangeArrowheads="1"/>
          </p:cNvPicPr>
          <p:nvPr/>
        </p:nvPicPr>
        <p:blipFill>
          <a:blip r:embed="rId2" cstate="print"/>
          <a:srcRect/>
          <a:stretch>
            <a:fillRect/>
          </a:stretch>
        </p:blipFill>
        <p:spPr bwMode="auto">
          <a:xfrm>
            <a:off x="129100" y="836712"/>
            <a:ext cx="8835388" cy="165618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1"/>
          <p:cNvSpPr>
            <a:spLocks noChangeArrowheads="1"/>
          </p:cNvSpPr>
          <p:nvPr/>
        </p:nvSpPr>
        <p:spPr bwMode="auto">
          <a:xfrm>
            <a:off x="683568" y="1789658"/>
            <a:ext cx="7488832" cy="3170074"/>
          </a:xfrm>
          <a:prstGeom prst="rect">
            <a:avLst/>
          </a:prstGeom>
          <a:noFill/>
          <a:ln w="9525">
            <a:noFill/>
            <a:miter lim="800000"/>
            <a:headEnd/>
            <a:tailEnd/>
          </a:ln>
          <a:effectLst/>
        </p:spPr>
        <p:txBody>
          <a:bodyPr vert="horz" wrap="square" lIns="91440" tIns="45720" rIns="91440" bIns="76176" numCol="1" anchor="ctr" anchorCtr="0" compatLnSpc="1">
            <a:prstTxWarp prst="textNoShape">
              <a:avLst/>
            </a:prstTxWarp>
            <a:spAutoFit/>
          </a:bodyPr>
          <a:lstStyle/>
          <a:p>
            <a:pPr marL="342900" marR="0" lvl="0" indent="-342900" algn="just" defTabSz="914400" rtl="0" eaLnBrk="1" fontAlgn="base" latinLnBrk="0" hangingPunct="1">
              <a:lnSpc>
                <a:spcPct val="100000"/>
              </a:lnSpc>
              <a:spcBef>
                <a:spcPct val="0"/>
              </a:spcBef>
              <a:spcAft>
                <a:spcPct val="0"/>
              </a:spcAft>
              <a:buClrTx/>
              <a:buSzTx/>
              <a:buFontTx/>
              <a:buAutoNum type="arabicPlain" startAt="8"/>
              <a:tabLst>
                <a:tab pos="5732463" algn="r"/>
              </a:tabLst>
            </a:pP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Chart Standardization and Paper Chart Working Group (CSPCWG)</a:t>
            </a:r>
          </a:p>
          <a:p>
            <a:pPr marL="342900" marR="0" lvl="0" indent="-342900" algn="just" defTabSz="914400" rtl="0" eaLnBrk="1" fontAlgn="base" latinLnBrk="0" hangingPunct="1">
              <a:lnSpc>
                <a:spcPct val="100000"/>
              </a:lnSpc>
              <a:spcBef>
                <a:spcPct val="0"/>
              </a:spcBef>
              <a:spcAft>
                <a:spcPct val="0"/>
              </a:spcAft>
              <a:buClrTx/>
              <a:buSzTx/>
              <a:tabLst>
                <a:tab pos="5732463" algn="r"/>
              </a:tabLst>
            </a:pPr>
            <a:endPar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732463" algn="r"/>
              </a:tabLst>
            </a:pP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Committee endorsed the proposal of the CSPCWG related to the use of seals of non-IHO Member States on INT charts and agreed to include the relevant work item into the work plan.</a:t>
            </a:r>
            <a:endParaRPr kumimoji="0" lang="pt-B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5732463" algn="r"/>
              </a:tabLst>
            </a:pP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Committee endorsed the proposal of IHB related to the consideration of standardization issues associated with information overlay services and agreed to include the relevant work item into the work plan.</a:t>
            </a:r>
            <a:endParaRPr kumimoji="0" lang="pt-B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5732463" algn="r"/>
              </a:tabLst>
            </a:pP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Committee acknowledged the completion of the revision of</a:t>
            </a:r>
          </a:p>
          <a:p>
            <a:pPr marL="0" marR="0" lvl="0" indent="0" algn="just" defTabSz="914400" rtl="0" eaLnBrk="0" fontAlgn="base" latinLnBrk="0" hangingPunct="0">
              <a:lnSpc>
                <a:spcPct val="100000"/>
              </a:lnSpc>
              <a:spcBef>
                <a:spcPct val="0"/>
              </a:spcBef>
              <a:spcAft>
                <a:spcPct val="0"/>
              </a:spcAft>
              <a:buClrTx/>
              <a:buSzTx/>
              <a:tabLst>
                <a:tab pos="5732463" algn="r"/>
              </a:tabLst>
            </a:pPr>
            <a:r>
              <a:rPr lang="en-GB" dirty="0">
                <a:latin typeface="Times New Roman" pitchFamily="18" charset="0"/>
                <a:ea typeface="Calibri" pitchFamily="34" charset="0"/>
                <a:cs typeface="Times New Roman" pitchFamily="18" charset="0"/>
              </a:rPr>
              <a:t> </a:t>
            </a:r>
            <a:r>
              <a:rPr lang="en-GB" dirty="0" smtClean="0">
                <a:latin typeface="Times New Roman" pitchFamily="18" charset="0"/>
                <a:ea typeface="Calibri" pitchFamily="34" charset="0"/>
                <a:cs typeface="Times New Roman" pitchFamily="18" charset="0"/>
              </a:rPr>
              <a:t>   </a:t>
            </a: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S-4 - </a:t>
            </a:r>
            <a:r>
              <a:rPr kumimoji="0" lang="en-GB"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IHO Regulations for INT Charts and IHO Chart Specifications</a:t>
            </a: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GB"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1"/>
          <p:cNvSpPr>
            <a:spLocks noChangeArrowheads="1"/>
          </p:cNvSpPr>
          <p:nvPr/>
        </p:nvSpPr>
        <p:spPr bwMode="auto">
          <a:xfrm>
            <a:off x="755576" y="692696"/>
            <a:ext cx="7920880" cy="2339078"/>
          </a:xfrm>
          <a:prstGeom prst="rect">
            <a:avLst/>
          </a:prstGeom>
          <a:solidFill>
            <a:schemeClr val="bg1"/>
          </a:solidFill>
          <a:ln w="9525">
            <a:solidFill>
              <a:schemeClr val="accent1"/>
            </a:solidFill>
            <a:miter lim="800000"/>
            <a:headEnd/>
            <a:tailEnd/>
          </a:ln>
          <a:effectLst/>
        </p:spPr>
        <p:txBody>
          <a:bodyPr vert="horz" wrap="square" lIns="91440" tIns="45720" rIns="91440" bIns="76176"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tabLst>
                <a:tab pos="5732463" algn="r"/>
              </a:tabLst>
            </a:pPr>
            <a:r>
              <a:rPr kumimoji="0" lang="en-GB" b="1" i="0" u="none" strike="noStrike" cap="none" normalizeH="0" dirty="0" smtClean="0">
                <a:ln>
                  <a:noFill/>
                </a:ln>
                <a:effectLst/>
                <a:latin typeface="Arial" pitchFamily="34" charset="0"/>
                <a:ea typeface="Times New Roman" pitchFamily="18" charset="0"/>
                <a:cs typeface="Arial" pitchFamily="34" charset="0"/>
              </a:rPr>
              <a:t>9 Standardization of Nautical Publications WG (SNPWG)</a:t>
            </a:r>
          </a:p>
          <a:p>
            <a:pPr marL="342900" marR="0" lvl="0" indent="-342900" algn="l" defTabSz="914400" rtl="0" eaLnBrk="1" fontAlgn="base" latinLnBrk="0" hangingPunct="1">
              <a:lnSpc>
                <a:spcPct val="100000"/>
              </a:lnSpc>
              <a:spcBef>
                <a:spcPct val="0"/>
              </a:spcBef>
              <a:spcAft>
                <a:spcPct val="0"/>
              </a:spcAft>
              <a:buClrTx/>
              <a:buSzTx/>
              <a:tabLst>
                <a:tab pos="5732463" algn="r"/>
              </a:tabLst>
            </a:pPr>
            <a:endParaRPr lang="en-GB" b="1" dirty="0">
              <a:latin typeface="Arial" pitchFamily="34" charset="0"/>
              <a:ea typeface="Times New Roman" pitchFamily="18" charset="0"/>
              <a:cs typeface="Arial" pitchFamily="34" charset="0"/>
            </a:endParaRPr>
          </a:p>
          <a:p>
            <a:pPr marL="342900" lvl="0" indent="-342900" fontAlgn="base">
              <a:spcBef>
                <a:spcPct val="0"/>
              </a:spcBef>
              <a:spcAft>
                <a:spcPct val="0"/>
              </a:spcAft>
              <a:tabLst>
                <a:tab pos="5732463" algn="r"/>
              </a:tabLst>
            </a:pPr>
            <a:r>
              <a:rPr lang="pt-BR" dirty="0" err="1">
                <a:latin typeface="Arial" pitchFamily="34" charset="0"/>
                <a:cs typeface="Arial" pitchFamily="34" charset="0"/>
              </a:rPr>
              <a:t>The</a:t>
            </a:r>
            <a:r>
              <a:rPr lang="pt-BR" dirty="0">
                <a:latin typeface="Arial" pitchFamily="34" charset="0"/>
                <a:cs typeface="Arial" pitchFamily="34" charset="0"/>
              </a:rPr>
              <a:t> </a:t>
            </a:r>
            <a:r>
              <a:rPr lang="pt-BR" dirty="0" err="1">
                <a:latin typeface="Arial" pitchFamily="34" charset="0"/>
                <a:cs typeface="Arial" pitchFamily="34" charset="0"/>
              </a:rPr>
              <a:t>Committee</a:t>
            </a:r>
            <a:r>
              <a:rPr lang="pt-BR" dirty="0">
                <a:latin typeface="Arial" pitchFamily="34" charset="0"/>
                <a:cs typeface="Arial" pitchFamily="34" charset="0"/>
              </a:rPr>
              <a:t> </a:t>
            </a:r>
            <a:r>
              <a:rPr lang="pt-BR" dirty="0" err="1">
                <a:latin typeface="Arial" pitchFamily="34" charset="0"/>
                <a:cs typeface="Arial" pitchFamily="34" charset="0"/>
              </a:rPr>
              <a:t>endorsed</a:t>
            </a:r>
            <a:r>
              <a:rPr lang="pt-BR" dirty="0">
                <a:latin typeface="Arial" pitchFamily="34" charset="0"/>
                <a:cs typeface="Arial" pitchFamily="34" charset="0"/>
              </a:rPr>
              <a:t> </a:t>
            </a:r>
            <a:r>
              <a:rPr lang="pt-BR" dirty="0" err="1">
                <a:latin typeface="Arial" pitchFamily="34" charset="0"/>
                <a:cs typeface="Arial" pitchFamily="34" charset="0"/>
              </a:rPr>
              <a:t>the</a:t>
            </a:r>
            <a:r>
              <a:rPr lang="pt-BR" dirty="0">
                <a:latin typeface="Arial" pitchFamily="34" charset="0"/>
                <a:cs typeface="Arial" pitchFamily="34" charset="0"/>
              </a:rPr>
              <a:t> </a:t>
            </a:r>
            <a:r>
              <a:rPr lang="pt-BR" dirty="0" err="1">
                <a:latin typeface="Arial" pitchFamily="34" charset="0"/>
                <a:cs typeface="Arial" pitchFamily="34" charset="0"/>
              </a:rPr>
              <a:t>transfer</a:t>
            </a:r>
            <a:r>
              <a:rPr lang="pt-BR" dirty="0">
                <a:latin typeface="Arial" pitchFamily="34" charset="0"/>
                <a:cs typeface="Arial" pitchFamily="34" charset="0"/>
              </a:rPr>
              <a:t> </a:t>
            </a:r>
            <a:r>
              <a:rPr lang="pt-BR" dirty="0" err="1">
                <a:latin typeface="Arial" pitchFamily="34" charset="0"/>
                <a:cs typeface="Arial" pitchFamily="34" charset="0"/>
              </a:rPr>
              <a:t>of</a:t>
            </a:r>
            <a:r>
              <a:rPr lang="pt-BR" dirty="0">
                <a:latin typeface="Arial" pitchFamily="34" charset="0"/>
                <a:cs typeface="Arial" pitchFamily="34" charset="0"/>
              </a:rPr>
              <a:t> its </a:t>
            </a:r>
            <a:r>
              <a:rPr lang="pt-BR" dirty="0" err="1">
                <a:latin typeface="Arial" pitchFamily="34" charset="0"/>
                <a:cs typeface="Arial" pitchFamily="34" charset="0"/>
              </a:rPr>
              <a:t>activities</a:t>
            </a:r>
            <a:r>
              <a:rPr lang="pt-BR" dirty="0">
                <a:latin typeface="Arial" pitchFamily="34" charset="0"/>
                <a:cs typeface="Arial" pitchFamily="34" charset="0"/>
              </a:rPr>
              <a:t> to </a:t>
            </a:r>
            <a:r>
              <a:rPr lang="pt-BR" dirty="0" err="1">
                <a:latin typeface="Arial" pitchFamily="34" charset="0"/>
                <a:cs typeface="Arial" pitchFamily="34" charset="0"/>
              </a:rPr>
              <a:t>the</a:t>
            </a:r>
            <a:r>
              <a:rPr lang="pt-BR" dirty="0">
                <a:latin typeface="Arial" pitchFamily="34" charset="0"/>
                <a:cs typeface="Arial" pitchFamily="34" charset="0"/>
              </a:rPr>
              <a:t> </a:t>
            </a:r>
            <a:r>
              <a:rPr lang="pt-BR" dirty="0" err="1">
                <a:latin typeface="Arial" pitchFamily="34" charset="0"/>
                <a:cs typeface="Arial" pitchFamily="34" charset="0"/>
              </a:rPr>
              <a:t>Nautical</a:t>
            </a:r>
            <a:r>
              <a:rPr lang="pt-BR" dirty="0">
                <a:latin typeface="Arial" pitchFamily="34" charset="0"/>
                <a:cs typeface="Arial" pitchFamily="34" charset="0"/>
              </a:rPr>
              <a:t> </a:t>
            </a:r>
            <a:r>
              <a:rPr lang="pt-BR" dirty="0" err="1">
                <a:latin typeface="Arial" pitchFamily="34" charset="0"/>
                <a:cs typeface="Arial" pitchFamily="34" charset="0"/>
              </a:rPr>
              <a:t>Information</a:t>
            </a:r>
            <a:r>
              <a:rPr lang="pt-BR" dirty="0">
                <a:latin typeface="Arial" pitchFamily="34" charset="0"/>
                <a:cs typeface="Arial" pitchFamily="34" charset="0"/>
              </a:rPr>
              <a:t> </a:t>
            </a:r>
            <a:r>
              <a:rPr lang="pt-BR" dirty="0" err="1">
                <a:latin typeface="Arial" pitchFamily="34" charset="0"/>
                <a:cs typeface="Arial" pitchFamily="34" charset="0"/>
              </a:rPr>
              <a:t>Provision</a:t>
            </a:r>
            <a:r>
              <a:rPr lang="pt-BR" dirty="0">
                <a:latin typeface="Arial" pitchFamily="34" charset="0"/>
                <a:cs typeface="Arial" pitchFamily="34" charset="0"/>
              </a:rPr>
              <a:t> WG (NIPWG) in </a:t>
            </a:r>
            <a:r>
              <a:rPr lang="pt-BR" dirty="0" err="1">
                <a:latin typeface="Arial" pitchFamily="34" charset="0"/>
                <a:cs typeface="Arial" pitchFamily="34" charset="0"/>
              </a:rPr>
              <a:t>accordance</a:t>
            </a:r>
            <a:r>
              <a:rPr lang="pt-BR" dirty="0">
                <a:latin typeface="Arial" pitchFamily="34" charset="0"/>
                <a:cs typeface="Arial" pitchFamily="34" charset="0"/>
              </a:rPr>
              <a:t> </a:t>
            </a:r>
            <a:r>
              <a:rPr lang="pt-BR" dirty="0" err="1">
                <a:latin typeface="Arial" pitchFamily="34" charset="0"/>
                <a:cs typeface="Arial" pitchFamily="34" charset="0"/>
              </a:rPr>
              <a:t>with</a:t>
            </a:r>
            <a:r>
              <a:rPr lang="pt-BR" dirty="0">
                <a:latin typeface="Arial" pitchFamily="34" charset="0"/>
                <a:cs typeface="Arial" pitchFamily="34" charset="0"/>
              </a:rPr>
              <a:t> </a:t>
            </a:r>
            <a:r>
              <a:rPr lang="pt-BR" dirty="0" err="1">
                <a:latin typeface="Arial" pitchFamily="34" charset="0"/>
                <a:cs typeface="Arial" pitchFamily="34" charset="0"/>
              </a:rPr>
              <a:t>the</a:t>
            </a:r>
            <a:r>
              <a:rPr lang="pt-BR" dirty="0">
                <a:latin typeface="Arial" pitchFamily="34" charset="0"/>
                <a:cs typeface="Arial" pitchFamily="34" charset="0"/>
              </a:rPr>
              <a:t> </a:t>
            </a:r>
            <a:r>
              <a:rPr lang="pt-BR" dirty="0" err="1">
                <a:latin typeface="Arial" pitchFamily="34" charset="0"/>
                <a:cs typeface="Arial" pitchFamily="34" charset="0"/>
              </a:rPr>
              <a:t>new</a:t>
            </a:r>
            <a:r>
              <a:rPr lang="pt-BR" dirty="0">
                <a:latin typeface="Arial" pitchFamily="34" charset="0"/>
                <a:cs typeface="Arial" pitchFamily="34" charset="0"/>
              </a:rPr>
              <a:t> </a:t>
            </a:r>
            <a:r>
              <a:rPr lang="pt-BR" dirty="0" err="1">
                <a:latin typeface="Arial" pitchFamily="34" charset="0"/>
                <a:cs typeface="Arial" pitchFamily="34" charset="0"/>
              </a:rPr>
              <a:t>structure</a:t>
            </a:r>
            <a:r>
              <a:rPr lang="pt-BR" dirty="0">
                <a:latin typeface="Arial" pitchFamily="34" charset="0"/>
                <a:cs typeface="Arial" pitchFamily="34" charset="0"/>
              </a:rPr>
              <a:t> </a:t>
            </a:r>
            <a:r>
              <a:rPr lang="pt-BR" dirty="0" err="1">
                <a:latin typeface="Arial" pitchFamily="34" charset="0"/>
                <a:cs typeface="Arial" pitchFamily="34" charset="0"/>
              </a:rPr>
              <a:t>of</a:t>
            </a:r>
            <a:r>
              <a:rPr lang="pt-BR" dirty="0">
                <a:latin typeface="Arial" pitchFamily="34" charset="0"/>
                <a:cs typeface="Arial" pitchFamily="34" charset="0"/>
              </a:rPr>
              <a:t> HSSC </a:t>
            </a:r>
            <a:r>
              <a:rPr lang="pt-BR" dirty="0" err="1">
                <a:latin typeface="Arial" pitchFamily="34" charset="0"/>
                <a:cs typeface="Arial" pitchFamily="34" charset="0"/>
              </a:rPr>
              <a:t>WGs</a:t>
            </a:r>
            <a:r>
              <a:rPr lang="pt-BR" dirty="0">
                <a:latin typeface="Arial" pitchFamily="34" charset="0"/>
                <a:cs typeface="Arial" pitchFamily="34" charset="0"/>
              </a:rPr>
              <a:t> </a:t>
            </a:r>
            <a:endParaRPr lang="pt-BR" dirty="0" smtClean="0">
              <a:latin typeface="Arial" pitchFamily="34" charset="0"/>
              <a:cs typeface="Arial" pitchFamily="34" charset="0"/>
            </a:endParaRPr>
          </a:p>
          <a:p>
            <a:pPr marL="342900" lvl="0" indent="-342900" fontAlgn="base">
              <a:spcBef>
                <a:spcPct val="0"/>
              </a:spcBef>
              <a:spcAft>
                <a:spcPct val="0"/>
              </a:spcAft>
              <a:tabLst>
                <a:tab pos="5732463" algn="r"/>
              </a:tabLst>
            </a:pPr>
            <a:r>
              <a:rPr lang="en-US" dirty="0">
                <a:latin typeface="Arial" pitchFamily="34" charset="0"/>
                <a:cs typeface="Arial" pitchFamily="34" charset="0"/>
              </a:rPr>
              <a:t>The Committee considered that the proposal to develop a unique light identifier was premature and invited NIPWG to monitor IALA activities on Aids-to-Navigation</a:t>
            </a:r>
            <a:endParaRPr kumimoji="0" lang="en-GB" b="1" i="0" u="none" strike="noStrike" cap="none" normalizeH="0" dirty="0" smtClean="0">
              <a:ln>
                <a:noFill/>
              </a:ln>
              <a:effectLst/>
              <a:latin typeface="Arial" pitchFamily="34" charset="0"/>
              <a:ea typeface="Times New Roman" pitchFamily="18" charset="0"/>
              <a:cs typeface="Arial" pitchFamily="34" charset="0"/>
            </a:endParaRPr>
          </a:p>
        </p:txBody>
      </p:sp>
      <p:sp>
        <p:nvSpPr>
          <p:cNvPr id="131074" name="Rectangle 2"/>
          <p:cNvSpPr>
            <a:spLocks noChangeArrowheads="1"/>
          </p:cNvSpPr>
          <p:nvPr/>
        </p:nvSpPr>
        <p:spPr bwMode="auto">
          <a:xfrm>
            <a:off x="755576" y="3562666"/>
            <a:ext cx="7920880" cy="2062079"/>
          </a:xfrm>
          <a:prstGeom prst="rect">
            <a:avLst/>
          </a:prstGeom>
          <a:noFill/>
          <a:ln w="9525">
            <a:noFill/>
            <a:miter lim="800000"/>
            <a:headEnd/>
            <a:tailEnd/>
          </a:ln>
          <a:effectLst/>
        </p:spPr>
        <p:txBody>
          <a:bodyPr vert="horz" wrap="square" lIns="91440" tIns="45720" rIns="91440" bIns="76176" numCol="1" anchor="ctr" anchorCtr="0" compatLnSpc="1">
            <a:prstTxWarp prst="textNoShape">
              <a:avLst/>
            </a:prstTxWarp>
            <a:spAutoFit/>
          </a:bodyPr>
          <a:lstStyle/>
          <a:p>
            <a:pPr marL="342900" marR="0" lvl="0" indent="-342900" algn="just" defTabSz="914400" rtl="0" eaLnBrk="1" fontAlgn="base" latinLnBrk="0" hangingPunct="1">
              <a:lnSpc>
                <a:spcPct val="100000"/>
              </a:lnSpc>
              <a:spcBef>
                <a:spcPct val="0"/>
              </a:spcBef>
              <a:spcAft>
                <a:spcPct val="0"/>
              </a:spcAft>
              <a:buClrTx/>
              <a:buSzTx/>
              <a:buFontTx/>
              <a:buAutoNum type="arabicPlain" startAt="10"/>
              <a:tabLst/>
            </a:pP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Data Quality Working Group (DQWG)</a:t>
            </a:r>
          </a:p>
          <a:p>
            <a:pPr marL="342900" marR="0" lvl="0" indent="-342900" algn="just" defTabSz="914400" rtl="0" eaLnBrk="1" fontAlgn="base" latinLnBrk="0" hangingPunct="1">
              <a:lnSpc>
                <a:spcPct val="100000"/>
              </a:lnSpc>
              <a:spcBef>
                <a:spcPct val="0"/>
              </a:spcBef>
              <a:spcAft>
                <a:spcPct val="0"/>
              </a:spcAft>
              <a:buClrTx/>
              <a:buSzTx/>
              <a:tabLst/>
            </a:pPr>
            <a:endPar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Committee noted the report of the DQWG, endorsed its continued activity and approved its work plan, subject to review in 2015.</a:t>
            </a:r>
            <a:endParaRPr lang="pt-BR" dirty="0">
              <a:latin typeface="Arial" pitchFamily="34" charset="0"/>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Committee noted the need to develop the portrayal of data quality categories and invited NIPWG to stand up a Project Team in collaboration with S-100WG and NCWG.</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1"/>
          <p:cNvSpPr>
            <a:spLocks noChangeArrowheads="1"/>
          </p:cNvSpPr>
          <p:nvPr/>
        </p:nvSpPr>
        <p:spPr bwMode="auto">
          <a:xfrm>
            <a:off x="539552" y="836712"/>
            <a:ext cx="7992888" cy="5078289"/>
          </a:xfrm>
          <a:prstGeom prst="rect">
            <a:avLst/>
          </a:prstGeom>
          <a:noFill/>
          <a:ln w="9525">
            <a:noFill/>
            <a:miter lim="800000"/>
            <a:headEnd/>
            <a:tailEnd/>
          </a:ln>
          <a:effectLst/>
        </p:spPr>
        <p:txBody>
          <a:bodyPr vert="horz" wrap="square" lIns="91440" tIns="45720" rIns="91440" bIns="76176"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11	Marine Spatial Data Infrastructure Working Group (MSDIWG)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Committee approved the transfer of this group under IRCC from 1 Jan. 2015, and agreed on the draft work plan for 2015-16 for further consideration by IRCC.</a:t>
            </a:r>
            <a:endParaRPr kumimoji="0" lang="pt-B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Committee agreed to include a specific agenda item on MSDIWG activities affecting HSSC.</a:t>
            </a:r>
            <a:endParaRPr kumimoji="0" lang="pt-B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b="1" dirty="0" smtClean="0">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b="1" dirty="0" smtClean="0">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b="1" dirty="0">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b="1" dirty="0" smtClean="0">
                <a:latin typeface="Arial" pitchFamily="34" charset="0"/>
                <a:ea typeface="Times New Roman" pitchFamily="18" charset="0"/>
                <a:cs typeface="Arial" pitchFamily="34" charset="0"/>
              </a:rPr>
              <a:t>12</a:t>
            </a: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Tidal and Water Level Working Group (TWLWG)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Committee endorsed the transfer of its activities to the Tides, Water Level and Currents WG (TWCWG) in accordance with the new structure of HSSC WGs.</a:t>
            </a:r>
            <a:endParaRPr kumimoji="0" lang="pt-B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Committee invited TWCWG to:</a:t>
            </a:r>
            <a:endParaRPr kumimoji="0" lang="pt-B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consider the need for creating an S-111 Project Team on Surface Currents;</a:t>
            </a:r>
            <a:endParaRPr kumimoji="0" lang="pt-B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consider the IOC Special Tide Course material for progressing work item M.1;</a:t>
            </a:r>
            <a:endParaRPr kumimoji="0" lang="pt-B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 consider the need to add of a new task in its future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programme</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of work on the applications of water level and current products for non-navigation purposes.</a:t>
            </a:r>
            <a:endParaRPr kumimoji="0" lang="pt-B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1"/>
          <p:cNvSpPr>
            <a:spLocks noChangeArrowheads="1"/>
          </p:cNvSpPr>
          <p:nvPr/>
        </p:nvSpPr>
        <p:spPr bwMode="auto">
          <a:xfrm>
            <a:off x="611560" y="727597"/>
            <a:ext cx="7704856" cy="4278070"/>
          </a:xfrm>
          <a:prstGeom prst="rect">
            <a:avLst/>
          </a:prstGeom>
          <a:noFill/>
          <a:ln w="9525">
            <a:noFill/>
            <a:miter lim="800000"/>
            <a:headEnd/>
            <a:tailEnd/>
          </a:ln>
          <a:effectLst/>
        </p:spPr>
        <p:txBody>
          <a:bodyPr vert="horz" wrap="square" lIns="91440" tIns="45720" rIns="91440" bIns="76176" numCol="1" anchor="ctr" anchorCtr="0" compatLnSpc="1">
            <a:prstTxWarp prst="textNoShape">
              <a:avLst/>
            </a:prstTxWarp>
            <a:spAutoFit/>
          </a:bodyPr>
          <a:lstStyle/>
          <a:p>
            <a:pPr lvl="0" algn="just" eaLnBrk="0" fontAlgn="base" hangingPunct="0">
              <a:spcBef>
                <a:spcPct val="0"/>
              </a:spcBef>
              <a:spcAft>
                <a:spcPct val="0"/>
              </a:spcAft>
              <a:tabLst>
                <a:tab pos="228600" algn="l"/>
                <a:tab pos="457200" algn="l"/>
              </a:tabLst>
            </a:pP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13   Surface Current Working Group (SCWG)</a:t>
            </a:r>
          </a:p>
          <a:p>
            <a:pPr lvl="0" algn="just" eaLnBrk="0" fontAlgn="base" hangingPunct="0">
              <a:spcBef>
                <a:spcPct val="0"/>
              </a:spcBef>
              <a:spcAft>
                <a:spcPct val="0"/>
              </a:spcAft>
              <a:tabLst>
                <a:tab pos="228600" algn="l"/>
                <a:tab pos="457200" algn="l"/>
              </a:tabLst>
            </a:pPr>
            <a:endParaRPr lang="en-GB" b="1" dirty="0">
              <a:latin typeface="Arial" pitchFamily="34" charset="0"/>
              <a:ea typeface="Times New Roman" pitchFamily="18" charset="0"/>
              <a:cs typeface="Arial" pitchFamily="34" charset="0"/>
            </a:endParaRPr>
          </a:p>
          <a:p>
            <a:pPr lvl="0" algn="just" eaLnBrk="0" fontAlgn="base" hangingPunct="0">
              <a:spcBef>
                <a:spcPct val="0"/>
              </a:spcBef>
              <a:spcAft>
                <a:spcPct val="0"/>
              </a:spcAft>
              <a:tabLst>
                <a:tab pos="228600" algn="l"/>
                <a:tab pos="457200" algn="l"/>
              </a:tabLst>
            </a:pPr>
            <a:endPar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algn="just" eaLnBrk="0" fontAlgn="base" hangingPunct="0">
              <a:spcBef>
                <a:spcPct val="0"/>
              </a:spcBef>
              <a:spcAft>
                <a:spcPct val="0"/>
              </a:spcAft>
              <a:tabLst>
                <a:tab pos="228600" algn="l"/>
                <a:tab pos="457200" algn="l"/>
              </a:tabLst>
            </a:pPr>
            <a:endPar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algn="just" eaLnBrk="0" fontAlgn="base" hangingPunct="0">
              <a:spcBef>
                <a:spcPct val="0"/>
              </a:spcBef>
              <a:spcAft>
                <a:spcPct val="0"/>
              </a:spcAft>
              <a:buFontTx/>
              <a:buChar char="-"/>
              <a:tabLst>
                <a:tab pos="228600" algn="l"/>
                <a:tab pos="457200" algn="l"/>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Committee endorsed the transfer of its activities to the TWCWG and/or to a dedicated project team under TWCWG, in accordance with the new structure of HSSC WGs.</a:t>
            </a:r>
          </a:p>
          <a:p>
            <a:pPr lvl="0" algn="just" eaLnBrk="0" fontAlgn="base" hangingPunct="0">
              <a:spcBef>
                <a:spcPct val="0"/>
              </a:spcBef>
              <a:spcAft>
                <a:spcPct val="0"/>
              </a:spcAft>
              <a:buFontTx/>
              <a:buChar char="-"/>
              <a:tabLst>
                <a:tab pos="228600" algn="l"/>
                <a:tab pos="457200" algn="l"/>
              </a:tabLst>
            </a:pPr>
            <a:endParaRPr lang="en-US" dirty="0">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buFontTx/>
              <a:buChar char="-"/>
              <a:tabLst>
                <a:tab pos="228600" algn="l"/>
                <a:tab pos="457200" algn="l"/>
              </a:tabLst>
            </a:pPr>
            <a:endPar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tabLst>
                <a:tab pos="228600" algn="l"/>
                <a:tab pos="457200" algn="l"/>
              </a:tabLst>
            </a:pPr>
            <a:endPar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342900" marR="0" lvl="0" indent="-342900" algn="just" defTabSz="914400" rtl="0" eaLnBrk="1" fontAlgn="base" latinLnBrk="0" hangingPunct="1">
              <a:lnSpc>
                <a:spcPct val="100000"/>
              </a:lnSpc>
              <a:spcBef>
                <a:spcPct val="0"/>
              </a:spcBef>
              <a:spcAft>
                <a:spcPct val="0"/>
              </a:spcAft>
              <a:buClrTx/>
              <a:buSzTx/>
              <a:tabLst>
                <a:tab pos="228600" algn="l"/>
                <a:tab pos="457200" algn="l"/>
              </a:tabLst>
            </a:pP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14    </a:t>
            </a:r>
            <a:r>
              <a:rPr kumimoji="0" lang="en-GB"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Hydrographic</a:t>
            </a: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Dictionary Working Group (HDWG)</a:t>
            </a:r>
          </a:p>
          <a:p>
            <a:pPr marL="342900" marR="0" lvl="0" indent="-342900" algn="just" defTabSz="914400" rtl="0" eaLnBrk="0" fontAlgn="base" latinLnBrk="0" hangingPunct="0">
              <a:lnSpc>
                <a:spcPct val="100000"/>
              </a:lnSpc>
              <a:spcBef>
                <a:spcPct val="0"/>
              </a:spcBef>
              <a:spcAft>
                <a:spcPct val="0"/>
              </a:spcAft>
              <a:buClrTx/>
              <a:buSzTx/>
              <a:tabLst>
                <a:tab pos="228600" algn="l"/>
                <a:tab pos="457200" algn="l"/>
              </a:tabLst>
            </a:pPr>
            <a:endParaRPr lang="en-GB" b="1" dirty="0">
              <a:latin typeface="Arial" pitchFamily="34" charset="0"/>
              <a:ea typeface="Calibri" pitchFamily="34" charset="0"/>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tabLst>
                <a:tab pos="228600" algn="l"/>
                <a:tab pos="457200" algn="l"/>
              </a:tabLst>
            </a:pP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Committee invited the HDWG to consider the structure of the ISO/TC211 Multi-Lingual Glossary of Terms to evolve the IHO On-line </a:t>
            </a:r>
            <a:r>
              <a:rPr kumimoji="0" lang="en-GB"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Hydrographic</a:t>
            </a: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Dictionary.</a:t>
            </a:r>
            <a:endParaRPr kumimoji="0" lang="pt-B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1"/>
          <p:cNvSpPr>
            <a:spLocks noChangeArrowheads="1"/>
          </p:cNvSpPr>
          <p:nvPr/>
        </p:nvSpPr>
        <p:spPr bwMode="auto">
          <a:xfrm>
            <a:off x="1115616" y="1556792"/>
            <a:ext cx="7272808" cy="3924078"/>
          </a:xfrm>
          <a:prstGeom prst="rect">
            <a:avLst/>
          </a:prstGeom>
          <a:solidFill>
            <a:schemeClr val="bg1"/>
          </a:solidFill>
          <a:ln w="9525">
            <a:noFill/>
            <a:miter lim="800000"/>
            <a:headEnd/>
            <a:tailEnd/>
          </a:ln>
          <a:effectLst/>
        </p:spPr>
        <p:txBody>
          <a:bodyPr vert="horz" wrap="square" lIns="91440" tIns="152352" rIns="91440" bIns="76176" numCol="1" anchor="ctr" anchorCtr="0" compatLnSpc="1">
            <a:prstTxWarp prst="textNoShape">
              <a:avLst/>
            </a:prstTxWarp>
            <a:spAutoFit/>
          </a:bodyPr>
          <a:lstStyle/>
          <a:p>
            <a:pPr marL="457200" marR="0" lvl="0" indent="-457200" algn="just" defTabSz="914400" rtl="0" eaLnBrk="1" fontAlgn="base" latinLnBrk="0" hangingPunct="1">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15   DATE &amp; LOCATION OF THE NEXT MEETINGS</a:t>
            </a:r>
            <a:endParaRPr lang="pt-BR" sz="2400" b="1" dirty="0">
              <a:solidFill>
                <a:srgbClr val="4F81BD"/>
              </a:solidFill>
              <a:latin typeface="Cambria" pitchFamily="18" charset="0"/>
              <a:ea typeface="Times New Roman" pitchFamily="18" charset="0"/>
              <a:cs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tabLst/>
            </a:pPr>
            <a:endParaRPr kumimoji="0" lang="pt-B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GB"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Committee welcomed the offer of the Republic of Korea to host the next meeting (HSSC-7) early November 2015 in </a:t>
            </a:r>
            <a:r>
              <a:rPr kumimoji="0" lang="en-GB"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Busan</a:t>
            </a:r>
            <a:r>
              <a:rPr kumimoji="0" lang="en-GB"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Char char="-"/>
              <a:tabLst/>
            </a:pPr>
            <a:endParaRPr lang="en-GB" sz="2400" dirty="0">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pt-B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Committee thanked Canada for its offer to host HSSC-9 in 2017 and agreed on the proposal from the IHB to host HSSC-8 in 2016 in Monaco.</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919163" y="995363"/>
            <a:ext cx="7305675" cy="486727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548680"/>
            <a:ext cx="8229600" cy="4176464"/>
          </a:xfrm>
        </p:spPr>
        <p:txBody>
          <a:bodyPr>
            <a:normAutofit/>
          </a:bodyPr>
          <a:lstStyle/>
          <a:p>
            <a:pPr algn="just"/>
            <a:r>
              <a:rPr lang="en-GB" sz="2800" b="1" dirty="0" smtClean="0"/>
              <a:t>1	Implementation of Programme Performance Indicators</a:t>
            </a:r>
            <a:br>
              <a:rPr lang="en-GB" sz="2800" b="1" dirty="0" smtClean="0"/>
            </a:br>
            <a:r>
              <a:rPr lang="en-GB" sz="2800" b="1" dirty="0" smtClean="0"/>
              <a:t/>
            </a:r>
            <a:br>
              <a:rPr lang="en-GB" sz="2800" b="1" dirty="0" smtClean="0"/>
            </a:br>
            <a:r>
              <a:rPr lang="pt-BR" b="1" dirty="0" smtClean="0"/>
              <a:t/>
            </a:r>
            <a:br>
              <a:rPr lang="pt-BR" b="1" dirty="0" smtClean="0"/>
            </a:br>
            <a:r>
              <a:rPr lang="en-US" sz="2400" dirty="0" smtClean="0"/>
              <a:t>The Committee agreed to retain the current HSSC Working Level Performance Indicators (WPIs) until the next Conference/Assembly in 2017 when there will be reconsidered as part of the revision of the IHO Strategic Plan.</a:t>
            </a:r>
            <a:endParaRPr lang="pt-B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1"/>
          <p:cNvSpPr>
            <a:spLocks noChangeArrowheads="1"/>
          </p:cNvSpPr>
          <p:nvPr/>
        </p:nvSpPr>
        <p:spPr bwMode="auto">
          <a:xfrm>
            <a:off x="827584" y="1268760"/>
            <a:ext cx="7560840" cy="3447073"/>
          </a:xfrm>
          <a:prstGeom prst="rect">
            <a:avLst/>
          </a:prstGeom>
          <a:noFill/>
          <a:ln w="9525">
            <a:noFill/>
            <a:miter lim="800000"/>
            <a:headEnd/>
            <a:tailEnd/>
          </a:ln>
          <a:effectLst/>
        </p:spPr>
        <p:txBody>
          <a:bodyPr vert="horz" wrap="square" lIns="91440" tIns="45720" rIns="91440" bIns="76176"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Outcome of EIHC-5 affecting HSSC</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Committee further noted that the IHB Directing Committee will invite the Chair of HSSC and the Chairs of HSSC WGs and subordinate bodies to report, twice annually at year-end and mid-year, on the overall status of their respective work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programmes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by completing a simple, two-part template that requests brief lists of a) current goals and priorities, and b) current or expected gaps and needs.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755576" y="1481881"/>
            <a:ext cx="7560840" cy="4124182"/>
          </a:xfrm>
          <a:prstGeom prst="rect">
            <a:avLst/>
          </a:prstGeom>
          <a:noFill/>
          <a:ln w="9525">
            <a:noFill/>
            <a:miter lim="800000"/>
            <a:headEnd/>
            <a:tailEnd/>
          </a:ln>
          <a:effectLst/>
        </p:spPr>
        <p:txBody>
          <a:bodyPr vert="horz" wrap="square" lIns="91440" tIns="45720" rIns="91440" bIns="76176" numCol="1" anchor="ctr" anchorCtr="0" compatLnSpc="1">
            <a:prstTxWarp prst="textNoShape">
              <a:avLst/>
            </a:prstTxWarp>
            <a:spAutoFit/>
          </a:bodyPr>
          <a:lstStyle/>
          <a:p>
            <a:pPr marL="457200" marR="0" lvl="0" indent="-457200" algn="just" defTabSz="914400" rtl="0" eaLnBrk="1" fontAlgn="base" latinLnBrk="0" hangingPunct="1">
              <a:lnSpc>
                <a:spcPct val="100000"/>
              </a:lnSpc>
              <a:spcBef>
                <a:spcPct val="0"/>
              </a:spcBef>
              <a:spcAft>
                <a:spcPct val="0"/>
              </a:spcAft>
              <a:buClrTx/>
              <a:buSzTx/>
              <a:tabLst/>
            </a:pPr>
            <a:r>
              <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Restructuring of HSSC Working Groups</a:t>
            </a:r>
          </a:p>
          <a:p>
            <a:pPr marL="457200" marR="0" lvl="0" indent="-457200" algn="just" defTabSz="914400" rtl="0" eaLnBrk="1" fontAlgn="base" latinLnBrk="0" hangingPunct="1">
              <a:lnSpc>
                <a:spcPct val="100000"/>
              </a:lnSpc>
              <a:spcBef>
                <a:spcPct val="0"/>
              </a:spcBef>
              <a:spcAft>
                <a:spcPct val="0"/>
              </a:spcAft>
              <a:buClrTx/>
              <a:buSzTx/>
              <a:tabLst/>
            </a:pPr>
            <a:endPar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Committee agreed on the following arrangements:</a:t>
            </a:r>
            <a:endParaRPr kumimoji="0" lang="pt-B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a:t>
            </a: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establishment of the S-100WG, ENCWG, NIPWG and TWCWG and endorsement of the TORs proposed in Annex H of the report of the CGHR and attached in Annex B;</a:t>
            </a:r>
            <a:endParaRPr kumimoji="0" lang="pt-B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CSPCWG renamed NCWG and review of the continuance of NCWG on an annual basis;</a:t>
            </a:r>
            <a:endParaRPr kumimoji="0" lang="pt-B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annual review of the continuance of DPSWG, DQWG and HDWG;</a:t>
            </a:r>
            <a:endParaRPr kumimoji="0" lang="pt-B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transfer of MSDIWG under IRCC</a:t>
            </a:r>
            <a:endParaRPr kumimoji="0" lang="pt-B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 further investigations of the possible establishment of a Hydrographic Surveys WG and of its scope;</a:t>
            </a:r>
            <a:endParaRPr kumimoji="0" lang="pt-B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 endorsement of the new structure and transition arrangements</a:t>
            </a:r>
            <a:endParaRPr kumimoji="0" lang="pt-B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395536" y="404664"/>
            <a:ext cx="7992888"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b="1" i="0" u="none" strike="noStrike" cap="none" normalizeH="0" baseline="0" dirty="0" smtClean="0">
                <a:ln>
                  <a:noFill/>
                </a:ln>
                <a:solidFill>
                  <a:schemeClr val="tx1"/>
                </a:solidFill>
                <a:effectLst/>
                <a:latin typeface="Calibri" pitchFamily="34" charset="0"/>
                <a:ea typeface="Batang" pitchFamily="18" charset="-127"/>
                <a:cs typeface="Times New Roman" pitchFamily="18" charset="0"/>
              </a:rPr>
              <a:t>ARRANGEMENTS FOR THE TRANSITION TO THE NEW STRUCTURE OF HSSC WGs </a:t>
            </a:r>
            <a:endParaRPr kumimoji="0" lang="pt-BR" altLang="ko-KR" b="0" i="0" u="none" strike="noStrike" cap="none" normalizeH="0" baseline="0" dirty="0" smtClean="0">
              <a:ln>
                <a:noFill/>
              </a:ln>
              <a:solidFill>
                <a:schemeClr val="tx1"/>
              </a:solidFill>
              <a:effectLst/>
              <a:latin typeface="Arial" pitchFamily="34" charset="0"/>
              <a:cs typeface="Arial" pitchFamily="34" charset="0"/>
            </a:endParaRPr>
          </a:p>
        </p:txBody>
      </p:sp>
      <p:pic>
        <p:nvPicPr>
          <p:cNvPr id="135169" name="Imagem 1" descr="HSSC6_New HSSC WG structure2"/>
          <p:cNvPicPr>
            <a:picLocks noChangeAspect="1" noChangeArrowheads="1"/>
          </p:cNvPicPr>
          <p:nvPr/>
        </p:nvPicPr>
        <p:blipFill>
          <a:blip r:embed="rId3" cstate="print"/>
          <a:srcRect/>
          <a:stretch>
            <a:fillRect/>
          </a:stretch>
        </p:blipFill>
        <p:spPr bwMode="auto">
          <a:xfrm>
            <a:off x="611560" y="764704"/>
            <a:ext cx="7776864" cy="5828873"/>
          </a:xfrm>
          <a:prstGeom prst="rect">
            <a:avLst/>
          </a:prstGeom>
          <a:noFill/>
        </p:spPr>
      </p:pic>
      <p:sp>
        <p:nvSpPr>
          <p:cNvPr id="135171" name="Rectangle 3"/>
          <p:cNvSpPr>
            <a:spLocks noChangeArrowheads="1"/>
          </p:cNvSpPr>
          <p:nvPr/>
        </p:nvSpPr>
        <p:spPr bwMode="auto">
          <a:xfrm>
            <a:off x="0" y="4746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nvGraphicFramePr>
        <p:xfrm>
          <a:off x="1187624" y="692696"/>
          <a:ext cx="6840760" cy="3024338"/>
        </p:xfrm>
        <a:graphic>
          <a:graphicData uri="http://schemas.openxmlformats.org/drawingml/2006/table">
            <a:tbl>
              <a:tblPr/>
              <a:tblGrid>
                <a:gridCol w="816432"/>
                <a:gridCol w="820029"/>
                <a:gridCol w="1427855"/>
                <a:gridCol w="1225726"/>
                <a:gridCol w="1324992"/>
                <a:gridCol w="1225726"/>
              </a:tblGrid>
              <a:tr h="604867">
                <a:tc>
                  <a:txBody>
                    <a:bodyPr/>
                    <a:lstStyle/>
                    <a:p>
                      <a:pPr algn="ctr">
                        <a:lnSpc>
                          <a:spcPct val="115000"/>
                        </a:lnSpc>
                        <a:spcAft>
                          <a:spcPts val="0"/>
                        </a:spcAft>
                      </a:pPr>
                      <a:r>
                        <a:rPr lang="pt-BR" sz="1100" b="1" dirty="0" err="1">
                          <a:latin typeface="Times New Roman"/>
                          <a:ea typeface="MS Mincho"/>
                          <a:cs typeface="Times New Roman"/>
                        </a:rPr>
                        <a:t>New</a:t>
                      </a:r>
                      <a:r>
                        <a:rPr lang="pt-BR" sz="1100" b="1" dirty="0">
                          <a:latin typeface="Times New Roman"/>
                          <a:ea typeface="MS Mincho"/>
                          <a:cs typeface="Times New Roman"/>
                        </a:rPr>
                        <a:t> WG</a:t>
                      </a:r>
                      <a:endParaRPr lang="pt-BR" sz="1100" dirty="0">
                        <a:latin typeface="Calibri"/>
                        <a:ea typeface="Calibri"/>
                        <a:cs typeface="Times New Roman"/>
                      </a:endParaRPr>
                    </a:p>
                    <a:p>
                      <a:pPr algn="ctr">
                        <a:lnSpc>
                          <a:spcPct val="115000"/>
                        </a:lnSpc>
                        <a:spcAft>
                          <a:spcPts val="0"/>
                        </a:spcAft>
                      </a:pPr>
                      <a:r>
                        <a:rPr lang="pt-BR" sz="1100" b="1" dirty="0" err="1">
                          <a:latin typeface="Times New Roman"/>
                          <a:ea typeface="MS Mincho"/>
                          <a:cs typeface="Times New Roman"/>
                        </a:rPr>
                        <a:t>Title</a:t>
                      </a:r>
                      <a:endParaRPr lang="pt-BR"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latin typeface="Times New Roman"/>
                          <a:ea typeface="MS Mincho"/>
                          <a:cs typeface="Times New Roman"/>
                        </a:rPr>
                        <a:t>Current WG</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b="1" dirty="0">
                          <a:latin typeface="Times New Roman"/>
                          <a:ea typeface="MS Mincho"/>
                          <a:cs typeface="Times New Roman"/>
                        </a:rPr>
                        <a:t>Last meeting</a:t>
                      </a:r>
                      <a:endParaRPr lang="pt-BR" sz="1100" dirty="0">
                        <a:latin typeface="Calibri"/>
                        <a:ea typeface="Calibri"/>
                        <a:cs typeface="Times New Roman"/>
                      </a:endParaRPr>
                    </a:p>
                    <a:p>
                      <a:pPr algn="ctr">
                        <a:lnSpc>
                          <a:spcPct val="115000"/>
                        </a:lnSpc>
                        <a:spcAft>
                          <a:spcPts val="0"/>
                        </a:spcAft>
                      </a:pPr>
                      <a:r>
                        <a:rPr lang="en-US" sz="1100" b="1" dirty="0">
                          <a:latin typeface="Times New Roman"/>
                          <a:ea typeface="MS Mincho"/>
                          <a:cs typeface="Times New Roman"/>
                        </a:rPr>
                        <a:t>of Current WG</a:t>
                      </a:r>
                      <a:endParaRPr lang="pt-BR"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dirty="0" err="1">
                          <a:latin typeface="Times New Roman"/>
                          <a:ea typeface="MS Mincho"/>
                          <a:cs typeface="Times New Roman"/>
                        </a:rPr>
                        <a:t>Transition</a:t>
                      </a:r>
                      <a:r>
                        <a:rPr lang="pt-BR" sz="1100" b="1" dirty="0">
                          <a:latin typeface="Times New Roman"/>
                          <a:ea typeface="MS Mincho"/>
                          <a:cs typeface="Times New Roman"/>
                        </a:rPr>
                        <a:t> </a:t>
                      </a:r>
                      <a:r>
                        <a:rPr lang="pt-BR" sz="1100" b="1" dirty="0" err="1">
                          <a:latin typeface="Times New Roman"/>
                          <a:ea typeface="MS Mincho"/>
                          <a:cs typeface="Times New Roman"/>
                        </a:rPr>
                        <a:t>Coordinator</a:t>
                      </a:r>
                      <a:endParaRPr lang="pt-BR"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b="1">
                          <a:latin typeface="Times New Roman"/>
                          <a:ea typeface="MS Mincho"/>
                          <a:cs typeface="Times New Roman"/>
                        </a:rPr>
                        <a:t>First meeting</a:t>
                      </a:r>
                      <a:endParaRPr lang="pt-BR" sz="1100">
                        <a:latin typeface="Calibri"/>
                        <a:ea typeface="Calibri"/>
                        <a:cs typeface="Times New Roman"/>
                      </a:endParaRPr>
                    </a:p>
                    <a:p>
                      <a:pPr algn="ctr">
                        <a:lnSpc>
                          <a:spcPct val="115000"/>
                        </a:lnSpc>
                        <a:spcAft>
                          <a:spcPts val="0"/>
                        </a:spcAft>
                      </a:pPr>
                      <a:r>
                        <a:rPr lang="en-US" sz="1100" b="1">
                          <a:latin typeface="Times New Roman"/>
                          <a:ea typeface="MS Mincho"/>
                          <a:cs typeface="Times New Roman"/>
                        </a:rPr>
                        <a:t>of New WG</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latin typeface="Times New Roman"/>
                          <a:ea typeface="MS Mincho"/>
                          <a:cs typeface="Times New Roman"/>
                        </a:rPr>
                        <a:t>Comments</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34">
                <a:tc>
                  <a:txBody>
                    <a:bodyPr/>
                    <a:lstStyle/>
                    <a:p>
                      <a:pPr>
                        <a:lnSpc>
                          <a:spcPct val="115000"/>
                        </a:lnSpc>
                        <a:spcAft>
                          <a:spcPts val="0"/>
                        </a:spcAft>
                      </a:pPr>
                      <a:r>
                        <a:rPr lang="pt-BR" sz="1100">
                          <a:latin typeface="Times New Roman"/>
                          <a:ea typeface="MS Mincho"/>
                          <a:cs typeface="Times New Roman"/>
                        </a:rPr>
                        <a:t>S-100WG</a:t>
                      </a:r>
                      <a:endParaRPr lang="pt-B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pt-BR" sz="1100">
                          <a:latin typeface="Times New Roman"/>
                          <a:ea typeface="MS Mincho"/>
                          <a:cs typeface="Times New Roman"/>
                        </a:rPr>
                        <a:t>TSMAD</a:t>
                      </a:r>
                      <a:endParaRPr lang="pt-B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lnSpc>
                          <a:spcPct val="115000"/>
                        </a:lnSpc>
                        <a:spcAft>
                          <a:spcPts val="0"/>
                        </a:spcAft>
                      </a:pPr>
                      <a:r>
                        <a:rPr lang="pt-BR" sz="1100" dirty="0">
                          <a:latin typeface="Times New Roman"/>
                          <a:ea typeface="MS Mincho"/>
                          <a:cs typeface="Times New Roman"/>
                        </a:rPr>
                        <a:t>(31 Mar - 4 </a:t>
                      </a:r>
                      <a:r>
                        <a:rPr lang="pt-BR" sz="1100" dirty="0" err="1">
                          <a:latin typeface="Times New Roman"/>
                          <a:ea typeface="MS Mincho"/>
                          <a:cs typeface="Times New Roman"/>
                        </a:rPr>
                        <a:t>Apr</a:t>
                      </a:r>
                      <a:r>
                        <a:rPr lang="pt-BR" sz="1100" dirty="0">
                          <a:latin typeface="Times New Roman"/>
                          <a:ea typeface="MS Mincho"/>
                          <a:cs typeface="Times New Roman"/>
                        </a:rPr>
                        <a:t> 2014)</a:t>
                      </a:r>
                      <a:endParaRPr lang="pt-BR"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t-BR" sz="1100">
                          <a:latin typeface="Times New Roman"/>
                          <a:ea typeface="MS Mincho"/>
                          <a:cs typeface="Times New Roman"/>
                        </a:rPr>
                        <a:t>Chair TSMAD</a:t>
                      </a:r>
                      <a:endParaRPr lang="pt-B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4">
                  <a:txBody>
                    <a:bodyPr/>
                    <a:lstStyle/>
                    <a:p>
                      <a:pPr algn="ctr">
                        <a:lnSpc>
                          <a:spcPct val="115000"/>
                        </a:lnSpc>
                        <a:spcAft>
                          <a:spcPts val="0"/>
                        </a:spcAft>
                      </a:pPr>
                      <a:r>
                        <a:rPr lang="pt-BR" sz="1100">
                          <a:latin typeface="Times New Roman"/>
                          <a:ea typeface="MS Mincho"/>
                          <a:cs typeface="Times New Roman"/>
                        </a:rPr>
                        <a:t>2-6 Feb 2015</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nSpc>
                          <a:spcPct val="115000"/>
                        </a:lnSpc>
                        <a:spcAft>
                          <a:spcPts val="0"/>
                        </a:spcAft>
                      </a:pPr>
                      <a:r>
                        <a:rPr lang="en-US" sz="1100">
                          <a:latin typeface="Times New Roman"/>
                          <a:ea typeface="MS Mincho"/>
                          <a:cs typeface="Times New Roman"/>
                        </a:rPr>
                        <a:t>Joint meeting aligned with planned dates for TSMAD29 &amp; DIPWG7</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34">
                <a:tc>
                  <a:txBody>
                    <a:bodyPr/>
                    <a:lstStyle/>
                    <a:p>
                      <a:pPr>
                        <a:lnSpc>
                          <a:spcPct val="115000"/>
                        </a:lnSpc>
                        <a:spcAft>
                          <a:spcPts val="0"/>
                        </a:spcAft>
                      </a:pPr>
                      <a:endParaRPr lang="en-US" sz="1100">
                        <a:latin typeface="Times New Roman"/>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t-BR" sz="1100">
                          <a:latin typeface="Times New Roman"/>
                          <a:ea typeface="MS Mincho"/>
                          <a:cs typeface="Times New Roman"/>
                        </a:rPr>
                        <a:t>DIPWG</a:t>
                      </a:r>
                      <a:endParaRPr lang="pt-B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pt-BR"/>
                    </a:p>
                  </a:txBody>
                  <a:tcPr/>
                </a:tc>
                <a:tc>
                  <a:txBody>
                    <a:bodyPr/>
                    <a:lstStyle/>
                    <a:p>
                      <a:pPr>
                        <a:lnSpc>
                          <a:spcPct val="115000"/>
                        </a:lnSpc>
                        <a:spcAft>
                          <a:spcPts val="0"/>
                        </a:spcAft>
                      </a:pPr>
                      <a:endParaRPr lang="pt-BR" sz="1100">
                        <a:latin typeface="Times New Roman"/>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pt-BR"/>
                    </a:p>
                  </a:txBody>
                  <a:tcPr/>
                </a:tc>
                <a:tc vMerge="1">
                  <a:txBody>
                    <a:bodyPr/>
                    <a:lstStyle/>
                    <a:p>
                      <a:endParaRPr lang="pt-BR"/>
                    </a:p>
                  </a:txBody>
                  <a:tcPr/>
                </a:tc>
              </a:tr>
              <a:tr h="302434">
                <a:tc>
                  <a:txBody>
                    <a:bodyPr/>
                    <a:lstStyle/>
                    <a:p>
                      <a:pPr>
                        <a:lnSpc>
                          <a:spcPct val="115000"/>
                        </a:lnSpc>
                        <a:spcAft>
                          <a:spcPts val="0"/>
                        </a:spcAft>
                      </a:pPr>
                      <a:r>
                        <a:rPr lang="pt-BR" sz="1100">
                          <a:latin typeface="Times New Roman"/>
                          <a:ea typeface="MS Mincho"/>
                          <a:cs typeface="Times New Roman"/>
                        </a:rPr>
                        <a:t>ENCWG</a:t>
                      </a:r>
                      <a:endParaRPr lang="pt-B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pt-BR" sz="1100">
                          <a:latin typeface="Times New Roman"/>
                          <a:ea typeface="MS Mincho"/>
                          <a:cs typeface="Times New Roman"/>
                        </a:rPr>
                        <a:t>TSMAD</a:t>
                      </a:r>
                      <a:endParaRPr lang="pt-B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pt-BR"/>
                    </a:p>
                  </a:txBody>
                  <a:tcPr/>
                </a:tc>
                <a:tc>
                  <a:txBody>
                    <a:bodyPr/>
                    <a:lstStyle/>
                    <a:p>
                      <a:pPr>
                        <a:lnSpc>
                          <a:spcPct val="115000"/>
                        </a:lnSpc>
                        <a:spcAft>
                          <a:spcPts val="0"/>
                        </a:spcAft>
                      </a:pPr>
                      <a:r>
                        <a:rPr lang="pt-BR" sz="1100">
                          <a:latin typeface="Times New Roman"/>
                          <a:ea typeface="MS Mincho"/>
                          <a:cs typeface="Times New Roman"/>
                        </a:rPr>
                        <a:t>Chair DIPWG</a:t>
                      </a:r>
                      <a:endParaRPr lang="pt-B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vMerge="1">
                  <a:txBody>
                    <a:bodyPr/>
                    <a:lstStyle/>
                    <a:p>
                      <a:endParaRPr lang="pt-BR"/>
                    </a:p>
                  </a:txBody>
                  <a:tcPr/>
                </a:tc>
                <a:tc vMerge="1">
                  <a:txBody>
                    <a:bodyPr/>
                    <a:lstStyle/>
                    <a:p>
                      <a:endParaRPr lang="pt-BR"/>
                    </a:p>
                  </a:txBody>
                  <a:tcPr/>
                </a:tc>
              </a:tr>
              <a:tr h="604867">
                <a:tc>
                  <a:txBody>
                    <a:bodyPr/>
                    <a:lstStyle/>
                    <a:p>
                      <a:pPr>
                        <a:lnSpc>
                          <a:spcPct val="115000"/>
                        </a:lnSpc>
                        <a:spcAft>
                          <a:spcPts val="0"/>
                        </a:spcAft>
                      </a:pPr>
                      <a:endParaRPr lang="pt-BR" sz="1100">
                        <a:latin typeface="Times New Roman"/>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t-BR" sz="1100">
                          <a:latin typeface="Times New Roman"/>
                          <a:ea typeface="MS Mincho"/>
                          <a:cs typeface="Times New Roman"/>
                        </a:rPr>
                        <a:t>DIWPG</a:t>
                      </a:r>
                      <a:endParaRPr lang="pt-B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pt-BR"/>
                    </a:p>
                  </a:txBody>
                  <a:tcPr/>
                </a:tc>
                <a:tc>
                  <a:txBody>
                    <a:bodyPr/>
                    <a:lstStyle/>
                    <a:p>
                      <a:pPr>
                        <a:lnSpc>
                          <a:spcPct val="115000"/>
                        </a:lnSpc>
                        <a:spcAft>
                          <a:spcPts val="0"/>
                        </a:spcAft>
                      </a:pPr>
                      <a:endParaRPr lang="pt-BR" sz="1100">
                        <a:latin typeface="Times New Roman"/>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pt-BR"/>
                    </a:p>
                  </a:txBody>
                  <a:tcPr/>
                </a:tc>
                <a:tc vMerge="1">
                  <a:txBody>
                    <a:bodyPr/>
                    <a:lstStyle/>
                    <a:p>
                      <a:endParaRPr lang="pt-BR"/>
                    </a:p>
                  </a:txBody>
                  <a:tcPr/>
                </a:tc>
              </a:tr>
              <a:tr h="302434">
                <a:tc>
                  <a:txBody>
                    <a:bodyPr/>
                    <a:lstStyle/>
                    <a:p>
                      <a:pPr>
                        <a:lnSpc>
                          <a:spcPct val="115000"/>
                        </a:lnSpc>
                        <a:spcAft>
                          <a:spcPts val="0"/>
                        </a:spcAft>
                      </a:pPr>
                      <a:r>
                        <a:rPr lang="pt-BR" sz="1100">
                          <a:latin typeface="Times New Roman"/>
                          <a:ea typeface="MS Mincho"/>
                          <a:cs typeface="Times New Roman"/>
                        </a:rPr>
                        <a:t>TWCWG</a:t>
                      </a:r>
                      <a:endParaRPr lang="pt-B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pt-BR" sz="1100">
                          <a:latin typeface="Times New Roman"/>
                          <a:ea typeface="MS Mincho"/>
                          <a:cs typeface="Times New Roman"/>
                        </a:rPr>
                        <a:t>TWLWG</a:t>
                      </a:r>
                      <a:endParaRPr lang="pt-B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a:latin typeface="Times New Roman"/>
                          <a:ea typeface="MS Mincho"/>
                          <a:cs typeface="Times New Roman"/>
                        </a:rPr>
                        <a:t>(25-28 Mar 2014)</a:t>
                      </a:r>
                      <a:endParaRPr lang="pt-B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t-BR" sz="1100">
                          <a:latin typeface="Times New Roman"/>
                          <a:ea typeface="MS Mincho"/>
                          <a:cs typeface="Times New Roman"/>
                        </a:rPr>
                        <a:t>Chair TWLWG</a:t>
                      </a:r>
                      <a:endParaRPr lang="pt-B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gn="ctr">
                        <a:lnSpc>
                          <a:spcPct val="115000"/>
                        </a:lnSpc>
                        <a:spcAft>
                          <a:spcPts val="0"/>
                        </a:spcAft>
                      </a:pPr>
                      <a:r>
                        <a:rPr lang="pt-BR" sz="1100">
                          <a:latin typeface="Times New Roman"/>
                          <a:ea typeface="MS Mincho"/>
                          <a:cs typeface="Times New Roman"/>
                        </a:rPr>
                        <a:t>21-24 Apr 2015</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endParaRPr lang="pt-BR" sz="1100">
                        <a:latin typeface="Times New Roman"/>
                        <a:ea typeface="MS Mincho"/>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34">
                <a:tc>
                  <a:txBody>
                    <a:bodyPr/>
                    <a:lstStyle/>
                    <a:p>
                      <a:pPr>
                        <a:lnSpc>
                          <a:spcPct val="115000"/>
                        </a:lnSpc>
                        <a:spcAft>
                          <a:spcPts val="0"/>
                        </a:spcAft>
                      </a:pPr>
                      <a:endParaRPr lang="pt-BR" sz="1100">
                        <a:latin typeface="Times New Roman"/>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t-BR" sz="1100">
                          <a:latin typeface="Times New Roman"/>
                          <a:ea typeface="MS Mincho"/>
                          <a:cs typeface="Times New Roman"/>
                        </a:rPr>
                        <a:t>SCWG</a:t>
                      </a:r>
                      <a:endParaRPr lang="pt-B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a:latin typeface="Times New Roman"/>
                          <a:ea typeface="MS Mincho"/>
                          <a:cs typeface="Times New Roman"/>
                        </a:rPr>
                        <a:t>(28-30 May 2014)</a:t>
                      </a:r>
                      <a:endParaRPr lang="pt-B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pt-BR" sz="1100">
                        <a:latin typeface="Times New Roman"/>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pt-BR"/>
                    </a:p>
                  </a:txBody>
                  <a:tcPr/>
                </a:tc>
                <a:tc vMerge="1">
                  <a:txBody>
                    <a:bodyPr/>
                    <a:lstStyle/>
                    <a:p>
                      <a:endParaRPr lang="pt-BR"/>
                    </a:p>
                  </a:txBody>
                  <a:tcPr/>
                </a:tc>
              </a:tr>
              <a:tr h="302434">
                <a:tc>
                  <a:txBody>
                    <a:bodyPr/>
                    <a:lstStyle/>
                    <a:p>
                      <a:pPr>
                        <a:lnSpc>
                          <a:spcPct val="115000"/>
                        </a:lnSpc>
                        <a:spcAft>
                          <a:spcPts val="0"/>
                        </a:spcAft>
                      </a:pPr>
                      <a:r>
                        <a:rPr lang="pt-BR" sz="1100">
                          <a:latin typeface="Times New Roman"/>
                          <a:ea typeface="MS Mincho"/>
                          <a:cs typeface="Times New Roman"/>
                        </a:rPr>
                        <a:t>NIPWG</a:t>
                      </a:r>
                      <a:endParaRPr lang="pt-B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t-BR" sz="1100">
                          <a:latin typeface="Times New Roman"/>
                          <a:ea typeface="MS Mincho"/>
                          <a:cs typeface="Times New Roman"/>
                        </a:rPr>
                        <a:t>SNPWG</a:t>
                      </a:r>
                      <a:endParaRPr lang="pt-B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a:latin typeface="Times New Roman"/>
                          <a:ea typeface="MS Mincho"/>
                          <a:cs typeface="Times New Roman"/>
                        </a:rPr>
                        <a:t>1-4 Dec 2014</a:t>
                      </a:r>
                      <a:endParaRPr lang="pt-B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t-BR" sz="1100">
                          <a:latin typeface="Times New Roman"/>
                          <a:ea typeface="MS Mincho"/>
                          <a:cs typeface="Times New Roman"/>
                        </a:rPr>
                        <a:t>Chair SNPWG</a:t>
                      </a:r>
                      <a:endParaRPr lang="pt-B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dirty="0" err="1">
                          <a:latin typeface="Times New Roman"/>
                          <a:ea typeface="MS Mincho"/>
                          <a:cs typeface="Times New Roman"/>
                        </a:rPr>
                        <a:t>June</a:t>
                      </a:r>
                      <a:r>
                        <a:rPr lang="pt-BR" sz="1100" dirty="0">
                          <a:latin typeface="Times New Roman"/>
                          <a:ea typeface="MS Mincho"/>
                          <a:cs typeface="Times New Roman"/>
                        </a:rPr>
                        <a:t> 2015</a:t>
                      </a:r>
                      <a:endParaRPr lang="pt-BR"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pt-BR" sz="1100" dirty="0">
                        <a:latin typeface="Times New Roman"/>
                        <a:ea typeface="MS Mincho"/>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Tabela 2"/>
          <p:cNvGraphicFramePr>
            <a:graphicFrameLocks noGrp="1"/>
          </p:cNvGraphicFramePr>
          <p:nvPr/>
        </p:nvGraphicFramePr>
        <p:xfrm>
          <a:off x="1187623" y="3717034"/>
          <a:ext cx="6840760" cy="2304256"/>
        </p:xfrm>
        <a:graphic>
          <a:graphicData uri="http://schemas.openxmlformats.org/drawingml/2006/table">
            <a:tbl>
              <a:tblPr/>
              <a:tblGrid>
                <a:gridCol w="816432"/>
                <a:gridCol w="820028"/>
                <a:gridCol w="1427855"/>
                <a:gridCol w="1225726"/>
                <a:gridCol w="1324993"/>
                <a:gridCol w="1225726"/>
              </a:tblGrid>
              <a:tr h="384043">
                <a:tc>
                  <a:txBody>
                    <a:bodyPr/>
                    <a:lstStyle/>
                    <a:p>
                      <a:pPr>
                        <a:lnSpc>
                          <a:spcPct val="115000"/>
                        </a:lnSpc>
                        <a:spcAft>
                          <a:spcPts val="0"/>
                        </a:spcAft>
                      </a:pPr>
                      <a:endParaRPr lang="pt-BR" sz="1100" dirty="0">
                        <a:latin typeface="Times New Roman"/>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t-BR" sz="1100">
                          <a:latin typeface="Times New Roman"/>
                          <a:ea typeface="MS Mincho"/>
                          <a:cs typeface="Times New Roman"/>
                        </a:rPr>
                        <a:t>DPSWG</a:t>
                      </a:r>
                      <a:endParaRPr lang="pt-B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pt-BR" sz="1100">
                        <a:latin typeface="Times New Roman"/>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pt-BR" sz="1100" dirty="0">
                        <a:latin typeface="Times New Roman"/>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pt-BR" sz="1100">
                        <a:latin typeface="Times New Roman"/>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lnSpc>
                          <a:spcPct val="115000"/>
                        </a:lnSpc>
                        <a:spcAft>
                          <a:spcPts val="0"/>
                        </a:spcAft>
                      </a:pPr>
                      <a:r>
                        <a:rPr lang="en-US" sz="1100">
                          <a:latin typeface="Times New Roman"/>
                          <a:ea typeface="MS Mincho"/>
                          <a:cs typeface="Times New Roman"/>
                        </a:rPr>
                        <a:t>Review of the continuation at HSSC-7</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043">
                <a:tc>
                  <a:txBody>
                    <a:bodyPr/>
                    <a:lstStyle/>
                    <a:p>
                      <a:pPr>
                        <a:lnSpc>
                          <a:spcPct val="115000"/>
                        </a:lnSpc>
                        <a:spcAft>
                          <a:spcPts val="0"/>
                        </a:spcAft>
                      </a:pPr>
                      <a:endParaRPr lang="en-US" sz="1100" dirty="0">
                        <a:latin typeface="Times New Roman"/>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t-BR" sz="1100">
                          <a:latin typeface="Times New Roman"/>
                          <a:ea typeface="MS Mincho"/>
                          <a:cs typeface="Times New Roman"/>
                        </a:rPr>
                        <a:t>DQWG</a:t>
                      </a:r>
                      <a:endParaRPr lang="pt-B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pt-BR" sz="1100">
                        <a:latin typeface="Times New Roman"/>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pt-BR" sz="1100">
                        <a:latin typeface="Times New Roman"/>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pt-BR" sz="1100">
                        <a:latin typeface="Times New Roman"/>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pt-BR"/>
                    </a:p>
                  </a:txBody>
                  <a:tcPr/>
                </a:tc>
              </a:tr>
              <a:tr h="384043">
                <a:tc>
                  <a:txBody>
                    <a:bodyPr/>
                    <a:lstStyle/>
                    <a:p>
                      <a:pPr>
                        <a:lnSpc>
                          <a:spcPct val="115000"/>
                        </a:lnSpc>
                        <a:spcAft>
                          <a:spcPts val="0"/>
                        </a:spcAft>
                      </a:pPr>
                      <a:endParaRPr lang="pt-BR" sz="1100">
                        <a:latin typeface="Times New Roman"/>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t-BR" sz="1100">
                          <a:latin typeface="Times New Roman"/>
                          <a:ea typeface="MS Mincho"/>
                          <a:cs typeface="Times New Roman"/>
                        </a:rPr>
                        <a:t>HDWG</a:t>
                      </a:r>
                      <a:endParaRPr lang="pt-B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pt-BR" sz="1100">
                        <a:latin typeface="Times New Roman"/>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pt-BR" sz="1100">
                        <a:latin typeface="Times New Roman"/>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pt-BR" sz="1100">
                        <a:latin typeface="Times New Roman"/>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pt-BR"/>
                    </a:p>
                  </a:txBody>
                  <a:tcPr/>
                </a:tc>
              </a:tr>
              <a:tr h="384043">
                <a:tc>
                  <a:txBody>
                    <a:bodyPr/>
                    <a:lstStyle/>
                    <a:p>
                      <a:pPr>
                        <a:lnSpc>
                          <a:spcPct val="115000"/>
                        </a:lnSpc>
                        <a:spcAft>
                          <a:spcPts val="0"/>
                        </a:spcAft>
                      </a:pPr>
                      <a:endParaRPr lang="pt-BR" sz="1100">
                        <a:latin typeface="Times New Roman"/>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t-BR" sz="1100">
                          <a:latin typeface="Times New Roman"/>
                          <a:ea typeface="MS Mincho"/>
                          <a:cs typeface="Times New Roman"/>
                        </a:rPr>
                        <a:t>NCWG</a:t>
                      </a:r>
                      <a:endParaRPr lang="pt-B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pt-BR" sz="1100">
                        <a:latin typeface="Times New Roman"/>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pt-BR" sz="1100">
                        <a:latin typeface="Times New Roman"/>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pt-BR" sz="1100">
                        <a:latin typeface="Times New Roman"/>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pt-BR"/>
                    </a:p>
                  </a:txBody>
                  <a:tcPr/>
                </a:tc>
              </a:tr>
              <a:tr h="768084">
                <a:tc>
                  <a:txBody>
                    <a:bodyPr/>
                    <a:lstStyle/>
                    <a:p>
                      <a:pPr algn="ctr">
                        <a:lnSpc>
                          <a:spcPct val="115000"/>
                        </a:lnSpc>
                        <a:spcAft>
                          <a:spcPts val="0"/>
                        </a:spcAft>
                      </a:pPr>
                      <a:r>
                        <a:rPr lang="pt-BR" sz="1100" b="1">
                          <a:latin typeface="Times New Roman"/>
                          <a:ea typeface="MS Mincho"/>
                          <a:cs typeface="Times New Roman"/>
                        </a:rPr>
                        <a:t>New WG</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latin typeface="Times New Roman"/>
                          <a:ea typeface="MS Mincho"/>
                          <a:cs typeface="Times New Roman"/>
                        </a:rPr>
                        <a:t>Current WG</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latin typeface="Times New Roman"/>
                          <a:ea typeface="MS Mincho"/>
                          <a:cs typeface="Times New Roman"/>
                        </a:rPr>
                        <a:t>Last meeting</a:t>
                      </a:r>
                      <a:endParaRPr lang="pt-BR" sz="1100">
                        <a:latin typeface="Calibri"/>
                        <a:ea typeface="Calibri"/>
                        <a:cs typeface="Times New Roman"/>
                      </a:endParaRPr>
                    </a:p>
                    <a:p>
                      <a:pPr algn="ctr">
                        <a:lnSpc>
                          <a:spcPct val="115000"/>
                        </a:lnSpc>
                        <a:spcAft>
                          <a:spcPts val="0"/>
                        </a:spcAft>
                      </a:pPr>
                      <a:r>
                        <a:rPr lang="pt-BR" sz="1100" b="1">
                          <a:latin typeface="Times New Roman"/>
                          <a:ea typeface="MS Mincho"/>
                          <a:cs typeface="Times New Roman"/>
                        </a:rPr>
                        <a:t>Current WG</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latin typeface="Times New Roman"/>
                          <a:ea typeface="MS Mincho"/>
                          <a:cs typeface="Times New Roman"/>
                        </a:rPr>
                        <a:t>Transition Coordinator</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latin typeface="Times New Roman"/>
                          <a:ea typeface="MS Mincho"/>
                          <a:cs typeface="Times New Roman"/>
                        </a:rPr>
                        <a:t>First meeting</a:t>
                      </a:r>
                      <a:endParaRPr lang="pt-BR" sz="1100">
                        <a:latin typeface="Calibri"/>
                        <a:ea typeface="Calibri"/>
                        <a:cs typeface="Times New Roman"/>
                      </a:endParaRPr>
                    </a:p>
                    <a:p>
                      <a:pPr algn="ctr">
                        <a:lnSpc>
                          <a:spcPct val="115000"/>
                        </a:lnSpc>
                        <a:spcAft>
                          <a:spcPts val="0"/>
                        </a:spcAft>
                      </a:pPr>
                      <a:r>
                        <a:rPr lang="pt-BR" sz="1100" b="1">
                          <a:latin typeface="Times New Roman"/>
                          <a:ea typeface="MS Mincho"/>
                          <a:cs typeface="Times New Roman"/>
                        </a:rPr>
                        <a:t>New WG</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dirty="0" err="1">
                          <a:latin typeface="Times New Roman"/>
                          <a:ea typeface="MS Mincho"/>
                          <a:cs typeface="Times New Roman"/>
                        </a:rPr>
                        <a:t>Comments</a:t>
                      </a:r>
                      <a:endParaRPr lang="pt-BR"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36193" name="Rectangle 1"/>
          <p:cNvSpPr>
            <a:spLocks noChangeArrowheads="1"/>
          </p:cNvSpPr>
          <p:nvPr/>
        </p:nvSpPr>
        <p:spPr bwMode="auto">
          <a:xfrm>
            <a:off x="1488988" y="6108684"/>
            <a:ext cx="435888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Note</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MSDIWG will report to IRCC from 1 January 2015</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1"/>
          <p:cNvSpPr>
            <a:spLocks noChangeArrowheads="1"/>
          </p:cNvSpPr>
          <p:nvPr/>
        </p:nvSpPr>
        <p:spPr bwMode="auto">
          <a:xfrm>
            <a:off x="611560" y="1284836"/>
            <a:ext cx="7992888" cy="4555069"/>
          </a:xfrm>
          <a:prstGeom prst="rect">
            <a:avLst/>
          </a:prstGeom>
          <a:noFill/>
          <a:ln w="9525">
            <a:noFill/>
            <a:miter lim="800000"/>
            <a:headEnd/>
            <a:tailEnd/>
          </a:ln>
          <a:effectLst/>
        </p:spPr>
        <p:txBody>
          <a:bodyPr vert="horz" wrap="square" lIns="91440" tIns="45720" rIns="91440" bIns="76176"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 Transfer Standard Maintenance and Application Development (TSMAD)</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Committee invited the S-100WG to consider the need for creating an S-101 Project Team</a:t>
            </a:r>
            <a:endParaRPr kumimoji="0" lang="pt-B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Committee noted with satisfaction the progress in developing the draft edition 1.0.0 of S-101 - </a:t>
            </a:r>
            <a:r>
              <a:rPr kumimoji="0" lang="en-GB"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ENC Product Specifications</a:t>
            </a: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S-100 Feature Catalogue Builder, the S-100 Portrayal Catalogue Builder, and an S-100/S-101 Viewer</a:t>
            </a:r>
            <a:endParaRPr kumimoji="0" lang="pt-B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Committee endorsed the draft Edition 2.0.0 of S-100 for submission to the IHO Member States seeking their approval.</a:t>
            </a:r>
            <a:endParaRPr kumimoji="0" lang="pt-B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Committee approved the consideration of the preparation of a new edition of IHO S-102 - </a:t>
            </a:r>
            <a:r>
              <a:rPr kumimoji="0" lang="en-GB"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Bathymetric Surface Product Specification.</a:t>
            </a:r>
            <a:endParaRPr kumimoji="0" lang="pt-B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GB"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Committee agreed on the way forward to ensure the continuity of the administration of the S-100 GI Registry and Registers under IHO responsibility, in the perspective of the retirement of the current Registry Manager planned at the end of Feb. 2015.</a:t>
            </a:r>
            <a:endParaRPr kumimoji="0" lang="en-GB"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1"/>
          <p:cNvSpPr>
            <a:spLocks noChangeArrowheads="1"/>
          </p:cNvSpPr>
          <p:nvPr/>
        </p:nvSpPr>
        <p:spPr bwMode="auto">
          <a:xfrm>
            <a:off x="539552" y="1226370"/>
            <a:ext cx="8136904" cy="4739735"/>
          </a:xfrm>
          <a:prstGeom prst="rect">
            <a:avLst/>
          </a:prstGeom>
          <a:solidFill>
            <a:schemeClr val="bg1"/>
          </a:solidFill>
          <a:ln w="9525">
            <a:noFill/>
            <a:miter lim="800000"/>
            <a:headEnd/>
            <a:tailEnd/>
          </a:ln>
          <a:effectLst/>
        </p:spPr>
        <p:txBody>
          <a:bodyPr vert="horz" wrap="square" lIns="91440" tIns="45720" rIns="91440" bIns="76176"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GB" sz="2000" b="1" dirty="0">
                <a:latin typeface="Arial" pitchFamily="34" charset="0"/>
                <a:ea typeface="Times New Roman" pitchFamily="18" charset="0"/>
                <a:cs typeface="Arial" pitchFamily="34" charset="0"/>
              </a:rPr>
              <a:t>6</a:t>
            </a:r>
            <a:r>
              <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Data Protection Scheme Working Group (DPSWG)</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Committee endorsed the draft Annex C to Edition 1.2.0 of S-63 - </a:t>
            </a:r>
            <a:r>
              <a:rPr kumimoji="0" lang="en-GB"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IHO Data Protection Scheme</a:t>
            </a:r>
            <a:r>
              <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agreed on the way forward for finalizing and approving the new Edition.</a:t>
            </a:r>
            <a:endParaRPr kumimoji="0" lang="pt-B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endPar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endPar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7	Digital Information Portrayal Working Group (DIPWG)</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The Committee approved the publication of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Edition 6.1.0 of S-52 - </a:t>
            </a:r>
            <a:r>
              <a:rPr kumimoji="0" lang="en-US" sz="20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Specifications for Chart Content and Display Aspects of ECDIS</a:t>
            </a:r>
            <a:r>
              <a:rPr kumimoji="0" lang="en-US"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Edition 4.0.0 of S-52 Annex A - </a:t>
            </a:r>
            <a:r>
              <a:rPr kumimoji="0" lang="en-US" sz="20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IHO ECDIS Presentation Library</a:t>
            </a:r>
            <a:r>
              <a:rPr kumimoji="0" lang="en-US"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and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Edition 3.0.0 of S-64 - </a:t>
            </a:r>
            <a:r>
              <a:rPr kumimoji="0" lang="en-US" sz="20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IHO Test Data Sets for ECDIS</a:t>
            </a:r>
            <a:r>
              <a:rPr kumimoji="0" lang="en-US"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subject to final checks in liaison with IEC. </a:t>
            </a:r>
            <a:endParaRPr kumimoji="0" lang="pt-B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546</TotalTime>
  <Words>737</Words>
  <Application>Microsoft Office PowerPoint</Application>
  <PresentationFormat>Apresentação na tela (4:3)</PresentationFormat>
  <Paragraphs>124</Paragraphs>
  <Slides>14</Slides>
  <Notes>1</Notes>
  <HiddenSlides>0</HiddenSlides>
  <MMClips>0</MMClips>
  <ScaleCrop>false</ScaleCrop>
  <HeadingPairs>
    <vt:vector size="4" baseType="variant">
      <vt:variant>
        <vt:lpstr>Tema</vt:lpstr>
      </vt:variant>
      <vt:variant>
        <vt:i4>1</vt:i4>
      </vt:variant>
      <vt:variant>
        <vt:lpstr>Títulos de slides</vt:lpstr>
      </vt:variant>
      <vt:variant>
        <vt:i4>14</vt:i4>
      </vt:variant>
    </vt:vector>
  </HeadingPairs>
  <TitlesOfParts>
    <vt:vector size="15" baseType="lpstr">
      <vt:lpstr>Fluxo</vt:lpstr>
      <vt:lpstr>  The sixth meeting of the Hydrographic Services and Standards Committee (HSSC) took place in Viña del Mar, Chile, hosted by the Hydrographic Office of Chile (Servicio Hidrográfico y Oceanográfico de la Armada - SHOA), from 10 to 14 November 2014. Rear Admiral Patricio Carrasco, Hydrographer of Chile and Director of SHOA, welcomed delegates at the meeting which was chaired by Dr Mathias Jonas, Hydrographer of Germany. 44 representatives - from 18 Member States, the IHB, and six international organizations accredited as observers - were present. Director Gilles Bessero and Assistant Directors Yves Guillam and Tony Pharaoh represented the IHB. </vt:lpstr>
      <vt:lpstr>Slide 2</vt:lpstr>
      <vt:lpstr>1 Implementation of Programme Performance Indicators   The Committee agreed to retain the current HSSC Working Level Performance Indicators (WPIs) until the next Conference/Assembly in 2017 when there will be reconsidered as part of the revision of the IHO Strategic Plan.</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ROSCHER</dc:creator>
  <cp:lastModifiedBy>ROSCHER</cp:lastModifiedBy>
  <cp:revision>57</cp:revision>
  <dcterms:created xsi:type="dcterms:W3CDTF">2014-12-11T03:46:28Z</dcterms:created>
  <dcterms:modified xsi:type="dcterms:W3CDTF">2014-12-11T15:47:34Z</dcterms:modified>
</cp:coreProperties>
</file>