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9"/>
  </p:notesMasterIdLst>
  <p:sldIdLst>
    <p:sldId id="259" r:id="rId2"/>
    <p:sldId id="279" r:id="rId3"/>
    <p:sldId id="442" r:id="rId4"/>
    <p:sldId id="445" r:id="rId5"/>
    <p:sldId id="419" r:id="rId6"/>
    <p:sldId id="440" r:id="rId7"/>
    <p:sldId id="297" r:id="rId8"/>
  </p:sldIdLst>
  <p:sldSz cx="9144000" cy="6858000" type="screen4x3"/>
  <p:notesSz cx="6858000" cy="97107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2832F5-EA01-48E5-B403-87E193F50680}">
          <p14:sldIdLst>
            <p14:sldId id="259"/>
            <p14:sldId id="279"/>
            <p14:sldId id="442"/>
            <p14:sldId id="445"/>
            <p14:sldId id="419"/>
            <p14:sldId id="440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35" autoAdjust="0"/>
    <p:restoredTop sz="97063" autoAdjust="0"/>
  </p:normalViewPr>
  <p:slideViewPr>
    <p:cSldViewPr>
      <p:cViewPr varScale="1">
        <p:scale>
          <a:sx n="65" d="100"/>
          <a:sy n="65" d="100"/>
        </p:scale>
        <p:origin x="-1776" y="-108"/>
      </p:cViewPr>
      <p:guideLst>
        <p:guide orient="horz" pos="2160"/>
        <p:guide orient="horz" pos="576"/>
        <p:guide pos="2880"/>
        <p:guide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506C0-3FFE-45A5-803D-9F4FC5464A70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46707-6BBD-41A9-B4DF-0C76A73A2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481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C3846-8D4C-4326-8BC7-9B455A03629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278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Staff member on the ICA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46707-6BBD-41A9-B4DF-0C76A73A2D2A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1"/>
            <a:ext cx="7772400" cy="761999"/>
          </a:xfrm>
        </p:spPr>
        <p:txBody>
          <a:bodyPr anchor="t"/>
          <a:lstStyle>
            <a:lvl1pPr algn="l">
              <a:defRPr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9948" y="1219200"/>
            <a:ext cx="5275052" cy="12954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183341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" y="1183341"/>
            <a:ext cx="5715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10668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28" y="212898"/>
            <a:ext cx="3069072" cy="701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8304" y="1905000"/>
            <a:ext cx="5105400" cy="1143001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3048000"/>
            <a:ext cx="5105400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14400"/>
          </a:xfrm>
        </p:spPr>
        <p:txBody>
          <a:bodyPr anchor="t">
            <a:normAutofit/>
          </a:bodyPr>
          <a:lstStyle>
            <a:lvl1pPr algn="l">
              <a:defRPr sz="2800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SzPct val="130000"/>
              <a:buFont typeface="Arial" pitchFamily="34" charset="0"/>
              <a:buChar char="•"/>
              <a:defRPr sz="2000" baseline="0">
                <a:latin typeface="Arial" pitchFamily="34" charset="0"/>
              </a:defRPr>
            </a:lvl1pPr>
            <a:lvl2pPr marL="571500" indent="-228600">
              <a:lnSpc>
                <a:spcPct val="150000"/>
              </a:lnSpc>
              <a:spcBef>
                <a:spcPts val="0"/>
              </a:spcBef>
              <a:buSzPct val="60000"/>
              <a:buFont typeface="Courier New" pitchFamily="49" charset="0"/>
              <a:buChar char="o"/>
              <a:defRPr sz="18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2000" baseline="0">
                <a:latin typeface="Arial" pitchFamily="34" charset="0"/>
              </a:defRPr>
            </a:lvl4pPr>
            <a:lvl5pPr>
              <a:defRPr sz="20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0"/>
            <a:ext cx="3008313" cy="4373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22158D-428B-4987-8B28-745A2AFA1252}" type="datetimeFigureOut">
              <a:rPr lang="en-US" smtClean="0"/>
              <a:pPr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477-0A05-4F3E-8EE9-E015C9089D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66800" y="6324600"/>
            <a:ext cx="8077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9906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0" y="6324600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6400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PATHS, NEW APPROACHES</a:t>
            </a:r>
            <a:endParaRPr lang="en-US" sz="1400" i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728" y="136698"/>
            <a:ext cx="3069072" cy="7015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5872566" y="4267200"/>
            <a:ext cx="3276600" cy="457200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Derrick R. Peyton</a:t>
            </a:r>
          </a:p>
        </p:txBody>
      </p:sp>
      <p:sp>
        <p:nvSpPr>
          <p:cNvPr id="5" name="Subtitle 2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5867400" y="54864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IIC Academy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15</a:t>
            </a:r>
            <a:r>
              <a:rPr lang="en-US" sz="14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MACHC 2014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67400" y="1676400"/>
            <a:ext cx="3276600" cy="16764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Education &amp; Training in </a:t>
            </a:r>
            <a:br>
              <a:rPr lang="en-US" sz="2500" b="1" dirty="0" smtClean="0">
                <a:latin typeface="Arial" pitchFamily="34" charset="0"/>
                <a:cs typeface="Arial" pitchFamily="34" charset="0"/>
              </a:rPr>
            </a:b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Nautical Charting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sz="13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300" b="1" dirty="0" smtClean="0">
                <a:latin typeface="Arial" pitchFamily="34" charset="0"/>
                <a:cs typeface="Arial" pitchFamily="34" charset="0"/>
              </a:rPr>
            </a:br>
            <a:r>
              <a:rPr lang="en-US" sz="2500" b="1" dirty="0" smtClean="0">
                <a:latin typeface="Arial" pitchFamily="34" charset="0"/>
                <a:cs typeface="Arial" pitchFamily="34" charset="0"/>
              </a:rPr>
              <a:t>IIC Academy</a:t>
            </a:r>
            <a:endParaRPr lang="en-US" sz="2500" b="1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406"/>
    </mc:Choice>
    <mc:Fallback xmlns="">
      <p:transition advTm="1440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7" y="1219200"/>
            <a:ext cx="796551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 descr="C:\Documents and Settings\Gwil\My Documents\1 Imagery Graphics Banners Brochures All\Calendar 2011-12 insert and order\all web images\1.2.1 Raw data processing lidar johnsons_reef_lrg_small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3065990" cy="2173288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28600" y="152400"/>
            <a:ext cx="5638800" cy="762000"/>
            <a:chOff x="0" y="67341"/>
            <a:chExt cx="4031771" cy="503684"/>
          </a:xfrm>
        </p:grpSpPr>
        <p:sp>
          <p:nvSpPr>
            <p:cNvPr id="7" name="Rounded Rectangle 6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Training: IIC Academy	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10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661"/>
    </mc:Choice>
    <mc:Fallback xmlns="">
      <p:transition advTm="4566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52400"/>
            <a:ext cx="5638800" cy="762000"/>
            <a:chOff x="0" y="67341"/>
            <a:chExt cx="4031771" cy="503684"/>
          </a:xfrm>
        </p:grpSpPr>
        <p:sp>
          <p:nvSpPr>
            <p:cNvPr id="5" name="Rounded Rectangle 4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IIC Academy Cat B S5 &amp; S8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29000" y="1143000"/>
            <a:ext cx="5257800" cy="762000"/>
            <a:chOff x="0" y="67341"/>
            <a:chExt cx="4031771" cy="5036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Rounded Rectangle 10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S5 (Hydrographic Operations)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3435" y="1159590"/>
            <a:ext cx="2895600" cy="762000"/>
            <a:chOff x="0" y="67341"/>
            <a:chExt cx="4031771" cy="5036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Category A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429000" y="2172602"/>
            <a:ext cx="5257800" cy="762000"/>
            <a:chOff x="0" y="67341"/>
            <a:chExt cx="4031771" cy="50368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S8 (Nautical Cartography)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437965" y="3505200"/>
            <a:ext cx="5248835" cy="762000"/>
            <a:chOff x="0" y="67341"/>
            <a:chExt cx="4031771" cy="503684"/>
          </a:xfrm>
        </p:grpSpPr>
        <p:sp>
          <p:nvSpPr>
            <p:cNvPr id="26" name="Rounded Rectangle 25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S5 (Hydrographic Operations)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2400" y="3521790"/>
            <a:ext cx="2895600" cy="762000"/>
            <a:chOff x="0" y="67341"/>
            <a:chExt cx="4031771" cy="503684"/>
          </a:xfrm>
        </p:grpSpPr>
        <p:sp>
          <p:nvSpPr>
            <p:cNvPr id="29" name="Rounded Rectangle 28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Category B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9000" y="4534802"/>
            <a:ext cx="5257800" cy="762000"/>
            <a:chOff x="0" y="67341"/>
            <a:chExt cx="4031771" cy="503684"/>
          </a:xfrm>
        </p:grpSpPr>
        <p:sp>
          <p:nvSpPr>
            <p:cNvPr id="32" name="Rounded Rectangle 31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S8 (Nautical Cartography)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461065" y="5449202"/>
            <a:ext cx="5257800" cy="762000"/>
            <a:chOff x="0" y="67341"/>
            <a:chExt cx="4031771" cy="503684"/>
          </a:xfrm>
        </p:grpSpPr>
        <p:sp>
          <p:nvSpPr>
            <p:cNvPr id="35" name="Rounded Rectangle 34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S8 (Nautical Cartography)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4244" y="3352800"/>
            <a:ext cx="8991600" cy="3352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1313277" y="5572780"/>
            <a:ext cx="1524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Portable</a:t>
            </a:r>
            <a:endParaRPr lang="en-CA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373002"/>
            <a:ext cx="8458200" cy="1103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3590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28600" y="152400"/>
            <a:ext cx="5638800" cy="762000"/>
            <a:chOff x="0" y="67341"/>
            <a:chExt cx="4031771" cy="503684"/>
          </a:xfrm>
        </p:grpSpPr>
        <p:sp>
          <p:nvSpPr>
            <p:cNvPr id="6" name="Rounded Rectangle 5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#1 Case Study: Cat B S8 Course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28600" y="4598075"/>
            <a:ext cx="8915400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AU" i="1" dirty="0"/>
              <a:t>The influence of </a:t>
            </a:r>
            <a:r>
              <a:rPr lang="en-AU" b="1" i="1" dirty="0">
                <a:solidFill>
                  <a:srgbClr val="FF0000"/>
                </a:solidFill>
              </a:rPr>
              <a:t>blended, direct and distance learning initiatives </a:t>
            </a:r>
            <a:r>
              <a:rPr lang="en-AU" i="1" dirty="0"/>
              <a:t>is beginning to have an impact. The growing perception now is that </a:t>
            </a:r>
            <a:r>
              <a:rPr lang="en-AU" b="1" i="1" dirty="0">
                <a:solidFill>
                  <a:srgbClr val="FF0000"/>
                </a:solidFill>
              </a:rPr>
              <a:t>modular</a:t>
            </a:r>
            <a:r>
              <a:rPr lang="en-AU" i="1" dirty="0"/>
              <a:t>, educational courses coupled with </a:t>
            </a:r>
            <a:r>
              <a:rPr lang="en-AU" b="1" i="1" dirty="0">
                <a:solidFill>
                  <a:srgbClr val="FF0000"/>
                </a:solidFill>
              </a:rPr>
              <a:t>intensive time on practical and field work </a:t>
            </a:r>
            <a:r>
              <a:rPr lang="en-AU" i="1" dirty="0"/>
              <a:t>may offer a solution that combines the desires of individual and course providers through a </a:t>
            </a:r>
            <a:r>
              <a:rPr lang="en-AU" b="1" i="1" dirty="0">
                <a:solidFill>
                  <a:srgbClr val="FF0000"/>
                </a:solidFill>
              </a:rPr>
              <a:t>flexible approach </a:t>
            </a:r>
            <a:r>
              <a:rPr lang="en-AU" i="1" dirty="0"/>
              <a:t>to the selection, completion and assessment of course elements making up. For the Board these must be of adequate time and rigour as well as accumulating into a comprehensive cover of any minimum Standards.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09600" y="1066800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all" dirty="0"/>
              <a:t>International Board on Standards of Competence for Hydrographic surveyors and nautical cartographers (IBSC) </a:t>
            </a:r>
            <a:endParaRPr lang="en-CA" b="1" cap="small" dirty="0"/>
          </a:p>
          <a:p>
            <a:pPr lvl="0" algn="ctr"/>
            <a:r>
              <a:rPr lang="en-US" b="1" cap="all" dirty="0"/>
              <a:t>revision of the standards</a:t>
            </a:r>
            <a:endParaRPr lang="en-CA" b="1" cap="small" dirty="0"/>
          </a:p>
        </p:txBody>
      </p:sp>
      <p:sp>
        <p:nvSpPr>
          <p:cNvPr id="10" name="Rectangle 9"/>
          <p:cNvSpPr/>
          <p:nvPr/>
        </p:nvSpPr>
        <p:spPr>
          <a:xfrm>
            <a:off x="76200" y="2713672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i="1" dirty="0"/>
              <a:t>3.3.9	IBSC to develop a new Standards framework to separate competency requirements for Cat A and Cat B hydrographers and nautical cartographers by developing two discrete parts in the standards S-5 and S-8 and update their content to comply with the scientific and technological developments in the fields of Hydrography and Nautical Cartography</a:t>
            </a:r>
            <a:r>
              <a:rPr lang="en-AU" i="1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5174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228600" y="152400"/>
            <a:ext cx="5638800" cy="762000"/>
            <a:chOff x="0" y="67341"/>
            <a:chExt cx="4031771" cy="503684"/>
          </a:xfrm>
        </p:grpSpPr>
        <p:sp>
          <p:nvSpPr>
            <p:cNvPr id="7" name="Rounded Rectangle 6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#1 Case Study: Cat B S8 Course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04900"/>
            <a:ext cx="6934200" cy="512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7301"/>
            <a:ext cx="6413500" cy="509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28600" y="152400"/>
            <a:ext cx="5638800" cy="762000"/>
            <a:chOff x="0" y="67341"/>
            <a:chExt cx="4031771" cy="503684"/>
          </a:xfrm>
        </p:grpSpPr>
        <p:sp>
          <p:nvSpPr>
            <p:cNvPr id="7" name="Rounded Rectangle 6"/>
            <p:cNvSpPr/>
            <p:nvPr/>
          </p:nvSpPr>
          <p:spPr>
            <a:xfrm>
              <a:off x="0" y="67341"/>
              <a:ext cx="4031771" cy="503684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24588" y="91929"/>
              <a:ext cx="3982595" cy="454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l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#1 Case Study: Cat B S8 Course</a:t>
              </a:r>
              <a:endParaRPr lang="en-CA" sz="2800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28600" y="990600"/>
            <a:ext cx="8763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en-US" b="1" dirty="0">
                <a:latin typeface="Arial" pitchFamily="34" charset="0"/>
                <a:cs typeface="Arial" pitchFamily="34" charset="0"/>
              </a:rPr>
              <a:t>15 week course plus 11 weeks of practical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work - Flexible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delivery</a:t>
            </a:r>
          </a:p>
        </p:txBody>
      </p:sp>
    </p:spTree>
    <p:extLst>
      <p:ext uri="{BB962C8B-B14F-4D97-AF65-F5344CB8AC3E}">
        <p14:creationId xmlns:p14="http://schemas.microsoft.com/office/powerpoint/2010/main" val="13032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07419" y="2438400"/>
            <a:ext cx="7911354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CA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7750" y="5799844"/>
            <a:ext cx="39306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400" b="1" dirty="0" smtClean="0">
                <a:latin typeface="Arial" pitchFamily="34" charset="0"/>
                <a:cs typeface="Arial" pitchFamily="34" charset="0"/>
              </a:rPr>
              <a:t>www.iictechnologies.com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6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6QLnjpDmemWvdkPv8CNhL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TlgkWg9GbD75tZxSe07Sl"/>
</p:tagLst>
</file>

<file path=ppt/theme/theme1.xml><?xml version="1.0" encoding="utf-8"?>
<a:theme xmlns:a="http://schemas.openxmlformats.org/drawingml/2006/main" name="IIC Corp template 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214</Words>
  <Application>Microsoft Office PowerPoint</Application>
  <PresentationFormat>On-screen Show (4:3)</PresentationFormat>
  <Paragraphs>28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IIC Corp template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2011-09-08T08:50:56Z</dcterms:created>
  <dcterms:modified xsi:type="dcterms:W3CDTF">2014-12-11T16:25:17Z</dcterms:modified>
</cp:coreProperties>
</file>