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80" r:id="rId2"/>
    <p:sldId id="281" r:id="rId3"/>
    <p:sldId id="282" r:id="rId4"/>
    <p:sldId id="283" r:id="rId5"/>
    <p:sldId id="302" r:id="rId6"/>
    <p:sldId id="327" r:id="rId7"/>
    <p:sldId id="303" r:id="rId8"/>
    <p:sldId id="284" r:id="rId9"/>
    <p:sldId id="309" r:id="rId10"/>
    <p:sldId id="310" r:id="rId11"/>
    <p:sldId id="307" r:id="rId12"/>
    <p:sldId id="311" r:id="rId13"/>
    <p:sldId id="312" r:id="rId14"/>
    <p:sldId id="314" r:id="rId15"/>
    <p:sldId id="315" r:id="rId16"/>
    <p:sldId id="316" r:id="rId17"/>
    <p:sldId id="317" r:id="rId18"/>
    <p:sldId id="318" r:id="rId19"/>
    <p:sldId id="319" r:id="rId20"/>
    <p:sldId id="323" r:id="rId21"/>
    <p:sldId id="325" r:id="rId22"/>
  </p:sldIdLst>
  <p:sldSz cx="9144000" cy="6858000" type="screen4x3"/>
  <p:notesSz cx="7023100" cy="93091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77" autoAdjust="0"/>
    <p:restoredTop sz="93677" autoAdjust="0"/>
  </p:normalViewPr>
  <p:slideViewPr>
    <p:cSldViewPr>
      <p:cViewPr varScale="1">
        <p:scale>
          <a:sx n="69" d="100"/>
          <a:sy n="69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553" cy="464950"/>
          </a:xfrm>
          <a:prstGeom prst="rect">
            <a:avLst/>
          </a:prstGeom>
        </p:spPr>
        <p:txBody>
          <a:bodyPr vert="horz" lIns="93323" tIns="46662" rIns="93323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7978" y="0"/>
            <a:ext cx="3043553" cy="464950"/>
          </a:xfrm>
          <a:prstGeom prst="rect">
            <a:avLst/>
          </a:prstGeom>
        </p:spPr>
        <p:txBody>
          <a:bodyPr vert="horz" lIns="93323" tIns="46662" rIns="93323" bIns="46662" rtlCol="0"/>
          <a:lstStyle>
            <a:lvl1pPr algn="r">
              <a:defRPr sz="1200"/>
            </a:lvl1pPr>
          </a:lstStyle>
          <a:p>
            <a:pPr>
              <a:defRPr/>
            </a:pPr>
            <a:fld id="{19F734B4-2181-4BC8-A7C5-0E8BFCE08EFA}" type="datetimeFigureOut">
              <a:rPr lang="es-ES"/>
              <a:pPr>
                <a:defRPr/>
              </a:pPr>
              <a:t>08/12/2014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3" tIns="46662" rIns="93323" bIns="46662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997" y="4421353"/>
            <a:ext cx="5619108" cy="4188879"/>
          </a:xfrm>
          <a:prstGeom prst="rect">
            <a:avLst/>
          </a:prstGeom>
        </p:spPr>
        <p:txBody>
          <a:bodyPr vert="horz" lIns="93323" tIns="46662" rIns="93323" bIns="46662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706"/>
            <a:ext cx="3043553" cy="464950"/>
          </a:xfrm>
          <a:prstGeom prst="rect">
            <a:avLst/>
          </a:prstGeom>
        </p:spPr>
        <p:txBody>
          <a:bodyPr vert="horz" lIns="93323" tIns="46662" rIns="93323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7978" y="8842706"/>
            <a:ext cx="3043553" cy="464950"/>
          </a:xfrm>
          <a:prstGeom prst="rect">
            <a:avLst/>
          </a:prstGeom>
        </p:spPr>
        <p:txBody>
          <a:bodyPr vert="horz" lIns="93323" tIns="46662" rIns="93323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0DF5D43E-FFDF-4573-AD62-6592C98AEAC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ES" smtClean="0"/>
              <a:t>Como parte del cumplimiento de las Acciones derivadas de reuniones precedentes de la Comisión Hidrográfica Mesoamericana y del Mar Caribe (MACHC), se ha solicitado a todos los estados miembros la necesidad de: a) “</a:t>
            </a:r>
            <a:r>
              <a:rPr lang="es-ES" b="1" smtClean="0"/>
              <a:t>…Continuar haciendo los esfuerzos necesarios para completar a la mayor brevedad el cuestionario contenido en la Publicación S-55 con el fin de conocer las verdaderas necesidades de la Región, mediante el análisis de la información allí contenida y ponerla a disposición del BHI…...</a:t>
            </a:r>
            <a:r>
              <a:rPr lang="es-ES" smtClean="0"/>
              <a:t>” y b) “.…realizar </a:t>
            </a:r>
            <a:r>
              <a:rPr lang="es-ES" b="1" smtClean="0"/>
              <a:t>las presentaciones nacionales tomando como base las preguntas de la publicación S-55, asegurando con ello la actualización de los datos…..</a:t>
            </a:r>
            <a:r>
              <a:rPr lang="es-ES" smtClean="0"/>
              <a:t>”. Tomando como directiva de trabajo esta propuesta, el SHGC ha confeccionado la actual presentación ante esta reunión de la MACHC.</a:t>
            </a:r>
          </a:p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54790E-A283-45F5-A522-3B5D9AA33108}" type="slidenum">
              <a:rPr lang="es-ES" smtClean="0"/>
              <a:pPr/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endParaRPr lang="es-ES" b="1" smtClean="0"/>
          </a:p>
          <a:p>
            <a:endParaRPr lang="es-ES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90A4B9-2634-44F6-9C22-AAEFCCD1B70C}" type="slidenum">
              <a:rPr lang="es-ES" smtClean="0"/>
              <a:pPr/>
              <a:t>12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endParaRPr lang="es-ES" b="1" smtClean="0"/>
          </a:p>
          <a:p>
            <a:endParaRPr lang="es-ES"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A0FBB3-6588-424C-B9B2-A29EB7CEB99A}" type="slidenum">
              <a:rPr lang="es-ES" smtClean="0"/>
              <a:pPr/>
              <a:t>13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72C87-C74C-4D14-AD44-ED5113FEE59C}" type="datetimeFigureOut">
              <a:rPr lang="es-MX"/>
              <a:pPr>
                <a:defRPr/>
              </a:pPr>
              <a:t>08/12/2014</a:t>
            </a:fld>
            <a:endParaRPr lang="es-MX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8796C-F874-4565-A898-7F0E6662B34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4EB9C-9F2B-461B-B160-EC6E6DDA9E4A}" type="datetimeFigureOut">
              <a:rPr lang="es-MX"/>
              <a:pPr>
                <a:defRPr/>
              </a:pPr>
              <a:t>08/12/2014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3FAE8-FA4C-411A-864B-D2AAC9B2DF9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A6379-E4CF-49DA-998A-489DDEB3C9BF}" type="datetimeFigureOut">
              <a:rPr lang="es-MX"/>
              <a:pPr>
                <a:defRPr/>
              </a:pPr>
              <a:t>08/12/2014</a:t>
            </a:fld>
            <a:endParaRPr lang="es-MX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21A65-FF83-4CFC-BEA8-F8ADE3C3AF2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35BE8-B2E7-4D26-9BBA-14D3F8C577DA}" type="datetimeFigureOut">
              <a:rPr lang="es-MX"/>
              <a:pPr>
                <a:defRPr/>
              </a:pPr>
              <a:t>08/12/2014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D5CC1-1CBF-437C-8686-4E4793CDB72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F785C-5EA5-49BB-8B57-5BF44EA7DD75}" type="datetimeFigureOut">
              <a:rPr lang="es-MX"/>
              <a:pPr>
                <a:defRPr/>
              </a:pPr>
              <a:t>08/12/2014</a:t>
            </a:fld>
            <a:endParaRPr lang="es-MX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097A3-E034-42D1-899E-3A4ED4C5F59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22B2F-B976-4709-969B-4117F07075CF}" type="datetimeFigureOut">
              <a:rPr lang="es-MX"/>
              <a:pPr>
                <a:defRPr/>
              </a:pPr>
              <a:t>08/12/2014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6288B-AF6F-4492-92C6-10792B9199C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400ED-CDAA-4886-B8F1-6036E85FEBA9}" type="datetimeFigureOut">
              <a:rPr lang="es-MX"/>
              <a:pPr>
                <a:defRPr/>
              </a:pPr>
              <a:t>08/12/2014</a:t>
            </a:fld>
            <a:endParaRPr 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EF179-AE9C-4D94-BD05-0B858C4EB41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C0D77-1B27-4281-B1E5-5B63E57274E5}" type="datetimeFigureOut">
              <a:rPr lang="es-MX"/>
              <a:pPr>
                <a:defRPr/>
              </a:pPr>
              <a:t>08/12/2014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F8918-ADBB-43D1-AC0B-202261AD83B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BADF9-DAF6-4CCB-B8CD-27D390A6922B}" type="datetimeFigureOut">
              <a:rPr lang="es-MX"/>
              <a:pPr>
                <a:defRPr/>
              </a:pPr>
              <a:t>08/12/2014</a:t>
            </a:fld>
            <a:endParaRPr lang="es-MX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9C2D7-2D6A-4F55-8612-9C54AF214A7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84ACF-166E-4163-9565-989062887097}" type="datetimeFigureOut">
              <a:rPr lang="es-MX"/>
              <a:pPr>
                <a:defRPr/>
              </a:pPr>
              <a:t>08/12/2014</a:t>
            </a:fld>
            <a:endParaRPr lang="es-MX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072DC-8BCC-4C4D-ABCE-8626D4A06D6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3FE43-1A30-4C2D-A8EE-CC1B1CB7921C}" type="datetimeFigureOut">
              <a:rPr lang="es-MX"/>
              <a:pPr>
                <a:defRPr/>
              </a:pPr>
              <a:t>08/12/2014</a:t>
            </a:fld>
            <a:endParaRPr lang="es-MX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BAA82-2904-4C44-AA65-CDDF01CC668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43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024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1483B68-247F-4B3C-8649-91BC7328D84F}" type="datetimeFigureOut">
              <a:rPr lang="es-MX"/>
              <a:pPr>
                <a:defRPr/>
              </a:pPr>
              <a:t>08/12/2014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FE94545-FC10-421B-B8B1-3C6D2DE83F8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024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899" r:id="rId2"/>
    <p:sldLayoutId id="2147483905" r:id="rId3"/>
    <p:sldLayoutId id="2147483900" r:id="rId4"/>
    <p:sldLayoutId id="2147483901" r:id="rId5"/>
    <p:sldLayoutId id="2147483902" r:id="rId6"/>
    <p:sldLayoutId id="2147483906" r:id="rId7"/>
    <p:sldLayoutId id="2147483907" r:id="rId8"/>
    <p:sldLayoutId id="2147483908" r:id="rId9"/>
    <p:sldLayoutId id="2147483903" r:id="rId10"/>
    <p:sldLayoutId id="214748390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jpeg"/><Relationship Id="rId5" Type="http://schemas.openxmlformats.org/officeDocument/2006/relationships/image" Target="../media/image10.jpeg"/><Relationship Id="rId4" Type="http://schemas.openxmlformats.org/officeDocument/2006/relationships/image" Target="../media/image1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jpeg"/><Relationship Id="rId5" Type="http://schemas.openxmlformats.org/officeDocument/2006/relationships/image" Target="../media/image10.jpeg"/><Relationship Id="rId4" Type="http://schemas.openxmlformats.org/officeDocument/2006/relationships/image" Target="../media/image1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jpeg"/><Relationship Id="rId5" Type="http://schemas.openxmlformats.org/officeDocument/2006/relationships/image" Target="../media/image10.jpeg"/><Relationship Id="rId4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jpeg"/><Relationship Id="rId5" Type="http://schemas.openxmlformats.org/officeDocument/2006/relationships/image" Target="../media/image10.jpeg"/><Relationship Id="rId4" Type="http://schemas.openxmlformats.org/officeDocument/2006/relationships/image" Target="../media/image1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jpeg"/><Relationship Id="rId5" Type="http://schemas.openxmlformats.org/officeDocument/2006/relationships/image" Target="../media/image10.jpeg"/><Relationship Id="rId4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jpeg"/><Relationship Id="rId5" Type="http://schemas.openxmlformats.org/officeDocument/2006/relationships/image" Target="../media/image10.jpeg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jpeg"/><Relationship Id="rId5" Type="http://schemas.openxmlformats.org/officeDocument/2006/relationships/image" Target="../media/image10.jpeg"/><Relationship Id="rId4" Type="http://schemas.openxmlformats.org/officeDocument/2006/relationships/image" Target="../media/image12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jpeg"/><Relationship Id="rId5" Type="http://schemas.openxmlformats.org/officeDocument/2006/relationships/image" Target="../media/image10.jpeg"/><Relationship Id="rId4" Type="http://schemas.openxmlformats.org/officeDocument/2006/relationships/image" Target="../media/image1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19350" y="2573720"/>
            <a:ext cx="850112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32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INFORME DE LAS ACTIVIDADES DEL </a:t>
            </a:r>
          </a:p>
          <a:p>
            <a:pPr algn="ctr">
              <a:defRPr/>
            </a:pPr>
            <a:r>
              <a:rPr lang="es-ES" sz="32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SERVICIO HIDROGRÁFICO Y GEODÉSICO </a:t>
            </a:r>
          </a:p>
          <a:p>
            <a:pPr algn="ctr">
              <a:defRPr/>
            </a:pPr>
            <a:r>
              <a:rPr lang="es-ES" sz="32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DE LA REPÚBLICA DE CUBA</a:t>
            </a:r>
            <a:endParaRPr lang="es-ES" sz="32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28662" y="5961063"/>
            <a:ext cx="7466013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4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OFICINA NACIONAL DE HIDROGRAFÍA Y GEODESIA</a:t>
            </a:r>
          </a:p>
          <a:p>
            <a:pPr algn="ctr">
              <a:defRPr/>
            </a:pPr>
            <a:r>
              <a:rPr lang="es-ES" sz="14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2014</a:t>
            </a:r>
            <a:endParaRPr lang="es-ES" sz="14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319088" y="4581525"/>
            <a:ext cx="85740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15 </a:t>
            </a:r>
            <a:r>
              <a:rPr lang="es-ES" sz="16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Conferencia de la comisión hidrográfica mesoamericana y del mar caribe, </a:t>
            </a:r>
            <a:r>
              <a:rPr lang="es-ES" sz="16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COLIMA, MANZANILLO, </a:t>
            </a:r>
            <a:r>
              <a:rPr lang="es-ES" sz="1600" b="1" cap="all" dirty="0" smtClean="0">
                <a:ln/>
                <a:effectLst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MÉXICO</a:t>
            </a:r>
            <a:endParaRPr lang="es-ES" sz="16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715437" cy="2133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4313" y="1507727"/>
            <a:ext cx="8715375" cy="992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358775">
              <a:defRPr/>
            </a:pPr>
            <a:endParaRPr lang="es-ES" sz="1050" b="1" dirty="0">
              <a:solidFill>
                <a:srgbClr val="FF3300"/>
              </a:solidFill>
            </a:endParaRPr>
          </a:p>
          <a:p>
            <a:pPr marL="33338" indent="-33338" algn="just" defTabSz="358775">
              <a:defRPr/>
            </a:pPr>
            <a:r>
              <a:rPr lang="es-ES" sz="2400" dirty="0">
                <a:latin typeface="Arial" charset="0"/>
                <a:cs typeface="Arial" charset="0"/>
              </a:rPr>
              <a:t>Los </a:t>
            </a:r>
            <a:r>
              <a:rPr lang="es-ES" sz="2400" dirty="0" smtClean="0">
                <a:latin typeface="Arial" charset="0"/>
                <a:cs typeface="Arial" charset="0"/>
              </a:rPr>
              <a:t>161 </a:t>
            </a:r>
            <a:r>
              <a:rPr lang="es-ES" sz="2400" dirty="0">
                <a:latin typeface="Arial" charset="0"/>
                <a:cs typeface="Arial" charset="0"/>
              </a:rPr>
              <a:t>títulos vigentes están representados en las escalas siguientes:</a:t>
            </a:r>
            <a:endParaRPr lang="es-ES" sz="2400" dirty="0">
              <a:latin typeface="Arial" charset="0"/>
              <a:ea typeface="Calibri" pitchFamily="34" charset="0"/>
              <a:cs typeface="Arial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14282" y="2560652"/>
          <a:ext cx="8715437" cy="38687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18553"/>
                <a:gridCol w="3442657"/>
                <a:gridCol w="2420956"/>
                <a:gridCol w="1533271"/>
              </a:tblGrid>
              <a:tr h="1006588">
                <a:tc>
                  <a:txBody>
                    <a:bodyPr/>
                    <a:lstStyle/>
                    <a:p>
                      <a:pPr algn="ctr"/>
                      <a:r>
                        <a:rPr lang="es-ES" sz="26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No. </a:t>
                      </a:r>
                      <a:endParaRPr lang="es-ES" sz="26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6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Rango de Escala  1: </a:t>
                      </a:r>
                      <a:endParaRPr lang="es-ES" sz="26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12" marB="45712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Cantidad  de Títulos</a:t>
                      </a:r>
                    </a:p>
                  </a:txBody>
                  <a:tcPr marL="91439" marR="91439" marT="45712" marB="45712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600" b="1" kern="12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BSB</a:t>
                      </a:r>
                      <a:endParaRPr lang="es-ES" sz="2600" b="1" kern="1200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12" marB="45712" anchor="ctr"/>
                </a:tc>
              </a:tr>
              <a:tr h="5330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Menores  de 300 000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s-ES" sz="26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12" marB="45712"/>
                </a:tc>
              </a:tr>
              <a:tr h="6283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1439" marR="91439" marT="45712" marB="45712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200 000 - 100 000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s-ES" sz="26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12" marB="45712"/>
                </a:tc>
              </a:tr>
              <a:tr h="57389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1439" marR="91439" marT="45712" marB="45712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75 000 - 30 000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1439" marR="91439" marT="45712" marB="45712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s-ES" sz="26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12" marB="45712" anchor="ctr"/>
                </a:tc>
              </a:tr>
              <a:tr h="49094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Mayores de 25 000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s-ES" sz="26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12" marB="45712"/>
                </a:tc>
              </a:tr>
              <a:tr h="6358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800" b="1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ES" sz="26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1439" marR="91439" marT="45712" marB="45712"/>
                </a:tc>
              </a:tr>
            </a:tbl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 l="813" r="813" b="2175"/>
          <a:stretch>
            <a:fillRect/>
          </a:stretch>
        </p:blipFill>
        <p:spPr bwMode="auto">
          <a:xfrm>
            <a:off x="214282" y="142852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14348" y="1071546"/>
            <a:ext cx="85011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571500" indent="-571500" algn="ctr" defTabSz="358775">
              <a:defRPr/>
            </a:pPr>
            <a:r>
              <a:rPr lang="es-ES" sz="30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IV. RECURSOS CARTOGRÁFICOS, </a:t>
            </a:r>
          </a:p>
          <a:p>
            <a:pPr marL="571500" indent="-571500" algn="ctr" defTabSz="358775">
              <a:defRPr/>
            </a:pPr>
            <a:r>
              <a:rPr lang="es-ES" sz="30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CARTAS Y PUBLICACIONES NÁUTICAS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4313" y="1846281"/>
            <a:ext cx="8715375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algn="just" defTabSz="358775">
              <a:defRPr/>
            </a:pPr>
            <a:endParaRPr lang="es-ES" sz="2400" dirty="0">
              <a:latin typeface="Arial" charset="0"/>
              <a:ea typeface="Calibri" pitchFamily="34" charset="0"/>
              <a:cs typeface="Arial" charset="0"/>
            </a:endParaRPr>
          </a:p>
          <a:p>
            <a:pPr marL="182563" algn="just" defTabSz="358775">
              <a:defRPr/>
            </a:pPr>
            <a:r>
              <a:rPr lang="es-ES" sz="2400" dirty="0" smtClean="0">
                <a:latin typeface="Arial" charset="0"/>
                <a:ea typeface="Calibri" pitchFamily="34" charset="0"/>
                <a:cs typeface="Arial" charset="0"/>
              </a:rPr>
              <a:t>El SHGC cuenta con publicaciones náuticas oficiales que se actualizan periódicamente a partir de la nueva información hidrográfica obtenida y el empleo de los boletines de avisos a los navegantes con una periodicidad mensual.</a:t>
            </a:r>
          </a:p>
          <a:p>
            <a:pPr marL="571500" indent="-571500" algn="just" defTabSz="358775">
              <a:defRPr/>
            </a:pPr>
            <a:endParaRPr lang="es-ES" sz="2400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813" r="813" b="2175"/>
          <a:stretch>
            <a:fillRect/>
          </a:stretch>
        </p:blipFill>
        <p:spPr bwMode="auto">
          <a:xfrm>
            <a:off x="214282" y="142852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14348" y="1071546"/>
            <a:ext cx="85011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571500" indent="-571500" algn="ctr" defTabSz="358775">
              <a:defRPr/>
            </a:pPr>
            <a:r>
              <a:rPr lang="es-ES" sz="30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IV. RECURSOS CARTOGRÁFICOS, </a:t>
            </a:r>
          </a:p>
          <a:p>
            <a:pPr marL="571500" indent="-571500" algn="ctr" defTabSz="358775">
              <a:defRPr/>
            </a:pPr>
            <a:r>
              <a:rPr lang="es-ES" sz="30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CARTAS Y PUBLICACIONES NÁUTICAS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8172400" y="44625"/>
            <a:ext cx="996655" cy="1008111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sp>
        <p:nvSpPr>
          <p:cNvPr id="3" name="2 Rectángulo"/>
          <p:cNvSpPr/>
          <p:nvPr/>
        </p:nvSpPr>
        <p:spPr>
          <a:xfrm>
            <a:off x="107950" y="152400"/>
            <a:ext cx="8715375" cy="8001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algn="ctr" defTabSz="358775">
              <a:defRPr/>
            </a:pPr>
            <a:r>
              <a:rPr lang="es-ES" sz="32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V. CONCLUSIONES</a:t>
            </a:r>
          </a:p>
          <a:p>
            <a:pPr marL="571500" indent="-571500" algn="ctr" defTabSz="358775">
              <a:defRPr/>
            </a:pPr>
            <a:endParaRPr lang="es-ES" sz="14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8676" name="3 Rectángulo"/>
          <p:cNvSpPr>
            <a:spLocks noChangeArrowheads="1"/>
          </p:cNvSpPr>
          <p:nvPr/>
        </p:nvSpPr>
        <p:spPr bwMode="auto">
          <a:xfrm>
            <a:off x="179388" y="2205038"/>
            <a:ext cx="87153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lvl="1" indent="-355600" algn="just">
              <a:spcBef>
                <a:spcPts val="1200"/>
              </a:spcBef>
              <a:buFontTx/>
              <a:buAutoNum type="arabicPeriod"/>
            </a:pPr>
            <a:r>
              <a:rPr lang="es-ES" sz="2400">
                <a:latin typeface="Arial" charset="0"/>
                <a:ea typeface="Calibri" pitchFamily="34" charset="0"/>
                <a:cs typeface="Arial" charset="0"/>
              </a:rPr>
              <a:t> La República de Cuba cuenta con una zona de responsabilidad hidrográfica de 362 900km</a:t>
            </a:r>
            <a:r>
              <a:rPr lang="es-ES" sz="2400" baseline="30000">
                <a:latin typeface="Arial" charset="0"/>
                <a:ea typeface="Calibri" pitchFamily="34" charset="0"/>
                <a:cs typeface="Arial" charset="0"/>
              </a:rPr>
              <a:t>2</a:t>
            </a:r>
            <a:r>
              <a:rPr lang="es-ES" sz="2400">
                <a:latin typeface="Arial" charset="0"/>
                <a:ea typeface="Calibri" pitchFamily="34" charset="0"/>
                <a:cs typeface="Arial" charset="0"/>
              </a:rPr>
              <a:t> y no posee áreas sin haber sido levantadas desde el punto de vista hidrográfico.</a:t>
            </a:r>
          </a:p>
          <a:p>
            <a:pPr marL="355600" lvl="1" indent="-355600" algn="just">
              <a:spcBef>
                <a:spcPts val="1200"/>
              </a:spcBef>
              <a:buFontTx/>
              <a:buAutoNum type="arabicPeriod"/>
            </a:pPr>
            <a:r>
              <a:rPr lang="es-ES" sz="2400">
                <a:latin typeface="Arial" charset="0"/>
                <a:ea typeface="Calibri" pitchFamily="34" charset="0"/>
                <a:cs typeface="Arial" charset="0"/>
              </a:rPr>
              <a:t>Es de vital importancia la participación del personal vinculado a las actividades hidrográficas y cartográficas en cursos y talleres que se desarrollen como parte del proyecto de creación de capacidades, llevado a cabo por la OHI.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8172400" y="44625"/>
            <a:ext cx="996655" cy="1008111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sp>
        <p:nvSpPr>
          <p:cNvPr id="3" name="2 Rectángulo"/>
          <p:cNvSpPr/>
          <p:nvPr/>
        </p:nvSpPr>
        <p:spPr>
          <a:xfrm>
            <a:off x="107950" y="152400"/>
            <a:ext cx="8715375" cy="8001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algn="ctr" defTabSz="358775">
              <a:defRPr/>
            </a:pPr>
            <a:r>
              <a:rPr lang="es-ES" sz="32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V. CONCLUSIONES</a:t>
            </a:r>
          </a:p>
          <a:p>
            <a:pPr marL="571500" indent="-571500" algn="ctr" defTabSz="358775">
              <a:defRPr/>
            </a:pPr>
            <a:endParaRPr lang="es-ES" sz="14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9700" name="3 Rectángulo"/>
          <p:cNvSpPr>
            <a:spLocks noChangeArrowheads="1"/>
          </p:cNvSpPr>
          <p:nvPr/>
        </p:nvSpPr>
        <p:spPr bwMode="auto">
          <a:xfrm>
            <a:off x="250825" y="1052513"/>
            <a:ext cx="8643938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lvl="1" indent="-355600" algn="just"/>
            <a:r>
              <a:rPr lang="es-ES" sz="2400">
                <a:latin typeface="Arial" charset="0"/>
                <a:ea typeface="Calibri" pitchFamily="34" charset="0"/>
                <a:cs typeface="Arial" charset="0"/>
              </a:rPr>
              <a:t>3. De la zona de responsabilidad hidrográfica, el 83%, equivalente a una superficie de 300 528km</a:t>
            </a:r>
            <a:r>
              <a:rPr lang="es-ES" sz="2400" baseline="30000">
                <a:latin typeface="Arial" charset="0"/>
                <a:ea typeface="Calibri" pitchFamily="34" charset="0"/>
                <a:cs typeface="Arial" charset="0"/>
              </a:rPr>
              <a:t>2</a:t>
            </a:r>
            <a:r>
              <a:rPr lang="es-ES" sz="2400">
                <a:latin typeface="Arial" charset="0"/>
                <a:ea typeface="Calibri" pitchFamily="34" charset="0"/>
                <a:cs typeface="Arial" charset="0"/>
              </a:rPr>
              <a:t>, se encuentra levantado según las exigencias y requerimientos actuales en función de las diferentes bandas de profundidades establecidas por la OHI; restando el 17% que en lo fundamental, se encuentra concentrado en las áreas de nuevas construcciones e instalaciones hidrotécnicas.</a:t>
            </a:r>
          </a:p>
          <a:p>
            <a:pPr marL="355600" indent="-355600" algn="just"/>
            <a:endParaRPr lang="es-ES" sz="2400">
              <a:latin typeface="Arial" charset="0"/>
              <a:ea typeface="Calibri" pitchFamily="34" charset="0"/>
              <a:cs typeface="Arial" charset="0"/>
            </a:endParaRPr>
          </a:p>
          <a:p>
            <a:pPr marL="355600" indent="-355600" algn="just"/>
            <a:r>
              <a:rPr lang="es-ES" sz="2400">
                <a:latin typeface="Arial" charset="0"/>
                <a:ea typeface="Calibri" pitchFamily="34" charset="0"/>
                <a:cs typeface="Arial" charset="0"/>
              </a:rPr>
              <a:t>4.  El indicador de la Capacidad Hidrográfica y Cartográfica de la República de Cuba es de 4.85.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539875" y="557213"/>
          <a:ext cx="584200" cy="803275"/>
        </p:xfrm>
        <a:graphic>
          <a:graphicData uri="http://schemas.openxmlformats.org/presentationml/2006/ole">
            <p:oleObj spid="_x0000_s2050" r:id="rId3" imgW="1376313" imgH="1885361" progId="">
              <p:embed/>
            </p:oleObj>
          </a:graphicData>
        </a:graphic>
      </p:graphicFrame>
      <p:graphicFrame>
        <p:nvGraphicFramePr>
          <p:cNvPr id="9" name="Group 7"/>
          <p:cNvGraphicFramePr>
            <a:graphicFrameLocks noGrp="1"/>
          </p:cNvGraphicFramePr>
          <p:nvPr/>
        </p:nvGraphicFramePr>
        <p:xfrm>
          <a:off x="323850" y="317500"/>
          <a:ext cx="8640763" cy="576263"/>
        </p:xfrm>
        <a:graphic>
          <a:graphicData uri="http://schemas.openxmlformats.org/drawingml/2006/table">
            <a:tbl>
              <a:tblPr/>
              <a:tblGrid>
                <a:gridCol w="3441700"/>
                <a:gridCol w="1511300"/>
                <a:gridCol w="36877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Organización Hidrográfica Internacional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Comisión Hidrográfica Mesoamericana y del Mar Caribe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5" name="Picture 4" descr="D:\Diógenes\Banderas en Movimiento\Bandera cubana 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65850"/>
            <a:ext cx="158432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3935385" y="261477"/>
            <a:ext cx="924647" cy="935275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0" name="Group 387"/>
          <p:cNvGraphicFramePr>
            <a:graphicFrameLocks noGrp="1"/>
          </p:cNvGraphicFramePr>
          <p:nvPr/>
        </p:nvGraphicFramePr>
        <p:xfrm>
          <a:off x="250825" y="1717675"/>
          <a:ext cx="8642351" cy="4375150"/>
        </p:xfrm>
        <a:graphic>
          <a:graphicData uri="http://schemas.openxmlformats.org/drawingml/2006/table">
            <a:tbl>
              <a:tblPr/>
              <a:tblGrid>
                <a:gridCol w="576157"/>
                <a:gridCol w="3745961"/>
                <a:gridCol w="2160116"/>
                <a:gridCol w="2160117"/>
              </a:tblGrid>
              <a:tr h="365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No.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Columna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Datos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Actualización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Nación / Área Marítima.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Cuba</a:t>
                      </a: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Cuba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Código ISO de la Nación / Área Marítima.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ID. Región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NC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NC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Nación  o Área Marítima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ZEE (km</a:t>
                      </a:r>
                      <a:r>
                        <a:rPr kumimoji="0" lang="es-E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x 1000)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362.9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362.9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Longitud de línea de costa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2500km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Última Actualización 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Septiembre 2007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Noviembre 2014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Membresía de la OHI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14 Rectángulo"/>
          <p:cNvSpPr/>
          <p:nvPr/>
        </p:nvSpPr>
        <p:spPr>
          <a:xfrm>
            <a:off x="3203575" y="1217613"/>
            <a:ext cx="24479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DATOS BÁSICOS</a:t>
            </a:r>
            <a:endParaRPr lang="es-ES" sz="2000" dirty="0">
              <a:solidFill>
                <a:srgbClr val="FFFF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7375525" y="1214422"/>
            <a:ext cx="14446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ANEXO 1</a:t>
            </a:r>
          </a:p>
        </p:txBody>
      </p:sp>
      <p:pic>
        <p:nvPicPr>
          <p:cNvPr id="12" name="Imagen 1" descr="Logo MACH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714356"/>
            <a:ext cx="1855773" cy="56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539875" y="557213"/>
          <a:ext cx="584200" cy="803275"/>
        </p:xfrm>
        <a:graphic>
          <a:graphicData uri="http://schemas.openxmlformats.org/presentationml/2006/ole">
            <p:oleObj spid="_x0000_s3074" r:id="rId3" imgW="1376313" imgH="1885361" progId="">
              <p:embed/>
            </p:oleObj>
          </a:graphicData>
        </a:graphic>
      </p:graphicFrame>
      <p:graphicFrame>
        <p:nvGraphicFramePr>
          <p:cNvPr id="9" name="Group 7"/>
          <p:cNvGraphicFramePr>
            <a:graphicFrameLocks noGrp="1"/>
          </p:cNvGraphicFramePr>
          <p:nvPr/>
        </p:nvGraphicFramePr>
        <p:xfrm>
          <a:off x="323850" y="317500"/>
          <a:ext cx="8640763" cy="576263"/>
        </p:xfrm>
        <a:graphic>
          <a:graphicData uri="http://schemas.openxmlformats.org/drawingml/2006/table">
            <a:tbl>
              <a:tblPr/>
              <a:tblGrid>
                <a:gridCol w="3441700"/>
                <a:gridCol w="1511300"/>
                <a:gridCol w="36877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Organización Hidrográfica Internacional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Comisión Hidrográfica Mesoamericana y del Mar Caribe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9" name="Picture 4" descr="D:\Diógenes\Banderas en Movimiento\Bandera cubana 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65850"/>
            <a:ext cx="158432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7375525" y="1357298"/>
            <a:ext cx="14446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ANEXO 2</a:t>
            </a:r>
            <a:endParaRPr lang="es-ES" sz="2000" dirty="0"/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083" name="Rectangle 3"/>
          <p:cNvSpPr>
            <a:spLocks noChangeArrowheads="1"/>
          </p:cNvSpPr>
          <p:nvPr/>
        </p:nvSpPr>
        <p:spPr bwMode="auto">
          <a:xfrm>
            <a:off x="601663" y="3086100"/>
            <a:ext cx="1177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3084" name="Rectangle 71"/>
          <p:cNvSpPr>
            <a:spLocks noChangeArrowheads="1"/>
          </p:cNvSpPr>
          <p:nvPr/>
        </p:nvSpPr>
        <p:spPr bwMode="auto">
          <a:xfrm>
            <a:off x="755650" y="1557338"/>
            <a:ext cx="5383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71463" algn="l"/>
              </a:tabLst>
            </a:pPr>
            <a:r>
              <a:rPr lang="es-ES">
                <a:latin typeface="Arial" charset="0"/>
                <a:cs typeface="Times New Roman" pitchFamily="18" charset="0"/>
              </a:rPr>
              <a:t>1.</a:t>
            </a:r>
            <a:r>
              <a:rPr lang="es-ES" sz="1400" b="1">
                <a:cs typeface="Times New Roman" pitchFamily="18" charset="0"/>
              </a:rPr>
              <a:t>	</a:t>
            </a:r>
            <a:r>
              <a:rPr lang="es-ES">
                <a:latin typeface="Arial" charset="0"/>
                <a:cs typeface="Times New Roman" pitchFamily="18" charset="0"/>
              </a:rPr>
              <a:t>Embarcaciones agrupadas por sus dimensiones</a:t>
            </a:r>
          </a:p>
        </p:txBody>
      </p:sp>
      <p:graphicFrame>
        <p:nvGraphicFramePr>
          <p:cNvPr id="16" name="Group 374"/>
          <p:cNvGraphicFramePr>
            <a:graphicFrameLocks noGrp="1"/>
          </p:cNvGraphicFramePr>
          <p:nvPr/>
        </p:nvGraphicFramePr>
        <p:xfrm>
          <a:off x="539750" y="1916113"/>
          <a:ext cx="8135938" cy="1524000"/>
        </p:xfrm>
        <a:graphic>
          <a:graphicData uri="http://schemas.openxmlformats.org/drawingml/2006/table">
            <a:tbl>
              <a:tblPr/>
              <a:tblGrid>
                <a:gridCol w="2033588"/>
                <a:gridCol w="2035175"/>
                <a:gridCol w="2033587"/>
                <a:gridCol w="2033588"/>
              </a:tblGrid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Grupo</a:t>
                      </a: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Intervalo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Datos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Actualización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 100m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 50 a 100m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 25 a 50m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 25m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7" name="Rectangle 200"/>
          <p:cNvSpPr>
            <a:spLocks noChangeArrowheads="1"/>
          </p:cNvSpPr>
          <p:nvPr/>
        </p:nvSpPr>
        <p:spPr bwMode="auto">
          <a:xfrm>
            <a:off x="684213" y="3644900"/>
            <a:ext cx="6704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71463" algn="l"/>
              </a:tabLst>
            </a:pPr>
            <a:r>
              <a:rPr lang="es-ES">
                <a:latin typeface="Arial" charset="0"/>
                <a:cs typeface="Times New Roman" pitchFamily="18" charset="0"/>
              </a:rPr>
              <a:t>2.	Personal hidrográfico subdivido en Especialistas y Asistentes</a:t>
            </a:r>
          </a:p>
        </p:txBody>
      </p:sp>
      <p:graphicFrame>
        <p:nvGraphicFramePr>
          <p:cNvPr id="18" name="Group 378"/>
          <p:cNvGraphicFramePr>
            <a:graphicFrameLocks noGrp="1"/>
          </p:cNvGraphicFramePr>
          <p:nvPr/>
        </p:nvGraphicFramePr>
        <p:xfrm>
          <a:off x="611188" y="4027488"/>
          <a:ext cx="7993062" cy="914400"/>
        </p:xfrm>
        <a:graphic>
          <a:graphicData uri="http://schemas.openxmlformats.org/drawingml/2006/table">
            <a:tbl>
              <a:tblPr/>
              <a:tblGrid>
                <a:gridCol w="2663825"/>
                <a:gridCol w="2663825"/>
                <a:gridCol w="2665412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Personal Hidrográfico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Datos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Actualización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Especialistas 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Asistentes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36" name="Rectangle 258"/>
          <p:cNvSpPr>
            <a:spLocks noChangeArrowheads="1"/>
          </p:cNvSpPr>
          <p:nvPr/>
        </p:nvSpPr>
        <p:spPr bwMode="auto">
          <a:xfrm>
            <a:off x="2227263" y="4941888"/>
            <a:ext cx="5870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71463" algn="l"/>
              </a:tabLst>
            </a:pPr>
            <a:r>
              <a:rPr lang="es-ES">
                <a:latin typeface="Arial" charset="0"/>
                <a:cs typeface="Times New Roman" pitchFamily="18" charset="0"/>
              </a:rPr>
              <a:t>3.	Métodos de posicionamiento agrupados por alcance </a:t>
            </a:r>
          </a:p>
        </p:txBody>
      </p:sp>
      <p:graphicFrame>
        <p:nvGraphicFramePr>
          <p:cNvPr id="20" name="Group 383"/>
          <p:cNvGraphicFramePr>
            <a:graphicFrameLocks noGrp="1"/>
          </p:cNvGraphicFramePr>
          <p:nvPr/>
        </p:nvGraphicFramePr>
        <p:xfrm>
          <a:off x="1835150" y="5300663"/>
          <a:ext cx="6337299" cy="1441449"/>
        </p:xfrm>
        <a:graphic>
          <a:graphicData uri="http://schemas.openxmlformats.org/drawingml/2006/table">
            <a:tbl>
              <a:tblPr/>
              <a:tblGrid>
                <a:gridCol w="2111868"/>
                <a:gridCol w="2113562"/>
                <a:gridCol w="2111869"/>
              </a:tblGrid>
              <a:tr h="521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Categoría por Alcance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Intervalos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Actualización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Largo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 40km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DGPS, RTK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Mediano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 5 a 40km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DGPS, RTK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Corto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 5km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DGPS, RTK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20 Rectángulo"/>
          <p:cNvSpPr/>
          <p:nvPr/>
        </p:nvSpPr>
        <p:spPr>
          <a:xfrm>
            <a:off x="2124075" y="1217613"/>
            <a:ext cx="467995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RECURSOS HIDROGRÁFICOS</a:t>
            </a:r>
            <a:endParaRPr lang="es-ES" sz="2000" dirty="0">
              <a:solidFill>
                <a:srgbClr val="FFFF00"/>
              </a:solidFill>
            </a:endParaRPr>
          </a:p>
        </p:txBody>
      </p:sp>
      <p:pic>
        <p:nvPicPr>
          <p:cNvPr id="22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3935385" y="261477"/>
            <a:ext cx="924647" cy="935275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pic>
        <p:nvPicPr>
          <p:cNvPr id="17" name="Imagen 1" descr="Logo MACH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714356"/>
            <a:ext cx="1855773" cy="56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539875" y="557213"/>
          <a:ext cx="584200" cy="803275"/>
        </p:xfrm>
        <a:graphic>
          <a:graphicData uri="http://schemas.openxmlformats.org/presentationml/2006/ole">
            <p:oleObj spid="_x0000_s4098" r:id="rId3" imgW="1376313" imgH="1885361" progId="">
              <p:embed/>
            </p:oleObj>
          </a:graphicData>
        </a:graphic>
      </p:graphicFrame>
      <p:graphicFrame>
        <p:nvGraphicFramePr>
          <p:cNvPr id="9" name="Group 7"/>
          <p:cNvGraphicFramePr>
            <a:graphicFrameLocks noGrp="1"/>
          </p:cNvGraphicFramePr>
          <p:nvPr/>
        </p:nvGraphicFramePr>
        <p:xfrm>
          <a:off x="323850" y="317500"/>
          <a:ext cx="8640763" cy="576263"/>
        </p:xfrm>
        <a:graphic>
          <a:graphicData uri="http://schemas.openxmlformats.org/drawingml/2006/table">
            <a:tbl>
              <a:tblPr/>
              <a:tblGrid>
                <a:gridCol w="3441700"/>
                <a:gridCol w="1511300"/>
                <a:gridCol w="36877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Organización Hidrográfica Internacional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Comisión Hidrográfica Mesoamericana y del Mar Caribe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03" name="Picture 4" descr="D:\Diógenes\Banderas en Movimiento\Bandera cubana 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43625"/>
            <a:ext cx="158432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7375525" y="1243000"/>
            <a:ext cx="14446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ANEXO 3</a:t>
            </a:r>
            <a:endParaRPr lang="es-ES" sz="2000" dirty="0"/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107" name="Rectangle 3"/>
          <p:cNvSpPr>
            <a:spLocks noChangeArrowheads="1"/>
          </p:cNvSpPr>
          <p:nvPr/>
        </p:nvSpPr>
        <p:spPr bwMode="auto">
          <a:xfrm>
            <a:off x="601663" y="3086100"/>
            <a:ext cx="1177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21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3935385" y="261477"/>
            <a:ext cx="924647" cy="935275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sp>
        <p:nvSpPr>
          <p:cNvPr id="22" name="21 Rectángulo"/>
          <p:cNvSpPr/>
          <p:nvPr/>
        </p:nvSpPr>
        <p:spPr>
          <a:xfrm>
            <a:off x="468313" y="1285875"/>
            <a:ext cx="7488237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Estado de los levantamientos hidrográficos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4110" name="Rectangle 3"/>
          <p:cNvSpPr>
            <a:spLocks noChangeArrowheads="1"/>
          </p:cNvSpPr>
          <p:nvPr/>
        </p:nvSpPr>
        <p:spPr bwMode="auto">
          <a:xfrm>
            <a:off x="601663" y="3086100"/>
            <a:ext cx="1177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4111" name="Rectangle 94"/>
          <p:cNvSpPr>
            <a:spLocks noChangeArrowheads="1"/>
          </p:cNvSpPr>
          <p:nvPr/>
        </p:nvSpPr>
        <p:spPr bwMode="auto">
          <a:xfrm>
            <a:off x="214313" y="1517650"/>
            <a:ext cx="86439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1600">
                <a:latin typeface="Arial" charset="0"/>
                <a:cs typeface="Arial" charset="0"/>
              </a:rPr>
              <a:t>La siguiente tabla representa el cubrimiento de las bandas de profundidades  </a:t>
            </a:r>
          </a:p>
          <a:p>
            <a:pPr algn="ctr"/>
            <a:r>
              <a:rPr lang="es-ES" sz="1400">
                <a:latin typeface="Arial" charset="0"/>
                <a:cs typeface="Arial" charset="0"/>
              </a:rPr>
              <a:t>1) &lt; 50m; 2) 50 – 200m y 3) &gt; 200m </a:t>
            </a:r>
          </a:p>
        </p:txBody>
      </p:sp>
      <p:graphicFrame>
        <p:nvGraphicFramePr>
          <p:cNvPr id="25" name="Group 462"/>
          <p:cNvGraphicFramePr>
            <a:graphicFrameLocks noGrp="1"/>
          </p:cNvGraphicFramePr>
          <p:nvPr/>
        </p:nvGraphicFramePr>
        <p:xfrm>
          <a:off x="250825" y="2071688"/>
          <a:ext cx="8640763" cy="4061862"/>
        </p:xfrm>
        <a:graphic>
          <a:graphicData uri="http://schemas.openxmlformats.org/drawingml/2006/table">
            <a:tbl>
              <a:tblPr/>
              <a:tblGrid>
                <a:gridCol w="892151"/>
                <a:gridCol w="1500198"/>
                <a:gridCol w="1071570"/>
                <a:gridCol w="3071834"/>
                <a:gridCol w="714380"/>
                <a:gridCol w="1390630"/>
              </a:tblGrid>
              <a:tr h="557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Bandas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Intervalos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Superficie (km</a:t>
                      </a:r>
                      <a:r>
                        <a:rPr kumimoji="0" lang="es-E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Descripción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Datos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Actualización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68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 &lt; 50m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53 720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Adecuadamente sondeada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1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Requiere ser nuevamente sondeada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20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Nunca ha sido sondeada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6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1447" marR="91447" marT="45732" marB="45732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 ( 50m &lt; 200m)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23 439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Adecuadamente sondeada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00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Requiere ser nuevamente sondeada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20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Nunca ha sido sondeada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4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1447" marR="91447" marT="45732" marB="45732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 &gt; 200m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285 741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Adecuadamente sondeada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8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Requiere ser nuevamente sondeada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39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Nunca ha sido sondeada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Imagen 1" descr="Logo MACH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714356"/>
            <a:ext cx="1855773" cy="56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1539875" y="557213"/>
          <a:ext cx="584200" cy="803275"/>
        </p:xfrm>
        <a:graphic>
          <a:graphicData uri="http://schemas.openxmlformats.org/presentationml/2006/ole">
            <p:oleObj spid="_x0000_s5122" r:id="rId3" imgW="1376313" imgH="1885361" progId="">
              <p:embed/>
            </p:oleObj>
          </a:graphicData>
        </a:graphic>
      </p:graphicFrame>
      <p:graphicFrame>
        <p:nvGraphicFramePr>
          <p:cNvPr id="9" name="Group 7"/>
          <p:cNvGraphicFramePr>
            <a:graphicFrameLocks noGrp="1"/>
          </p:cNvGraphicFramePr>
          <p:nvPr/>
        </p:nvGraphicFramePr>
        <p:xfrm>
          <a:off x="323850" y="317500"/>
          <a:ext cx="8640763" cy="576263"/>
        </p:xfrm>
        <a:graphic>
          <a:graphicData uri="http://schemas.openxmlformats.org/drawingml/2006/table">
            <a:tbl>
              <a:tblPr/>
              <a:tblGrid>
                <a:gridCol w="3441700"/>
                <a:gridCol w="1511300"/>
                <a:gridCol w="36877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Organización Hidrográfica Internacional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Comisión Hidrográfica Mesoamericana y del Mar Caribe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27" name="Picture 4" descr="D:\Diógenes\Banderas en Movimiento\Bandera cubana 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65850"/>
            <a:ext cx="158432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7375525" y="1314438"/>
            <a:ext cx="14446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ANEXO 4</a:t>
            </a:r>
            <a:endParaRPr lang="es-ES" sz="2000" dirty="0"/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31" name="Rectangle 3"/>
          <p:cNvSpPr>
            <a:spLocks noChangeArrowheads="1"/>
          </p:cNvSpPr>
          <p:nvPr/>
        </p:nvSpPr>
        <p:spPr bwMode="auto">
          <a:xfrm>
            <a:off x="601663" y="3086100"/>
            <a:ext cx="1177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21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3935385" y="261477"/>
            <a:ext cx="924647" cy="935275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sp>
        <p:nvSpPr>
          <p:cNvPr id="22" name="21 Rectángulo"/>
          <p:cNvSpPr/>
          <p:nvPr/>
        </p:nvSpPr>
        <p:spPr>
          <a:xfrm>
            <a:off x="2339975" y="1403350"/>
            <a:ext cx="4535488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RECURSOS hidrográficos</a:t>
            </a:r>
            <a:endParaRPr lang="es-ES" sz="2000" dirty="0">
              <a:solidFill>
                <a:srgbClr val="FFFF00"/>
              </a:solidFill>
            </a:endParaRPr>
          </a:p>
        </p:txBody>
      </p:sp>
      <p:sp>
        <p:nvSpPr>
          <p:cNvPr id="5134" name="Rectangle 3"/>
          <p:cNvSpPr>
            <a:spLocks noChangeArrowheads="1"/>
          </p:cNvSpPr>
          <p:nvPr/>
        </p:nvSpPr>
        <p:spPr bwMode="auto">
          <a:xfrm>
            <a:off x="601663" y="3086100"/>
            <a:ext cx="1177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graphicFrame>
        <p:nvGraphicFramePr>
          <p:cNvPr id="15" name="Group 347"/>
          <p:cNvGraphicFramePr>
            <a:graphicFrameLocks noGrp="1"/>
          </p:cNvGraphicFramePr>
          <p:nvPr/>
        </p:nvGraphicFramePr>
        <p:xfrm>
          <a:off x="250825" y="1989138"/>
          <a:ext cx="8642351" cy="3853725"/>
        </p:xfrm>
        <a:graphic>
          <a:graphicData uri="http://schemas.openxmlformats.org/drawingml/2006/table">
            <a:tbl>
              <a:tblPr/>
              <a:tblGrid>
                <a:gridCol w="576158"/>
                <a:gridCol w="2592704"/>
                <a:gridCol w="2166099"/>
                <a:gridCol w="1342728"/>
                <a:gridCol w="1964662"/>
              </a:tblGrid>
              <a:tr h="507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No.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Características nacionales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Descripción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Datos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Actualización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1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Personal en cartografía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Cartógrafos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Editores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Modo de impresión de las cartas náuticas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Blanco y Negro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Color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7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Otros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Impresión a demanda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Conversión a Formato AO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Si/No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Dimensiones máximas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mm x mm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1189 x 841</a:t>
                      </a:r>
                      <a:r>
                        <a:rPr kumimoji="0" lang="es-ES_trad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Imagen 1" descr="Logo MACH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714356"/>
            <a:ext cx="1855773" cy="56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1539875" y="557213"/>
          <a:ext cx="584200" cy="803275"/>
        </p:xfrm>
        <a:graphic>
          <a:graphicData uri="http://schemas.openxmlformats.org/presentationml/2006/ole">
            <p:oleObj spid="_x0000_s6146" r:id="rId3" imgW="1376313" imgH="1885361" progId="">
              <p:embed/>
            </p:oleObj>
          </a:graphicData>
        </a:graphic>
      </p:graphicFrame>
      <p:graphicFrame>
        <p:nvGraphicFramePr>
          <p:cNvPr id="9" name="Group 7"/>
          <p:cNvGraphicFramePr>
            <a:graphicFrameLocks noGrp="1"/>
          </p:cNvGraphicFramePr>
          <p:nvPr/>
        </p:nvGraphicFramePr>
        <p:xfrm>
          <a:off x="323850" y="317500"/>
          <a:ext cx="8640763" cy="576263"/>
        </p:xfrm>
        <a:graphic>
          <a:graphicData uri="http://schemas.openxmlformats.org/drawingml/2006/table">
            <a:tbl>
              <a:tblPr/>
              <a:tblGrid>
                <a:gridCol w="3441700"/>
                <a:gridCol w="1511300"/>
                <a:gridCol w="36877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Organización Hidrográfica Internacional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Comisión Hidrográfica Mesoamericana y del Mar Caribe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51" name="Picture 4" descr="D:\Diógenes\Banderas en Movimiento\Bandera cubana 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65850"/>
            <a:ext cx="158432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7375525" y="1385876"/>
            <a:ext cx="14446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ANEXO 5</a:t>
            </a:r>
            <a:endParaRPr lang="es-ES" sz="2000" dirty="0"/>
          </a:p>
        </p:txBody>
      </p:sp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21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3935385" y="261477"/>
            <a:ext cx="924647" cy="935275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sp>
        <p:nvSpPr>
          <p:cNvPr id="22" name="21 Rectángulo"/>
          <p:cNvSpPr/>
          <p:nvPr/>
        </p:nvSpPr>
        <p:spPr>
          <a:xfrm>
            <a:off x="2339975" y="1403350"/>
            <a:ext cx="4535488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CARTAS NÁUTICAS</a:t>
            </a:r>
            <a:endParaRPr lang="es-ES" sz="2000" dirty="0">
              <a:solidFill>
                <a:srgbClr val="FFFF00"/>
              </a:solidFill>
            </a:endParaRPr>
          </a:p>
        </p:txBody>
      </p:sp>
      <p:sp>
        <p:nvSpPr>
          <p:cNvPr id="6157" name="Rectangle 3"/>
          <p:cNvSpPr>
            <a:spLocks noChangeArrowheads="1"/>
          </p:cNvSpPr>
          <p:nvPr/>
        </p:nvSpPr>
        <p:spPr bwMode="auto">
          <a:xfrm>
            <a:off x="601663" y="3086100"/>
            <a:ext cx="1177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6158" name="Rectangle 3"/>
          <p:cNvSpPr>
            <a:spLocks noChangeArrowheads="1"/>
          </p:cNvSpPr>
          <p:nvPr/>
        </p:nvSpPr>
        <p:spPr bwMode="auto">
          <a:xfrm>
            <a:off x="601663" y="3086100"/>
            <a:ext cx="1177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graphicFrame>
        <p:nvGraphicFramePr>
          <p:cNvPr id="16" name="Group 398"/>
          <p:cNvGraphicFramePr>
            <a:graphicFrameLocks noGrp="1"/>
          </p:cNvGraphicFramePr>
          <p:nvPr/>
        </p:nvGraphicFramePr>
        <p:xfrm>
          <a:off x="250825" y="2420938"/>
          <a:ext cx="8642349" cy="3671884"/>
        </p:xfrm>
        <a:graphic>
          <a:graphicData uri="http://schemas.openxmlformats.org/drawingml/2006/table">
            <a:tbl>
              <a:tblPr/>
              <a:tblGrid>
                <a:gridCol w="670543"/>
                <a:gridCol w="2498319"/>
                <a:gridCol w="2587537"/>
                <a:gridCol w="1095576"/>
                <a:gridCol w="1790374"/>
              </a:tblGrid>
              <a:tr h="524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No.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Escala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(E)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Descripción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Datos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Actualización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14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marL="91455" marR="91455" marT="45714" marB="45714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 &lt; 300 k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Planificada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1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Publicada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7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</a:p>
                  </a:txBody>
                  <a:tcPr marL="91455" marR="91455" marT="45714" marB="45714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300 k &lt; E &lt; 100 k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Planificada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1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Publicada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14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marL="91455" marR="91455" marT="45714" marB="45714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 k&lt; E &lt; 25 k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Planificada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7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Publicada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14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marL="91455" marR="91455" marT="45714" marB="45714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E&gt; 25 k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Planificada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1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Publicada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7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</a:p>
                  </a:txBody>
                  <a:tcPr marL="91455" marR="91455" marT="45714" marB="45714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Otras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Planificada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1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Publicada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23" name="Rectangle 68"/>
          <p:cNvSpPr>
            <a:spLocks noChangeArrowheads="1"/>
          </p:cNvSpPr>
          <p:nvPr/>
        </p:nvSpPr>
        <p:spPr bwMode="auto">
          <a:xfrm>
            <a:off x="1620838" y="1825625"/>
            <a:ext cx="5038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b="1" u="sng" dirty="0">
                <a:latin typeface="Arial" charset="0"/>
                <a:cs typeface="Arial" charset="0"/>
              </a:rPr>
              <a:t>Nación productora:</a:t>
            </a:r>
            <a:r>
              <a:rPr lang="es-ES" sz="1400" b="1" dirty="0">
                <a:latin typeface="Arial" charset="0"/>
                <a:cs typeface="Arial" charset="0"/>
              </a:rPr>
              <a:t>		Si: </a:t>
            </a:r>
            <a:r>
              <a:rPr lang="es-ES" sz="1400" b="1" u="sng" dirty="0">
                <a:latin typeface="Arial" charset="0"/>
                <a:cs typeface="Arial" charset="0"/>
              </a:rPr>
              <a:t>X</a:t>
            </a:r>
            <a:r>
              <a:rPr lang="es-ES" sz="1400" b="1" dirty="0">
                <a:latin typeface="Arial" charset="0"/>
                <a:cs typeface="Arial" charset="0"/>
              </a:rPr>
              <a:t>	No: </a:t>
            </a:r>
            <a:r>
              <a:rPr lang="es-ES" sz="1400" b="1" dirty="0" smtClean="0">
                <a:latin typeface="Arial" charset="0"/>
                <a:cs typeface="Arial" charset="0"/>
              </a:rPr>
              <a:t>__</a:t>
            </a:r>
            <a:endParaRPr lang="es-ES" sz="1400" b="1" dirty="0">
              <a:latin typeface="Arial" charset="0"/>
              <a:cs typeface="Arial" charset="0"/>
            </a:endParaRPr>
          </a:p>
          <a:p>
            <a:r>
              <a:rPr lang="es-ES" sz="1400" b="1" u="sng" dirty="0">
                <a:latin typeface="Arial" charset="0"/>
                <a:cs typeface="Arial" charset="0"/>
              </a:rPr>
              <a:t>Nación impresora: </a:t>
            </a:r>
            <a:r>
              <a:rPr lang="es-ES" sz="1400" b="1" dirty="0">
                <a:latin typeface="Arial" charset="0"/>
                <a:cs typeface="Arial" charset="0"/>
              </a:rPr>
              <a:t>		</a:t>
            </a:r>
            <a:r>
              <a:rPr lang="es-ES" sz="1400" b="1" dirty="0" smtClean="0">
                <a:latin typeface="Arial" charset="0"/>
                <a:cs typeface="Arial" charset="0"/>
              </a:rPr>
              <a:t>Si: </a:t>
            </a:r>
            <a:r>
              <a:rPr lang="es-ES" sz="1400" b="1" u="sng" dirty="0">
                <a:latin typeface="Arial" charset="0"/>
                <a:cs typeface="Arial" charset="0"/>
              </a:rPr>
              <a:t>X</a:t>
            </a:r>
            <a:r>
              <a:rPr lang="es-ES" sz="1400" b="1" dirty="0">
                <a:latin typeface="Arial" charset="0"/>
                <a:cs typeface="Arial" charset="0"/>
              </a:rPr>
              <a:t>	No: </a:t>
            </a:r>
            <a:r>
              <a:rPr lang="es-ES" sz="1400" b="1" dirty="0" smtClean="0">
                <a:latin typeface="Arial" charset="0"/>
                <a:cs typeface="Arial" charset="0"/>
              </a:rPr>
              <a:t>__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pic>
        <p:nvPicPr>
          <p:cNvPr id="14" name="Imagen 1" descr="Logo MACH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714356"/>
            <a:ext cx="1855773" cy="56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1539875" y="557213"/>
          <a:ext cx="584200" cy="803275"/>
        </p:xfrm>
        <a:graphic>
          <a:graphicData uri="http://schemas.openxmlformats.org/presentationml/2006/ole">
            <p:oleObj spid="_x0000_s7170" r:id="rId3" imgW="1376313" imgH="1885361" progId="">
              <p:embed/>
            </p:oleObj>
          </a:graphicData>
        </a:graphic>
      </p:graphicFrame>
      <p:graphicFrame>
        <p:nvGraphicFramePr>
          <p:cNvPr id="9" name="Group 7"/>
          <p:cNvGraphicFramePr>
            <a:graphicFrameLocks noGrp="1"/>
          </p:cNvGraphicFramePr>
          <p:nvPr/>
        </p:nvGraphicFramePr>
        <p:xfrm>
          <a:off x="323850" y="317500"/>
          <a:ext cx="8640763" cy="576263"/>
        </p:xfrm>
        <a:graphic>
          <a:graphicData uri="http://schemas.openxmlformats.org/drawingml/2006/table">
            <a:tbl>
              <a:tblPr/>
              <a:tblGrid>
                <a:gridCol w="3441700"/>
                <a:gridCol w="1511300"/>
                <a:gridCol w="36877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Organización Hidrográfica Internacional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Comisión Hidrográfica Mesoamericana y del Mar Caribe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75" name="Picture 4" descr="D:\Diógenes\Banderas en Movimiento\Bandera cubana 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65850"/>
            <a:ext cx="158432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7375525" y="1457314"/>
            <a:ext cx="14446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ANEXO 6</a:t>
            </a:r>
            <a:endParaRPr lang="es-ES" sz="2000" dirty="0"/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21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3935385" y="261477"/>
            <a:ext cx="924647" cy="935275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sp>
        <p:nvSpPr>
          <p:cNvPr id="22" name="21 Rectángulo"/>
          <p:cNvSpPr/>
          <p:nvPr/>
        </p:nvSpPr>
        <p:spPr>
          <a:xfrm>
            <a:off x="2339975" y="1403350"/>
            <a:ext cx="4535488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PUBLICACIONES NÁUTICAS</a:t>
            </a:r>
            <a:endParaRPr lang="es-ES" sz="2000" dirty="0">
              <a:solidFill>
                <a:srgbClr val="FFFF00"/>
              </a:solidFill>
            </a:endParaRPr>
          </a:p>
        </p:txBody>
      </p:sp>
      <p:sp>
        <p:nvSpPr>
          <p:cNvPr id="7181" name="Rectangle 3"/>
          <p:cNvSpPr>
            <a:spLocks noChangeArrowheads="1"/>
          </p:cNvSpPr>
          <p:nvPr/>
        </p:nvSpPr>
        <p:spPr bwMode="auto">
          <a:xfrm>
            <a:off x="601663" y="3086100"/>
            <a:ext cx="1177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7182" name="Rectangle 3"/>
          <p:cNvSpPr>
            <a:spLocks noChangeArrowheads="1"/>
          </p:cNvSpPr>
          <p:nvPr/>
        </p:nvSpPr>
        <p:spPr bwMode="auto">
          <a:xfrm>
            <a:off x="601663" y="3086100"/>
            <a:ext cx="1177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graphicFrame>
        <p:nvGraphicFramePr>
          <p:cNvPr id="14" name="Group 429"/>
          <p:cNvGraphicFramePr>
            <a:graphicFrameLocks noGrp="1"/>
          </p:cNvGraphicFramePr>
          <p:nvPr/>
        </p:nvGraphicFramePr>
        <p:xfrm>
          <a:off x="250825" y="2455863"/>
          <a:ext cx="8642350" cy="3687860"/>
        </p:xfrm>
        <a:graphic>
          <a:graphicData uri="http://schemas.openxmlformats.org/drawingml/2006/table">
            <a:tbl>
              <a:tblPr/>
              <a:tblGrid>
                <a:gridCol w="797249"/>
                <a:gridCol w="4023579"/>
                <a:gridCol w="3821522"/>
              </a:tblGrid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No.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Publicación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Actualización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Cartas Náuticas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Catálogo de Cartas Náuticas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Avisos a los Navegantes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Resumen Anual de los AN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Derroteros de las Costas de Cuba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Libro de Señales Marítimas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Manual de símbolos y abreviaturas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Tablas de Marea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9.</a:t>
                      </a: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Almanaque Náutico Cubano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</a:t>
                      </a: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Otros complementos de navegación</a:t>
                      </a: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Imagen 1" descr="Logo MACH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714356"/>
            <a:ext cx="1855773" cy="56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 l="813" r="813" b="2175"/>
          <a:stretch>
            <a:fillRect/>
          </a:stretch>
        </p:blipFill>
        <p:spPr bwMode="auto">
          <a:xfrm>
            <a:off x="214282" y="142852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57224" y="857232"/>
            <a:ext cx="76962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857250" indent="-857250" algn="ctr">
              <a:defRPr/>
            </a:pPr>
            <a:r>
              <a:rPr lang="es-ES" sz="32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I. Introducción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14348" y="2214554"/>
            <a:ext cx="7643867" cy="167738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endParaRPr lang="es-ES" sz="1100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" eaLnBrk="1" hangingPunct="1">
              <a:defRPr/>
            </a:pPr>
            <a:r>
              <a:rPr lang="es-ES" sz="2300" dirty="0" smtClean="0"/>
              <a:t>El Servicio Hidrográfico y Geodésico de la República de Cuba</a:t>
            </a:r>
            <a:r>
              <a:rPr lang="es-ES" sz="2000" dirty="0" smtClean="0"/>
              <a:t> </a:t>
            </a:r>
            <a:r>
              <a:rPr lang="es-ES" sz="2300" dirty="0" smtClean="0"/>
              <a:t>(SHGC) pone a consideración de los presentes la actual presentación según lo establecido en la publicación C-55.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1539875" y="557213"/>
          <a:ext cx="584200" cy="803275"/>
        </p:xfrm>
        <a:graphic>
          <a:graphicData uri="http://schemas.openxmlformats.org/presentationml/2006/ole">
            <p:oleObj spid="_x0000_s8194" r:id="rId3" imgW="1376313" imgH="1885361" progId="">
              <p:embed/>
            </p:oleObj>
          </a:graphicData>
        </a:graphic>
      </p:graphicFrame>
      <p:graphicFrame>
        <p:nvGraphicFramePr>
          <p:cNvPr id="9" name="Group 7"/>
          <p:cNvGraphicFramePr>
            <a:graphicFrameLocks noGrp="1"/>
          </p:cNvGraphicFramePr>
          <p:nvPr/>
        </p:nvGraphicFramePr>
        <p:xfrm>
          <a:off x="323850" y="317500"/>
          <a:ext cx="8640763" cy="576263"/>
        </p:xfrm>
        <a:graphic>
          <a:graphicData uri="http://schemas.openxmlformats.org/drawingml/2006/table">
            <a:tbl>
              <a:tblPr/>
              <a:tblGrid>
                <a:gridCol w="3441700"/>
                <a:gridCol w="1511300"/>
                <a:gridCol w="36877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Organización Hidrográfica Internacional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Comisión Hidrográfica Mesoamericana y del Mar Caribe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199" name="Picture 4" descr="D:\Diógenes\Banderas en Movimiento\Bandera cubana 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65850"/>
            <a:ext cx="158432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7375525" y="1314438"/>
            <a:ext cx="14446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ANEXO 7</a:t>
            </a:r>
            <a:endParaRPr lang="es-ES" sz="2000" dirty="0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21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3935385" y="261477"/>
            <a:ext cx="924647" cy="935275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sp>
        <p:nvSpPr>
          <p:cNvPr id="22" name="21 Rectángulo"/>
          <p:cNvSpPr/>
          <p:nvPr/>
        </p:nvSpPr>
        <p:spPr>
          <a:xfrm>
            <a:off x="0" y="1785926"/>
            <a:ext cx="8964613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RESUMEN DEL CÁLCULO DE LA CAPACIDAD HIDROGRÁFICA  Y CARTOGRÁFICA</a:t>
            </a:r>
          </a:p>
        </p:txBody>
      </p:sp>
      <p:graphicFrame>
        <p:nvGraphicFramePr>
          <p:cNvPr id="24" name="Group 266"/>
          <p:cNvGraphicFramePr>
            <a:graphicFrameLocks noGrp="1"/>
          </p:cNvGraphicFramePr>
          <p:nvPr/>
        </p:nvGraphicFramePr>
        <p:xfrm>
          <a:off x="466725" y="2643188"/>
          <a:ext cx="8353425" cy="3143273"/>
        </p:xfrm>
        <a:graphic>
          <a:graphicData uri="http://schemas.openxmlformats.org/drawingml/2006/table">
            <a:tbl>
              <a:tblPr/>
              <a:tblGrid>
                <a:gridCol w="587035"/>
                <a:gridCol w="4742661"/>
                <a:gridCol w="792130"/>
                <a:gridCol w="2231599"/>
              </a:tblGrid>
              <a:tr h="610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No.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Indicadores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Datos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Actualización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Capacidad de Embarcaciones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225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Capacidad Hidrográfica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2.7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Capacidad Cartográfica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2.15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95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CAPACIDAD HIDROGRÁFICA Y CARTOGRÁFICA NACIONAL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4.85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Imagen 1" descr="Logo MACH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714356"/>
            <a:ext cx="1855773" cy="56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1539875" y="557213"/>
          <a:ext cx="1087438" cy="1495425"/>
        </p:xfrm>
        <a:graphic>
          <a:graphicData uri="http://schemas.openxmlformats.org/presentationml/2006/ole">
            <p:oleObj spid="_x0000_s9218" r:id="rId3" imgW="1376313" imgH="1885361" progId="">
              <p:embed/>
            </p:oleObj>
          </a:graphicData>
        </a:graphic>
      </p:graphicFrame>
      <p:graphicFrame>
        <p:nvGraphicFramePr>
          <p:cNvPr id="9" name="Group 7"/>
          <p:cNvGraphicFramePr>
            <a:graphicFrameLocks noGrp="1"/>
          </p:cNvGraphicFramePr>
          <p:nvPr/>
        </p:nvGraphicFramePr>
        <p:xfrm>
          <a:off x="323850" y="317500"/>
          <a:ext cx="8640763" cy="576263"/>
        </p:xfrm>
        <a:graphic>
          <a:graphicData uri="http://schemas.openxmlformats.org/drawingml/2006/table">
            <a:tbl>
              <a:tblPr/>
              <a:tblGrid>
                <a:gridCol w="3441700"/>
                <a:gridCol w="1511300"/>
                <a:gridCol w="36877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Organización Hidrográfica Internacional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Comisión Hidrográfica Mesoamericana y del Mar Caribe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23" name="Picture 4" descr="D:\Diógenes\Banderas en Movimiento\Bandera cubana 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5900738"/>
            <a:ext cx="15843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19350" y="2230994"/>
            <a:ext cx="850112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32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INFORME DE LAS ACTIVIDADES DEL </a:t>
            </a:r>
          </a:p>
          <a:p>
            <a:pPr algn="ctr">
              <a:defRPr/>
            </a:pPr>
            <a:r>
              <a:rPr lang="es-ES" sz="32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SERVICIO HIDROGRÁFICO Y GEODÉSICO </a:t>
            </a:r>
          </a:p>
          <a:p>
            <a:pPr algn="ctr">
              <a:defRPr/>
            </a:pPr>
            <a:r>
              <a:rPr lang="es-ES" sz="32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DE LA REPÚBLICA DE CUBA</a:t>
            </a:r>
          </a:p>
          <a:p>
            <a:pPr algn="ctr">
              <a:defRPr/>
            </a:pPr>
            <a:endParaRPr lang="es-ES" sz="32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ES" sz="32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Muchas gracias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209675" y="5961063"/>
            <a:ext cx="746601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OFICINA NACIONAL DE HIDROGRAFÍA Y GEODESIA</a:t>
            </a:r>
          </a:p>
          <a:p>
            <a:pPr algn="ctr">
              <a:defRPr/>
            </a:pPr>
            <a:r>
              <a:rPr lang="es-ES" sz="2000" b="1" cap="all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2014</a:t>
            </a:r>
            <a:endParaRPr lang="es-ES" sz="2000" dirty="0"/>
          </a:p>
        </p:txBody>
      </p:sp>
      <p:pic>
        <p:nvPicPr>
          <p:cNvPr id="13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4071934" y="840938"/>
            <a:ext cx="996655" cy="1008111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0" name="Imagen 1" descr="Logo MACH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31003" y="1070958"/>
            <a:ext cx="1641459" cy="50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39750" y="2212989"/>
            <a:ext cx="8131175" cy="270843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s-ES" sz="2300" dirty="0" smtClean="0"/>
              <a:t>La República de Cuba es Miembro de la Organización Hidrográfica Internacional  desde el año 1952. </a:t>
            </a:r>
          </a:p>
          <a:p>
            <a:pPr algn="just" eaLnBrk="1" hangingPunct="1">
              <a:defRPr/>
            </a:pPr>
            <a:endParaRPr lang="es-ES" sz="2300" dirty="0" smtClean="0"/>
          </a:p>
          <a:p>
            <a:pPr algn="just" eaLnBrk="1" hangingPunct="1">
              <a:defRPr/>
            </a:pPr>
            <a:r>
              <a:rPr lang="es-ES" sz="2300" dirty="0" smtClean="0"/>
              <a:t>Posee una Zona Económica Exclusiva de 362 900km</a:t>
            </a:r>
            <a:r>
              <a:rPr lang="es-E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s-ES" sz="3200" dirty="0" smtClean="0"/>
              <a:t> </a:t>
            </a:r>
            <a:r>
              <a:rPr lang="es-ES" sz="2300" dirty="0" smtClean="0"/>
              <a:t>y una longitud de costa de  2 500km, según lo estipulado en la Convención de Naciones Unidas sobre la Ley del Mar de 1982 (UNCLOS III)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813" r="813" b="2175"/>
          <a:stretch>
            <a:fillRect/>
          </a:stretch>
        </p:blipFill>
        <p:spPr bwMode="auto">
          <a:xfrm>
            <a:off x="214282" y="142852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57224" y="857232"/>
            <a:ext cx="76962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857250" marR="0" lvl="0" indent="-857250" algn="ctr" defTabSz="914400" latinLnBrk="0">
              <a:lnSpc>
                <a:spcPct val="100000"/>
              </a:lnSpc>
              <a:buClrTx/>
              <a:buSzTx/>
              <a:tabLst/>
              <a:defRPr/>
            </a:pPr>
            <a:r>
              <a:rPr lang="es-ES" sz="32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II.DATOS BÁSICOS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6500" y="4929198"/>
            <a:ext cx="1763218" cy="12192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4415" y="3500438"/>
            <a:ext cx="1975303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6" descr="E:\Maquina Pompa\Fotofaros\Taino\TAINO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51441" y="1857364"/>
            <a:ext cx="2249715" cy="17505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/>
          <a:srcRect l="813" r="813" b="2175"/>
          <a:stretch>
            <a:fillRect/>
          </a:stretch>
        </p:blipFill>
        <p:spPr bwMode="auto">
          <a:xfrm>
            <a:off x="214282" y="142852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8613" y="1668743"/>
            <a:ext cx="681515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2000" dirty="0" smtClean="0">
                <a:latin typeface="Arial" charset="0"/>
                <a:cs typeface="Arial" charset="0"/>
              </a:rPr>
              <a:t>El </a:t>
            </a:r>
            <a:r>
              <a:rPr lang="es-ES" sz="2000" dirty="0">
                <a:latin typeface="Arial" charset="0"/>
                <a:cs typeface="Arial" charset="0"/>
              </a:rPr>
              <a:t>Servicio Hidrográfico y Geodésico (SHGC) cuenta con 22</a:t>
            </a:r>
            <a:r>
              <a:rPr lang="es-ES" sz="20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s-ES" sz="2000" dirty="0">
                <a:latin typeface="Arial" charset="0"/>
                <a:cs typeface="Arial" charset="0"/>
              </a:rPr>
              <a:t>embarcaciones. De ellas, 8 destinadas a trabajos hidrográficos y oceanográficos y 14 para actividades de ayuda a la navegación. El 82% posee una eslora </a:t>
            </a:r>
            <a:r>
              <a:rPr lang="es-ES" sz="2000" dirty="0" smtClean="0">
                <a:latin typeface="Arial" charset="0"/>
                <a:cs typeface="Arial" charset="0"/>
              </a:rPr>
              <a:t>menor </a:t>
            </a:r>
            <a:r>
              <a:rPr lang="es-ES" sz="2000" dirty="0">
                <a:latin typeface="Arial" charset="0"/>
                <a:cs typeface="Arial" charset="0"/>
              </a:rPr>
              <a:t>de 25 metros y el 18% restante entre los 25m y 100m.</a:t>
            </a:r>
          </a:p>
          <a:p>
            <a:pPr algn="just">
              <a:defRPr/>
            </a:pPr>
            <a:endParaRPr lang="es-ES" sz="200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es-ES" sz="2000" dirty="0">
                <a:latin typeface="Arial" charset="0"/>
                <a:cs typeface="Arial" charset="0"/>
              </a:rPr>
              <a:t>Los recursos humanos especializados, en lo fundamental, han sido preparados en las instituciones nacionales. </a:t>
            </a:r>
            <a:r>
              <a:rPr lang="es-ES" sz="2000" dirty="0" smtClean="0">
                <a:latin typeface="Arial" charset="0"/>
                <a:cs typeface="Arial" charset="0"/>
              </a:rPr>
              <a:t>En </a:t>
            </a:r>
            <a:r>
              <a:rPr lang="es-ES" sz="2000" dirty="0">
                <a:latin typeface="Arial" charset="0"/>
                <a:cs typeface="Arial" charset="0"/>
              </a:rPr>
              <a:t>materia de superación y actualización profesional algunos de estos especialistas han tenido la posibilidad de participar en cursos ofertados y financiados por la Organización Hidrográfica Internacional. Nuestro Servicio necesita mantener esta superación y actualización en el uso de las tecnologías implementadas a nivel mundial en materia de Hidrografía.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162080" y="857232"/>
            <a:ext cx="76962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857250" marR="0" lvl="0" indent="-857250" algn="ctr" defTabSz="914400" latinLnBrk="0">
              <a:lnSpc>
                <a:spcPct val="100000"/>
              </a:lnSpc>
              <a:buClrTx/>
              <a:buSzTx/>
              <a:tabLst/>
              <a:defRPr/>
            </a:pPr>
            <a:r>
              <a:rPr lang="es-ES" sz="3200" b="1" cap="all" dirty="0" smtClean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III. </a:t>
            </a:r>
            <a:r>
              <a:rPr lang="es-ES" sz="32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RECURSOS</a:t>
            </a:r>
            <a:r>
              <a:rPr lang="es-ES" sz="3200" b="1" dirty="0">
                <a:solidFill>
                  <a:srgbClr val="FF33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" sz="32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HIDROGRÁFICOS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8613" y="1857364"/>
            <a:ext cx="84201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s-ES" sz="2300" dirty="0" smtClean="0">
                <a:latin typeface="Arial" charset="0"/>
                <a:cs typeface="Arial" charset="0"/>
              </a:rPr>
              <a:t>El </a:t>
            </a:r>
            <a:r>
              <a:rPr lang="es-ES" sz="2300" dirty="0">
                <a:latin typeface="Arial" charset="0"/>
                <a:cs typeface="Arial" charset="0"/>
              </a:rPr>
              <a:t>personal especializado está compuesto por </a:t>
            </a:r>
            <a:r>
              <a:rPr lang="es-ES" sz="2300" dirty="0" smtClean="0">
                <a:latin typeface="Arial" charset="0"/>
                <a:cs typeface="Arial" charset="0"/>
              </a:rPr>
              <a:t>46 </a:t>
            </a:r>
            <a:r>
              <a:rPr lang="es-ES" sz="2300" dirty="0">
                <a:latin typeface="Arial" charset="0"/>
                <a:cs typeface="Arial" charset="0"/>
              </a:rPr>
              <a:t>especialistas de nivel universitario y </a:t>
            </a:r>
            <a:r>
              <a:rPr lang="es-ES" sz="2300" dirty="0" smtClean="0">
                <a:latin typeface="Arial" charset="0"/>
                <a:cs typeface="Arial" charset="0"/>
              </a:rPr>
              <a:t>60 asistentes</a:t>
            </a:r>
            <a:r>
              <a:rPr lang="es-ES" sz="2300" dirty="0">
                <a:latin typeface="Arial" charset="0"/>
                <a:cs typeface="Arial" charset="0"/>
              </a:rPr>
              <a:t>. De ellos, 20 han alcanzado la categoría de Máster en especialidades hidrográficas y aplicaciones de la Geomática.</a:t>
            </a:r>
          </a:p>
          <a:p>
            <a:pPr algn="just">
              <a:defRPr/>
            </a:pPr>
            <a:endParaRPr lang="en-US" sz="1400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es-ES" sz="1400" dirty="0">
              <a:latin typeface="Arial" charset="0"/>
              <a:cs typeface="Arial" charset="0"/>
            </a:endParaRPr>
          </a:p>
          <a:p>
            <a:pPr algn="just"/>
            <a:r>
              <a:rPr lang="es-ES" sz="2300" dirty="0" smtClean="0">
                <a:latin typeface="Arial" charset="0"/>
                <a:cs typeface="Arial" charset="0"/>
              </a:rPr>
              <a:t>Los levantamientos batimétricos </a:t>
            </a:r>
            <a:r>
              <a:rPr lang="es-ES" sz="2300" dirty="0">
                <a:latin typeface="Arial" charset="0"/>
                <a:cs typeface="Arial" charset="0"/>
              </a:rPr>
              <a:t>en todo el territorio nacional se realizan con </a:t>
            </a:r>
            <a:r>
              <a:rPr lang="es-ES" sz="2400" dirty="0" smtClean="0">
                <a:latin typeface="Arial" charset="0"/>
                <a:cs typeface="Arial" charset="0"/>
              </a:rPr>
              <a:t>Ecosondas </a:t>
            </a:r>
            <a:r>
              <a:rPr lang="es-ES" sz="2400" dirty="0" err="1" smtClean="0">
                <a:latin typeface="Arial" charset="0"/>
                <a:cs typeface="Arial" charset="0"/>
              </a:rPr>
              <a:t>Monohaz</a:t>
            </a:r>
            <a:r>
              <a:rPr lang="es-ES" sz="2400" dirty="0" smtClean="0">
                <a:latin typeface="Arial" charset="0"/>
                <a:cs typeface="Arial" charset="0"/>
              </a:rPr>
              <a:t>, en el rango de profundidades de 0 a 1000m y el posicionamiento se garantiza con sistemas RTK y DGPS. </a:t>
            </a:r>
            <a:endParaRPr lang="es-ES" sz="2300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en-US" sz="2300" dirty="0">
              <a:latin typeface="Arial" charset="0"/>
              <a:cs typeface="Arial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813" r="813" b="2175"/>
          <a:stretch>
            <a:fillRect/>
          </a:stretch>
        </p:blipFill>
        <p:spPr bwMode="auto">
          <a:xfrm>
            <a:off x="214282" y="142852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162080" y="857232"/>
            <a:ext cx="76962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857250" marR="0" lvl="0" indent="-857250" algn="ctr" defTabSz="914400" latinLnBrk="0">
              <a:lnSpc>
                <a:spcPct val="100000"/>
              </a:lnSpc>
              <a:buClrTx/>
              <a:buSzTx/>
              <a:tabLst/>
              <a:defRPr/>
            </a:pPr>
            <a:r>
              <a:rPr lang="es-ES" sz="3200" b="1" cap="all" dirty="0" smtClean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III. </a:t>
            </a:r>
            <a:r>
              <a:rPr lang="es-ES" sz="32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RECURSOS</a:t>
            </a:r>
            <a:r>
              <a:rPr lang="es-ES" sz="3200" b="1" dirty="0">
                <a:solidFill>
                  <a:srgbClr val="FF33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" sz="32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HIDROGRÁFICOS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813" r="813" b="2175"/>
          <a:stretch>
            <a:fillRect/>
          </a:stretch>
        </p:blipFill>
        <p:spPr bwMode="auto">
          <a:xfrm>
            <a:off x="214282" y="142852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162080" y="857232"/>
            <a:ext cx="76962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857250" marR="0" lvl="0" indent="-857250" algn="ctr" defTabSz="914400" latinLnBrk="0">
              <a:lnSpc>
                <a:spcPct val="100000"/>
              </a:lnSpc>
              <a:buClrTx/>
              <a:buSzTx/>
              <a:tabLst/>
              <a:defRPr/>
            </a:pPr>
            <a:r>
              <a:rPr lang="es-ES" sz="3200" b="1" cap="all" dirty="0" smtClean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III. </a:t>
            </a:r>
            <a:r>
              <a:rPr lang="es-ES" sz="32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RECURSOS</a:t>
            </a:r>
            <a:r>
              <a:rPr lang="es-ES" sz="3200" b="1" dirty="0">
                <a:solidFill>
                  <a:srgbClr val="FF33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" sz="32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HIDROGRÁFICOS</a:t>
            </a:r>
          </a:p>
        </p:txBody>
      </p:sp>
      <p:sp>
        <p:nvSpPr>
          <p:cNvPr id="5" name="7 Rectángulo"/>
          <p:cNvSpPr>
            <a:spLocks noChangeArrowheads="1"/>
          </p:cNvSpPr>
          <p:nvPr/>
        </p:nvSpPr>
        <p:spPr bwMode="auto">
          <a:xfrm>
            <a:off x="642910" y="1428736"/>
            <a:ext cx="8286750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s-ES" sz="2200" dirty="0" smtClean="0">
                <a:latin typeface="Arial" charset="0"/>
                <a:ea typeface="Times New Roman" pitchFamily="18" charset="0"/>
                <a:cs typeface="Arial" charset="0"/>
              </a:rPr>
              <a:t>Se </a:t>
            </a:r>
            <a:r>
              <a:rPr lang="es-ES" sz="2200" dirty="0">
                <a:latin typeface="Arial" charset="0"/>
                <a:ea typeface="Times New Roman" pitchFamily="18" charset="0"/>
                <a:cs typeface="Arial" charset="0"/>
              </a:rPr>
              <a:t>adquirió </a:t>
            </a:r>
            <a:r>
              <a:rPr lang="es-ES" sz="2200" dirty="0" smtClean="0">
                <a:latin typeface="Arial" charset="0"/>
                <a:ea typeface="Times New Roman" pitchFamily="18" charset="0"/>
                <a:cs typeface="Arial" charset="0"/>
              </a:rPr>
              <a:t>a través de la compañía </a:t>
            </a:r>
            <a:r>
              <a:rPr lang="en-US" sz="2200" dirty="0" smtClean="0">
                <a:latin typeface="Arial" charset="0"/>
                <a:ea typeface="Times New Roman" pitchFamily="18" charset="0"/>
                <a:cs typeface="Arial" charset="0"/>
              </a:rPr>
              <a:t>KONGSBERG </a:t>
            </a:r>
            <a:r>
              <a:rPr lang="es-ES" sz="2200" dirty="0" smtClean="0">
                <a:latin typeface="Arial" charset="0"/>
                <a:ea typeface="Times New Roman" pitchFamily="18" charset="0"/>
                <a:cs typeface="Arial" charset="0"/>
              </a:rPr>
              <a:t>una </a:t>
            </a:r>
            <a:r>
              <a:rPr lang="es-ES" sz="2200" dirty="0">
                <a:latin typeface="Arial" charset="0"/>
                <a:ea typeface="Times New Roman" pitchFamily="18" charset="0"/>
                <a:cs typeface="Arial" charset="0"/>
              </a:rPr>
              <a:t>ecosonda </a:t>
            </a:r>
            <a:r>
              <a:rPr lang="es-ES" sz="2200" dirty="0" err="1">
                <a:latin typeface="Arial" charset="0"/>
                <a:ea typeface="Times New Roman" pitchFamily="18" charset="0"/>
                <a:cs typeface="Arial" charset="0"/>
              </a:rPr>
              <a:t>multihaz</a:t>
            </a:r>
            <a:r>
              <a:rPr lang="es-ES" sz="2200" dirty="0">
                <a:latin typeface="Arial" charset="0"/>
                <a:ea typeface="Times New Roman" pitchFamily="18" charset="0"/>
                <a:cs typeface="Arial" charset="0"/>
              </a:rPr>
              <a:t>, </a:t>
            </a:r>
            <a:r>
              <a:rPr lang="es-ES" sz="22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s-ES" sz="2200" dirty="0">
                <a:latin typeface="Arial" charset="0"/>
                <a:ea typeface="Times New Roman" pitchFamily="18" charset="0"/>
                <a:cs typeface="Arial" charset="0"/>
              </a:rPr>
              <a:t>EM-2040 </a:t>
            </a:r>
            <a:r>
              <a:rPr lang="es-ES" sz="2200" dirty="0" smtClean="0">
                <a:latin typeface="Arial" charset="0"/>
                <a:ea typeface="Times New Roman" pitchFamily="18" charset="0"/>
                <a:cs typeface="Arial" charset="0"/>
              </a:rPr>
              <a:t>C y se realiza un curso para su asimilación.</a:t>
            </a:r>
            <a:endParaRPr lang="en-US" sz="2200" dirty="0">
              <a:latin typeface="Arial" charset="0"/>
              <a:ea typeface="Times New Roman" pitchFamily="18" charset="0"/>
              <a:cs typeface="Arial" charset="0"/>
            </a:endParaRPr>
          </a:p>
          <a:p>
            <a:pPr algn="just">
              <a:spcBef>
                <a:spcPts val="600"/>
              </a:spcBef>
            </a:pPr>
            <a:r>
              <a:rPr lang="es-ES" sz="2200" dirty="0">
                <a:latin typeface="Arial" charset="0"/>
                <a:ea typeface="Times New Roman" pitchFamily="18" charset="0"/>
                <a:cs typeface="Arial" charset="0"/>
              </a:rPr>
              <a:t>Esta </a:t>
            </a:r>
            <a:r>
              <a:rPr lang="es-ES" sz="2200" dirty="0" smtClean="0">
                <a:latin typeface="Arial" charset="0"/>
                <a:ea typeface="Times New Roman" pitchFamily="18" charset="0"/>
                <a:cs typeface="Arial" charset="0"/>
              </a:rPr>
              <a:t>nueva tecnología </a:t>
            </a:r>
            <a:r>
              <a:rPr lang="es-ES" sz="2200" dirty="0">
                <a:latin typeface="Arial" charset="0"/>
                <a:ea typeface="Times New Roman" pitchFamily="18" charset="0"/>
                <a:cs typeface="Arial" charset="0"/>
              </a:rPr>
              <a:t>elevará</a:t>
            </a:r>
            <a:r>
              <a:rPr lang="en-US" sz="2200" dirty="0">
                <a:latin typeface="Arial" charset="0"/>
                <a:ea typeface="Times New Roman" pitchFamily="18" charset="0"/>
                <a:cs typeface="Arial" charset="0"/>
              </a:rPr>
              <a:t> la </a:t>
            </a:r>
            <a:r>
              <a:rPr lang="es-ES" sz="2200" dirty="0">
                <a:latin typeface="Arial" charset="0"/>
                <a:ea typeface="Times New Roman" pitchFamily="18" charset="0"/>
                <a:cs typeface="Arial" charset="0"/>
              </a:rPr>
              <a:t>capacidad</a:t>
            </a:r>
            <a:r>
              <a:rPr lang="en-US" sz="2200" dirty="0">
                <a:latin typeface="Arial" charset="0"/>
                <a:ea typeface="Times New Roman" pitchFamily="18" charset="0"/>
                <a:cs typeface="Arial" charset="0"/>
              </a:rPr>
              <a:t> de </a:t>
            </a:r>
            <a:r>
              <a:rPr lang="es-ES" sz="2200" dirty="0">
                <a:latin typeface="Arial" charset="0"/>
                <a:ea typeface="Times New Roman" pitchFamily="18" charset="0"/>
                <a:cs typeface="Arial" charset="0"/>
              </a:rPr>
              <a:t>ejecución</a:t>
            </a:r>
            <a:r>
              <a:rPr lang="en-US" sz="2200" dirty="0">
                <a:latin typeface="Arial" charset="0"/>
                <a:ea typeface="Times New Roman" pitchFamily="18" charset="0"/>
                <a:cs typeface="Arial" charset="0"/>
              </a:rPr>
              <a:t> de </a:t>
            </a:r>
            <a:r>
              <a:rPr lang="es-ES" sz="2200" dirty="0">
                <a:latin typeface="Arial" charset="0"/>
                <a:ea typeface="Times New Roman" pitchFamily="18" charset="0"/>
                <a:cs typeface="Arial" charset="0"/>
              </a:rPr>
              <a:t>levantamientos hidrográficos en áreas que requieren el cubrimiento del 100% del fondo marino. </a:t>
            </a:r>
          </a:p>
        </p:txBody>
      </p:sp>
      <p:grpSp>
        <p:nvGrpSpPr>
          <p:cNvPr id="6" name="11 Grupo"/>
          <p:cNvGrpSpPr>
            <a:grpSpLocks/>
          </p:cNvGrpSpPr>
          <p:nvPr/>
        </p:nvGrpSpPr>
        <p:grpSpPr bwMode="auto">
          <a:xfrm>
            <a:off x="3073400" y="4095774"/>
            <a:ext cx="3213100" cy="2600325"/>
            <a:chOff x="3073835" y="3429000"/>
            <a:chExt cx="3212677" cy="2600334"/>
          </a:xfrm>
        </p:grpSpPr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3857957" y="3429000"/>
              <a:ext cx="1568244" cy="584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dirty="0">
                  <a:latin typeface="+mn-lt"/>
                </a:rPr>
                <a:t> </a:t>
              </a:r>
              <a:r>
                <a:rPr lang="es-ES_tradnl" sz="1400" b="1" dirty="0">
                  <a:latin typeface="Arial" pitchFamily="34" charset="0"/>
                  <a:cs typeface="Arial" pitchFamily="34" charset="0"/>
                </a:rPr>
                <a:t>Procesamiento </a:t>
              </a:r>
            </a:p>
            <a:p>
              <a:pPr algn="ctr">
                <a:defRPr/>
              </a:pPr>
              <a:r>
                <a:rPr lang="es-ES_tradnl" sz="1400" b="1" dirty="0">
                  <a:latin typeface="Arial" pitchFamily="34" charset="0"/>
                  <a:cs typeface="Arial" pitchFamily="34" charset="0"/>
                </a:rPr>
                <a:t>HIPS AND SIPS</a:t>
              </a:r>
              <a:endParaRPr lang="es-DO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Picture 25" descr="Hips anda sip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3835" y="4071942"/>
              <a:ext cx="3212677" cy="1957392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</p:spPr>
        </p:pic>
      </p:grpSp>
      <p:grpSp>
        <p:nvGrpSpPr>
          <p:cNvPr id="11" name="12 Grupo"/>
          <p:cNvGrpSpPr>
            <a:grpSpLocks/>
          </p:cNvGrpSpPr>
          <p:nvPr/>
        </p:nvGrpSpPr>
        <p:grpSpPr bwMode="auto">
          <a:xfrm>
            <a:off x="5929313" y="4238649"/>
            <a:ext cx="3263900" cy="2619375"/>
            <a:chOff x="5929322" y="3571876"/>
            <a:chExt cx="3264279" cy="2620087"/>
          </a:xfrm>
        </p:grpSpPr>
        <p:sp>
          <p:nvSpPr>
            <p:cNvPr id="12" name="Text Box 23"/>
            <p:cNvSpPr txBox="1">
              <a:spLocks noChangeArrowheads="1"/>
            </p:cNvSpPr>
            <p:nvPr/>
          </p:nvSpPr>
          <p:spPr bwMode="auto">
            <a:xfrm>
              <a:off x="6500888" y="3571876"/>
              <a:ext cx="1851240" cy="584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dirty="0"/>
                <a:t> </a:t>
              </a:r>
              <a:r>
                <a:rPr lang="es-ES_tradnl" sz="1400" b="1" dirty="0">
                  <a:latin typeface="Arial" pitchFamily="34" charset="0"/>
                  <a:cs typeface="Arial" pitchFamily="34" charset="0"/>
                </a:rPr>
                <a:t>Procesamiento </a:t>
              </a:r>
            </a:p>
            <a:p>
              <a:pPr algn="ctr">
                <a:defRPr/>
              </a:pPr>
              <a:r>
                <a:rPr lang="es-ES_tradnl" sz="1400" b="1" dirty="0">
                  <a:latin typeface="Arial" pitchFamily="34" charset="0"/>
                  <a:cs typeface="Arial" pitchFamily="34" charset="0"/>
                </a:rPr>
                <a:t>BATHY DATA BASE</a:t>
              </a:r>
              <a:endParaRPr lang="es-DO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" name="Picture 26" descr="baTHYDATAbASE"/>
            <p:cNvPicPr>
              <a:picLocks noChangeAspect="1" noChangeArrowheads="1"/>
            </p:cNvPicPr>
            <p:nvPr/>
          </p:nvPicPr>
          <p:blipFill>
            <a:blip r:embed="rId4"/>
            <a:srcRect l="-2925" t="7304" b="12584"/>
            <a:stretch>
              <a:fillRect/>
            </a:stretch>
          </p:blipFill>
          <p:spPr bwMode="auto">
            <a:xfrm>
              <a:off x="5929322" y="4143380"/>
              <a:ext cx="3264279" cy="2048583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</p:spPr>
        </p:pic>
      </p:grpSp>
      <p:grpSp>
        <p:nvGrpSpPr>
          <p:cNvPr id="14" name="13 Grupo"/>
          <p:cNvGrpSpPr>
            <a:grpSpLocks/>
          </p:cNvGrpSpPr>
          <p:nvPr/>
        </p:nvGrpSpPr>
        <p:grpSpPr bwMode="auto">
          <a:xfrm>
            <a:off x="142875" y="3940199"/>
            <a:ext cx="3308350" cy="2840038"/>
            <a:chOff x="142844" y="3273428"/>
            <a:chExt cx="3309102" cy="2840240"/>
          </a:xfrm>
        </p:grpSpPr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285751" y="3273428"/>
              <a:ext cx="2667606" cy="584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dirty="0"/>
                <a:t> </a:t>
              </a:r>
              <a:r>
                <a:rPr lang="es-ES_tradnl" sz="1400" b="1" dirty="0">
                  <a:latin typeface="Arial" pitchFamily="34" charset="0"/>
                  <a:cs typeface="Arial" pitchFamily="34" charset="0"/>
                </a:rPr>
                <a:t>Adquisición HIDROGRAFÍA</a:t>
              </a:r>
            </a:p>
            <a:p>
              <a:pPr algn="ctr">
                <a:defRPr/>
              </a:pPr>
              <a:r>
                <a:rPr lang="es-ES_tradnl" sz="1400" b="1" dirty="0">
                  <a:latin typeface="Arial" pitchFamily="34" charset="0"/>
                  <a:cs typeface="Arial" pitchFamily="34" charset="0"/>
                </a:rPr>
                <a:t>HYPACK LITE</a:t>
              </a:r>
              <a:endParaRPr lang="es-DO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" name="Picture 2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2844" y="3929066"/>
              <a:ext cx="3309102" cy="2184602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</p:spPr>
        </p:pic>
      </p:grpSp>
      <p:sp>
        <p:nvSpPr>
          <p:cNvPr id="17" name="16 Rectángulo"/>
          <p:cNvSpPr/>
          <p:nvPr/>
        </p:nvSpPr>
        <p:spPr>
          <a:xfrm>
            <a:off x="1143000" y="3529016"/>
            <a:ext cx="700087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Software de adquisición y de procesamiento </a:t>
            </a:r>
            <a:endParaRPr lang="es-ES" sz="2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813" r="813" b="2175"/>
          <a:stretch>
            <a:fillRect/>
          </a:stretch>
        </p:blipFill>
        <p:spPr bwMode="auto">
          <a:xfrm>
            <a:off x="214282" y="142852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38180" y="1389484"/>
            <a:ext cx="84201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AutoNum type="romanUcPeriod" startAt="3"/>
              <a:defRPr/>
            </a:pPr>
            <a:endParaRPr lang="es-ES" sz="16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>
              <a:defRPr/>
            </a:pPr>
            <a:endParaRPr lang="es-ES" sz="2200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es-ES" sz="2200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es-ES" sz="2200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es-ES" sz="2200" dirty="0" smtClean="0">
                <a:latin typeface="Arial" charset="0"/>
                <a:cs typeface="Arial" charset="0"/>
              </a:rPr>
              <a:t>En </a:t>
            </a:r>
            <a:r>
              <a:rPr lang="es-ES" sz="2200" dirty="0">
                <a:latin typeface="Arial" charset="0"/>
                <a:cs typeface="Arial" charset="0"/>
              </a:rPr>
              <a:t>el </a:t>
            </a:r>
            <a:r>
              <a:rPr lang="es-ES" sz="2200" dirty="0" smtClean="0">
                <a:latin typeface="Arial" charset="0"/>
                <a:cs typeface="Arial" charset="0"/>
              </a:rPr>
              <a:t>año 2014 </a:t>
            </a:r>
            <a:r>
              <a:rPr lang="es-ES" sz="2200" dirty="0">
                <a:latin typeface="Arial" charset="0"/>
                <a:cs typeface="Arial" charset="0"/>
              </a:rPr>
              <a:t>se ejecutaron un total de </a:t>
            </a:r>
            <a:r>
              <a:rPr lang="es-ES" sz="2200" dirty="0" smtClean="0">
                <a:latin typeface="Arial" charset="0"/>
                <a:cs typeface="Arial" charset="0"/>
              </a:rPr>
              <a:t>23</a:t>
            </a:r>
            <a:r>
              <a:rPr lang="es-E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s-ES" sz="2200" dirty="0" smtClean="0">
                <a:latin typeface="Arial" charset="0"/>
                <a:cs typeface="Arial" charset="0"/>
              </a:rPr>
              <a:t>nuevos </a:t>
            </a:r>
            <a:r>
              <a:rPr lang="es-ES" sz="2200" dirty="0">
                <a:latin typeface="Arial" charset="0"/>
                <a:cs typeface="Arial" charset="0"/>
              </a:rPr>
              <a:t>levantamientos hidrográficos. </a:t>
            </a:r>
            <a:r>
              <a:rPr lang="es-ES" sz="2200" dirty="0" smtClean="0">
                <a:latin typeface="Arial" charset="0"/>
                <a:cs typeface="Arial" charset="0"/>
              </a:rPr>
              <a:t>Se </a:t>
            </a:r>
            <a:r>
              <a:rPr lang="es-ES" sz="2200" dirty="0">
                <a:latin typeface="Arial" charset="0"/>
                <a:cs typeface="Arial" charset="0"/>
              </a:rPr>
              <a:t>han priorizado importantes puertos y vías navegables del territorio nacional. Además, se realizó la compilación hidrográfica para la nueva edición de </a:t>
            </a:r>
            <a:r>
              <a:rPr lang="es-ES" sz="2200" dirty="0" smtClean="0">
                <a:latin typeface="Arial" charset="0"/>
                <a:cs typeface="Arial" charset="0"/>
              </a:rPr>
              <a:t>9 </a:t>
            </a:r>
            <a:r>
              <a:rPr lang="es-ES" sz="2200" dirty="0">
                <a:latin typeface="Arial" charset="0"/>
                <a:cs typeface="Arial" charset="0"/>
              </a:rPr>
              <a:t>títulos de cartas náuticas. </a:t>
            </a:r>
          </a:p>
          <a:p>
            <a:pPr algn="just">
              <a:defRPr/>
            </a:pPr>
            <a:endParaRPr lang="es-ES" sz="2200" dirty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es-ES" sz="2200" dirty="0">
              <a:latin typeface="Arial" charset="0"/>
              <a:cs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162080" y="857232"/>
            <a:ext cx="76962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857250" marR="0" lvl="0" indent="-857250" algn="ctr" defTabSz="914400" latinLnBrk="0">
              <a:lnSpc>
                <a:spcPct val="100000"/>
              </a:lnSpc>
              <a:buClrTx/>
              <a:buSzTx/>
              <a:tabLst/>
              <a:defRPr/>
            </a:pPr>
            <a:r>
              <a:rPr lang="es-ES" sz="3200" b="1" cap="all" dirty="0" smtClean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III. </a:t>
            </a:r>
            <a:r>
              <a:rPr lang="es-ES" sz="32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RECURSOS</a:t>
            </a:r>
            <a:r>
              <a:rPr lang="es-ES" sz="3200" b="1" dirty="0">
                <a:solidFill>
                  <a:srgbClr val="FF33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" sz="32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HIDROGRÁFICOS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4313" y="2071678"/>
            <a:ext cx="8715375" cy="32085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358775">
              <a:defRPr/>
            </a:pPr>
            <a:endParaRPr lang="es-ES" sz="1050" b="1" dirty="0">
              <a:solidFill>
                <a:srgbClr val="FF3300"/>
              </a:solidFill>
            </a:endParaRPr>
          </a:p>
          <a:p>
            <a:pPr algn="just" defTabSz="358775">
              <a:defRPr/>
            </a:pPr>
            <a:r>
              <a:rPr lang="es-ES" sz="2400" dirty="0" smtClean="0">
                <a:latin typeface="Arial" charset="0"/>
                <a:cs typeface="Arial" charset="0"/>
              </a:rPr>
              <a:t>Se ha trabajado de forma armónica en la incorporación de nuevas tecnologías que incluye el proceso de transferencia de los productos y servicios que ofrece la compañía CARIS.</a:t>
            </a:r>
          </a:p>
          <a:p>
            <a:pPr algn="just" defTabSz="358775">
              <a:defRPr/>
            </a:pPr>
            <a:endParaRPr lang="es-ES" sz="1200" dirty="0" smtClean="0">
              <a:latin typeface="Arial" charset="0"/>
              <a:cs typeface="Arial" charset="0"/>
            </a:endParaRPr>
          </a:p>
          <a:p>
            <a:pPr algn="just" defTabSz="358775">
              <a:defRPr/>
            </a:pPr>
            <a:endParaRPr lang="es-ES" sz="1200" dirty="0" smtClean="0">
              <a:latin typeface="Arial" charset="0"/>
              <a:cs typeface="Arial" charset="0"/>
            </a:endParaRPr>
          </a:p>
          <a:p>
            <a:pPr algn="just" defTabSz="358775">
              <a:defRPr/>
            </a:pPr>
            <a:r>
              <a:rPr lang="es-ES" sz="2400" dirty="0" smtClean="0">
                <a:latin typeface="Arial" charset="0"/>
                <a:cs typeface="Arial" charset="0"/>
              </a:rPr>
              <a:t>Se confeccionaron 15</a:t>
            </a:r>
            <a:r>
              <a:rPr lang="es-E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s-ES" sz="2400" dirty="0" smtClean="0">
                <a:latin typeface="Arial" charset="0"/>
                <a:cs typeface="Arial" charset="0"/>
              </a:rPr>
              <a:t>títulos de cartas náuticas en formato de papel, 31 en formato </a:t>
            </a:r>
            <a:r>
              <a:rPr lang="es-ES" sz="2400" dirty="0" err="1" smtClean="0">
                <a:latin typeface="Arial" charset="0"/>
                <a:cs typeface="Arial" charset="0"/>
              </a:rPr>
              <a:t>Ráster</a:t>
            </a:r>
            <a:r>
              <a:rPr lang="es-ES" sz="2400" dirty="0" smtClean="0">
                <a:latin typeface="Arial" charset="0"/>
                <a:cs typeface="Arial" charset="0"/>
              </a:rPr>
              <a:t> BSB y 6 en formato vectorial </a:t>
            </a:r>
          </a:p>
          <a:p>
            <a:pPr algn="just" defTabSz="358775">
              <a:defRPr/>
            </a:pPr>
            <a:r>
              <a:rPr lang="es-ES" sz="2400" dirty="0" smtClean="0">
                <a:latin typeface="Arial" charset="0"/>
                <a:cs typeface="Arial" charset="0"/>
              </a:rPr>
              <a:t>S - 57 con el empleo de esta tecnología.</a:t>
            </a:r>
          </a:p>
          <a:p>
            <a:pPr algn="just" defTabSz="358775">
              <a:defRPr/>
            </a:pPr>
            <a:endParaRPr lang="es-ES" sz="2400" dirty="0">
              <a:latin typeface="Arial" charset="0"/>
              <a:cs typeface="Arial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813" r="813" b="2175"/>
          <a:stretch>
            <a:fillRect/>
          </a:stretch>
        </p:blipFill>
        <p:spPr bwMode="auto">
          <a:xfrm>
            <a:off x="214282" y="142852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14348" y="1071546"/>
            <a:ext cx="85011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571500" indent="-571500" algn="ctr" defTabSz="358775">
              <a:defRPr/>
            </a:pPr>
            <a:r>
              <a:rPr lang="es-ES" sz="30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IV. RECURSOS CARTOGRÁFICOS, </a:t>
            </a:r>
          </a:p>
          <a:p>
            <a:pPr marL="571500" indent="-571500" algn="ctr" defTabSz="358775">
              <a:defRPr/>
            </a:pPr>
            <a:r>
              <a:rPr lang="es-ES" sz="30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CARTAS Y PUBLICACIONES NÁUTICAS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4313" y="1585938"/>
            <a:ext cx="8715375" cy="41319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358775">
              <a:defRPr/>
            </a:pPr>
            <a:endParaRPr lang="es-ES" sz="1050" b="1" dirty="0">
              <a:solidFill>
                <a:srgbClr val="FF3300"/>
              </a:solidFill>
            </a:endParaRPr>
          </a:p>
          <a:p>
            <a:pPr marL="33338" indent="-33338" algn="just" defTabSz="358775">
              <a:defRPr/>
            </a:pPr>
            <a:endParaRPr lang="es-ES" sz="2400" dirty="0">
              <a:latin typeface="Arial" charset="0"/>
              <a:ea typeface="Calibri" pitchFamily="34" charset="0"/>
              <a:cs typeface="Arial" charset="0"/>
            </a:endParaRPr>
          </a:p>
          <a:p>
            <a:pPr marL="33338" indent="-33338" algn="just" defTabSz="358775">
              <a:defRPr/>
            </a:pPr>
            <a:r>
              <a:rPr lang="es-ES" sz="2400" dirty="0" smtClean="0">
                <a:latin typeface="Arial" charset="0"/>
                <a:ea typeface="Calibri" pitchFamily="34" charset="0"/>
                <a:cs typeface="Arial" charset="0"/>
              </a:rPr>
              <a:t>Entre las proyecciones estratégicas se encuentra la producción de </a:t>
            </a:r>
            <a:r>
              <a:rPr lang="es-ES" sz="2400" dirty="0" smtClean="0">
                <a:latin typeface="Arial" charset="0"/>
                <a:ea typeface="Calibri" pitchFamily="34" charset="0"/>
                <a:cs typeface="Arial" charset="0"/>
              </a:rPr>
              <a:t>54 </a:t>
            </a:r>
            <a:r>
              <a:rPr lang="es-ES" sz="2400" dirty="0" smtClean="0">
                <a:latin typeface="Arial" charset="0"/>
                <a:ea typeface="Calibri" pitchFamily="34" charset="0"/>
                <a:cs typeface="Arial" charset="0"/>
              </a:rPr>
              <a:t>celdas electrónicas con el objetivo de ponerlas a disposición de la comunidad internacional.</a:t>
            </a:r>
          </a:p>
          <a:p>
            <a:pPr marL="571500" indent="-571500" algn="just" defTabSz="358775">
              <a:defRPr/>
            </a:pPr>
            <a:endParaRPr lang="es-ES" sz="12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marL="33338" indent="-33338" algn="just" defTabSz="358775">
              <a:defRPr/>
            </a:pPr>
            <a:r>
              <a:rPr lang="es-ES" sz="2400" dirty="0" smtClean="0">
                <a:latin typeface="Arial" charset="0"/>
                <a:ea typeface="Calibri" pitchFamily="34" charset="0"/>
                <a:cs typeface="Arial" charset="0"/>
              </a:rPr>
              <a:t> El catálogo cubano de cartas náuticas incluye los 161 títulos oficiales . </a:t>
            </a:r>
          </a:p>
          <a:p>
            <a:pPr marL="33338" indent="-33338" algn="just" defTabSz="358775">
              <a:defRPr/>
            </a:pPr>
            <a:endParaRPr lang="es-ES" sz="24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3338" indent="-33338" algn="just" defTabSz="358775">
              <a:defRPr/>
            </a:pPr>
            <a:r>
              <a:rPr lang="es-ES" sz="2400" dirty="0" smtClean="0">
                <a:latin typeface="Arial" charset="0"/>
                <a:cs typeface="Arial" charset="0"/>
              </a:rPr>
              <a:t>De ellos, 71 en formato </a:t>
            </a:r>
            <a:r>
              <a:rPr lang="es-ES" sz="2400" dirty="0" err="1" smtClean="0">
                <a:latin typeface="Arial" charset="0"/>
                <a:cs typeface="Arial" charset="0"/>
              </a:rPr>
              <a:t>Ráster</a:t>
            </a:r>
            <a:r>
              <a:rPr lang="es-ES" sz="2400" dirty="0" smtClean="0">
                <a:latin typeface="Arial" charset="0"/>
                <a:cs typeface="Arial" charset="0"/>
              </a:rPr>
              <a:t> BSB y 14 celdas en formato vectorial S – 57, validadas y distribuidas a través del IC – ENC.</a:t>
            </a:r>
            <a:endParaRPr lang="es-ES" sz="2400" dirty="0">
              <a:latin typeface="Arial" charset="0"/>
              <a:cs typeface="Arial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813" r="813" b="2175"/>
          <a:stretch>
            <a:fillRect/>
          </a:stretch>
        </p:blipFill>
        <p:spPr bwMode="auto">
          <a:xfrm>
            <a:off x="214282" y="142852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14348" y="1071546"/>
            <a:ext cx="85011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571500" indent="-571500" algn="ctr" defTabSz="358775">
              <a:defRPr/>
            </a:pPr>
            <a:r>
              <a:rPr lang="es-ES" sz="30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IV. RECURSOS CARTOGRÁFICOS, </a:t>
            </a:r>
          </a:p>
          <a:p>
            <a:pPr marL="571500" indent="-571500" algn="ctr" defTabSz="358775">
              <a:defRPr/>
            </a:pPr>
            <a:r>
              <a:rPr lang="es-ES" sz="30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CARTAS Y PUBLICACIONES NÁUTICAS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2262</TotalTime>
  <Words>1612</Words>
  <Application>Microsoft Office PowerPoint</Application>
  <PresentationFormat>Presentación en pantalla (4:3)</PresentationFormat>
  <Paragraphs>389</Paragraphs>
  <Slides>21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Forma de onda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Company>MINFAR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Diógenes López Almeida</dc:creator>
  <cp:lastModifiedBy>Martin</cp:lastModifiedBy>
  <cp:revision>250</cp:revision>
  <dcterms:created xsi:type="dcterms:W3CDTF">2011-02-24T13:24:43Z</dcterms:created>
  <dcterms:modified xsi:type="dcterms:W3CDTF">2014-12-08T20:48:41Z</dcterms:modified>
</cp:coreProperties>
</file>