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8" r:id="rId3"/>
    <p:sldId id="277" r:id="rId4"/>
    <p:sldId id="272" r:id="rId5"/>
    <p:sldId id="273" r:id="rId6"/>
    <p:sldId id="270" r:id="rId7"/>
    <p:sldId id="274" r:id="rId8"/>
    <p:sldId id="276" r:id="rId9"/>
    <p:sldId id="275" r:id="rId10"/>
    <p:sldId id="279" r:id="rId11"/>
  </p:sldIdLst>
  <p:sldSz cx="9144000" cy="6858000" type="screen4x3"/>
  <p:notesSz cx="6778625" cy="9478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7"/>
    <a:srgbClr val="000000"/>
    <a:srgbClr val="55286E"/>
    <a:srgbClr val="FFFFFF"/>
    <a:srgbClr val="0E3B6E"/>
    <a:srgbClr val="00423C"/>
    <a:srgbClr val="CC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580" autoAdjust="0"/>
  </p:normalViewPr>
  <p:slideViewPr>
    <p:cSldViewPr>
      <p:cViewPr>
        <p:scale>
          <a:sx n="100" d="100"/>
          <a:sy n="100" d="100"/>
        </p:scale>
        <p:origin x="-5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49263"/>
            <a:ext cx="5746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8" y="114300"/>
            <a:ext cx="29368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26 October 2010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2288" y="9004300"/>
            <a:ext cx="58959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7000" y="9004300"/>
            <a:ext cx="2238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063D7CCC-C20E-4AE7-A284-78EA503D322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5366" name="Picture 19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0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2288" y="450850"/>
            <a:ext cx="57467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700" y="114300"/>
            <a:ext cx="29368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93821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2288" y="4675188"/>
            <a:ext cx="4627562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0700" y="9004300"/>
            <a:ext cx="59721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8588" y="9004300"/>
            <a:ext cx="225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3055224D-1EEA-458D-AA4F-E05DACB39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4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882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677569" y="2804319"/>
            <a:ext cx="38306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675187" y="6567488"/>
            <a:ext cx="3832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99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to" descr="schier_lat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4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" name="shpDatum"/>
          <p:cNvSpPr>
            <a:spLocks noChangeArrowheads="1"/>
          </p:cNvSpPr>
          <p:nvPr/>
        </p:nvSpPr>
        <p:spPr bwMode="auto">
          <a:xfrm>
            <a:off x="4913313" y="6397625"/>
            <a:ext cx="40354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MACHC2015, December</a:t>
            </a:r>
            <a:r>
              <a:rPr lang="nl-NL" sz="1200" baseline="0" dirty="0" smtClean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2014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8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ubriceringEnMerking"/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1" name="Picture 202" descr="Ke_Marine_Logo_Engel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veBenaming"/>
          <p:cNvSpPr txBox="1">
            <a:spLocks noChangeArrowheads="1"/>
          </p:cNvSpPr>
          <p:nvPr userDrawn="1"/>
        </p:nvSpPr>
        <p:spPr bwMode="auto">
          <a:xfrm>
            <a:off x="4913313" y="1071563"/>
            <a:ext cx="3887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Hydrographic Service</a:t>
            </a:r>
          </a:p>
        </p:txBody>
      </p:sp>
      <p:sp>
        <p:nvSpPr>
          <p:cNvPr id="13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14" name="Auteur"/>
          <p:cNvSpPr txBox="1">
            <a:spLocks noChangeArrowheads="1"/>
          </p:cNvSpPr>
          <p:nvPr userDrawn="1"/>
        </p:nvSpPr>
        <p:spPr bwMode="auto">
          <a:xfrm>
            <a:off x="4933950" y="6196013"/>
            <a:ext cx="3886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Leendert Dorst</a:t>
            </a:r>
          </a:p>
        </p:txBody>
      </p:sp>
      <p:sp>
        <p:nvSpPr>
          <p:cNvPr id="7368" name="Rectangle 200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7379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 </a:t>
            </a:r>
          </a:p>
          <a:p>
            <a:pPr lvl="2"/>
            <a:r>
              <a:rPr lang="en-US" smtClean="0"/>
              <a:t> </a:t>
            </a:r>
          </a:p>
          <a:p>
            <a:pPr lvl="3"/>
            <a:r>
              <a:rPr lang="en-US" smtClean="0"/>
              <a:t> </a:t>
            </a:r>
          </a:p>
          <a:p>
            <a:pPr lvl="4"/>
            <a:r>
              <a:rPr lang="en-US" smtClean="0"/>
              <a:t> </a:t>
            </a:r>
          </a:p>
        </p:txBody>
      </p:sp>
      <p:sp>
        <p:nvSpPr>
          <p:cNvPr id="10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smtClean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19050" y="633095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E438EC7-FF38-4F26-B16E-1D2ABEEBA43B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nl-NL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1" name="shpDatum"/>
          <p:cNvSpPr>
            <a:spLocks noChangeArrowheads="1"/>
          </p:cNvSpPr>
          <p:nvPr/>
        </p:nvSpPr>
        <p:spPr bwMode="auto">
          <a:xfrm>
            <a:off x="5724525" y="6640513"/>
            <a:ext cx="34194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MACHC2014, December 2014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19050" y="6618288"/>
            <a:ext cx="40068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National report Kingdom of the Netherlands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6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36" name="LogoMarine" descr="K_Marine_Logo_Powerpoint_pos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indent="254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indent="482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pTitel"/>
          <p:cNvSpPr>
            <a:spLocks noGrp="1" noChangeArrowheads="1"/>
          </p:cNvSpPr>
          <p:nvPr>
            <p:ph type="ctrTitle"/>
          </p:nvPr>
        </p:nvSpPr>
        <p:spPr>
          <a:xfrm>
            <a:off x="4679950" y="2269430"/>
            <a:ext cx="4464050" cy="1384995"/>
          </a:xfrm>
        </p:spPr>
        <p:txBody>
          <a:bodyPr/>
          <a:lstStyle/>
          <a:p>
            <a:pPr algn="ctr"/>
            <a:r>
              <a:rPr lang="en-US" sz="2800" dirty="0" smtClean="0"/>
              <a:t>National report of</a:t>
            </a:r>
            <a:br>
              <a:rPr lang="en-US" sz="2800" dirty="0" smtClean="0"/>
            </a:br>
            <a:r>
              <a:rPr lang="en-US" sz="2800" dirty="0" smtClean="0"/>
              <a:t>the Kingdom of </a:t>
            </a:r>
            <a:br>
              <a:rPr lang="en-US" sz="2800" dirty="0" smtClean="0"/>
            </a:br>
            <a:r>
              <a:rPr lang="en-US" sz="2800" dirty="0" smtClean="0"/>
              <a:t>the Netherlands</a:t>
            </a:r>
            <a:endParaRPr lang="nl-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58" y="2708920"/>
            <a:ext cx="8712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Satisfactory status for surveying and nautical charting in the MACHC area.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The </a:t>
            </a:r>
            <a:r>
              <a:rPr lang="nl-NL" dirty="0"/>
              <a:t>2016 survey campaign will improve the status of surveying of the Leeward Islands.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Cooperation </a:t>
            </a:r>
            <a:r>
              <a:rPr lang="nl-NL" dirty="0"/>
              <a:t>with other MS will lead to a new maritime boundary with Saint Kitts &amp; Nevis and better tidal predictions for Suriname.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152270"/>
            <a:ext cx="1707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Conclusion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2" y="1555631"/>
            <a:ext cx="7865448" cy="4407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24744"/>
            <a:ext cx="7587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A quick recap: responsibilities of NLHO in Caribbean</a:t>
            </a:r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15816" y="4281588"/>
            <a:ext cx="2520280" cy="1022685"/>
            <a:chOff x="2915816" y="4281588"/>
            <a:chExt cx="2520280" cy="1022685"/>
          </a:xfrm>
        </p:grpSpPr>
        <p:sp>
          <p:nvSpPr>
            <p:cNvPr id="5" name="Rectangle 4"/>
            <p:cNvSpPr/>
            <p:nvPr/>
          </p:nvSpPr>
          <p:spPr bwMode="auto">
            <a:xfrm>
              <a:off x="2915816" y="4281588"/>
              <a:ext cx="2520280" cy="10196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15816" y="4873386"/>
              <a:ext cx="2426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leeward islands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80112" y="2924943"/>
            <a:ext cx="2647044" cy="1080121"/>
            <a:chOff x="5580112" y="2924943"/>
            <a:chExt cx="2647044" cy="1080121"/>
          </a:xfrm>
        </p:grpSpPr>
        <p:sp>
          <p:nvSpPr>
            <p:cNvPr id="8" name="Rectangle 7"/>
            <p:cNvSpPr/>
            <p:nvPr/>
          </p:nvSpPr>
          <p:spPr bwMode="auto">
            <a:xfrm>
              <a:off x="5580112" y="2924943"/>
              <a:ext cx="2592288" cy="1080121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3492" y="3548751"/>
              <a:ext cx="26136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00B050"/>
                  </a:solidFill>
                </a:rPr>
                <a:t>windward islands</a:t>
              </a:r>
              <a:endParaRPr lang="nl-NL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587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A quick recap: responsibilities of NLHO in Caribbean</a:t>
            </a: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5631"/>
            <a:ext cx="6840760" cy="41977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9512" y="2924943"/>
            <a:ext cx="3240360" cy="3190204"/>
            <a:chOff x="179512" y="2924943"/>
            <a:chExt cx="3240360" cy="3190204"/>
          </a:xfrm>
        </p:grpSpPr>
        <p:sp>
          <p:nvSpPr>
            <p:cNvPr id="8" name="Rectangle 7"/>
            <p:cNvSpPr/>
            <p:nvPr/>
          </p:nvSpPr>
          <p:spPr bwMode="auto">
            <a:xfrm>
              <a:off x="179512" y="2924943"/>
              <a:ext cx="3240360" cy="319020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9512" y="5661247"/>
              <a:ext cx="23651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leeward islands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09082" y="3077342"/>
            <a:ext cx="3047094" cy="3037805"/>
            <a:chOff x="3109082" y="3077342"/>
            <a:chExt cx="3047094" cy="3037805"/>
          </a:xfrm>
        </p:grpSpPr>
        <p:sp>
          <p:nvSpPr>
            <p:cNvPr id="10" name="Rectangle 9"/>
            <p:cNvSpPr/>
            <p:nvPr/>
          </p:nvSpPr>
          <p:spPr bwMode="auto">
            <a:xfrm>
              <a:off x="3109082" y="3077342"/>
              <a:ext cx="3047094" cy="3037805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2512" y="5661247"/>
              <a:ext cx="26136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00B050"/>
                  </a:solidFill>
                </a:rPr>
                <a:t>windward islands</a:t>
              </a:r>
              <a:endParaRPr lang="nl-NL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0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192688" cy="4625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102" y="1124744"/>
            <a:ext cx="682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Result from MACHC2013: exchange with Brazil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556792"/>
            <a:ext cx="6048672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102" y="1124744"/>
            <a:ext cx="682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Result from MACHC2013: exchange with Brazil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negrenzen_bovenwinds_201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44" y="1555631"/>
            <a:ext cx="4430322" cy="453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1135063"/>
            <a:ext cx="7524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Agreement on new Caribbean all-purpose boundary</a:t>
            </a:r>
            <a:endParaRPr lang="nl-N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7" y="1594897"/>
            <a:ext cx="4582234" cy="4633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048" y="1135063"/>
            <a:ext cx="8337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Continued cooperation on tidal predictions with Suriname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70892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/>
              <a:t>Leeward Islands (Aruba, Curaçao, Bonaire)</a:t>
            </a:r>
            <a:endParaRPr lang="nl-NL" sz="2000" dirty="0"/>
          </a:p>
          <a:p>
            <a:r>
              <a:rPr lang="nl-NL" sz="2000" dirty="0"/>
              <a:t>Adequately surveyed (&lt;200m / &gt;200m): 14% / 40%</a:t>
            </a:r>
          </a:p>
          <a:p>
            <a:r>
              <a:rPr lang="nl-NL" sz="2000" dirty="0"/>
              <a:t>Required re-survey (&lt;200m / &gt;200m): </a:t>
            </a:r>
            <a:r>
              <a:rPr lang="nl-NL" sz="2000" dirty="0">
                <a:solidFill>
                  <a:schemeClr val="tx2"/>
                </a:solidFill>
              </a:rPr>
              <a:t>86% / 60%</a:t>
            </a:r>
          </a:p>
          <a:p>
            <a:r>
              <a:rPr lang="nl-NL" sz="2000" dirty="0"/>
              <a:t>Never systematically surveyed (&lt;200m / &gt;200m): 0 / 0</a:t>
            </a:r>
          </a:p>
          <a:p>
            <a:r>
              <a:rPr lang="nl-NL" sz="2000" dirty="0"/>
              <a:t> </a:t>
            </a:r>
          </a:p>
          <a:p>
            <a:r>
              <a:rPr lang="nl-NL" sz="2000" i="1" dirty="0"/>
              <a:t>Windward Islands (Sint Maarten, Saba, Sint Eustatius) </a:t>
            </a:r>
            <a:endParaRPr lang="nl-NL" sz="2000" dirty="0"/>
          </a:p>
          <a:p>
            <a:r>
              <a:rPr lang="nl-NL" sz="2000" dirty="0"/>
              <a:t>Adequately surveyed (&lt;200m / &gt;200m): 90% / 98%</a:t>
            </a:r>
          </a:p>
          <a:p>
            <a:r>
              <a:rPr lang="nl-NL" sz="2000" dirty="0"/>
              <a:t>Required re-survey (&lt;200m / &gt;200m): 10% / 02%</a:t>
            </a:r>
          </a:p>
          <a:p>
            <a:r>
              <a:rPr lang="nl-NL" sz="2000" dirty="0"/>
              <a:t>Never systematically surveyed (&lt;200m / &gt;200m): 0 /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8136" y="1135063"/>
            <a:ext cx="5619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C-55 status of hydrographic surveying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82" y="1582609"/>
            <a:ext cx="4682641" cy="46721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5" descr="Mh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520" y="4227704"/>
            <a:ext cx="3743300" cy="20270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4" descr="SMB"/>
          <p:cNvPicPr>
            <a:picLocks noChangeAspect="1" noChangeArrowheads="1"/>
          </p:cNvPicPr>
          <p:nvPr/>
        </p:nvPicPr>
        <p:blipFill>
          <a:blip r:embed="rId4"/>
          <a:srcRect l="3748" t="3307" b="15025"/>
          <a:stretch>
            <a:fillRect/>
          </a:stretch>
        </p:blipFill>
        <p:spPr bwMode="auto">
          <a:xfrm>
            <a:off x="5290330" y="2016125"/>
            <a:ext cx="3269679" cy="2079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1147635"/>
            <a:ext cx="58646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Survey capacity for deployment in 2016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165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marineEN1</vt:lpstr>
      <vt:lpstr>National report of the Kingdom of  the Netherlands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Ministerie van Defensie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Leendert Dorst</cp:lastModifiedBy>
  <cp:revision>95</cp:revision>
  <cp:lastPrinted>2002-08-12T10:42:52Z</cp:lastPrinted>
  <dcterms:created xsi:type="dcterms:W3CDTF">2010-02-03T15:06:20Z</dcterms:created>
  <dcterms:modified xsi:type="dcterms:W3CDTF">2014-12-09T16:11:54Z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L.L. Dorst</vt:lpwstr>
  </property>
  <property fmtid="{D5CDD505-2E9C-101B-9397-08002B2CF9AE}" pid="3" name="_Functie">
    <vt:lpwstr/>
  </property>
  <property fmtid="{D5CDD505-2E9C-101B-9397-08002B2CF9AE}" pid="4" name="_Titel">
    <vt:lpwstr>AN ALGORITHMIC SOLUTION </vt:lpwstr>
  </property>
  <property fmtid="{D5CDD505-2E9C-101B-9397-08002B2CF9AE}" pid="5" name="_SubTitel">
    <vt:lpwstr>TO THE RANDOMNESS OF EQUITABLE BOUNDARY LINES</vt:lpwstr>
  </property>
  <property fmtid="{D5CDD505-2E9C-101B-9397-08002B2CF9AE}" pid="6" name="_RvEBenaming">
    <vt:lpwstr>Hydrographic Service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</Properties>
</file>