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4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82" autoAdjust="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443F8-9E44-4DEF-88E1-492275583BC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3F898-5E0E-4713-BFF9-2DADC07D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8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3F898-5E0E-4713-BFF9-2DADC07DC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0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B9FD-3842-4DD1-A59E-03FD8726E52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B403-522A-40F9-B183-93202D251F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B9FD-3842-4DD1-A59E-03FD8726E52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B403-522A-40F9-B183-93202D251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B9FD-3842-4DD1-A59E-03FD8726E52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B403-522A-40F9-B183-93202D251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B9FD-3842-4DD1-A59E-03FD8726E52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B403-522A-40F9-B183-93202D251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B9FD-3842-4DD1-A59E-03FD8726E52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B403-522A-40F9-B183-93202D251F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B9FD-3842-4DD1-A59E-03FD8726E52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B403-522A-40F9-B183-93202D251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B9FD-3842-4DD1-A59E-03FD8726E52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B403-522A-40F9-B183-93202D251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B9FD-3842-4DD1-A59E-03FD8726E52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B403-522A-40F9-B183-93202D251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B9FD-3842-4DD1-A59E-03FD8726E52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B403-522A-40F9-B183-93202D251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B9FD-3842-4DD1-A59E-03FD8726E52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B403-522A-40F9-B183-93202D251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B9FD-3842-4DD1-A59E-03FD8726E52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79B403-522A-40F9-B183-93202D251F8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07B9FD-3842-4DD1-A59E-03FD8726E52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79B403-522A-40F9-B183-93202D251F8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7851648" cy="18288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15th </a:t>
            </a:r>
            <a:r>
              <a:rPr lang="en-US" sz="3200" dirty="0" err="1" smtClean="0"/>
              <a:t>Meso</a:t>
            </a:r>
            <a:r>
              <a:rPr lang="en-US" sz="3200" dirty="0" smtClean="0"/>
              <a:t> American-Caribbean Sea Hydrographic Commission Conference</a:t>
            </a:r>
            <a:br>
              <a:rPr lang="en-US" sz="3200" dirty="0" smtClean="0"/>
            </a:br>
            <a:r>
              <a:rPr lang="en-US" sz="3200" dirty="0" smtClean="0"/>
              <a:t>10 – 13 December 2014</a:t>
            </a:r>
            <a:br>
              <a:rPr lang="en-US" sz="3200" dirty="0" smtClean="0"/>
            </a:br>
            <a:r>
              <a:rPr lang="en-US" sz="3200" dirty="0" smtClean="0"/>
              <a:t>Paramaribo, Suriname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Suriname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National </a:t>
            </a:r>
            <a:r>
              <a:rPr lang="en-US" sz="3200" dirty="0" smtClean="0"/>
              <a:t>Report</a:t>
            </a:r>
            <a:endParaRPr lang="en-US" sz="3200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7854696" cy="1752600"/>
          </a:xfrm>
        </p:spPr>
        <p:txBody>
          <a:bodyPr/>
          <a:lstStyle/>
          <a:p>
            <a:pPr marR="0" eaLnBrk="1" hangingPunct="1"/>
            <a:r>
              <a:rPr lang="en-US" sz="1800" dirty="0" smtClean="0"/>
              <a:t>By</a:t>
            </a:r>
          </a:p>
          <a:p>
            <a:pPr marR="0" eaLnBrk="1" hangingPunct="1"/>
            <a:r>
              <a:rPr lang="en-US" sz="1800" b="1" dirty="0" smtClean="0"/>
              <a:t>Freddy Delchot</a:t>
            </a:r>
          </a:p>
          <a:p>
            <a:pPr marR="0" eaLnBrk="1" hangingPunct="1"/>
            <a:r>
              <a:rPr lang="en-US" sz="1800" b="1" dirty="0" smtClean="0"/>
              <a:t>Manager Nautical Affairs</a:t>
            </a:r>
          </a:p>
          <a:p>
            <a:pPr marR="0" eaLnBrk="1" hangingPunct="1"/>
            <a:r>
              <a:rPr lang="en-US" sz="1800" b="1" dirty="0" smtClean="0"/>
              <a:t>Maritime Authority Suriname</a:t>
            </a:r>
          </a:p>
          <a:p>
            <a:pPr marR="0" eaLnBrk="1" hangingPunct="1"/>
            <a:endParaRPr lang="en-US" sz="1800" dirty="0" smtClean="0"/>
          </a:p>
          <a:p>
            <a:pPr marR="0" eaLnBrk="1" hangingPunct="1"/>
            <a:endParaRPr lang="en-US" sz="1800" dirty="0" smtClean="0"/>
          </a:p>
        </p:txBody>
      </p:sp>
      <p:pic>
        <p:nvPicPr>
          <p:cNvPr id="24" name="Picture 7" descr="MAS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20716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990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661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S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20716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84388" y="704088"/>
            <a:ext cx="660241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National paper charts: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528" y="1935163"/>
            <a:ext cx="6916943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286000" y="1219200"/>
            <a:ext cx="5410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3"/>
              </a:buClr>
              <a:buFont typeface="Wingdings 2"/>
              <a:buNone/>
              <a:defRPr/>
            </a:pPr>
            <a:r>
              <a:rPr lang="en-US" smtClean="0"/>
              <a:t>Updates  planned in 2015 -2016 (blue)</a:t>
            </a:r>
          </a:p>
          <a:p>
            <a:pPr marL="0" indent="0">
              <a:buClr>
                <a:schemeClr val="accent3"/>
              </a:buClr>
              <a:buFont typeface="Wingdings 2"/>
              <a:buNone/>
              <a:defRPr/>
            </a:pPr>
            <a:endParaRPr lang="en-US" smtClean="0"/>
          </a:p>
          <a:p>
            <a:pPr marL="0" indent="0">
              <a:buClr>
                <a:schemeClr val="accent3"/>
              </a:buClr>
              <a:buFont typeface="Wingdings 2"/>
              <a:buNone/>
              <a:defRPr/>
            </a:pPr>
            <a:r>
              <a:rPr lang="en-US" b="1" smtClean="0"/>
              <a:t> </a:t>
            </a:r>
            <a:endParaRPr lang="en-US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16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S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20716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8800" y="685800"/>
            <a:ext cx="6858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ENC Distribution method</a:t>
            </a:r>
          </a:p>
        </p:txBody>
      </p:sp>
      <p:sp>
        <p:nvSpPr>
          <p:cNvPr id="11" name="Title 1"/>
          <p:cNvSpPr txBox="1">
            <a:spLocks noGrp="1"/>
          </p:cNvSpPr>
          <p:nvPr>
            <p:ph idx="1"/>
          </p:nvPr>
        </p:nvSpPr>
        <p:spPr bwMode="auto">
          <a:xfrm>
            <a:off x="457200" y="1600201"/>
            <a:ext cx="8229600" cy="19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US" sz="5000" dirty="0" smtClean="0">
                <a:solidFill>
                  <a:schemeClr val="tx2"/>
                </a:solidFill>
                <a:latin typeface="Calibri" pitchFamily="34" charset="0"/>
              </a:rPr>
              <a:t>    Problems </a:t>
            </a:r>
            <a:r>
              <a:rPr lang="en-US" sz="5000" dirty="0">
                <a:solidFill>
                  <a:schemeClr val="tx2"/>
                </a:solidFill>
                <a:latin typeface="Calibri" pitchFamily="34" charset="0"/>
              </a:rPr>
              <a:t>encountered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7513" y="1600200"/>
            <a:ext cx="8229600" cy="118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192" lvl="1" indent="0">
              <a:buFont typeface="Wingdings 2"/>
              <a:buNone/>
              <a:defRPr/>
            </a:pPr>
            <a:endParaRPr lang="en-US" sz="1800" smtClean="0"/>
          </a:p>
          <a:p>
            <a:pPr marL="0" indent="0"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800" b="1" smtClean="0"/>
              <a:t>		IC-ENC and UKHO</a:t>
            </a:r>
            <a:endParaRPr lang="en-US" sz="2800" smtClean="0"/>
          </a:p>
          <a:p>
            <a:pPr marL="0" indent="0"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1600" y="38862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800" b="1" dirty="0">
                <a:latin typeface="+mj-lt"/>
              </a:rPr>
              <a:t>No certified Cartographer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+mj-lt"/>
              </a:rPr>
              <a:t>Delay </a:t>
            </a:r>
            <a:r>
              <a:rPr lang="en-US" sz="2800" b="1" dirty="0">
                <a:latin typeface="+mj-lt"/>
              </a:rPr>
              <a:t>in ENC and paper Chart updates</a:t>
            </a:r>
          </a:p>
        </p:txBody>
      </p:sp>
    </p:spTree>
    <p:extLst>
      <p:ext uri="{BB962C8B-B14F-4D97-AF65-F5344CB8AC3E}">
        <p14:creationId xmlns:p14="http://schemas.microsoft.com/office/powerpoint/2010/main" val="3479276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S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20716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MSI</a:t>
            </a:r>
            <a:r>
              <a:rPr lang="en-US" sz="5400" b="1" dirty="0" smtClean="0"/>
              <a:t> </a:t>
            </a:r>
            <a:endParaRPr lang="en-US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7513" y="1981200"/>
            <a:ext cx="8229600" cy="4389120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 smtClean="0"/>
              <a:t>   </a:t>
            </a:r>
            <a:r>
              <a:rPr lang="en-US" sz="3600" b="1" dirty="0" smtClean="0">
                <a:latin typeface="+mj-lt"/>
              </a:rPr>
              <a:t>Existing </a:t>
            </a:r>
            <a:r>
              <a:rPr lang="en-US" sz="3600" b="1" dirty="0">
                <a:latin typeface="+mj-lt"/>
              </a:rPr>
              <a:t>infrastructure for transmission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600" dirty="0" err="1" smtClean="0">
                <a:latin typeface="+mj-lt"/>
              </a:rPr>
              <a:t>NtM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published in local papers and website, emailed to </a:t>
            </a:r>
            <a:r>
              <a:rPr lang="en-US" sz="3600" dirty="0" smtClean="0">
                <a:latin typeface="+mj-lt"/>
              </a:rPr>
              <a:t>  mariners</a:t>
            </a:r>
            <a:r>
              <a:rPr lang="en-US" sz="3600" dirty="0">
                <a:latin typeface="+mj-lt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600" dirty="0" err="1">
                <a:latin typeface="+mj-lt"/>
              </a:rPr>
              <a:t>NtM</a:t>
            </a:r>
            <a:r>
              <a:rPr lang="en-US" sz="3600" dirty="0">
                <a:latin typeface="+mj-lt"/>
              </a:rPr>
              <a:t> submitted to the </a:t>
            </a:r>
            <a:r>
              <a:rPr lang="en-US" sz="3600" dirty="0" err="1">
                <a:latin typeface="+mj-lt"/>
              </a:rPr>
              <a:t>Nav</a:t>
            </a:r>
            <a:r>
              <a:rPr lang="en-US" sz="3600" dirty="0">
                <a:latin typeface="+mj-lt"/>
              </a:rPr>
              <a:t> Area </a:t>
            </a:r>
            <a:r>
              <a:rPr lang="en-US" sz="3600" dirty="0" smtClean="0">
                <a:latin typeface="+mj-lt"/>
              </a:rPr>
              <a:t>coordinator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3600" b="1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600" b="1" dirty="0" smtClean="0">
                <a:latin typeface="+mj-lt"/>
              </a:rPr>
              <a:t>Plans</a:t>
            </a:r>
            <a:endParaRPr lang="en-US" sz="3600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AU" sz="3600" dirty="0" err="1">
                <a:latin typeface="+mj-lt"/>
              </a:rPr>
              <a:t>Fase</a:t>
            </a:r>
            <a:r>
              <a:rPr lang="en-AU" sz="3600" dirty="0">
                <a:latin typeface="+mj-lt"/>
              </a:rPr>
              <a:t> 1: VHF coverage Area A1 </a:t>
            </a:r>
            <a:r>
              <a:rPr lang="en-US" sz="3600" dirty="0">
                <a:latin typeface="+mj-lt"/>
              </a:rPr>
              <a:t>:currently VHF channel 16 communication for 3NM in approaches to </a:t>
            </a:r>
            <a:r>
              <a:rPr lang="en-US" sz="3600" dirty="0" smtClean="0">
                <a:latin typeface="+mj-lt"/>
              </a:rPr>
              <a:t>ports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3600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AU" sz="3600" dirty="0" err="1">
                <a:latin typeface="+mj-lt"/>
              </a:rPr>
              <a:t>Fase</a:t>
            </a:r>
            <a:r>
              <a:rPr lang="en-AU" sz="3600" dirty="0">
                <a:latin typeface="+mj-lt"/>
              </a:rPr>
              <a:t> 2: MF coverage Area A2 </a:t>
            </a:r>
            <a:endParaRPr lang="en-US" sz="3600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AU" sz="2800" dirty="0"/>
              <a:t> </a:t>
            </a:r>
            <a:endParaRPr lang="en-US" sz="3200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AU" sz="2800" dirty="0"/>
              <a:t> </a:t>
            </a:r>
            <a:endParaRPr lang="en-US" sz="32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33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084388" y="704088"/>
            <a:ext cx="66024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dirty="0" smtClean="0"/>
              <a:t>Marine Sefety Information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9282" y="2032675"/>
            <a:ext cx="6785436" cy="41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MAS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20716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100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nl-NL" dirty="0" smtClean="0"/>
              <a:t>S-55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                Status of hydrographic surveys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sz="1800" dirty="0" smtClean="0"/>
          </a:p>
          <a:p>
            <a:pPr eaLnBrk="1" hangingPunct="1">
              <a:buFont typeface="Arial" charset="0"/>
              <a:buNone/>
            </a:pPr>
            <a:r>
              <a:rPr lang="en-US" sz="1800" dirty="0" smtClean="0"/>
              <a:t>A = percentage which is adequately surveyed.</a:t>
            </a:r>
          </a:p>
          <a:p>
            <a:pPr eaLnBrk="1" hangingPunct="1">
              <a:buFont typeface="Arial" charset="0"/>
              <a:buNone/>
            </a:pPr>
            <a:r>
              <a:rPr lang="en-US" sz="1900" dirty="0" smtClean="0"/>
              <a:t>B = percentage which requires re-survey at larger scale or to</a:t>
            </a:r>
          </a:p>
          <a:p>
            <a:pPr eaLnBrk="1" hangingPunct="1">
              <a:buFont typeface="Arial" charset="0"/>
              <a:buNone/>
            </a:pPr>
            <a:r>
              <a:rPr lang="en-US" sz="1900" dirty="0" smtClean="0"/>
              <a:t>      modern standards.</a:t>
            </a:r>
          </a:p>
          <a:p>
            <a:pPr eaLnBrk="1" hangingPunct="1">
              <a:buFont typeface="Arial" charset="0"/>
              <a:buNone/>
            </a:pPr>
            <a:r>
              <a:rPr lang="en-US" sz="1900" dirty="0" smtClean="0"/>
              <a:t>C = percentage which has never been systematically surveyed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nl-NL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2209800"/>
          <a:ext cx="73152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600200"/>
                <a:gridCol w="1447800"/>
                <a:gridCol w="1600200"/>
              </a:tblGrid>
              <a:tr h="4572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 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B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 C</a:t>
                      </a:r>
                      <a:endParaRPr lang="nl-NL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Depths</a:t>
                      </a:r>
                      <a:r>
                        <a:rPr lang="nl-NL" dirty="0" smtClean="0"/>
                        <a:t> 0-200m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 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100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 0</a:t>
                      </a:r>
                      <a:endParaRPr lang="nl-NL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Depths</a:t>
                      </a:r>
                      <a:r>
                        <a:rPr lang="nl-NL" dirty="0" smtClean="0"/>
                        <a:t> &gt;200m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 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 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95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7" descr="MAS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20716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308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6705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Capacity building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 smtClean="0"/>
              <a:t>Training received</a:t>
            </a:r>
            <a:endParaRPr lang="en-US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IHO - NIPPON FOUNDATION CHART PROJECT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>
                <a:latin typeface="+mj-lt"/>
              </a:rPr>
              <a:t>6th Course in Marine Cartography and Data Assessment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>
                <a:latin typeface="+mj-lt"/>
              </a:rPr>
              <a:t>UKHO, Taunton, UK, 1 September – 12 December.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>
                <a:latin typeface="+mj-lt"/>
              </a:rPr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Technical Workshop on Hydro/ Cartography river Survey ( 22-24 October, 2014)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dirty="0">
                <a:latin typeface="+mj-lt"/>
              </a:rPr>
              <a:t>WORKSHOP IN IQUITOS, PERU- </a:t>
            </a:r>
            <a:r>
              <a:rPr lang="es-ES" dirty="0" smtClean="0">
                <a:latin typeface="+mj-lt"/>
              </a:rPr>
              <a:t>DNH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S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IALA </a:t>
            </a:r>
            <a:r>
              <a:rPr lang="en-US" dirty="0" err="1">
                <a:latin typeface="+mj-lt"/>
              </a:rPr>
              <a:t>AtoN</a:t>
            </a:r>
            <a:r>
              <a:rPr lang="en-US" dirty="0">
                <a:latin typeface="+mj-lt"/>
              </a:rPr>
              <a:t> Manager Course, IALA Headquarters in Paris from 17 March to 11 April 2014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6" name="Picture 7" descr="MAS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20716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14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S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20716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704088"/>
            <a:ext cx="6400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Capacity building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u="sng" dirty="0"/>
              <a:t>Needed</a:t>
            </a:r>
            <a:endParaRPr lang="en-US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Nautical Cartography Level A and B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Hydrography level A and B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/>
              <a:t>Required Intern ship;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Tidal analysis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Side Scan Sonar operation and interpretation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Paper Chart  and  ENC production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SB and MB Back Scatter  processing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98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S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20716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84388" y="704088"/>
            <a:ext cx="660241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Bilateral projects with </a:t>
            </a:r>
            <a:r>
              <a:rPr lang="en-US" dirty="0"/>
              <a:t>hydrographic component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err="1" smtClean="0"/>
              <a:t>MoU</a:t>
            </a:r>
            <a:r>
              <a:rPr lang="en-US" dirty="0" smtClean="0"/>
              <a:t> </a:t>
            </a:r>
            <a:r>
              <a:rPr lang="en-US" dirty="0"/>
              <a:t>Suriname – Brazil DNH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err="1"/>
              <a:t>MoU</a:t>
            </a:r>
            <a:r>
              <a:rPr lang="en-US" dirty="0"/>
              <a:t> Suriname – UKHO- ENC and paper Chart production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err="1"/>
              <a:t>MoU</a:t>
            </a:r>
            <a:r>
              <a:rPr lang="en-US" dirty="0"/>
              <a:t> Suriname – France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Member of IC-ENC for ENC validation and </a:t>
            </a:r>
            <a:r>
              <a:rPr lang="en-US" dirty="0" err="1"/>
              <a:t>distrubution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92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S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20716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84388" y="704088"/>
            <a:ext cx="660241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National project with </a:t>
            </a:r>
            <a:r>
              <a:rPr lang="en-US" dirty="0"/>
              <a:t>hydrographic component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ESIA and </a:t>
            </a:r>
            <a:r>
              <a:rPr lang="en-US" dirty="0" smtClean="0"/>
              <a:t>Near shore </a:t>
            </a:r>
            <a:r>
              <a:rPr lang="en-US" dirty="0" smtClean="0"/>
              <a:t>seismic project and mapping sensitivity areas  along the coast of Suriname by the National State oil Company ( block 1 – 8)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8" name="Picture 3" descr="http://www.gfcnieuws.com/wp-content/uploads/2012/05/seism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4953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346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S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20716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2362200" y="685800"/>
            <a:ext cx="6324600" cy="1143000"/>
          </a:xfrm>
          <a:prstGeom prst="rect">
            <a:avLst/>
          </a:prstGeom>
        </p:spPr>
        <p:txBody>
          <a:bodyPr lIns="0" rIns="0" bIns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National project with hydrographic component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Bridge over the Suriname river</a:t>
            </a:r>
          </a:p>
          <a:p>
            <a:pPr eaLnBrk="1" hangingPunct="1"/>
            <a:endParaRPr lang="en-US" smtClean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22098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gfcnieuws.com/wp-content/uploads/2014/10/brug-deze-gebruik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43200"/>
            <a:ext cx="3810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35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38400" y="704088"/>
            <a:ext cx="6248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Table of Contents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Introduction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Hydrographic Office Service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Surveys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New charts &amp; updates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New publications &amp; updates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MSI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S-55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Capacity building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Oceanographic activities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Other activities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Conclusions </a:t>
            </a:r>
          </a:p>
        </p:txBody>
      </p:sp>
      <p:pic>
        <p:nvPicPr>
          <p:cNvPr id="6" name="Picture 7" descr="MAS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20716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841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S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20716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2200" y="704088"/>
            <a:ext cx="6324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National project with </a:t>
            </a:r>
            <a:r>
              <a:rPr lang="en-US" dirty="0"/>
              <a:t>hydrographic component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Establishment of STS ( Ship To Ship) cargo transfer locations  in the river and along the coast.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5719763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3733800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87938"/>
            <a:ext cx="3733800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378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S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20716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828800" y="704088"/>
            <a:ext cx="6858000" cy="1143000"/>
          </a:xfrm>
        </p:spPr>
        <p:txBody>
          <a:bodyPr/>
          <a:lstStyle/>
          <a:p>
            <a:pPr eaLnBrk="1" hangingPunct="1"/>
            <a:r>
              <a:rPr lang="nl-NL" dirty="0" smtClean="0"/>
              <a:t>Oceanographic activities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/>
              <a:t>Tide gauge network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Project : Support for improving integrated disaster risk management for climate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Objective: Flood Early Warning System ( FEWS)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nl-NL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4425"/>
            <a:ext cx="3468688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334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5400" b="1" dirty="0" smtClean="0"/>
              <a:t> </a:t>
            </a: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/>
              <a:t>    </a:t>
            </a:r>
            <a:r>
              <a:rPr lang="en-US" dirty="0"/>
              <a:t>                                  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/>
              <a:t>Participation in </a:t>
            </a:r>
            <a:r>
              <a:rPr lang="en-US" b="1" dirty="0" smtClean="0"/>
              <a:t>MACHC </a:t>
            </a:r>
            <a:r>
              <a:rPr lang="en-US" b="1" dirty="0"/>
              <a:t>Working Groups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MEIP    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MICC</a:t>
            </a:r>
            <a:r>
              <a:rPr lang="en-US" dirty="0"/>
              <a:t>                                                                              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 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Geospatial </a:t>
            </a:r>
            <a:r>
              <a:rPr lang="en-US" b="1" dirty="0"/>
              <a:t>studies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mapping sensitivity areas  along the coast of Suriname by the National State oil Company ( block 1 –7)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/>
              <a:t>Disaster prevention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National  and regional </a:t>
            </a:r>
            <a:r>
              <a:rPr lang="en-US" dirty="0" smtClean="0"/>
              <a:t>Oil spill </a:t>
            </a:r>
            <a:r>
              <a:rPr lang="en-US" dirty="0"/>
              <a:t>contingency plan  for oil exploration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84388" y="838200"/>
            <a:ext cx="563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       </a:t>
            </a:r>
            <a:r>
              <a:rPr lang="en-US" dirty="0" smtClean="0"/>
              <a:t>Other activities</a:t>
            </a:r>
            <a:r>
              <a:rPr lang="en-US" b="1" dirty="0" smtClean="0"/>
              <a:t>  </a:t>
            </a:r>
            <a:r>
              <a:rPr lang="en-US" dirty="0" smtClean="0"/>
              <a:t>  </a:t>
            </a:r>
            <a:endParaRPr lang="en-US" dirty="0"/>
          </a:p>
        </p:txBody>
      </p:sp>
      <p:pic>
        <p:nvPicPr>
          <p:cNvPr id="9" name="Picture 7" descr="MAS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20716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808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S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20716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95600" y="704088"/>
            <a:ext cx="5791200" cy="1143000"/>
          </a:xfrm>
        </p:spPr>
        <p:txBody>
          <a:bodyPr/>
          <a:lstStyle/>
          <a:p>
            <a:pPr eaLnBrk="1" hangingPunct="1"/>
            <a:r>
              <a:rPr lang="nl-NL" dirty="0" smtClean="0"/>
              <a:t>Conclusions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nl-NL" sz="2800" dirty="0" smtClean="0"/>
              <a:t> Most of the objectives that we have planned for 2014, are achieved.</a:t>
            </a:r>
          </a:p>
        </p:txBody>
      </p:sp>
    </p:spTree>
    <p:extLst>
      <p:ext uri="{BB962C8B-B14F-4D97-AF65-F5344CB8AC3E}">
        <p14:creationId xmlns:p14="http://schemas.microsoft.com/office/powerpoint/2010/main" val="2093034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AS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20716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6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00400" y="704088"/>
            <a:ext cx="5486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385572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Hydrographic  Office/Services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-  Hydrographic division of the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   the Maritime Authority Suriname</a:t>
            </a:r>
          </a:p>
        </p:txBody>
      </p:sp>
      <p:pic>
        <p:nvPicPr>
          <p:cNvPr id="6" name="Picture 7" descr="MAS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20716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40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5715000" cy="1143000"/>
          </a:xfrm>
        </p:spPr>
        <p:txBody>
          <a:bodyPr/>
          <a:lstStyle/>
          <a:p>
            <a:pPr eaLnBrk="1" hangingPunct="1"/>
            <a:r>
              <a:rPr lang="en-US" smtClean="0"/>
              <a:t>Surveys 2014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Near shore survey and Mud bank monitoring</a:t>
            </a:r>
          </a:p>
        </p:txBody>
      </p:sp>
      <p:pic>
        <p:nvPicPr>
          <p:cNvPr id="11" name="Picture 7" descr="MAS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20716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86" y="2667000"/>
            <a:ext cx="5562600" cy="3155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5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S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20716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19400" y="704088"/>
            <a:ext cx="5867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Surveys 2014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600" dirty="0">
                <a:latin typeface="+mn-lt"/>
              </a:rPr>
              <a:t>Survey for updating ENC SR402218 and SR302014 and national paper charts 2014 and 2218/ BA 99</a:t>
            </a:r>
          </a:p>
        </p:txBody>
      </p:sp>
      <p:pic>
        <p:nvPicPr>
          <p:cNvPr id="8" name="Content Placeholder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895600"/>
            <a:ext cx="3689350" cy="3810000"/>
          </a:xfrm>
          <a:prstGeom prst="rect">
            <a:avLst/>
          </a:prstGeom>
          <a:ln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303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S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20716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2743200" y="152400"/>
            <a:ext cx="594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5000" dirty="0">
                <a:solidFill>
                  <a:schemeClr val="tx2"/>
                </a:solidFill>
                <a:latin typeface="Calibri" pitchFamily="34" charset="0"/>
              </a:rPr>
              <a:t>Surveys 2014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9" y="1995894"/>
            <a:ext cx="4191000" cy="204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4079875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33400"/>
            <a:ext cx="21431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4038600"/>
            <a:ext cx="4687887" cy="274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442075" y="4594225"/>
            <a:ext cx="2743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/>
              <a:t>Investigation   passage  Carolina bridge</a:t>
            </a:r>
          </a:p>
        </p:txBody>
      </p:sp>
    </p:spTree>
    <p:extLst>
      <p:ext uri="{BB962C8B-B14F-4D97-AF65-F5344CB8AC3E}">
        <p14:creationId xmlns:p14="http://schemas.microsoft.com/office/powerpoint/2010/main" val="213855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S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20716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2514600" y="121920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5000" dirty="0" smtClean="0">
                <a:solidFill>
                  <a:schemeClr val="tx2"/>
                </a:solidFill>
                <a:latin typeface="Calibri" pitchFamily="34" charset="0"/>
              </a:rPr>
              <a:t>New </a:t>
            </a:r>
            <a:r>
              <a:rPr lang="en-US" sz="5000" dirty="0">
                <a:solidFill>
                  <a:schemeClr val="tx2"/>
                </a:solidFill>
                <a:latin typeface="Calibri" pitchFamily="34" charset="0"/>
              </a:rPr>
              <a:t>technologies and /or equipment</a:t>
            </a:r>
          </a:p>
          <a:p>
            <a:pPr eaLnBrk="1" hangingPunct="1"/>
            <a:endParaRPr lang="en-US" sz="4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2529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</a:rPr>
              <a:t>Single beam </a:t>
            </a:r>
            <a:r>
              <a:rPr lang="en-US" dirty="0" smtClean="0">
                <a:latin typeface="Arial" pitchFamily="34" charset="0"/>
              </a:rPr>
              <a:t>echo sounder </a:t>
            </a:r>
            <a:r>
              <a:rPr lang="en-US" dirty="0">
                <a:latin typeface="Arial" pitchFamily="34" charset="0"/>
              </a:rPr>
              <a:t>: ODOM CV200 – frequency 24/200 kHz</a:t>
            </a: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 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</a:rPr>
              <a:t>HP  design Jet T 2500 multi function printer- max size A0 format</a:t>
            </a:r>
          </a:p>
        </p:txBody>
      </p:sp>
      <p:pic>
        <p:nvPicPr>
          <p:cNvPr id="8" name="Picture 3" descr="E:\DCIM\105_FUJI\DSCF55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810000"/>
            <a:ext cx="478155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35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S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20716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8800" y="704088"/>
            <a:ext cx="6857999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New charts &amp; updates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455" y="2669763"/>
            <a:ext cx="7395089" cy="292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48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S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20716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05000" y="704088"/>
            <a:ext cx="6781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New charts &amp; updates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55626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549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1272</TotalTime>
  <Words>469</Words>
  <Application>Microsoft Office PowerPoint</Application>
  <PresentationFormat>On-screen Show (4:3)</PresentationFormat>
  <Paragraphs>130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15th Meso American-Caribbean Sea Hydrographic Commission Conference 10 – 13 December 2014 Paramaribo, Suriname  Suriname National Report</vt:lpstr>
      <vt:lpstr>Table of Contents</vt:lpstr>
      <vt:lpstr>Introduction</vt:lpstr>
      <vt:lpstr>Surveys 2014</vt:lpstr>
      <vt:lpstr>Surveys 2014</vt:lpstr>
      <vt:lpstr>Surveys 2014</vt:lpstr>
      <vt:lpstr>New technologies and /or equipment </vt:lpstr>
      <vt:lpstr>New charts &amp; updates</vt:lpstr>
      <vt:lpstr>New charts &amp; updates</vt:lpstr>
      <vt:lpstr>National paper charts: </vt:lpstr>
      <vt:lpstr>ENC Distribution method</vt:lpstr>
      <vt:lpstr>MSI </vt:lpstr>
      <vt:lpstr>Marine Sefety Information</vt:lpstr>
      <vt:lpstr>S-55</vt:lpstr>
      <vt:lpstr>Capacity building</vt:lpstr>
      <vt:lpstr>Capacity building</vt:lpstr>
      <vt:lpstr>Bilateral projects with hydrographic component</vt:lpstr>
      <vt:lpstr>National project with hydrographic component</vt:lpstr>
      <vt:lpstr>National project with hydrographic component</vt:lpstr>
      <vt:lpstr>National project with hydrographic component</vt:lpstr>
      <vt:lpstr>Oceanographic activities</vt:lpstr>
      <vt:lpstr> </vt:lpstr>
      <vt:lpstr>Conclusions</vt:lpstr>
      <vt:lpstr>THANK YOU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fdelchot</dc:creator>
  <cp:lastModifiedBy>fdelchot</cp:lastModifiedBy>
  <cp:revision>27</cp:revision>
  <dcterms:created xsi:type="dcterms:W3CDTF">2014-12-09T21:57:14Z</dcterms:created>
  <dcterms:modified xsi:type="dcterms:W3CDTF">2014-12-11T16:45:53Z</dcterms:modified>
</cp:coreProperties>
</file>