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3" r:id="rId5"/>
    <p:sldId id="259" r:id="rId6"/>
    <p:sldId id="274" r:id="rId7"/>
    <p:sldId id="275" r:id="rId8"/>
    <p:sldId id="260" r:id="rId9"/>
    <p:sldId id="261" r:id="rId10"/>
    <p:sldId id="264" r:id="rId11"/>
    <p:sldId id="265" r:id="rId12"/>
    <p:sldId id="266" r:id="rId13"/>
    <p:sldId id="27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DFCE7FA-631C-475E-AF36-64F766733339}" type="datetimeFigureOut">
              <a:rPr lang="en-US" smtClean="0"/>
              <a:t>12/11/2014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785DF18-169A-4684-8369-76C2C453DAE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FCE7FA-631C-475E-AF36-64F766733339}" type="datetimeFigureOut">
              <a:rPr lang="en-US" smtClean="0"/>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5DF18-169A-4684-8369-76C2C453DAE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FCE7FA-631C-475E-AF36-64F766733339}" type="datetimeFigureOut">
              <a:rPr lang="en-US" smtClean="0"/>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5DF18-169A-4684-8369-76C2C453DA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FCE7FA-631C-475E-AF36-64F766733339}" type="datetimeFigureOut">
              <a:rPr lang="en-US" smtClean="0"/>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5DF18-169A-4684-8369-76C2C453DA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FCE7FA-631C-475E-AF36-64F766733339}" type="datetimeFigureOut">
              <a:rPr lang="en-US" smtClean="0"/>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5DF18-169A-4684-8369-76C2C453DAE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FCE7FA-631C-475E-AF36-64F766733339}" type="datetimeFigureOut">
              <a:rPr lang="en-US" smtClean="0"/>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5DF18-169A-4684-8369-76C2C453DAE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DFCE7FA-631C-475E-AF36-64F766733339}" type="datetimeFigureOut">
              <a:rPr lang="en-US" smtClean="0"/>
              <a:t>12/11/2014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85DF18-169A-4684-8369-76C2C453DAE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FCE7FA-631C-475E-AF36-64F766733339}" type="datetimeFigureOut">
              <a:rPr lang="en-US" smtClean="0"/>
              <a:t>12/11/2014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85DF18-169A-4684-8369-76C2C453DAE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CE7FA-631C-475E-AF36-64F766733339}" type="datetimeFigureOut">
              <a:rPr lang="en-US" smtClean="0"/>
              <a:t>12/11/2014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85DF18-169A-4684-8369-76C2C453DAE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FCE7FA-631C-475E-AF36-64F766733339}" type="datetimeFigureOut">
              <a:rPr lang="en-US" smtClean="0"/>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5DF18-169A-4684-8369-76C2C453DAE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FCE7FA-631C-475E-AF36-64F766733339}" type="datetimeFigureOut">
              <a:rPr lang="en-US" smtClean="0"/>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785DF18-169A-4684-8369-76C2C453DAE1}"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DFCE7FA-631C-475E-AF36-64F766733339}" type="datetimeFigureOut">
              <a:rPr lang="en-US" smtClean="0"/>
              <a:t>12/11/2014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785DF18-169A-4684-8369-76C2C453DAE1}"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458200" cy="4114800"/>
          </a:xfrm>
        </p:spPr>
        <p:txBody>
          <a:bodyPr>
            <a:normAutofit fontScale="90000"/>
          </a:bodyPr>
          <a:lstStyle/>
          <a:p>
            <a:r>
              <a:rPr lang="en-US" dirty="0" smtClean="0">
                <a:effectLst/>
              </a:rPr>
              <a:t/>
            </a:r>
            <a:br>
              <a:rPr lang="en-US" dirty="0" smtClean="0">
                <a:effectLst/>
              </a:rPr>
            </a:br>
            <a:r>
              <a:rPr lang="en-US" dirty="0">
                <a:effectLst/>
              </a:rPr>
              <a:t/>
            </a:r>
            <a:br>
              <a:rPr lang="en-US" dirty="0">
                <a:effectLst/>
              </a:rPr>
            </a:br>
            <a:r>
              <a:rPr lang="en-US" dirty="0" smtClean="0">
                <a:effectLst/>
              </a:rPr>
              <a:t/>
            </a:r>
            <a:br>
              <a:rPr lang="en-US" dirty="0" smtClean="0">
                <a:effectLst/>
              </a:rPr>
            </a:br>
            <a:r>
              <a:rPr lang="en-US" dirty="0">
                <a:effectLst/>
              </a:rPr>
              <a:t/>
            </a:r>
            <a:br>
              <a:rPr lang="en-US" dirty="0">
                <a:effectLst/>
              </a:rPr>
            </a:br>
            <a:r>
              <a:rPr lang="en-US" dirty="0" smtClean="0">
                <a:effectLst/>
              </a:rPr>
              <a:t>National Report </a:t>
            </a:r>
            <a:r>
              <a:rPr lang="en-US" dirty="0">
                <a:effectLst/>
              </a:rPr>
              <a:t>of</a:t>
            </a:r>
            <a:br>
              <a:rPr lang="en-US" dirty="0">
                <a:effectLst/>
              </a:rPr>
            </a:br>
            <a:r>
              <a:rPr lang="en-US" dirty="0">
                <a:effectLst/>
              </a:rPr>
              <a:t>Trinidad and Tobago</a:t>
            </a:r>
            <a:br>
              <a:rPr lang="en-US" dirty="0">
                <a:effectLst/>
              </a:rPr>
            </a:br>
            <a:r>
              <a:rPr lang="en-US" dirty="0" smtClean="0">
                <a:effectLst/>
              </a:rPr>
              <a:t>December 2014</a:t>
            </a:r>
            <a:r>
              <a:rPr lang="en-US" dirty="0">
                <a:effectLst/>
              </a:rPr>
              <a:t/>
            </a:r>
            <a:br>
              <a:rPr lang="en-US" dirty="0">
                <a:effectLst/>
              </a:rPr>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366" y="3048000"/>
            <a:ext cx="3124200" cy="2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76800" y="5715000"/>
            <a:ext cx="4114800" cy="923330"/>
          </a:xfrm>
          <a:prstGeom prst="rect">
            <a:avLst/>
          </a:prstGeom>
          <a:noFill/>
        </p:spPr>
        <p:txBody>
          <a:bodyPr wrap="square" rtlCol="0">
            <a:spAutoFit/>
          </a:bodyPr>
          <a:lstStyle/>
          <a:p>
            <a:r>
              <a:rPr lang="en-US" dirty="0"/>
              <a:t>Hydrographic Unit</a:t>
            </a:r>
          </a:p>
          <a:p>
            <a:r>
              <a:rPr lang="en-US" dirty="0"/>
              <a:t>Land and Surveys Division</a:t>
            </a:r>
          </a:p>
          <a:p>
            <a:r>
              <a:rPr lang="en-US" dirty="0"/>
              <a:t>Ministry of Land and Marine Resources</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1566" y="4038601"/>
            <a:ext cx="5487987" cy="163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835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Oceanographic Activities</a:t>
            </a:r>
            <a:br>
              <a:rPr lang="en-US" b="1" i="1" dirty="0"/>
            </a:br>
            <a:endParaRPr lang="en-US" dirty="0"/>
          </a:p>
        </p:txBody>
      </p:sp>
      <p:sp>
        <p:nvSpPr>
          <p:cNvPr id="3" name="Content Placeholder 2"/>
          <p:cNvSpPr>
            <a:spLocks noGrp="1"/>
          </p:cNvSpPr>
          <p:nvPr>
            <p:ph idx="1"/>
          </p:nvPr>
        </p:nvSpPr>
        <p:spPr/>
        <p:txBody>
          <a:bodyPr/>
          <a:lstStyle/>
          <a:p>
            <a:r>
              <a:rPr lang="en-US" dirty="0"/>
              <a:t>The Hydrographic unit current operates four tidal gauges at; Port of Spain, </a:t>
            </a:r>
            <a:r>
              <a:rPr lang="en-US" dirty="0" err="1"/>
              <a:t>Cedros</a:t>
            </a:r>
            <a:r>
              <a:rPr lang="en-US" dirty="0"/>
              <a:t>, Scarborough and </a:t>
            </a:r>
            <a:r>
              <a:rPr lang="en-US" dirty="0" err="1"/>
              <a:t>Charlottville</a:t>
            </a:r>
            <a:r>
              <a:rPr lang="en-US" dirty="0"/>
              <a:t>. We have also recently procured two radar sensors to improve the reliability of the gauges.</a:t>
            </a:r>
          </a:p>
          <a:p>
            <a:r>
              <a:rPr lang="en-US" dirty="0"/>
              <a:t> </a:t>
            </a:r>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352800"/>
            <a:ext cx="1345750" cy="293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3119640928"/>
              </p:ext>
            </p:extLst>
          </p:nvPr>
        </p:nvGraphicFramePr>
        <p:xfrm>
          <a:off x="1143000" y="3846806"/>
          <a:ext cx="4495799" cy="2438400"/>
        </p:xfrm>
        <a:graphic>
          <a:graphicData uri="http://schemas.openxmlformats.org/drawingml/2006/table">
            <a:tbl>
              <a:tblPr firstRow="1" firstCol="1" lastRow="1" lastCol="1" bandRow="1" bandCol="1">
                <a:tableStyleId>{5C22544A-7EE6-4342-B048-85BDC9FD1C3A}</a:tableStyleId>
              </a:tblPr>
              <a:tblGrid>
                <a:gridCol w="496124"/>
                <a:gridCol w="1241433"/>
                <a:gridCol w="1379121"/>
                <a:gridCol w="1379121"/>
              </a:tblGrid>
              <a:tr h="771508">
                <a:tc>
                  <a:txBody>
                    <a:bodyPr/>
                    <a:lstStyle/>
                    <a:p>
                      <a:pPr marL="0" marR="0" algn="just">
                        <a:spcBef>
                          <a:spcPts val="0"/>
                        </a:spcBef>
                        <a:spcAft>
                          <a:spcPts val="0"/>
                        </a:spcAft>
                      </a:pPr>
                      <a:r>
                        <a:rPr lang="en-US" sz="1200" dirty="0">
                          <a:effectLst/>
                        </a:rPr>
                        <a:t>No.</a:t>
                      </a:r>
                      <a:endParaRPr lang="en-US" sz="1200" dirty="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US" sz="1200">
                          <a:effectLst/>
                        </a:rPr>
                        <a:t>Tide Gauge</a:t>
                      </a:r>
                      <a:endParaRPr lang="en-US" sz="120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US" sz="1200" dirty="0">
                          <a:effectLst/>
                        </a:rPr>
                        <a:t>Latitude</a:t>
                      </a:r>
                      <a:endParaRPr lang="en-US" sz="1200" dirty="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US" sz="1200">
                          <a:effectLst/>
                        </a:rPr>
                        <a:t>Longitude</a:t>
                      </a:r>
                      <a:endParaRPr lang="en-US" sz="1200">
                        <a:effectLst/>
                        <a:latin typeface="Times New Roman"/>
                        <a:ea typeface="Times New Roman"/>
                      </a:endParaRPr>
                    </a:p>
                  </a:txBody>
                  <a:tcPr marL="68580" marR="68580" marT="0" marB="0" anchor="ctr"/>
                </a:tc>
              </a:tr>
              <a:tr h="484637">
                <a:tc>
                  <a:txBody>
                    <a:bodyPr/>
                    <a:lstStyle/>
                    <a:p>
                      <a:pPr marL="0" marR="0" algn="just">
                        <a:spcBef>
                          <a:spcPts val="0"/>
                        </a:spcBef>
                        <a:spcAft>
                          <a:spcPts val="0"/>
                        </a:spcAft>
                      </a:pPr>
                      <a:r>
                        <a:rPr lang="en-US" sz="1200">
                          <a:effectLst/>
                        </a:rPr>
                        <a:t>1</a:t>
                      </a:r>
                      <a:endParaRPr lang="en-US" sz="120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US" sz="1200" dirty="0">
                          <a:solidFill>
                            <a:schemeClr val="tx2"/>
                          </a:solidFill>
                          <a:effectLst/>
                        </a:rPr>
                        <a:t>Port of Spain</a:t>
                      </a:r>
                      <a:endParaRPr lang="en-US" sz="1200" dirty="0">
                        <a:solidFill>
                          <a:schemeClr val="tx2"/>
                        </a:solidFill>
                        <a:effectLst/>
                        <a:latin typeface="Times New Roman"/>
                        <a:ea typeface="Times New Roman"/>
                      </a:endParaRPr>
                    </a:p>
                  </a:txBody>
                  <a:tcPr marL="68580" marR="68580" marT="0" marB="0" anchor="ctr">
                    <a:solidFill>
                      <a:schemeClr val="bg2"/>
                    </a:solidFill>
                  </a:tcPr>
                </a:tc>
                <a:tc>
                  <a:txBody>
                    <a:bodyPr/>
                    <a:lstStyle/>
                    <a:p>
                      <a:pPr marL="0" marR="0" algn="just">
                        <a:spcBef>
                          <a:spcPts val="0"/>
                        </a:spcBef>
                        <a:spcAft>
                          <a:spcPts val="0"/>
                        </a:spcAft>
                      </a:pPr>
                      <a:r>
                        <a:rPr lang="en-US" sz="1200" dirty="0">
                          <a:solidFill>
                            <a:schemeClr val="tx2"/>
                          </a:solidFill>
                          <a:effectLst/>
                        </a:rPr>
                        <a:t>10°38'48.00"N</a:t>
                      </a:r>
                      <a:endParaRPr lang="en-US" sz="1200" dirty="0">
                        <a:solidFill>
                          <a:schemeClr val="tx2"/>
                        </a:solidFill>
                        <a:effectLst/>
                        <a:latin typeface="Times New Roman"/>
                        <a:ea typeface="Times New Roman"/>
                      </a:endParaRPr>
                    </a:p>
                  </a:txBody>
                  <a:tcPr marL="68580" marR="68580" marT="0" marB="0" anchor="ctr">
                    <a:solidFill>
                      <a:schemeClr val="bg2"/>
                    </a:solidFill>
                  </a:tcPr>
                </a:tc>
                <a:tc>
                  <a:txBody>
                    <a:bodyPr/>
                    <a:lstStyle/>
                    <a:p>
                      <a:pPr marL="0" marR="0" algn="just">
                        <a:spcBef>
                          <a:spcPts val="0"/>
                        </a:spcBef>
                        <a:spcAft>
                          <a:spcPts val="0"/>
                        </a:spcAft>
                      </a:pPr>
                      <a:r>
                        <a:rPr lang="en-US" sz="1200">
                          <a:solidFill>
                            <a:schemeClr val="tx2"/>
                          </a:solidFill>
                          <a:effectLst/>
                        </a:rPr>
                        <a:t>61°30'46.59"W</a:t>
                      </a:r>
                      <a:endParaRPr lang="en-US" sz="1200">
                        <a:solidFill>
                          <a:schemeClr val="tx2"/>
                        </a:solidFill>
                        <a:effectLst/>
                        <a:latin typeface="Times New Roman"/>
                        <a:ea typeface="Times New Roman"/>
                      </a:endParaRPr>
                    </a:p>
                  </a:txBody>
                  <a:tcPr marL="68580" marR="68580" marT="0" marB="0" anchor="ctr">
                    <a:solidFill>
                      <a:schemeClr val="bg2"/>
                    </a:solidFill>
                  </a:tcPr>
                </a:tc>
              </a:tr>
              <a:tr h="397707">
                <a:tc>
                  <a:txBody>
                    <a:bodyPr/>
                    <a:lstStyle/>
                    <a:p>
                      <a:pPr marL="0" marR="0" algn="just">
                        <a:spcBef>
                          <a:spcPts val="0"/>
                        </a:spcBef>
                        <a:spcAft>
                          <a:spcPts val="0"/>
                        </a:spcAft>
                      </a:pPr>
                      <a:r>
                        <a:rPr lang="en-US" sz="1200">
                          <a:effectLst/>
                        </a:rPr>
                        <a:t>2</a:t>
                      </a:r>
                      <a:endParaRPr lang="en-US" sz="120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US" sz="1200">
                          <a:solidFill>
                            <a:schemeClr val="tx2"/>
                          </a:solidFill>
                          <a:effectLst/>
                        </a:rPr>
                        <a:t>Scarborough</a:t>
                      </a:r>
                      <a:endParaRPr lang="en-US" sz="1200">
                        <a:solidFill>
                          <a:schemeClr val="tx2"/>
                        </a:solidFill>
                        <a:effectLst/>
                        <a:latin typeface="Times New Roman"/>
                        <a:ea typeface="Times New Roman"/>
                      </a:endParaRPr>
                    </a:p>
                  </a:txBody>
                  <a:tcPr marL="68580" marR="68580" marT="0" marB="0" anchor="ctr">
                    <a:solidFill>
                      <a:schemeClr val="bg2"/>
                    </a:solidFill>
                  </a:tcPr>
                </a:tc>
                <a:tc>
                  <a:txBody>
                    <a:bodyPr/>
                    <a:lstStyle/>
                    <a:p>
                      <a:pPr marL="0" marR="0" algn="just">
                        <a:spcBef>
                          <a:spcPts val="0"/>
                        </a:spcBef>
                        <a:spcAft>
                          <a:spcPts val="0"/>
                        </a:spcAft>
                      </a:pPr>
                      <a:r>
                        <a:rPr lang="en-US" sz="1200" dirty="0">
                          <a:solidFill>
                            <a:schemeClr val="tx2"/>
                          </a:solidFill>
                          <a:effectLst/>
                        </a:rPr>
                        <a:t>11°10'42.61"N</a:t>
                      </a:r>
                      <a:endParaRPr lang="en-US" sz="1200" dirty="0">
                        <a:solidFill>
                          <a:schemeClr val="tx2"/>
                        </a:solidFill>
                        <a:effectLst/>
                        <a:latin typeface="Times New Roman"/>
                        <a:ea typeface="Times New Roman"/>
                      </a:endParaRPr>
                    </a:p>
                  </a:txBody>
                  <a:tcPr marL="68580" marR="68580" marT="0" marB="0" anchor="ctr">
                    <a:solidFill>
                      <a:schemeClr val="bg2"/>
                    </a:solidFill>
                  </a:tcPr>
                </a:tc>
                <a:tc>
                  <a:txBody>
                    <a:bodyPr/>
                    <a:lstStyle/>
                    <a:p>
                      <a:pPr marL="0" marR="0" algn="just">
                        <a:spcBef>
                          <a:spcPts val="0"/>
                        </a:spcBef>
                        <a:spcAft>
                          <a:spcPts val="0"/>
                        </a:spcAft>
                      </a:pPr>
                      <a:r>
                        <a:rPr lang="en-US" sz="1200">
                          <a:solidFill>
                            <a:schemeClr val="tx2"/>
                          </a:solidFill>
                          <a:effectLst/>
                        </a:rPr>
                        <a:t>60°44'6.69"W</a:t>
                      </a:r>
                      <a:endParaRPr lang="en-US" sz="1200">
                        <a:solidFill>
                          <a:schemeClr val="tx2"/>
                        </a:solidFill>
                        <a:effectLst/>
                        <a:latin typeface="Times New Roman"/>
                        <a:ea typeface="Times New Roman"/>
                      </a:endParaRPr>
                    </a:p>
                  </a:txBody>
                  <a:tcPr marL="68580" marR="68580" marT="0" marB="0" anchor="ctr">
                    <a:solidFill>
                      <a:schemeClr val="bg2"/>
                    </a:solidFill>
                  </a:tcPr>
                </a:tc>
              </a:tr>
              <a:tr h="312950">
                <a:tc>
                  <a:txBody>
                    <a:bodyPr/>
                    <a:lstStyle/>
                    <a:p>
                      <a:pPr marL="0" marR="0" algn="just">
                        <a:spcBef>
                          <a:spcPts val="0"/>
                        </a:spcBef>
                        <a:spcAft>
                          <a:spcPts val="0"/>
                        </a:spcAft>
                      </a:pPr>
                      <a:r>
                        <a:rPr lang="en-US" sz="1200">
                          <a:effectLst/>
                        </a:rPr>
                        <a:t>3</a:t>
                      </a:r>
                      <a:endParaRPr lang="en-US" sz="120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US" sz="1200" dirty="0" err="1">
                          <a:solidFill>
                            <a:schemeClr val="tx2"/>
                          </a:solidFill>
                          <a:effectLst/>
                        </a:rPr>
                        <a:t>Cedros</a:t>
                      </a:r>
                      <a:endParaRPr lang="en-US" sz="1200" dirty="0">
                        <a:solidFill>
                          <a:schemeClr val="tx2"/>
                        </a:solidFill>
                        <a:effectLst/>
                        <a:latin typeface="Times New Roman"/>
                        <a:ea typeface="Times New Roman"/>
                      </a:endParaRPr>
                    </a:p>
                  </a:txBody>
                  <a:tcPr marL="68580" marR="68580" marT="0" marB="0" anchor="ctr">
                    <a:solidFill>
                      <a:schemeClr val="bg2"/>
                    </a:solidFill>
                  </a:tcPr>
                </a:tc>
                <a:tc>
                  <a:txBody>
                    <a:bodyPr/>
                    <a:lstStyle/>
                    <a:p>
                      <a:pPr marL="0" marR="0" algn="just">
                        <a:spcBef>
                          <a:spcPts val="0"/>
                        </a:spcBef>
                        <a:spcAft>
                          <a:spcPts val="0"/>
                        </a:spcAft>
                      </a:pPr>
                      <a:r>
                        <a:rPr lang="en-US" sz="1200" dirty="0">
                          <a:solidFill>
                            <a:schemeClr val="tx2"/>
                          </a:solidFill>
                          <a:effectLst/>
                        </a:rPr>
                        <a:t>10° 5'35.74"N</a:t>
                      </a:r>
                      <a:endParaRPr lang="en-US" sz="1200" dirty="0">
                        <a:solidFill>
                          <a:schemeClr val="tx2"/>
                        </a:solidFill>
                        <a:effectLst/>
                        <a:latin typeface="Times New Roman"/>
                        <a:ea typeface="Times New Roman"/>
                      </a:endParaRPr>
                    </a:p>
                  </a:txBody>
                  <a:tcPr marL="68580" marR="68580" marT="0" marB="0" anchor="ctr">
                    <a:solidFill>
                      <a:schemeClr val="bg2"/>
                    </a:solidFill>
                  </a:tcPr>
                </a:tc>
                <a:tc>
                  <a:txBody>
                    <a:bodyPr/>
                    <a:lstStyle/>
                    <a:p>
                      <a:pPr marL="0" marR="0" algn="just">
                        <a:spcBef>
                          <a:spcPts val="0"/>
                        </a:spcBef>
                        <a:spcAft>
                          <a:spcPts val="0"/>
                        </a:spcAft>
                      </a:pPr>
                      <a:r>
                        <a:rPr lang="en-US" sz="1200" dirty="0">
                          <a:solidFill>
                            <a:schemeClr val="tx2"/>
                          </a:solidFill>
                          <a:effectLst/>
                        </a:rPr>
                        <a:t>61°51'56.46"W</a:t>
                      </a:r>
                      <a:endParaRPr lang="en-US" sz="1200" dirty="0">
                        <a:solidFill>
                          <a:schemeClr val="tx2"/>
                        </a:solidFill>
                        <a:effectLst/>
                        <a:latin typeface="Times New Roman"/>
                        <a:ea typeface="Times New Roman"/>
                      </a:endParaRPr>
                    </a:p>
                  </a:txBody>
                  <a:tcPr marL="68580" marR="68580" marT="0" marB="0" anchor="ctr">
                    <a:solidFill>
                      <a:schemeClr val="bg2"/>
                    </a:solidFill>
                  </a:tcPr>
                </a:tc>
              </a:tr>
              <a:tr h="471598">
                <a:tc>
                  <a:txBody>
                    <a:bodyPr/>
                    <a:lstStyle/>
                    <a:p>
                      <a:pPr marL="0" marR="0" algn="just">
                        <a:spcBef>
                          <a:spcPts val="0"/>
                        </a:spcBef>
                        <a:spcAft>
                          <a:spcPts val="0"/>
                        </a:spcAft>
                      </a:pPr>
                      <a:r>
                        <a:rPr lang="en-US" sz="1200">
                          <a:effectLst/>
                        </a:rPr>
                        <a:t>4</a:t>
                      </a:r>
                      <a:endParaRPr lang="en-US" sz="1200">
                        <a:effectLst/>
                        <a:latin typeface="Times New Roman"/>
                        <a:ea typeface="Times New Roman"/>
                      </a:endParaRPr>
                    </a:p>
                  </a:txBody>
                  <a:tcPr marL="68580" marR="68580" marT="0" marB="0" anchor="ctr"/>
                </a:tc>
                <a:tc>
                  <a:txBody>
                    <a:bodyPr/>
                    <a:lstStyle/>
                    <a:p>
                      <a:pPr marL="0" marR="0" algn="just">
                        <a:spcBef>
                          <a:spcPts val="0"/>
                        </a:spcBef>
                        <a:spcAft>
                          <a:spcPts val="0"/>
                        </a:spcAft>
                      </a:pPr>
                      <a:r>
                        <a:rPr lang="en-US" sz="1200" dirty="0" err="1" smtClean="0">
                          <a:solidFill>
                            <a:schemeClr val="tx2"/>
                          </a:solidFill>
                          <a:effectLst/>
                        </a:rPr>
                        <a:t>Charlotteville</a:t>
                      </a:r>
                      <a:endParaRPr lang="en-US" sz="1200" dirty="0">
                        <a:solidFill>
                          <a:schemeClr val="tx2"/>
                        </a:solidFill>
                        <a:effectLst/>
                        <a:latin typeface="Times New Roman"/>
                        <a:ea typeface="Times New Roman"/>
                      </a:endParaRPr>
                    </a:p>
                  </a:txBody>
                  <a:tcPr marL="68580" marR="68580" marT="0" marB="0" anchor="ctr">
                    <a:solidFill>
                      <a:schemeClr val="bg2"/>
                    </a:solidFill>
                  </a:tcPr>
                </a:tc>
                <a:tc>
                  <a:txBody>
                    <a:bodyPr/>
                    <a:lstStyle/>
                    <a:p>
                      <a:pPr marL="0" marR="0" algn="just">
                        <a:spcBef>
                          <a:spcPts val="0"/>
                        </a:spcBef>
                        <a:spcAft>
                          <a:spcPts val="0"/>
                        </a:spcAft>
                      </a:pPr>
                      <a:r>
                        <a:rPr lang="en-US" sz="1200" dirty="0">
                          <a:solidFill>
                            <a:schemeClr val="tx2"/>
                          </a:solidFill>
                          <a:effectLst/>
                        </a:rPr>
                        <a:t>11°19'24.67"N</a:t>
                      </a:r>
                      <a:endParaRPr lang="en-US" sz="1200" dirty="0">
                        <a:solidFill>
                          <a:schemeClr val="tx2"/>
                        </a:solidFill>
                        <a:effectLst/>
                        <a:latin typeface="Times New Roman"/>
                        <a:ea typeface="Times New Roman"/>
                      </a:endParaRPr>
                    </a:p>
                  </a:txBody>
                  <a:tcPr marL="68580" marR="68580" marT="0" marB="0" anchor="ctr">
                    <a:solidFill>
                      <a:schemeClr val="bg2"/>
                    </a:solidFill>
                  </a:tcPr>
                </a:tc>
                <a:tc>
                  <a:txBody>
                    <a:bodyPr/>
                    <a:lstStyle/>
                    <a:p>
                      <a:pPr marL="0" marR="0" algn="just">
                        <a:spcBef>
                          <a:spcPts val="0"/>
                        </a:spcBef>
                        <a:spcAft>
                          <a:spcPts val="0"/>
                        </a:spcAft>
                      </a:pPr>
                      <a:r>
                        <a:rPr lang="en-US" sz="1200" dirty="0">
                          <a:solidFill>
                            <a:schemeClr val="tx2"/>
                          </a:solidFill>
                          <a:effectLst/>
                        </a:rPr>
                        <a:t>60°32'57.59"W</a:t>
                      </a:r>
                      <a:endParaRPr lang="en-US" sz="1200" dirty="0">
                        <a:solidFill>
                          <a:schemeClr val="tx2"/>
                        </a:solidFill>
                        <a:effectLst/>
                        <a:latin typeface="Times New Roman"/>
                        <a:ea typeface="Times New Roman"/>
                      </a:endParaRPr>
                    </a:p>
                  </a:txBody>
                  <a:tcPr marL="68580" marR="68580" marT="0" marB="0" anchor="ctr">
                    <a:solidFill>
                      <a:schemeClr val="bg2"/>
                    </a:solidFill>
                  </a:tcPr>
                </a:tc>
              </a:tr>
            </a:tbl>
          </a:graphicData>
        </a:graphic>
      </p:graphicFrame>
    </p:spTree>
    <p:extLst>
      <p:ext uri="{BB962C8B-B14F-4D97-AF65-F5344CB8AC3E}">
        <p14:creationId xmlns:p14="http://schemas.microsoft.com/office/powerpoint/2010/main" val="1679005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Other</a:t>
            </a:r>
          </a:p>
        </p:txBody>
      </p:sp>
      <p:sp>
        <p:nvSpPr>
          <p:cNvPr id="3" name="Content Placeholder 2"/>
          <p:cNvSpPr>
            <a:spLocks noGrp="1"/>
          </p:cNvSpPr>
          <p:nvPr>
            <p:ph idx="1"/>
          </p:nvPr>
        </p:nvSpPr>
        <p:spPr/>
        <p:txBody>
          <a:bodyPr/>
          <a:lstStyle/>
          <a:p>
            <a:r>
              <a:rPr lang="en-US" dirty="0"/>
              <a:t>UKHO has recently conducted a technical visit to Hydrographic Unit of Trinidad and Tobago. The report would be sent to the Line Minister of the Hydrographic Unit for his consideration and execution to improve the efficiency and effectiveness of the Unit.</a:t>
            </a:r>
          </a:p>
          <a:p>
            <a:endParaRPr lang="en-US" dirty="0"/>
          </a:p>
        </p:txBody>
      </p:sp>
    </p:spTree>
    <p:extLst>
      <p:ext uri="{BB962C8B-B14F-4D97-AF65-F5344CB8AC3E}">
        <p14:creationId xmlns:p14="http://schemas.microsoft.com/office/powerpoint/2010/main" val="445094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09800"/>
            <a:ext cx="8077200" cy="475488"/>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b="1" i="1" dirty="0"/>
              <a:t>Conclusion </a:t>
            </a:r>
            <a:br>
              <a:rPr lang="en-US" b="1" i="1" dirty="0"/>
            </a:br>
            <a:r>
              <a:rPr lang="en-US" dirty="0"/>
              <a:t/>
            </a:r>
            <a:br>
              <a:rPr lang="en-US" dirty="0"/>
            </a:br>
            <a:endParaRPr lang="en-US" dirty="0"/>
          </a:p>
        </p:txBody>
      </p:sp>
      <p:sp>
        <p:nvSpPr>
          <p:cNvPr id="3" name="Content Placeholder 2"/>
          <p:cNvSpPr>
            <a:spLocks noGrp="1"/>
          </p:cNvSpPr>
          <p:nvPr>
            <p:ph idx="1"/>
          </p:nvPr>
        </p:nvSpPr>
        <p:spPr/>
        <p:txBody>
          <a:bodyPr/>
          <a:lstStyle/>
          <a:p>
            <a:r>
              <a:rPr lang="en-US" dirty="0"/>
              <a:t>They Hydrographic Unit of Trinidad and Tobago </a:t>
            </a:r>
            <a:r>
              <a:rPr lang="en-US" dirty="0" smtClean="0"/>
              <a:t>continues </a:t>
            </a:r>
            <a:r>
              <a:rPr lang="en-US" dirty="0"/>
              <a:t>to play a role in providing hydrographic data to facilitate safe navigation in the terrestrial waters of Trinidad and Tobago. We have made a great deal of progress within the last few years </a:t>
            </a:r>
            <a:r>
              <a:rPr lang="en-US" dirty="0" smtClean="0"/>
              <a:t>towards providing </a:t>
            </a:r>
            <a:r>
              <a:rPr lang="en-US" dirty="0"/>
              <a:t>more comprehensive hydrographic data sets.  </a:t>
            </a:r>
          </a:p>
        </p:txBody>
      </p:sp>
    </p:spTree>
    <p:extLst>
      <p:ext uri="{BB962C8B-B14F-4D97-AF65-F5344CB8AC3E}">
        <p14:creationId xmlns:p14="http://schemas.microsoft.com/office/powerpoint/2010/main" val="2343452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Questions?</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514600"/>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5943600"/>
            <a:ext cx="2971800" cy="369332"/>
          </a:xfrm>
          <a:prstGeom prst="rect">
            <a:avLst/>
          </a:prstGeom>
          <a:noFill/>
        </p:spPr>
        <p:txBody>
          <a:bodyPr wrap="square" rtlCol="0">
            <a:spAutoFit/>
          </a:bodyPr>
          <a:lstStyle/>
          <a:p>
            <a:r>
              <a:rPr lang="en-US" dirty="0" smtClean="0"/>
              <a:t>    Trinidad and Tobago</a:t>
            </a:r>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0341" y="3657600"/>
            <a:ext cx="1968500"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30091" y="5791476"/>
            <a:ext cx="3429000" cy="923330"/>
          </a:xfrm>
          <a:prstGeom prst="rect">
            <a:avLst/>
          </a:prstGeom>
          <a:noFill/>
        </p:spPr>
        <p:txBody>
          <a:bodyPr wrap="square" rtlCol="0">
            <a:spAutoFit/>
          </a:bodyPr>
          <a:lstStyle/>
          <a:p>
            <a:r>
              <a:rPr lang="en-US" dirty="0" smtClean="0"/>
              <a:t>Presented by:</a:t>
            </a:r>
          </a:p>
          <a:p>
            <a:r>
              <a:rPr lang="en-US" dirty="0" smtClean="0"/>
              <a:t>Dwight Nanan</a:t>
            </a:r>
          </a:p>
          <a:p>
            <a:r>
              <a:rPr lang="en-US" dirty="0" smtClean="0"/>
              <a:t>dwightnanan@hotmail.com</a:t>
            </a:r>
            <a:endParaRPr lang="en-US" dirty="0"/>
          </a:p>
        </p:txBody>
      </p:sp>
    </p:spTree>
    <p:extLst>
      <p:ext uri="{BB962C8B-B14F-4D97-AF65-F5344CB8AC3E}">
        <p14:creationId xmlns:p14="http://schemas.microsoft.com/office/powerpoint/2010/main" val="4145750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Location of Trinidad and Tobago</a:t>
            </a:r>
            <a:endParaRPr lang="en-US"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l="18929" t="7414" r="32621" b="12726"/>
          <a:stretch/>
        </p:blipFill>
        <p:spPr bwMode="auto">
          <a:xfrm>
            <a:off x="609600" y="1905000"/>
            <a:ext cx="2873633" cy="2665375"/>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685800" y="4648200"/>
            <a:ext cx="79248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Twin </a:t>
            </a:r>
            <a:r>
              <a:rPr lang="en-US" dirty="0"/>
              <a:t>island country off the northern edge of South </a:t>
            </a:r>
            <a:r>
              <a:rPr lang="en-US" dirty="0" smtClean="0"/>
              <a:t>America</a:t>
            </a:r>
          </a:p>
          <a:p>
            <a:pPr marL="285750" indent="-285750">
              <a:buFont typeface="Arial" panose="020B0604020202020204" pitchFamily="34" charset="0"/>
              <a:buChar char="•"/>
            </a:pPr>
            <a:r>
              <a:rPr lang="en-US" dirty="0" smtClean="0"/>
              <a:t>Off </a:t>
            </a:r>
            <a:r>
              <a:rPr lang="en-US" dirty="0"/>
              <a:t>the coast of northeastern Venezuela and south of Grenada in the Lesser </a:t>
            </a:r>
            <a:r>
              <a:rPr lang="en-US" dirty="0" smtClean="0"/>
              <a:t>Antilles</a:t>
            </a:r>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943100"/>
            <a:ext cx="35052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991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Hydrographic Unit</a:t>
            </a:r>
            <a:endParaRPr lang="en-US" dirty="0"/>
          </a:p>
        </p:txBody>
      </p:sp>
      <p:sp>
        <p:nvSpPr>
          <p:cNvPr id="3" name="Content Placeholder 2"/>
          <p:cNvSpPr>
            <a:spLocks noGrp="1"/>
          </p:cNvSpPr>
          <p:nvPr>
            <p:ph idx="1"/>
          </p:nvPr>
        </p:nvSpPr>
        <p:spPr/>
        <p:txBody>
          <a:bodyPr>
            <a:normAutofit/>
          </a:bodyPr>
          <a:lstStyle/>
          <a:p>
            <a:pPr>
              <a:buNone/>
            </a:pPr>
            <a:r>
              <a:rPr lang="en-TT" dirty="0" smtClean="0"/>
              <a:t>Obligations are:</a:t>
            </a:r>
            <a:endParaRPr lang="en-TT" dirty="0"/>
          </a:p>
          <a:p>
            <a:r>
              <a:rPr lang="en-TT" dirty="0" smtClean="0"/>
              <a:t>Hydrographic </a:t>
            </a:r>
            <a:r>
              <a:rPr lang="en-TT" dirty="0"/>
              <a:t>Unit – provision of hydrographic data outside of port </a:t>
            </a:r>
            <a:r>
              <a:rPr lang="en-TT" dirty="0" smtClean="0"/>
              <a:t>boundaries which include; water depths</a:t>
            </a:r>
            <a:r>
              <a:rPr lang="en-TT" dirty="0"/>
              <a:t>, </a:t>
            </a:r>
            <a:r>
              <a:rPr lang="en-TT" dirty="0" smtClean="0"/>
              <a:t>tides, </a:t>
            </a:r>
            <a:r>
              <a:rPr lang="en-TT" dirty="0"/>
              <a:t>obstructions and </a:t>
            </a:r>
            <a:r>
              <a:rPr lang="en-TT" dirty="0" smtClean="0"/>
              <a:t>currents.</a:t>
            </a:r>
            <a:endParaRPr lang="en-TT" dirty="0"/>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962400"/>
            <a:ext cx="1966480" cy="199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65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Reorganization- Hydrographic Unit</a:t>
            </a:r>
            <a:endParaRPr lang="en-US" dirty="0"/>
          </a:p>
        </p:txBody>
      </p:sp>
      <p:sp>
        <p:nvSpPr>
          <p:cNvPr id="3" name="Content Placeholder 2"/>
          <p:cNvSpPr>
            <a:spLocks noGrp="1"/>
          </p:cNvSpPr>
          <p:nvPr>
            <p:ph idx="1"/>
          </p:nvPr>
        </p:nvSpPr>
        <p:spPr/>
        <p:txBody>
          <a:bodyPr>
            <a:normAutofit/>
          </a:bodyPr>
          <a:lstStyle/>
          <a:p>
            <a:r>
              <a:rPr lang="en-US" dirty="0"/>
              <a:t>Hydrographic Unit – Surveys and Mapping, Ministry of Land and Marine Resources (September 2013)</a:t>
            </a:r>
          </a:p>
          <a:p>
            <a:r>
              <a:rPr lang="en-US" dirty="0"/>
              <a:t>IHO- Member State </a:t>
            </a:r>
          </a:p>
          <a:p>
            <a:r>
              <a:rPr lang="en-US" dirty="0"/>
              <a:t>MACHC- Member State</a:t>
            </a:r>
          </a:p>
        </p:txBody>
      </p:sp>
    </p:spTree>
    <p:extLst>
      <p:ext uri="{BB962C8B-B14F-4D97-AF65-F5344CB8AC3E}">
        <p14:creationId xmlns:p14="http://schemas.microsoft.com/office/powerpoint/2010/main" val="1349802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b="1" i="1" dirty="0"/>
              <a:t>Surveys</a:t>
            </a:r>
          </a:p>
        </p:txBody>
      </p:sp>
      <p:sp>
        <p:nvSpPr>
          <p:cNvPr id="3" name="Content Placeholder 2"/>
          <p:cNvSpPr>
            <a:spLocks noGrp="1"/>
          </p:cNvSpPr>
          <p:nvPr>
            <p:ph idx="1"/>
          </p:nvPr>
        </p:nvSpPr>
        <p:spPr>
          <a:xfrm>
            <a:off x="457200" y="1524000"/>
            <a:ext cx="8229600" cy="4800600"/>
          </a:xfrm>
        </p:spPr>
        <p:txBody>
          <a:bodyPr>
            <a:normAutofit fontScale="92500" lnSpcReduction="10000"/>
          </a:bodyPr>
          <a:lstStyle/>
          <a:p>
            <a:r>
              <a:rPr lang="en-US" b="1" dirty="0"/>
              <a:t>Coverage of new surveys</a:t>
            </a:r>
          </a:p>
          <a:p>
            <a:pPr marL="0" indent="0">
              <a:buNone/>
            </a:pPr>
            <a:r>
              <a:rPr lang="en-US" dirty="0"/>
              <a:t>Since our last MACHC report, no hydrographic surveys have been conducted by the Hydrographic Unit. </a:t>
            </a:r>
            <a:endParaRPr lang="en-US" dirty="0" smtClean="0"/>
          </a:p>
          <a:p>
            <a:r>
              <a:rPr lang="en-US" b="1" dirty="0" smtClean="0"/>
              <a:t>New </a:t>
            </a:r>
            <a:r>
              <a:rPr lang="en-US" b="1" dirty="0"/>
              <a:t>Technologies and/or equipment </a:t>
            </a:r>
          </a:p>
          <a:p>
            <a:pPr marL="0" indent="0">
              <a:buNone/>
            </a:pPr>
            <a:r>
              <a:rPr lang="en-US" dirty="0"/>
              <a:t>Trinidad and Tobago is at the stage of procurement of a </a:t>
            </a:r>
            <a:r>
              <a:rPr lang="en-US" dirty="0" err="1"/>
              <a:t>Multibeam</a:t>
            </a:r>
            <a:r>
              <a:rPr lang="en-US" dirty="0"/>
              <a:t> echo sounder system, to allow the unit to conduct hydrographic surveys.</a:t>
            </a:r>
          </a:p>
          <a:p>
            <a:r>
              <a:rPr lang="en-US" b="1" dirty="0"/>
              <a:t>New Ships</a:t>
            </a:r>
          </a:p>
          <a:p>
            <a:pPr marL="0" indent="0">
              <a:buNone/>
            </a:pPr>
            <a:r>
              <a:rPr lang="en-US" dirty="0" smtClean="0"/>
              <a:t>Trinidad </a:t>
            </a:r>
            <a:r>
              <a:rPr lang="en-US" dirty="0"/>
              <a:t>and Tobago has recently re furbished a 28ft fiber glass vessel in order to conduct near shore surveys. We are also looking to purchase a larger vessel to conduct offshore surveys.</a:t>
            </a:r>
          </a:p>
          <a:p>
            <a:pPr marL="0" indent="0">
              <a:buNone/>
            </a:pPr>
            <a:endParaRPr lang="en-US" dirty="0"/>
          </a:p>
        </p:txBody>
      </p:sp>
    </p:spTree>
    <p:extLst>
      <p:ext uri="{BB962C8B-B14F-4D97-AF65-F5344CB8AC3E}">
        <p14:creationId xmlns:p14="http://schemas.microsoft.com/office/powerpoint/2010/main" val="1103826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dirty="0"/>
              <a:t>Charts and Publications</a:t>
            </a:r>
          </a:p>
        </p:txBody>
      </p:sp>
      <p:sp>
        <p:nvSpPr>
          <p:cNvPr id="3" name="Content Placeholder 2"/>
          <p:cNvSpPr>
            <a:spLocks noGrp="1"/>
          </p:cNvSpPr>
          <p:nvPr>
            <p:ph idx="1"/>
          </p:nvPr>
        </p:nvSpPr>
        <p:spPr/>
        <p:txBody>
          <a:bodyPr>
            <a:normAutofit fontScale="92500"/>
          </a:bodyPr>
          <a:lstStyle/>
          <a:p>
            <a:r>
              <a:rPr lang="en-US" b="1" dirty="0"/>
              <a:t>Charts </a:t>
            </a:r>
          </a:p>
          <a:p>
            <a:pPr marL="0" indent="0">
              <a:buNone/>
            </a:pPr>
            <a:r>
              <a:rPr lang="en-US" dirty="0"/>
              <a:t>Charts for Trinidad and Tobago are produced by the United Kingdom Hydrographic Office (UKHO), under cooperative arrangements. </a:t>
            </a:r>
          </a:p>
          <a:p>
            <a:r>
              <a:rPr lang="en-US" b="1" dirty="0"/>
              <a:t>Publications</a:t>
            </a:r>
          </a:p>
          <a:p>
            <a:pPr marL="0" indent="0">
              <a:buNone/>
            </a:pPr>
            <a:r>
              <a:rPr lang="en-US" b="1" dirty="0"/>
              <a:t>New Publications </a:t>
            </a:r>
          </a:p>
          <a:p>
            <a:pPr marL="0" indent="0">
              <a:buNone/>
            </a:pPr>
            <a:r>
              <a:rPr lang="en-US" dirty="0"/>
              <a:t>Tidal prediction booklets are made available to the public by the Hydrographic </a:t>
            </a:r>
            <a:r>
              <a:rPr lang="en-US" dirty="0" smtClean="0"/>
              <a:t>Unit of Trinidad and Tobago.</a:t>
            </a:r>
            <a:endParaRPr lang="en-US" dirty="0"/>
          </a:p>
          <a:p>
            <a:pPr marL="0" indent="0">
              <a:buNone/>
            </a:pPr>
            <a:r>
              <a:rPr lang="en-US" dirty="0"/>
              <a:t>The UKHO produces the sailing directions and list of lights for Trinidad and Tobago. </a:t>
            </a:r>
          </a:p>
        </p:txBody>
      </p:sp>
    </p:spTree>
    <p:extLst>
      <p:ext uri="{BB962C8B-B14F-4D97-AF65-F5344CB8AC3E}">
        <p14:creationId xmlns:p14="http://schemas.microsoft.com/office/powerpoint/2010/main" val="3089458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b="1" i="1" dirty="0"/>
              <a:t>MSI</a:t>
            </a:r>
          </a:p>
        </p:txBody>
      </p:sp>
      <p:sp>
        <p:nvSpPr>
          <p:cNvPr id="3" name="Content Placeholder 2"/>
          <p:cNvSpPr>
            <a:spLocks noGrp="1"/>
          </p:cNvSpPr>
          <p:nvPr>
            <p:ph idx="1"/>
          </p:nvPr>
        </p:nvSpPr>
        <p:spPr/>
        <p:txBody>
          <a:bodyPr>
            <a:normAutofit/>
          </a:bodyPr>
          <a:lstStyle/>
          <a:p>
            <a:r>
              <a:rPr lang="en-US" dirty="0"/>
              <a:t>The Maritime Division of the Ministry of Transport is responsible for the dissemination of Trinidad and Tobago’s MSI. </a:t>
            </a:r>
          </a:p>
          <a:p>
            <a:pPr marL="0" indent="0">
              <a:buNone/>
            </a:pPr>
            <a:endParaRPr lang="en-US" dirty="0"/>
          </a:p>
        </p:txBody>
      </p:sp>
    </p:spTree>
    <p:extLst>
      <p:ext uri="{BB962C8B-B14F-4D97-AF65-F5344CB8AC3E}">
        <p14:creationId xmlns:p14="http://schemas.microsoft.com/office/powerpoint/2010/main" val="4288016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i="1" dirty="0"/>
              <a:t>Capacity Building </a:t>
            </a:r>
          </a:p>
        </p:txBody>
      </p:sp>
      <p:sp>
        <p:nvSpPr>
          <p:cNvPr id="3" name="Content Placeholder 2"/>
          <p:cNvSpPr>
            <a:spLocks noGrp="1"/>
          </p:cNvSpPr>
          <p:nvPr>
            <p:ph idx="1"/>
          </p:nvPr>
        </p:nvSpPr>
        <p:spPr/>
        <p:txBody>
          <a:bodyPr/>
          <a:lstStyle/>
          <a:p>
            <a:r>
              <a:rPr lang="en-US" b="1" dirty="0"/>
              <a:t>Training Received </a:t>
            </a:r>
          </a:p>
          <a:p>
            <a:pPr marL="0" indent="0">
              <a:buNone/>
            </a:pPr>
            <a:r>
              <a:rPr lang="en-US" dirty="0"/>
              <a:t>One Member of the Hydrographic Unit participated in the IHO through the Nippon Foundation, Cat B cartography training course in 2013 conducted by the </a:t>
            </a:r>
            <a:r>
              <a:rPr lang="en-US" dirty="0" smtClean="0"/>
              <a:t>UKHO.</a:t>
            </a:r>
          </a:p>
          <a:p>
            <a:r>
              <a:rPr lang="en-US" b="1" dirty="0" smtClean="0"/>
              <a:t>Training Required</a:t>
            </a:r>
          </a:p>
          <a:p>
            <a:pPr marL="0" indent="0">
              <a:buNone/>
            </a:pPr>
            <a:r>
              <a:rPr lang="en-US" dirty="0" smtClean="0"/>
              <a:t>There is a great need for members of staff of the Hydrographic Unit to be trained in both Cat B Hydrography and Cat A Hydrography. </a:t>
            </a:r>
            <a:endParaRPr lang="en-US" dirty="0"/>
          </a:p>
          <a:p>
            <a:pPr marL="0" indent="0">
              <a:buNone/>
            </a:pPr>
            <a:endParaRPr lang="en-US" dirty="0"/>
          </a:p>
        </p:txBody>
      </p:sp>
    </p:spTree>
    <p:extLst>
      <p:ext uri="{BB962C8B-B14F-4D97-AF65-F5344CB8AC3E}">
        <p14:creationId xmlns:p14="http://schemas.microsoft.com/office/powerpoint/2010/main" val="2023389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C-55 Latest Update</a:t>
            </a:r>
          </a:p>
        </p:txBody>
      </p:sp>
      <p:sp>
        <p:nvSpPr>
          <p:cNvPr id="3" name="Content Placeholder 2"/>
          <p:cNvSpPr>
            <a:spLocks noGrp="1"/>
          </p:cNvSpPr>
          <p:nvPr>
            <p:ph idx="1"/>
          </p:nvPr>
        </p:nvSpPr>
        <p:spPr>
          <a:xfrm>
            <a:off x="457200" y="1981200"/>
            <a:ext cx="8382000" cy="4572000"/>
          </a:xfrm>
        </p:spPr>
        <p:txBody>
          <a:bodyPr>
            <a:normAutofit/>
          </a:bodyPr>
          <a:lstStyle/>
          <a:p>
            <a:r>
              <a:rPr lang="en-US" dirty="0"/>
              <a:t>There has been no change to the status of Trinidad and Tobago’s hydrographic coverage and the C-55 database reflects the currents status</a:t>
            </a:r>
          </a:p>
        </p:txBody>
      </p:sp>
    </p:spTree>
    <p:extLst>
      <p:ext uri="{BB962C8B-B14F-4D97-AF65-F5344CB8AC3E}">
        <p14:creationId xmlns:p14="http://schemas.microsoft.com/office/powerpoint/2010/main" val="39451721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238</TotalTime>
  <Words>519</Words>
  <Application>Microsoft Office PowerPoint</Application>
  <PresentationFormat>On-screen Show (4:3)</PresentationFormat>
  <Paragraphs>69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    National Report of Trinidad and Tobago December 2014 </vt:lpstr>
      <vt:lpstr>Introduction- Location of Trinidad and Tobago</vt:lpstr>
      <vt:lpstr>Introduction- Hydrographic Unit</vt:lpstr>
      <vt:lpstr>Reorganization- Hydrographic Unit</vt:lpstr>
      <vt:lpstr>Surveys</vt:lpstr>
      <vt:lpstr>Charts and Publications</vt:lpstr>
      <vt:lpstr>MSI</vt:lpstr>
      <vt:lpstr>Capacity Building </vt:lpstr>
      <vt:lpstr>C-55 Latest Update</vt:lpstr>
      <vt:lpstr>Oceanographic Activities </vt:lpstr>
      <vt:lpstr>Other</vt:lpstr>
      <vt:lpstr>        Conclusion   </vt:lpstr>
      <vt:lpstr>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Tide Gauge Report of Trinidad and Tobago October 2014</dc:title>
  <dc:creator>STUDENT</dc:creator>
  <cp:lastModifiedBy>Chumbie Wumbie</cp:lastModifiedBy>
  <cp:revision>15</cp:revision>
  <dcterms:created xsi:type="dcterms:W3CDTF">2014-10-31T17:07:54Z</dcterms:created>
  <dcterms:modified xsi:type="dcterms:W3CDTF">2014-12-11T16:38:14Z</dcterms:modified>
</cp:coreProperties>
</file>